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22" r:id="rId10"/>
    <p:sldId id="266" r:id="rId11"/>
    <p:sldId id="324" r:id="rId12"/>
    <p:sldId id="325" r:id="rId13"/>
    <p:sldId id="326" r:id="rId14"/>
    <p:sldId id="327" r:id="rId15"/>
    <p:sldId id="328" r:id="rId16"/>
    <p:sldId id="329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09" r:id="rId40"/>
    <p:sldId id="310" r:id="rId41"/>
    <p:sldId id="353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E8007-C8E8-47E4-9F2D-56FDD2874EBC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CA98B-3408-4FF3-A904-475F3EA2A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362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256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013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451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569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715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5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322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08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802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04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57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937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034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354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683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975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20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298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70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697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18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498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13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474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13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42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536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43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512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10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076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604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05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11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9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6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92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62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992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DFE0-7200-4262-8D5A-24FAFC041422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01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DFE0-7200-4262-8D5A-24FAFC041422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AEE05-90F0-4BE0-ACB7-6F790E6703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709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592" y="1916832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y 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75645"/>
            <a:ext cx="4968552" cy="30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0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</a:rPr>
                <a:t>0</a:t>
              </a:r>
              <a:endParaRPr lang="es-ES_tradnl" sz="2400" dirty="0"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120668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7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7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0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6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4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effectLst/>
                <a:latin typeface="Times New Roman" pitchFamily="18" charset="0"/>
              </a:endParaRP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0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18780" y="4572417"/>
            <a:ext cx="140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‘S’</a:t>
            </a:r>
          </a:p>
        </p:txBody>
      </p:sp>
    </p:spTree>
    <p:extLst>
      <p:ext uri="{BB962C8B-B14F-4D97-AF65-F5344CB8AC3E}">
        <p14:creationId xmlns:p14="http://schemas.microsoft.com/office/powerpoint/2010/main" val="97160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1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555776" y="5876117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9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995936" y="4005064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8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2958" y="3068960"/>
            <a:ext cx="3295426" cy="115212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El ciclo </a:t>
            </a:r>
            <a:r>
              <a:rPr lang="es-ES_tradnl" sz="2900" b="1" dirty="0">
                <a:solidFill>
                  <a:schemeClr val="bg2">
                    <a:lumMod val="25000"/>
                  </a:schemeClr>
                </a:solidFill>
              </a:rPr>
              <a:t>WHILE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30253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35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547914" y="1772816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6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686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54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54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207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27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95536" y="4572417"/>
            <a:ext cx="14045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‘S’</a:t>
            </a: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830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149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555776" y="5876117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660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995936" y="4005064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97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 - WHILE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2274" y="1628800"/>
            <a:ext cx="6673105" cy="316865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Ejecuta una sentencia, simple o compuesta,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una o más</a:t>
            </a:r>
            <a:r>
              <a:rPr lang="es-ES_tradnl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veces, dependiendo del valor de una expresión.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437112"/>
            <a:ext cx="3384376" cy="226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6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3547914" y="1772816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599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693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12304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234772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9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503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349985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755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104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323778" y="4507965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46772" y="4581128"/>
            <a:ext cx="14269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" sz="3200" b="1" dirty="0">
                <a:solidFill>
                  <a:srgbClr val="FF0000"/>
                </a:solidFill>
                <a:effectLst/>
                <a:cs typeface="Arial" pitchFamily="34" charset="0"/>
              </a:rPr>
              <a:t>b = ‘N’</a:t>
            </a: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560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421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652120" y="5334000"/>
            <a:ext cx="1053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a = </a:t>
            </a:r>
          </a:p>
          <a:p>
            <a:pPr eaLnBrk="1" hangingPunct="1"/>
            <a:r>
              <a:rPr lang="es-ES_tradnl" sz="3600" b="1" dirty="0">
                <a:solidFill>
                  <a:srgbClr val="FF0000"/>
                </a:solidFill>
                <a:effectLst/>
              </a:rPr>
              <a:t>b = </a:t>
            </a:r>
            <a:endParaRPr lang="es-ES_tradnl" sz="3600" b="1" dirty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934322" y="981883"/>
            <a:ext cx="40301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a;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char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b;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a = 0;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do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a=a+5;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printf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(“Desea continuar”);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 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scanf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(“%c”, &amp;b);</a:t>
            </a:r>
          </a:p>
          <a:p>
            <a:pPr eaLnBrk="1" hangingPunct="1">
              <a:lnSpc>
                <a:spcPts val="3600"/>
              </a:lnSpc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}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effectLst/>
              </a:rPr>
              <a:t>while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/>
              </a:rPr>
              <a:t> (b == ‘S’);</a:t>
            </a: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 flipV="1">
            <a:off x="2476500" y="1052736"/>
            <a:ext cx="0" cy="56388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>
            <a:off x="2571750" y="6062886"/>
            <a:ext cx="161925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57350" y="6310536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Falso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2787650" y="5700936"/>
            <a:ext cx="1203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dirty="0">
                <a:solidFill>
                  <a:srgbClr val="0070C0"/>
                </a:solidFill>
                <a:effectLst/>
                <a:latin typeface="Comic Sans MS" pitchFamily="66" charset="0"/>
              </a:rPr>
              <a:t>Verdadero</a:t>
            </a:r>
            <a:endParaRPr lang="es-ES_tradnl" sz="1600" dirty="0"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59" name="Line 11"/>
          <p:cNvSpPr>
            <a:spLocks noChangeShapeType="1"/>
          </p:cNvSpPr>
          <p:nvPr/>
        </p:nvSpPr>
        <p:spPr bwMode="auto">
          <a:xfrm flipH="1">
            <a:off x="2028825" y="1929036"/>
            <a:ext cx="2143125" cy="28575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2298" name="AutoShape 12"/>
          <p:cNvSpPr>
            <a:spLocks noChangeArrowheads="1"/>
          </p:cNvSpPr>
          <p:nvPr/>
        </p:nvSpPr>
        <p:spPr bwMode="auto">
          <a:xfrm>
            <a:off x="1695450" y="490083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b==‘S’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146176" y="3872136"/>
            <a:ext cx="2705744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(“%c”, &amp;b);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657350" y="166233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 = a + 5;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2267744" y="6020133"/>
            <a:ext cx="304006" cy="28918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107503" y="2777530"/>
            <a:ext cx="3883471" cy="5905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(“Desea continuar”);</a:t>
            </a:r>
            <a:endParaRPr lang="es-ES_tradnl" sz="24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65" name="Line 17"/>
          <p:cNvSpPr>
            <a:spLocks noChangeShapeType="1"/>
          </p:cNvSpPr>
          <p:nvPr/>
        </p:nvSpPr>
        <p:spPr bwMode="auto">
          <a:xfrm flipV="1">
            <a:off x="4152900" y="1852836"/>
            <a:ext cx="0" cy="4300538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MX" dirty="0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title"/>
          </p:nvPr>
        </p:nvSpPr>
        <p:spPr>
          <a:xfrm>
            <a:off x="539552" y="-18257"/>
            <a:ext cx="8028384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Do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6648450" y="5410200"/>
            <a:ext cx="1143000" cy="1028700"/>
            <a:chOff x="4188" y="3408"/>
            <a:chExt cx="720" cy="64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lang="es-ES_tradnl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MX" sz="3600" b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746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827584" y="1607772"/>
            <a:ext cx="6624736" cy="422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ffectLst/>
                <a:latin typeface="Arial" pitchFamily="34" charset="0"/>
              </a:rPr>
              <a:t>Definir un programa que muestre al usuario un menú con las siguientes opciones:</a:t>
            </a:r>
          </a:p>
          <a:p>
            <a:pPr>
              <a:lnSpc>
                <a:spcPct val="125000"/>
              </a:lnSpc>
              <a:spcBef>
                <a:spcPct val="50000"/>
              </a:spcBef>
              <a:buFontTx/>
              <a:buChar char="•"/>
              <a:defRPr/>
            </a:pPr>
            <a:endParaRPr lang="es-MX" sz="1000" dirty="0">
              <a:solidFill>
                <a:schemeClr val="bg2">
                  <a:lumMod val="25000"/>
                </a:schemeClr>
              </a:solidFill>
              <a:effectLst/>
              <a:latin typeface="Arial" pitchFamily="34" charset="0"/>
            </a:endParaRP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Arial" pitchFamily="34" charset="0"/>
              </a:rPr>
              <a:t>Imprimir Mensaje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Arial" pitchFamily="34" charset="0"/>
              </a:rPr>
              <a:t>Salir </a:t>
            </a:r>
          </a:p>
          <a:p>
            <a:pPr>
              <a:lnSpc>
                <a:spcPct val="125000"/>
              </a:lnSpc>
              <a:spcBef>
                <a:spcPct val="70000"/>
              </a:spcBef>
              <a:buFontTx/>
              <a:buChar char="•"/>
              <a:defRPr/>
            </a:pPr>
            <a:r>
              <a:rPr lang="es-ES_tradnl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Y que permanezca activo                                   el programa, hasta que el                            usuario seleccione salir</a:t>
            </a:r>
          </a:p>
          <a:p>
            <a:pPr>
              <a:defRPr/>
            </a:pPr>
            <a:endParaRPr lang="es-ES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8032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80639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1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02432"/>
            <a:ext cx="7560840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900"/>
              </a:lnSpc>
              <a:spcBef>
                <a:spcPts val="24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 igual que la estructura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 ciclo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permite repetir la ejecución de su código mientras que la condición sea verdadera.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 diferencia entre estos dos ciclos radica en el momento en que la condición se evalúa. </a:t>
            </a:r>
          </a:p>
          <a:p>
            <a:pPr algn="just" eaLnBrk="1" hangingPunct="1">
              <a:lnSpc>
                <a:spcPts val="3900"/>
              </a:lnSpc>
              <a:spcBef>
                <a:spcPts val="24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ciclo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condición se evalúa al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inicio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estructura del ciclo, antes de ejecutar el código.   </a:t>
            </a:r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title"/>
          </p:nvPr>
        </p:nvSpPr>
        <p:spPr>
          <a:xfrm>
            <a:off x="899592" y="125759"/>
            <a:ext cx="7272808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941168"/>
            <a:ext cx="1677144" cy="16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84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1664" y="525525"/>
            <a:ext cx="6841133" cy="6480720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opcion;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do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{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MENU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1) Imprime Mensaje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2) Salir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Dame una opcion: 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scanf(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%i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,&amp;opcion);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switch(opcion)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{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1: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HOLA A TODOS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2: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_exit(0);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default: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OPCION INVALIDA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printf("\n\n ");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system("PAUSE");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F</a:t>
            </a:r>
            <a:r>
              <a:rPr lang="es-MX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rena la ejecución del programa</a:t>
            </a:r>
            <a:endParaRPr lang="pt-BR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system("cls"); 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pantalla</a:t>
            </a:r>
            <a:endParaRPr lang="es-ES_tradnl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}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opcion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!= 2);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63688" y="44624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90824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148064" y="4005064"/>
            <a:ext cx="373539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lvl="1" indent="0">
              <a:lnSpc>
                <a:spcPct val="125000"/>
              </a:lnSpc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/>
                <a:latin typeface="Arial" pitchFamily="34" charset="0"/>
              </a:rPr>
              <a:t>Menú con números</a:t>
            </a:r>
            <a:endParaRPr lang="es-ES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481758"/>
            <a:ext cx="5832648" cy="6376242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opcion;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do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{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MENU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a) Imprime Mensaje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s) Salir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\n Dame una opcion: 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fflush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stdin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 </a:t>
            </a:r>
            <a:r>
              <a:rPr lang="es-ES_tradnl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memoria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scanf(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%c</a:t>
            </a:r>
            <a:r>
              <a:rPr lang="pt-B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,&amp;opcion);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switch(opcion)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{  case 'a':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'A':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HOLA A TODOS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's':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case 'S':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_exit(0);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break;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default: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_tradnl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\n OPCION INVALIDA</a:t>
            </a:r>
            <a:r>
              <a:rPr lang="pt-BR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printf("\n\n ");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system("PAUSE");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F</a:t>
            </a:r>
            <a:r>
              <a:rPr lang="es-MX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rena la ejecución del programa</a:t>
            </a:r>
            <a:endParaRPr lang="pt-BR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system("cls");  </a:t>
            </a:r>
            <a:r>
              <a:rPr lang="pt-BR" sz="1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// Limpia la pantalla</a:t>
            </a:r>
            <a:endParaRPr lang="es-ES_tradnl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}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opcion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!= 's' &amp;&amp; </a:t>
            </a:r>
            <a:r>
              <a:rPr lang="es-ES_tradnl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opcion</a:t>
            </a:r>
            <a:r>
              <a:rPr lang="es-ES_tradnl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!= 'S');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63688" y="44624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90824"/>
            <a:ext cx="28253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08602" y="4005064"/>
            <a:ext cx="3123838" cy="50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71500" lvl="1" indent="0">
              <a:lnSpc>
                <a:spcPct val="125000"/>
              </a:lnSpc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/>
                <a:latin typeface="Arial" pitchFamily="34" charset="0"/>
              </a:rPr>
              <a:t>Menú con letras</a:t>
            </a:r>
            <a:endParaRPr lang="es-ES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7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125759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340768"/>
            <a:ext cx="7128792" cy="339472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3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se ejecuta una sentencia simple o compuesta, repetidamente un </a:t>
            </a:r>
            <a:r>
              <a:rPr lang="es-ES_tradnl" sz="33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número de veces conocido</a:t>
            </a:r>
            <a:r>
              <a:rPr lang="es-ES_tradnl" sz="3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 construcción adecuada es mediante el ciclo </a:t>
            </a:r>
            <a:r>
              <a:rPr lang="es-ES_tradnl" sz="3300" b="1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for</a:t>
            </a:r>
            <a:endParaRPr lang="es-ES_tradnl" sz="3300" dirty="0">
              <a:solidFill>
                <a:srgbClr val="00CC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569655"/>
            <a:ext cx="2664296" cy="22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19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344816" cy="417713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una estructura de ciclo en donde el control de la repetición está definido precisamente sobre una variable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ciclo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permite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encapsular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una sola instrucción todo el código de la variable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title"/>
          </p:nvPr>
        </p:nvSpPr>
        <p:spPr>
          <a:xfrm>
            <a:off x="3635896" y="-27384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/>
              </a:rPr>
              <a:t>FOR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653136"/>
            <a:ext cx="1965176" cy="19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3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416" y="-27384"/>
            <a:ext cx="72390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038" y="1484313"/>
            <a:ext cx="7521575" cy="45370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200" b="1" dirty="0"/>
              <a:t>(</a:t>
            </a:r>
            <a:r>
              <a:rPr lang="es-ES_tradnl" sz="2200" b="1" dirty="0">
                <a:solidFill>
                  <a:srgbClr val="0000FF"/>
                </a:solidFill>
              </a:rPr>
              <a:t>inicialización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009900"/>
                </a:solidFill>
              </a:rPr>
              <a:t>condición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FF3300"/>
                </a:solidFill>
              </a:rPr>
              <a:t>incremento/decremento</a:t>
            </a:r>
            <a:r>
              <a:rPr lang="es-ES_tradnl" sz="2200" b="1" dirty="0"/>
              <a:t>)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instrucción;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s-ES_tradnl" sz="2200" b="1" dirty="0"/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s-ES_tradnl" sz="1200" b="1" dirty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sz="2200" b="1" dirty="0"/>
              <a:t> (</a:t>
            </a:r>
            <a:r>
              <a:rPr lang="es-ES_tradnl" sz="2200" b="1" dirty="0">
                <a:solidFill>
                  <a:srgbClr val="0000FF"/>
                </a:solidFill>
              </a:rPr>
              <a:t>inicialización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009900"/>
                </a:solidFill>
              </a:rPr>
              <a:t>condición</a:t>
            </a:r>
            <a:r>
              <a:rPr lang="es-ES_tradnl" sz="2200" b="1" dirty="0">
                <a:solidFill>
                  <a:srgbClr val="333399"/>
                </a:solidFill>
              </a:rPr>
              <a:t>;</a:t>
            </a:r>
            <a:r>
              <a:rPr lang="es-ES_tradnl" sz="2200" b="1" dirty="0"/>
              <a:t> </a:t>
            </a:r>
            <a:r>
              <a:rPr lang="es-ES_tradnl" sz="2200" b="1" dirty="0">
                <a:solidFill>
                  <a:srgbClr val="FF3300"/>
                </a:solidFill>
              </a:rPr>
              <a:t>incremento/decremento</a:t>
            </a:r>
            <a:r>
              <a:rPr lang="es-ES_tradnl" sz="2200" b="1" dirty="0"/>
              <a:t>)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		instrucción_1;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	instrucción_2;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     	....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	</a:t>
            </a:r>
            <a:r>
              <a:rPr lang="es-ES_tradnl" sz="2200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;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4491038" y="2395538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762000">
              <a:defRPr/>
            </a:pPr>
            <a:r>
              <a:rPr lang="es-ES_tradnl" sz="24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ó</a:t>
            </a:r>
            <a:endParaRPr lang="es-ES_tradnl" sz="2400" b="1" dirty="0"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92" y="3789040"/>
            <a:ext cx="1965176" cy="19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5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72678"/>
            <a:ext cx="1831975" cy="9080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633022" cy="4824536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algn="just" eaLnBrk="1" hangingPunct="1">
              <a:spcBef>
                <a:spcPts val="0"/>
              </a:spcBef>
              <a:buFontTx/>
              <a:buNone/>
            </a:pPr>
            <a:endParaRPr lang="es-ES_tradnl" sz="15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1. Se inicializan las variables </a:t>
            </a:r>
            <a:r>
              <a:rPr lang="es-ES_tradnl" sz="24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inicialización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2. Se evalúa la </a:t>
            </a:r>
            <a:r>
              <a:rPr lang="es-ES_tradnl" sz="2400" b="1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condición</a:t>
            </a:r>
            <a:r>
              <a:rPr lang="es-ES_tradnl" sz="2400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2.1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400" b="1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condición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se ejecutan la(s) instrucción(es), se ejecuta el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incremento/decremento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se vuelve al punto 2. 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2.1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el resultado de la condición es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ejecución del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da por finalizada y se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continúa con la siguiente instrucción del</a:t>
            </a:r>
          </a:p>
          <a:p>
            <a:pPr lvl="1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programa.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8162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1331913" y="1654622"/>
            <a:ext cx="655245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  <a:effectLst/>
              </a:rPr>
              <a:t>    Definir un procedimiento que muestre en pantalla los numero sucesivos </a:t>
            </a:r>
          </a:p>
          <a:p>
            <a:pPr algn="ctr">
              <a:lnSpc>
                <a:spcPct val="12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  <a:effectLst/>
              </a:rPr>
              <a:t>del 1 al 10.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80593" y="372194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91" y="3501008"/>
            <a:ext cx="347733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6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19672" y="1628801"/>
            <a:ext cx="6480720" cy="3816424"/>
          </a:xfrm>
        </p:spPr>
        <p:txBody>
          <a:bodyPr>
            <a:noAutofit/>
          </a:bodyPr>
          <a:lstStyle/>
          <a:p>
            <a:pPr lvl="1" eaLnBrk="1" hangingPunct="1">
              <a:buFontTx/>
              <a:buNone/>
            </a:pP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imprime1_10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 )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  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i=1;  i&lt;=10; i++)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{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(“%i”, i);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}</a:t>
            </a:r>
          </a:p>
          <a:p>
            <a:pPr lvl="1" eaLnBrk="1" hangingPunct="1">
              <a:buFontTx/>
              <a:buNone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6509" y="365962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12" y="4509120"/>
            <a:ext cx="249933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45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1187449" y="1772816"/>
            <a:ext cx="6624911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ES_tradnl" sz="2800" dirty="0">
                <a:effectLst/>
              </a:rPr>
              <a:t>   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Escribir un procedimiento que despliegue en pantalla los números del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</a:t>
            </a:r>
            <a:r>
              <a:rPr lang="es-ES_tradnl" sz="2800" dirty="0">
                <a:effectLst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al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8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con incrementos de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0.4</a:t>
            </a:r>
            <a:endParaRPr lang="es-ES" sz="2800" b="1" dirty="0">
              <a:solidFill>
                <a:srgbClr val="0000FF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451" y="476672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3" name="Imagen 2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2777CA63-B7B3-4B60-8F57-50ECD9309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54823"/>
            <a:ext cx="5313713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6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1330896" y="1798638"/>
            <a:ext cx="6337448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ES_tradnl" sz="2800" dirty="0">
                <a:effectLst/>
              </a:rPr>
              <a:t>   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Escribir un procedimiento que despliegue en pantalla los números del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10</a:t>
            </a:r>
            <a:r>
              <a:rPr lang="es-ES_tradnl" sz="2800" dirty="0">
                <a:effectLst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effectLst/>
              </a:rPr>
              <a:t>al</a:t>
            </a:r>
            <a:r>
              <a:rPr lang="es-ES_tradnl" sz="2800" dirty="0">
                <a:effectLst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effectLst/>
              </a:rPr>
              <a:t>0</a:t>
            </a:r>
            <a:endParaRPr lang="es-ES" sz="2800" b="1" dirty="0">
              <a:solidFill>
                <a:srgbClr val="0000FF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451" y="476672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B461C22-9C1B-473F-A05A-7D30CC6C4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573016"/>
            <a:ext cx="3123728" cy="312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7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85354"/>
            <a:ext cx="4176638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s-ES_tradnl" sz="2500" dirty="0"/>
          </a:p>
          <a:p>
            <a:pPr marL="0" indent="0" algn="just" eaLnBrk="1" hangingPunct="1">
              <a:lnSpc>
                <a:spcPts val="3500"/>
              </a:lnSpc>
              <a:buNone/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ciclo </a:t>
            </a:r>
            <a:r>
              <a:rPr lang="es-ES_tradnl" sz="23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 condición se evalúa al final de la estructura del ciclo, después de ejecutar el código.  Esto ocasiona que el código del ciclo sea ejecutado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UNA o más veces.</a:t>
            </a:r>
          </a:p>
          <a:p>
            <a:pPr eaLnBrk="1" hangingPunct="1">
              <a:lnSpc>
                <a:spcPct val="90000"/>
              </a:lnSpc>
            </a:pPr>
            <a:endParaRPr lang="es-ES_tradnl" sz="2500" dirty="0"/>
          </a:p>
        </p:txBody>
      </p:sp>
      <p:pic>
        <p:nvPicPr>
          <p:cNvPr id="304132" name="Picture 4" descr="for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232" y="1508720"/>
            <a:ext cx="274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4134" name="Rectangle 6"/>
          <p:cNvSpPr>
            <a:spLocks noGrp="1" noChangeArrowheads="1"/>
          </p:cNvSpPr>
          <p:nvPr>
            <p:ph type="title"/>
          </p:nvPr>
        </p:nvSpPr>
        <p:spPr>
          <a:xfrm>
            <a:off x="996950" y="197767"/>
            <a:ext cx="6959426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 - WHILE</a:t>
            </a:r>
          </a:p>
        </p:txBody>
      </p:sp>
    </p:spTree>
    <p:extLst>
      <p:ext uri="{BB962C8B-B14F-4D97-AF65-F5344CB8AC3E}">
        <p14:creationId xmlns:p14="http://schemas.microsoft.com/office/powerpoint/2010/main" val="16313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827584" y="1789906"/>
            <a:ext cx="756084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just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Escribe el procedimiento </a:t>
            </a:r>
            <a:r>
              <a:rPr lang="es-ES_tradnl" sz="2400" b="1" dirty="0">
                <a:solidFill>
                  <a:srgbClr val="FF0000"/>
                </a:solidFill>
                <a:effectLst/>
              </a:rPr>
              <a:t>dibujaLinea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que recibe un número entero </a:t>
            </a:r>
            <a:r>
              <a:rPr lang="es-ES_tradnl" sz="2400" b="1" dirty="0">
                <a:solidFill>
                  <a:srgbClr val="FF0000"/>
                </a:solidFill>
                <a:effectLst/>
              </a:rPr>
              <a:t>x</a:t>
            </a:r>
            <a:r>
              <a:rPr lang="es-ES_tradnl" sz="2400" dirty="0">
                <a:solidFill>
                  <a:srgbClr val="FF0000"/>
                </a:solidFill>
                <a:effectLst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y despliega en la pantalla una línea formada por asteriscos (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/>
              </a:rPr>
              <a:t>*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).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100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Ejemplo: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800" dirty="0"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dibujaLinea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/>
              </a:rPr>
              <a:t>(4);</a:t>
            </a:r>
            <a:endParaRPr lang="es-ES_tradnl" sz="240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effectLst/>
              </a:rPr>
              <a:t>en la pantalla se desplegaría:</a:t>
            </a: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es-ES_tradnl" sz="1000" b="1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effectLst/>
              </a:rPr>
              <a:t>* * * *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59458" y="332656"/>
            <a:ext cx="67689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(2 minutos)</a:t>
            </a:r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95FC330-011F-4010-96EF-9682C2F42A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501008"/>
            <a:ext cx="3227851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7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556792"/>
            <a:ext cx="6409456" cy="352898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estructura 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posible que el código del ciclo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ejecute (si la condición resulta ser falsa en un inicio), en cambio en la estructura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código del ciclo se ejecuta al menos en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ocasión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title"/>
          </p:nvPr>
        </p:nvSpPr>
        <p:spPr>
          <a:xfrm>
            <a:off x="827584" y="269775"/>
            <a:ext cx="73914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304" y="4704184"/>
            <a:ext cx="2037184" cy="203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2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282352"/>
            <a:ext cx="70104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Estructura del do - while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1800" y="1556792"/>
            <a:ext cx="3311525" cy="4521200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do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instrucción_1;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instrucción_2;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....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instrucción_N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 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s-ES_tradnl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365104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5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12776"/>
            <a:ext cx="7488832" cy="4968552"/>
          </a:xfrm>
        </p:spPr>
        <p:txBody>
          <a:bodyPr>
            <a:noAutofit/>
          </a:bodyPr>
          <a:lstStyle/>
          <a:p>
            <a:pPr marL="533400" indent="-533400" algn="just" eaLnBrk="1" hangingPunct="1">
              <a:lnSpc>
                <a:spcPts val="4000"/>
              </a:lnSpc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ejecución de la sentencia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do-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la(s) instrucciones de la sentencia </a:t>
            </a:r>
            <a:r>
              <a:rPr lang="es-ES_tradnl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do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(cero)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pasa a ejecutar la siguiente instrucción en el programa.</a:t>
            </a:r>
          </a:p>
          <a:p>
            <a:pPr marL="495300" indent="-381000" algn="just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verdadero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(distinto de cero)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 proceso se repite comenzando en el punto 1.</a:t>
            </a:r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title"/>
          </p:nvPr>
        </p:nvSpPr>
        <p:spPr>
          <a:xfrm>
            <a:off x="636984" y="188640"/>
            <a:ext cx="73914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- WHILE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60648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4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75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3287</Words>
  <Application>Microsoft Office PowerPoint</Application>
  <PresentationFormat>Presentación en pantalla (4:3)</PresentationFormat>
  <Paragraphs>729</Paragraphs>
  <Slides>50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7" baseType="lpstr">
      <vt:lpstr>Arial</vt:lpstr>
      <vt:lpstr>Calibri</vt:lpstr>
      <vt:lpstr>Comic Sans MS</vt:lpstr>
      <vt:lpstr>Dom Casual</vt:lpstr>
      <vt:lpstr>Times New Roman</vt:lpstr>
      <vt:lpstr>Wingdings</vt:lpstr>
      <vt:lpstr>Tema de Office</vt:lpstr>
      <vt:lpstr>TC1017  Solución de problemas con programación</vt:lpstr>
      <vt:lpstr>La sesión pasada vimos…</vt:lpstr>
      <vt:lpstr>DO - WHILE</vt:lpstr>
      <vt:lpstr>DO - WHILE</vt:lpstr>
      <vt:lpstr>DO - WHILE</vt:lpstr>
      <vt:lpstr>DO - WHILE</vt:lpstr>
      <vt:lpstr>Estructura del do - while</vt:lpstr>
      <vt:lpstr>DO - WHILE</vt:lpstr>
      <vt:lpstr>Presentación de PowerPoint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Simulación: Entendiendo el Do While</vt:lpstr>
      <vt:lpstr>Presentación de PowerPoint</vt:lpstr>
      <vt:lpstr>Presentación de PowerPoint</vt:lpstr>
      <vt:lpstr>Presentación de PowerPoint</vt:lpstr>
      <vt:lpstr>FOR</vt:lpstr>
      <vt:lpstr>FOR</vt:lpstr>
      <vt:lpstr>Estructura del for</vt:lpstr>
      <vt:lpstr>FOR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32</cp:revision>
  <dcterms:created xsi:type="dcterms:W3CDTF">2013-06-26T20:02:44Z</dcterms:created>
  <dcterms:modified xsi:type="dcterms:W3CDTF">2020-09-25T15:39:35Z</dcterms:modified>
</cp:coreProperties>
</file>