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322" r:id="rId10"/>
    <p:sldId id="266" r:id="rId11"/>
    <p:sldId id="324" r:id="rId12"/>
    <p:sldId id="325" r:id="rId13"/>
    <p:sldId id="326" r:id="rId14"/>
    <p:sldId id="327" r:id="rId15"/>
    <p:sldId id="328" r:id="rId16"/>
    <p:sldId id="329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09" r:id="rId40"/>
    <p:sldId id="310" r:id="rId41"/>
    <p:sldId id="353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4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E8007-C8E8-47E4-9F2D-56FDD2874EBC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CA98B-3408-4FF3-A904-475F3EA2A2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362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5256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7013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2451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1569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0715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855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7322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4087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802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9042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3573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3937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80344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5354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06834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89758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2048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42989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701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6973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8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9186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14982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CA98B-3408-4FF3-A904-475F3EA2A29A}" type="slidenum">
              <a:rPr lang="es-MX" smtClean="0"/>
              <a:t>40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0134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CA98B-3408-4FF3-A904-475F3EA2A29A}" type="slidenum">
              <a:rPr lang="es-MX" smtClean="0"/>
              <a:t>50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4741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4134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242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8536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0435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7512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4101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076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604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205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95D237B-FEFF-4BA3-913F-A4EABA532059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3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115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290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8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06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925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562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992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01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7DFE0-7200-4262-8D5A-24FAFC041422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709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332656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TC1017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Solución de problemas con programación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9592" y="1916832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For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y 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While</a:t>
            </a:r>
            <a:endParaRPr lang="es-MX" b="1" dirty="0">
              <a:solidFill>
                <a:schemeClr val="accent4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275645"/>
            <a:ext cx="4968552" cy="30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0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</a:rPr>
                <a:t>0</a:t>
              </a:r>
              <a:endParaRPr lang="es-ES_tradnl" sz="2400" dirty="0">
                <a:solidFill>
                  <a:srgbClr val="FF00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effectLst/>
                <a:latin typeface="Times New Roman" pitchFamily="18" charset="0"/>
              </a:endParaRP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120668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071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effectLst/>
                <a:latin typeface="Times New Roman" pitchFamily="18" charset="0"/>
              </a:endParaRP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670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effectLst/>
                <a:latin typeface="Times New Roman" pitchFamily="18" charset="0"/>
              </a:endParaRP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234772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404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effectLst/>
                <a:latin typeface="Times New Roman" pitchFamily="18" charset="0"/>
              </a:endParaRP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563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effectLst/>
                <a:latin typeface="Times New Roman" pitchFamily="18" charset="0"/>
              </a:endParaRP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3499853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747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effectLst/>
                <a:latin typeface="Times New Roman" pitchFamily="18" charset="0"/>
              </a:endParaRP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803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450796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418780" y="4572417"/>
            <a:ext cx="14045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3200" b="1" dirty="0">
                <a:solidFill>
                  <a:srgbClr val="FF0000"/>
                </a:solidFill>
                <a:effectLst/>
                <a:cs typeface="Arial" pitchFamily="34" charset="0"/>
              </a:rPr>
              <a:t>b = ‘S’</a:t>
            </a:r>
          </a:p>
        </p:txBody>
      </p:sp>
    </p:spTree>
    <p:extLst>
      <p:ext uri="{BB962C8B-B14F-4D97-AF65-F5344CB8AC3E}">
        <p14:creationId xmlns:p14="http://schemas.microsoft.com/office/powerpoint/2010/main" val="971603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311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555776" y="5876117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899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3995936" y="4005064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18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557808"/>
            <a:ext cx="8229600" cy="1143000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</a:rPr>
              <a:t>La sesión pasada vimos…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32958" y="3068960"/>
            <a:ext cx="3295426" cy="1152128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35000"/>
              </a:lnSpc>
            </a:pPr>
            <a:r>
              <a:rPr lang="es-ES_tradnl" sz="2900" dirty="0">
                <a:solidFill>
                  <a:schemeClr val="bg2">
                    <a:lumMod val="25000"/>
                  </a:schemeClr>
                </a:solidFill>
              </a:rPr>
              <a:t>El ciclo </a:t>
            </a:r>
            <a:r>
              <a:rPr lang="es-ES_tradnl" sz="2900" b="1" dirty="0">
                <a:solidFill>
                  <a:schemeClr val="bg2">
                    <a:lumMod val="25000"/>
                  </a:schemeClr>
                </a:solidFill>
              </a:rPr>
              <a:t>WHILE</a:t>
            </a:r>
            <a:endParaRPr lang="es-ES_tradnl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48880"/>
            <a:ext cx="302535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335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3547914" y="1772816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60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686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234772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854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554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3499853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1207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1271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450796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95536" y="4572417"/>
            <a:ext cx="14045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3200" b="1" dirty="0">
                <a:solidFill>
                  <a:srgbClr val="FF0000"/>
                </a:solidFill>
                <a:effectLst/>
                <a:cs typeface="Arial" pitchFamily="34" charset="0"/>
              </a:rPr>
              <a:t>b = ‘S’</a:t>
            </a:r>
          </a:p>
        </p:txBody>
      </p:sp>
      <p:grpSp>
        <p:nvGrpSpPr>
          <p:cNvPr id="20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4830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1149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555776" y="5876117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7660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3995936" y="4005064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297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69775"/>
            <a:ext cx="7031434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DO - WHILE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2274" y="1628800"/>
            <a:ext cx="6673105" cy="316865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50000"/>
              </a:lnSpc>
              <a:buFontTx/>
              <a:buNone/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Ejecuta una sentencia, simple o compuesta,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una o más</a:t>
            </a:r>
            <a:r>
              <a:rPr lang="es-ES_tradnl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veces, dependiendo del valor de una expresión.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437112"/>
            <a:ext cx="3384376" cy="226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06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3547914" y="1772816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3599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7693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234772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093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2503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3499853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57556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21048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450796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46772" y="4581128"/>
            <a:ext cx="14269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3200" b="1" dirty="0">
                <a:solidFill>
                  <a:srgbClr val="FF0000"/>
                </a:solidFill>
                <a:effectLst/>
                <a:cs typeface="Arial" pitchFamily="34" charset="0"/>
              </a:rPr>
              <a:t>b = ‘N’</a:t>
            </a:r>
          </a:p>
        </p:txBody>
      </p:sp>
      <p:grpSp>
        <p:nvGrpSpPr>
          <p:cNvPr id="20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3560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5421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267744" y="6020133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2746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827584" y="1607772"/>
            <a:ext cx="6624736" cy="4221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effectLst/>
                <a:latin typeface="Arial" pitchFamily="34" charset="0"/>
              </a:rPr>
              <a:t>Definir un programa que muestre al usuario un menú con las siguientes opciones:</a:t>
            </a:r>
          </a:p>
          <a:p>
            <a:pPr>
              <a:lnSpc>
                <a:spcPct val="125000"/>
              </a:lnSpc>
              <a:spcBef>
                <a:spcPct val="50000"/>
              </a:spcBef>
              <a:buFontTx/>
              <a:buChar char="•"/>
              <a:defRPr/>
            </a:pPr>
            <a:endParaRPr lang="es-MX" sz="1000" dirty="0">
              <a:solidFill>
                <a:schemeClr val="bg2">
                  <a:lumMod val="25000"/>
                </a:schemeClr>
              </a:solidFill>
              <a:effectLst/>
              <a:latin typeface="Arial" pitchFamily="34" charset="0"/>
            </a:endParaRPr>
          </a:p>
          <a:p>
            <a:pPr lvl="1">
              <a:lnSpc>
                <a:spcPct val="125000"/>
              </a:lnSpc>
              <a:buFontTx/>
              <a:buAutoNum type="arabicParenR"/>
              <a:defRPr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ffectLst/>
                <a:latin typeface="Arial" pitchFamily="34" charset="0"/>
              </a:rPr>
              <a:t>Imprimir Mensaje</a:t>
            </a:r>
          </a:p>
          <a:p>
            <a:pPr lvl="1">
              <a:lnSpc>
                <a:spcPct val="125000"/>
              </a:lnSpc>
              <a:buFontTx/>
              <a:buAutoNum type="arabicParenR"/>
              <a:defRPr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ffectLst/>
                <a:latin typeface="Arial" pitchFamily="34" charset="0"/>
              </a:rPr>
              <a:t>Salir </a:t>
            </a:r>
          </a:p>
          <a:p>
            <a:pPr>
              <a:lnSpc>
                <a:spcPct val="125000"/>
              </a:lnSpc>
              <a:spcBef>
                <a:spcPct val="70000"/>
              </a:spcBef>
              <a:buFontTx/>
              <a:buChar char="•"/>
              <a:defRPr/>
            </a:pPr>
            <a:r>
              <a:rPr lang="es-ES_tradnl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Y que permanezca activo                                   el programa, hasta que el                            usuario seleccione salir</a:t>
            </a:r>
          </a:p>
          <a:p>
            <a:pPr>
              <a:defRPr/>
            </a:pPr>
            <a:endParaRPr lang="es-ES" dirty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8032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480639"/>
            <a:ext cx="282533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15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402432"/>
            <a:ext cx="7560840" cy="4114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900"/>
              </a:lnSpc>
              <a:spcBef>
                <a:spcPts val="24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Al igual que la estructura 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el ciclo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do-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nos permite repetir la ejecución de su código mientras que la condición sea verdadera.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 diferencia entre estos dos ciclos radica en el momento en que la condición se evalúa. </a:t>
            </a:r>
          </a:p>
          <a:p>
            <a:pPr algn="just" eaLnBrk="1" hangingPunct="1">
              <a:lnSpc>
                <a:spcPts val="3900"/>
              </a:lnSpc>
              <a:spcBef>
                <a:spcPts val="24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el ciclo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condición se evalúa al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inicio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estructura del ciclo, antes de ejecutar el código.   </a:t>
            </a:r>
          </a:p>
        </p:txBody>
      </p:sp>
      <p:sp>
        <p:nvSpPr>
          <p:cNvPr id="303109" name="Rectangle 5"/>
          <p:cNvSpPr>
            <a:spLocks noGrp="1" noChangeArrowheads="1"/>
          </p:cNvSpPr>
          <p:nvPr>
            <p:ph type="title"/>
          </p:nvPr>
        </p:nvSpPr>
        <p:spPr>
          <a:xfrm>
            <a:off x="899592" y="125759"/>
            <a:ext cx="7272808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 - WHILE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941168"/>
            <a:ext cx="1677144" cy="16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840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260648"/>
            <a:ext cx="6841133" cy="648072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  <a:defRPr/>
            </a:pPr>
            <a:r>
              <a:rPr lang="es-ES_tradnl" sz="1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1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menu</a:t>
            </a: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sz="1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MENU</a:t>
            </a:r>
            <a:r>
              <a:rPr lang="pt-BR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sz="1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1. Imprime Mensaje</a:t>
            </a:r>
            <a:r>
              <a:rPr lang="pt-BR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sz="1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2. Salir</a:t>
            </a:r>
            <a:r>
              <a:rPr lang="pt-BR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endParaRPr lang="es-ES_tradnl" sz="1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main()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 </a:t>
            </a:r>
            <a:r>
              <a:rPr lang="es-ES_tradnl" sz="1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opcion;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do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{     </a:t>
            </a:r>
            <a:r>
              <a:rPr lang="es-ES_tradnl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menu</a:t>
            </a:r>
            <a:r>
              <a:rPr lang="es-ES_tradnl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sz="1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Dame una opcion: </a:t>
            </a:r>
            <a:r>
              <a:rPr lang="pt-BR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scanf(</a:t>
            </a:r>
            <a:r>
              <a:rPr lang="pt-BR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%i</a:t>
            </a:r>
            <a:r>
              <a:rPr lang="pt-BR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,&amp;opcion);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</a:t>
            </a:r>
            <a:r>
              <a:rPr lang="es-ES_tradnl" sz="1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switch</a:t>
            </a: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(opcion)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{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case 1: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s-ES_tradnl" sz="1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1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sz="1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\n HOLA A TODOS</a:t>
            </a:r>
            <a:r>
              <a:rPr lang="pt-BR" sz="1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break;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case 2: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s-ES_tradnl" sz="1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_exit(0);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break;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default: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s-ES_tradnl" sz="1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1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sz="1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\n OPCION INVALIDA</a:t>
            </a:r>
            <a:r>
              <a:rPr lang="pt-BR" sz="1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}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pt-BR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pt-BR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("\n\n ");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system("PAUSE"); </a:t>
            </a:r>
            <a:r>
              <a:rPr lang="pt-BR" sz="14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 F</a:t>
            </a:r>
            <a:r>
              <a:rPr lang="es-MX" sz="14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rena la ejecución del programa</a:t>
            </a:r>
            <a:endParaRPr lang="pt-BR" sz="1400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system("cls");  </a:t>
            </a:r>
            <a:r>
              <a:rPr lang="pt-BR" sz="14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 Limpia la pantalla</a:t>
            </a:r>
            <a:endParaRPr lang="es-ES_tradnl" sz="1400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}</a:t>
            </a:r>
            <a:r>
              <a:rPr lang="es-ES_tradnl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opcion</a:t>
            </a:r>
            <a:r>
              <a:rPr lang="es-ES_tradnl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!= 2);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23928" y="646413"/>
            <a:ext cx="5760640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096" y="1684285"/>
            <a:ext cx="282533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004048" y="3865174"/>
            <a:ext cx="373539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571500" lvl="1" indent="0">
              <a:lnSpc>
                <a:spcPct val="125000"/>
              </a:lnSpc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/>
                <a:latin typeface="Arial" pitchFamily="34" charset="0"/>
              </a:rPr>
              <a:t>Menú con números</a:t>
            </a:r>
            <a:endParaRPr lang="es-ES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64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1600" y="908720"/>
            <a:ext cx="5832648" cy="5760640"/>
          </a:xfrm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1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menu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sz="1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MENU</a:t>
            </a:r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sz="1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a) Imprime Mensaje</a:t>
            </a:r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sz="1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s) Salir</a:t>
            </a:r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endParaRPr lang="es-ES_tradnl" sz="12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main()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 </a:t>
            </a:r>
            <a:r>
              <a:rPr lang="es-ES_tradnl" sz="1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opcion;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do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{ </a:t>
            </a:r>
            <a:r>
              <a:rPr lang="es-ES_tradnl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menu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();</a:t>
            </a:r>
            <a:endParaRPr lang="es-ES_tradnl" sz="12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printf(</a:t>
            </a:r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Dame una opcion: </a:t>
            </a:r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1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fflush</a:t>
            </a:r>
            <a:r>
              <a:rPr lang="es-ES_tradnl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stdin</a:t>
            </a:r>
            <a:r>
              <a:rPr lang="es-ES_tradnl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); </a:t>
            </a:r>
            <a:r>
              <a:rPr lang="es-ES_tradnl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 Limpia la memoria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scanf(</a:t>
            </a:r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%c</a:t>
            </a:r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,&amp;opcion);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1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switch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(opcion)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{  case 'a': 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case 'A':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         </a:t>
            </a:r>
            <a:r>
              <a:rPr lang="es-ES_tradnl" sz="1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\n HOLA A TODOS</a:t>
            </a:r>
            <a:r>
              <a:rPr lang="pt-BR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break;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case 's':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case 'S':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s-ES_tradnl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_exit(0);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break;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default: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s-ES_tradnl" sz="1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\n OPCION INVALIDA</a:t>
            </a:r>
            <a:r>
              <a:rPr lang="pt-BR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}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printf("\n\n ");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system("PAUSE"); </a:t>
            </a:r>
            <a:r>
              <a:rPr lang="pt-BR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 F</a:t>
            </a:r>
            <a:r>
              <a:rPr lang="es-MX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rena la ejecución del programa</a:t>
            </a:r>
            <a:endParaRPr lang="pt-BR" sz="1200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system("cls");  </a:t>
            </a:r>
            <a:r>
              <a:rPr lang="pt-BR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 Limpia la pantalla</a:t>
            </a:r>
            <a:endParaRPr lang="es-ES_tradnl" sz="1200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}</a:t>
            </a:r>
            <a:r>
              <a:rPr lang="es-ES_tradnl" sz="1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opcion</a:t>
            </a:r>
            <a:r>
              <a:rPr lang="es-ES_tradnl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!= 's' &amp;&amp; </a:t>
            </a:r>
            <a:r>
              <a:rPr lang="es-ES_tradnl" sz="1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opcion</a:t>
            </a:r>
            <a:r>
              <a:rPr lang="es-ES_tradnl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!= 'S');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835696" y="-79623"/>
            <a:ext cx="5760640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890824"/>
            <a:ext cx="282533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408602" y="4005064"/>
            <a:ext cx="3123838" cy="508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571500" lvl="1" indent="0">
              <a:lnSpc>
                <a:spcPct val="125000"/>
              </a:lnSpc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/>
                <a:latin typeface="Arial" pitchFamily="34" charset="0"/>
              </a:rPr>
              <a:t>Menú con letras</a:t>
            </a:r>
            <a:endParaRPr lang="es-ES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27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125759"/>
            <a:ext cx="1874837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340768"/>
            <a:ext cx="7128792" cy="339472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3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se ejecuta una sentencia simple o compuesta, repetidamente un </a:t>
            </a:r>
            <a:r>
              <a:rPr lang="es-ES_tradnl" sz="33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número de veces conocido</a:t>
            </a:r>
            <a:r>
              <a:rPr lang="es-ES_tradnl" sz="3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la construcción adecuada es mediante el ciclo </a:t>
            </a:r>
            <a:r>
              <a:rPr lang="es-ES_tradnl" sz="3300" b="1" dirty="0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for</a:t>
            </a:r>
            <a:endParaRPr lang="es-ES_tradnl" sz="3300" dirty="0">
              <a:solidFill>
                <a:srgbClr val="00CC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569655"/>
            <a:ext cx="2664296" cy="221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194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1196752"/>
            <a:ext cx="7344816" cy="4177134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estructura </a:t>
            </a:r>
            <a:r>
              <a:rPr lang="es-ES_tradnl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es una estructura de ciclo en donde el control de la repetición está definido precisamente sobre una variable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contador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algn="just" eaLnBrk="1" hangingPunct="1">
              <a:lnSpc>
                <a:spcPct val="120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ciclo </a:t>
            </a:r>
            <a:r>
              <a:rPr lang="es-ES_tradnl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nos permite </a:t>
            </a:r>
            <a:r>
              <a:rPr lang="es-ES_tradnl" sz="2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encapsular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en una sola instrucción todo el código de la variable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contador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400389" name="Rectangle 5"/>
          <p:cNvSpPr>
            <a:spLocks noGrp="1" noChangeArrowheads="1"/>
          </p:cNvSpPr>
          <p:nvPr>
            <p:ph type="title"/>
          </p:nvPr>
        </p:nvSpPr>
        <p:spPr>
          <a:xfrm>
            <a:off x="3635896" y="-27384"/>
            <a:ext cx="1874837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/>
              </a:rPr>
              <a:t>FOR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653136"/>
            <a:ext cx="1965176" cy="19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835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7416" y="-27384"/>
            <a:ext cx="7239000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for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3038" y="1484313"/>
            <a:ext cx="7521575" cy="453707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</a:rPr>
              <a:t>for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sz="2200" b="1" dirty="0"/>
              <a:t>(</a:t>
            </a:r>
            <a:r>
              <a:rPr lang="es-ES_tradnl" sz="2200" b="1" dirty="0">
                <a:solidFill>
                  <a:srgbClr val="0000FF"/>
                </a:solidFill>
              </a:rPr>
              <a:t>inicialización</a:t>
            </a:r>
            <a:r>
              <a:rPr lang="es-ES_tradnl" sz="2200" b="1" dirty="0">
                <a:solidFill>
                  <a:srgbClr val="333399"/>
                </a:solidFill>
              </a:rPr>
              <a:t>;</a:t>
            </a:r>
            <a:r>
              <a:rPr lang="es-ES_tradnl" sz="2200" b="1" dirty="0"/>
              <a:t> </a:t>
            </a:r>
            <a:r>
              <a:rPr lang="es-ES_tradnl" sz="2200" b="1" dirty="0">
                <a:solidFill>
                  <a:srgbClr val="009900"/>
                </a:solidFill>
              </a:rPr>
              <a:t>condición</a:t>
            </a:r>
            <a:r>
              <a:rPr lang="es-ES_tradnl" sz="2200" b="1" dirty="0">
                <a:solidFill>
                  <a:srgbClr val="333399"/>
                </a:solidFill>
              </a:rPr>
              <a:t>;</a:t>
            </a:r>
            <a:r>
              <a:rPr lang="es-ES_tradnl" sz="2200" b="1" dirty="0"/>
              <a:t> </a:t>
            </a:r>
            <a:r>
              <a:rPr lang="es-ES_tradnl" sz="2200" b="1" dirty="0">
                <a:solidFill>
                  <a:srgbClr val="FF3300"/>
                </a:solidFill>
              </a:rPr>
              <a:t>incremento/decremento</a:t>
            </a:r>
            <a:r>
              <a:rPr lang="es-ES_tradnl" sz="2200" b="1" dirty="0"/>
              <a:t>)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     instrucción;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s-ES_tradnl" sz="2200" b="1" dirty="0"/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s-ES_tradnl" sz="1200" b="1" dirty="0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</a:rPr>
              <a:t>for</a:t>
            </a:r>
            <a:r>
              <a:rPr lang="es-ES_tradnl" sz="2200" b="1" dirty="0"/>
              <a:t> (</a:t>
            </a:r>
            <a:r>
              <a:rPr lang="es-ES_tradnl" sz="2200" b="1" dirty="0">
                <a:solidFill>
                  <a:srgbClr val="0000FF"/>
                </a:solidFill>
              </a:rPr>
              <a:t>inicialización</a:t>
            </a:r>
            <a:r>
              <a:rPr lang="es-ES_tradnl" sz="2200" b="1" dirty="0">
                <a:solidFill>
                  <a:srgbClr val="333399"/>
                </a:solidFill>
              </a:rPr>
              <a:t>;</a:t>
            </a:r>
            <a:r>
              <a:rPr lang="es-ES_tradnl" sz="2200" b="1" dirty="0"/>
              <a:t> </a:t>
            </a:r>
            <a:r>
              <a:rPr lang="es-ES_tradnl" sz="2200" b="1" dirty="0">
                <a:solidFill>
                  <a:srgbClr val="009900"/>
                </a:solidFill>
              </a:rPr>
              <a:t>condición</a:t>
            </a:r>
            <a:r>
              <a:rPr lang="es-ES_tradnl" sz="2200" b="1" dirty="0">
                <a:solidFill>
                  <a:srgbClr val="333399"/>
                </a:solidFill>
              </a:rPr>
              <a:t>;</a:t>
            </a:r>
            <a:r>
              <a:rPr lang="es-ES_tradnl" sz="2200" b="1" dirty="0"/>
              <a:t> </a:t>
            </a:r>
            <a:r>
              <a:rPr lang="es-ES_tradnl" sz="2200" b="1" dirty="0">
                <a:solidFill>
                  <a:srgbClr val="FF3300"/>
                </a:solidFill>
              </a:rPr>
              <a:t>incremento/decremento</a:t>
            </a:r>
            <a:r>
              <a:rPr lang="es-ES_tradnl" sz="2200" b="1" dirty="0"/>
              <a:t>)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		instrucción_1;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     	instrucción_2;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</a:rPr>
              <a:t>      	....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     	</a:t>
            </a:r>
            <a:r>
              <a:rPr lang="es-ES_tradnl" sz="2200" dirty="0" err="1">
                <a:solidFill>
                  <a:schemeClr val="bg2">
                    <a:lumMod val="25000"/>
                  </a:schemeClr>
                </a:solidFill>
              </a:rPr>
              <a:t>instrucción_N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; 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401412" name="Rectangle 4"/>
          <p:cNvSpPr>
            <a:spLocks noChangeArrowheads="1"/>
          </p:cNvSpPr>
          <p:nvPr/>
        </p:nvSpPr>
        <p:spPr bwMode="auto">
          <a:xfrm>
            <a:off x="4491038" y="2395538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>
              <a:defRPr/>
            </a:pPr>
            <a:r>
              <a:rPr lang="es-ES_tradnl" sz="24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ó</a:t>
            </a:r>
            <a:endParaRPr lang="es-ES_tradnl" sz="2400" b="1" dirty="0">
              <a:effectLst/>
              <a:latin typeface="Times New Roman" pitchFamily="18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192" y="3789040"/>
            <a:ext cx="1965176" cy="19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656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35896" y="72678"/>
            <a:ext cx="1831975" cy="908050"/>
          </a:xfrm>
        </p:spPr>
        <p:txBody>
          <a:bodyPr/>
          <a:lstStyle/>
          <a:p>
            <a:pPr algn="ctr" eaLnBrk="1" hangingPunct="1">
              <a:defRPr/>
            </a:pPr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412776"/>
            <a:ext cx="7633022" cy="4824536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5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ejecución de la sentencia 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sucede así:</a:t>
            </a:r>
          </a:p>
          <a:p>
            <a:pPr algn="just" eaLnBrk="1" hangingPunct="1">
              <a:spcBef>
                <a:spcPts val="0"/>
              </a:spcBef>
              <a:buFontTx/>
              <a:buNone/>
            </a:pPr>
            <a:endParaRPr lang="es-ES_tradnl" sz="15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1. Se inicializan las variables </a:t>
            </a:r>
            <a:r>
              <a:rPr lang="es-ES_tradnl" sz="2400" b="1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inicialización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2. Se evalúa la </a:t>
            </a:r>
            <a:r>
              <a:rPr lang="es-ES_tradnl" sz="2400" b="1" dirty="0">
                <a:solidFill>
                  <a:srgbClr val="00CC00"/>
                </a:solidFill>
                <a:latin typeface="Arial" pitchFamily="34" charset="0"/>
                <a:cs typeface="Arial" pitchFamily="34" charset="0"/>
              </a:rPr>
              <a:t>condición</a:t>
            </a:r>
            <a:r>
              <a:rPr lang="es-ES_tradnl" sz="2400" dirty="0">
                <a:solidFill>
                  <a:srgbClr val="00CC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2.1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 </a:t>
            </a:r>
            <a:r>
              <a:rPr lang="es-ES_tradnl" sz="2400" b="1" dirty="0">
                <a:solidFill>
                  <a:srgbClr val="00CC00"/>
                </a:solidFill>
                <a:latin typeface="Arial" pitchFamily="34" charset="0"/>
                <a:cs typeface="Arial" pitchFamily="34" charset="0"/>
              </a:rPr>
              <a:t>condición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verdadero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se ejecutan la(s) instrucción(es), se ejecuta el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          </a:t>
            </a: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incremento/decremento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se vuelve al punto 2. 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2.1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Si el resultado de la condición es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falso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la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ejecución del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da por finalizada y se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continúa con la siguiente instrucción del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programa.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8162"/>
            <a:ext cx="18002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6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60" name="Text Box 4"/>
          <p:cNvSpPr txBox="1">
            <a:spLocks noChangeArrowheads="1"/>
          </p:cNvSpPr>
          <p:nvPr/>
        </p:nvSpPr>
        <p:spPr bwMode="auto">
          <a:xfrm>
            <a:off x="1331913" y="1654622"/>
            <a:ext cx="6552455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  <a:effectLst/>
              </a:rPr>
              <a:t>    Definir un procedimiento que muestre en pantalla los numero sucesivos </a:t>
            </a:r>
          </a:p>
          <a:p>
            <a:pPr algn="ctr">
              <a:lnSpc>
                <a:spcPct val="12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  <a:effectLst/>
              </a:rPr>
              <a:t>del 1 al 10.</a:t>
            </a:r>
            <a:endParaRPr lang="es-ES" sz="2800" dirty="0">
              <a:solidFill>
                <a:schemeClr val="bg2">
                  <a:lumMod val="25000"/>
                </a:schemeClr>
              </a:solidFill>
              <a:effectLst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80593" y="372194"/>
            <a:ext cx="5760640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891" y="3501008"/>
            <a:ext cx="347733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64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0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19672" y="1628801"/>
            <a:ext cx="6480720" cy="3816424"/>
          </a:xfrm>
        </p:spPr>
        <p:txBody>
          <a:bodyPr>
            <a:noAutofit/>
          </a:bodyPr>
          <a:lstStyle/>
          <a:p>
            <a:pPr lvl="1" eaLnBrk="1" hangingPunct="1">
              <a:buFontTx/>
              <a:buNone/>
            </a:pPr>
            <a:r>
              <a:rPr lang="es-ES_tradnl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imprime1_10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 )</a:t>
            </a:r>
          </a:p>
          <a:p>
            <a:pPr lvl="1" eaLnBrk="1" hangingPunct="1">
              <a:buFontTx/>
              <a:buNone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   </a:t>
            </a:r>
          </a:p>
          <a:p>
            <a:pPr lvl="1" eaLnBrk="1" hangingPunct="1">
              <a:buFontTx/>
              <a:buNone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s-ES_tradnl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s-ES_tradnl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i=1;  i&lt;=10; i++)</a:t>
            </a:r>
          </a:p>
          <a:p>
            <a:pPr lvl="1" eaLnBrk="1" hangingPunct="1">
              <a:buFontTx/>
              <a:buNone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{</a:t>
            </a:r>
          </a:p>
          <a:p>
            <a:pPr lvl="1" eaLnBrk="1" hangingPunct="1">
              <a:buFontTx/>
              <a:buNone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</a:t>
            </a:r>
            <a:r>
              <a:rPr lang="es-ES_tradnl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(“%i”, i);</a:t>
            </a:r>
          </a:p>
          <a:p>
            <a:pPr lvl="1" eaLnBrk="1" hangingPunct="1">
              <a:buFontTx/>
              <a:buNone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}</a:t>
            </a:r>
          </a:p>
          <a:p>
            <a:pPr lvl="1" eaLnBrk="1" hangingPunct="1">
              <a:buFontTx/>
              <a:buNone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06509" y="365962"/>
            <a:ext cx="5585771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612" y="4509120"/>
            <a:ext cx="2499335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459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8" name="Text Box 4"/>
          <p:cNvSpPr txBox="1">
            <a:spLocks noChangeArrowheads="1"/>
          </p:cNvSpPr>
          <p:nvPr/>
        </p:nvSpPr>
        <p:spPr bwMode="auto">
          <a:xfrm>
            <a:off x="1187449" y="1772816"/>
            <a:ext cx="6624911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s-ES_tradnl" sz="2800" dirty="0">
                <a:effectLst/>
              </a:rPr>
              <a:t>    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effectLst/>
              </a:rPr>
              <a:t>Escribir un procedimiento que despliegue en pantalla los números del </a:t>
            </a:r>
            <a:r>
              <a:rPr lang="es-ES_tradnl" sz="2800" b="1" dirty="0">
                <a:solidFill>
                  <a:srgbClr val="0000FF"/>
                </a:solidFill>
                <a:effectLst/>
              </a:rPr>
              <a:t>0</a:t>
            </a:r>
            <a:r>
              <a:rPr lang="es-ES_tradnl" sz="2800" dirty="0">
                <a:effectLst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effectLst/>
              </a:rPr>
              <a:t>al </a:t>
            </a:r>
            <a:r>
              <a:rPr lang="es-ES_tradnl" sz="2800" b="1" dirty="0">
                <a:solidFill>
                  <a:srgbClr val="0000FF"/>
                </a:solidFill>
                <a:effectLst/>
              </a:rPr>
              <a:t>8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effectLst/>
              </a:rPr>
              <a:t>con incrementos de </a:t>
            </a:r>
            <a:r>
              <a:rPr lang="es-ES_tradnl" sz="2800" b="1" dirty="0">
                <a:solidFill>
                  <a:srgbClr val="0000FF"/>
                </a:solidFill>
                <a:effectLst/>
              </a:rPr>
              <a:t>0.4</a:t>
            </a:r>
            <a:endParaRPr lang="es-ES" sz="2800" b="1" dirty="0">
              <a:solidFill>
                <a:srgbClr val="0000FF"/>
              </a:solidFill>
              <a:effectLst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87451" y="476672"/>
            <a:ext cx="676892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individual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(2 minutos)</a:t>
            </a:r>
          </a:p>
        </p:txBody>
      </p:sp>
      <p:pic>
        <p:nvPicPr>
          <p:cNvPr id="3" name="Imagen 2" descr="Imagen que contiene dibujo, luz&#10;&#10;Descripción generada automáticamente">
            <a:extLst>
              <a:ext uri="{FF2B5EF4-FFF2-40B4-BE49-F238E27FC236}">
                <a16:creationId xmlns:a16="http://schemas.microsoft.com/office/drawing/2014/main" id="{2777CA63-B7B3-4B60-8F57-50ECD9309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454823"/>
            <a:ext cx="5313713" cy="3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6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8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1" name="Text Box 3"/>
          <p:cNvSpPr txBox="1">
            <a:spLocks noChangeArrowheads="1"/>
          </p:cNvSpPr>
          <p:nvPr/>
        </p:nvSpPr>
        <p:spPr bwMode="auto">
          <a:xfrm>
            <a:off x="1330896" y="1798638"/>
            <a:ext cx="6337448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s-ES_tradnl" sz="2800" dirty="0">
                <a:effectLst/>
              </a:rPr>
              <a:t>    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effectLst/>
              </a:rPr>
              <a:t>Escribir un procedimiento que despliegue en pantalla los números del </a:t>
            </a:r>
            <a:r>
              <a:rPr lang="es-ES_tradnl" sz="2800" b="1" dirty="0">
                <a:solidFill>
                  <a:srgbClr val="0000FF"/>
                </a:solidFill>
                <a:effectLst/>
              </a:rPr>
              <a:t>10</a:t>
            </a:r>
            <a:r>
              <a:rPr lang="es-ES_tradnl" sz="2800" dirty="0">
                <a:effectLst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effectLst/>
              </a:rPr>
              <a:t>al</a:t>
            </a:r>
            <a:r>
              <a:rPr lang="es-ES_tradnl" sz="2800" dirty="0">
                <a:effectLst/>
              </a:rPr>
              <a:t> </a:t>
            </a:r>
            <a:r>
              <a:rPr lang="es-ES_tradnl" sz="2800" b="1" dirty="0">
                <a:solidFill>
                  <a:srgbClr val="0000FF"/>
                </a:solidFill>
                <a:effectLst/>
              </a:rPr>
              <a:t>0</a:t>
            </a:r>
            <a:endParaRPr lang="es-ES" sz="2800" b="1" dirty="0">
              <a:solidFill>
                <a:srgbClr val="0000FF"/>
              </a:solidFill>
              <a:effectLst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87451" y="476672"/>
            <a:ext cx="676892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individual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(2 minutos)</a:t>
            </a:r>
          </a:p>
        </p:txBody>
      </p: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B461C22-9C1B-473F-A05A-7D30CC6C4A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573016"/>
            <a:ext cx="3123728" cy="312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7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485354"/>
            <a:ext cx="4176638" cy="4679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s-ES_tradnl" sz="2500" dirty="0"/>
          </a:p>
          <a:p>
            <a:pPr marL="0" indent="0" algn="just" eaLnBrk="1" hangingPunct="1">
              <a:lnSpc>
                <a:spcPts val="3500"/>
              </a:lnSpc>
              <a:buNone/>
            </a:pP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el ciclo </a:t>
            </a:r>
            <a:r>
              <a:rPr lang="es-ES_tradnl" sz="23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do-</a:t>
            </a:r>
            <a:r>
              <a:rPr lang="es-ES_tradnl" sz="23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la condición se evalúa al final de la estructura del ciclo, después de ejecutar el código.  Esto ocasiona que el código del ciclo sea ejecutado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UNA o más veces.</a:t>
            </a:r>
          </a:p>
          <a:p>
            <a:pPr eaLnBrk="1" hangingPunct="1">
              <a:lnSpc>
                <a:spcPct val="90000"/>
              </a:lnSpc>
            </a:pPr>
            <a:endParaRPr lang="es-ES_tradnl" sz="2500" dirty="0"/>
          </a:p>
        </p:txBody>
      </p:sp>
      <p:pic>
        <p:nvPicPr>
          <p:cNvPr id="304132" name="Picture 4" descr="for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232" y="1508720"/>
            <a:ext cx="2743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4134" name="Rectangle 6"/>
          <p:cNvSpPr>
            <a:spLocks noGrp="1" noChangeArrowheads="1"/>
          </p:cNvSpPr>
          <p:nvPr>
            <p:ph type="title"/>
          </p:nvPr>
        </p:nvSpPr>
        <p:spPr>
          <a:xfrm>
            <a:off x="996950" y="197767"/>
            <a:ext cx="6959426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DO - WHILE</a:t>
            </a:r>
          </a:p>
        </p:txBody>
      </p:sp>
    </p:spTree>
    <p:extLst>
      <p:ext uri="{BB962C8B-B14F-4D97-AF65-F5344CB8AC3E}">
        <p14:creationId xmlns:p14="http://schemas.microsoft.com/office/powerpoint/2010/main" val="16313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5" name="Text Box 3"/>
          <p:cNvSpPr txBox="1">
            <a:spLocks noChangeArrowheads="1"/>
          </p:cNvSpPr>
          <p:nvPr/>
        </p:nvSpPr>
        <p:spPr bwMode="auto">
          <a:xfrm>
            <a:off x="827584" y="1789906"/>
            <a:ext cx="756084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algn="just"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effectLst/>
              </a:rPr>
              <a:t>Escribe el procedimiento </a:t>
            </a:r>
            <a:r>
              <a:rPr lang="es-ES_tradnl" sz="2400" b="1" dirty="0">
                <a:solidFill>
                  <a:srgbClr val="FF0000"/>
                </a:solidFill>
                <a:effectLst/>
              </a:rPr>
              <a:t>dibujaLinea</a:t>
            </a:r>
            <a:r>
              <a:rPr lang="es-ES_tradnl" sz="2400" dirty="0">
                <a:effectLst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effectLst/>
              </a:rPr>
              <a:t>que recibe un número entero </a:t>
            </a:r>
            <a:r>
              <a:rPr lang="es-ES_tradnl" sz="2400" b="1" dirty="0">
                <a:solidFill>
                  <a:srgbClr val="FF0000"/>
                </a:solidFill>
                <a:effectLst/>
              </a:rPr>
              <a:t>x</a:t>
            </a:r>
            <a:r>
              <a:rPr lang="es-ES_tradnl" sz="2400" dirty="0">
                <a:solidFill>
                  <a:srgbClr val="FF0000"/>
                </a:solidFill>
                <a:effectLst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effectLst/>
              </a:rPr>
              <a:t>y despliega en la pantalla una línea formada por asteriscos (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effectLst/>
              </a:rPr>
              <a:t>*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effectLst/>
              </a:rPr>
              <a:t>).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endParaRPr lang="es-ES_tradnl" sz="10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effectLst/>
              </a:rPr>
              <a:t>Ejemplo: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endParaRPr lang="es-ES_tradnl" sz="800" dirty="0">
              <a:effectLst/>
            </a:endParaRP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  <a:effectLst/>
              </a:rPr>
              <a:t>dibujaLinea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/>
              </a:rPr>
              <a:t>(4);</a:t>
            </a:r>
            <a:endParaRPr lang="es-ES_tradnl" sz="2400" dirty="0"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effectLst/>
              </a:rPr>
              <a:t>en la pantalla se desplegaría: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endParaRPr lang="es-ES_tradnl" sz="1000" b="1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effectLst/>
              </a:rPr>
              <a:t>* * * *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59458" y="332656"/>
            <a:ext cx="676892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individual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(2 minutos)</a:t>
            </a:r>
          </a:p>
        </p:txBody>
      </p: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95FC330-011F-4010-96EF-9682C2F42A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501008"/>
            <a:ext cx="3227851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7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556792"/>
            <a:ext cx="6409456" cy="3528988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  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la estructura 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posible que el código del ciclo </a:t>
            </a: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nunca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ejecute (si la condición resulta ser falsa en un inicio), en cambio en la estructura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do-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código del ciclo se ejecuta al menos en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UNA</a:t>
            </a:r>
            <a:r>
              <a:rPr lang="es-ES_tradnl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ocasión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title"/>
          </p:nvPr>
        </p:nvSpPr>
        <p:spPr>
          <a:xfrm>
            <a:off x="827584" y="269775"/>
            <a:ext cx="7391400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 - WHILE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304" y="4704184"/>
            <a:ext cx="2037184" cy="203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2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00" y="282352"/>
            <a:ext cx="7010400" cy="9144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Estructura del do - while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1800" y="1556792"/>
            <a:ext cx="3311525" cy="4521200"/>
          </a:xfrm>
        </p:spPr>
        <p:txBody>
          <a:bodyPr>
            <a:normAutofit/>
          </a:bodyPr>
          <a:lstStyle/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do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instrucción_1;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instrucción_2;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....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s-ES_tradnl" sz="24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instrucción_N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 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s-ES_tradnl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365104"/>
            <a:ext cx="237626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5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412776"/>
            <a:ext cx="7488832" cy="4968552"/>
          </a:xfrm>
        </p:spPr>
        <p:txBody>
          <a:bodyPr>
            <a:noAutofit/>
          </a:bodyPr>
          <a:lstStyle/>
          <a:p>
            <a:pPr marL="533400" indent="-533400" algn="just" eaLnBrk="1" hangingPunct="1">
              <a:lnSpc>
                <a:spcPts val="4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 ejecución de la sentencia </a:t>
            </a:r>
            <a:r>
              <a:rPr lang="es-ES_tradnl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do-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sucede así:</a:t>
            </a:r>
          </a:p>
          <a:p>
            <a:pPr marL="495300" indent="-381000" algn="just">
              <a:lnSpc>
                <a:spcPts val="4000"/>
              </a:lnSpc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ejecutan la(s) instrucciones de la sentencia </a:t>
            </a:r>
            <a:r>
              <a:rPr lang="es-ES_tradnl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do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495300" indent="-381000" algn="just">
              <a:lnSpc>
                <a:spcPts val="4000"/>
              </a:lnSpc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evalúa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495300" indent="-381000" algn="just">
              <a:lnSpc>
                <a:spcPts val="4000"/>
              </a:lnSpc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 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falso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(cero)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 pasa a ejecutar la siguiente instrucción en el programa.</a:t>
            </a:r>
          </a:p>
          <a:p>
            <a:pPr marL="495300" indent="-381000" algn="just">
              <a:lnSpc>
                <a:spcPts val="4000"/>
              </a:lnSpc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</a:t>
            </a:r>
            <a:r>
              <a:rPr lang="es-ES_tradnl" sz="2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verdadero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(distinto de cero)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el proceso se repite comenzando en el punto 1.</a:t>
            </a:r>
          </a:p>
        </p:txBody>
      </p:sp>
      <p:sp>
        <p:nvSpPr>
          <p:cNvPr id="307205" name="Rectangle 5"/>
          <p:cNvSpPr>
            <a:spLocks noGrp="1" noChangeArrowheads="1"/>
          </p:cNvSpPr>
          <p:nvPr>
            <p:ph type="title"/>
          </p:nvPr>
        </p:nvSpPr>
        <p:spPr>
          <a:xfrm>
            <a:off x="636984" y="188640"/>
            <a:ext cx="7391400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 - WHILE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60648"/>
            <a:ext cx="136815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4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8032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80057" y="1988840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Analizar la ejecución de la siguiente simulación.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891" y="346804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475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3301</Words>
  <Application>Microsoft Office PowerPoint</Application>
  <PresentationFormat>Presentación en pantalla (4:3)</PresentationFormat>
  <Paragraphs>738</Paragraphs>
  <Slides>50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7" baseType="lpstr">
      <vt:lpstr>Arial</vt:lpstr>
      <vt:lpstr>Calibri</vt:lpstr>
      <vt:lpstr>Comic Sans MS</vt:lpstr>
      <vt:lpstr>Dom Casual</vt:lpstr>
      <vt:lpstr>Times New Roman</vt:lpstr>
      <vt:lpstr>Wingdings</vt:lpstr>
      <vt:lpstr>Tema de Office</vt:lpstr>
      <vt:lpstr>TC1017  Solución de problemas con programación</vt:lpstr>
      <vt:lpstr>La sesión pasada vimos…</vt:lpstr>
      <vt:lpstr>DO - WHILE</vt:lpstr>
      <vt:lpstr>DO - WHILE</vt:lpstr>
      <vt:lpstr>DO - WHILE</vt:lpstr>
      <vt:lpstr>DO - WHILE</vt:lpstr>
      <vt:lpstr>Estructura del do - while</vt:lpstr>
      <vt:lpstr>DO - WHILE</vt:lpstr>
      <vt:lpstr>Presentación de PowerPoint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Presentación de PowerPoint</vt:lpstr>
      <vt:lpstr>Presentación de PowerPoint</vt:lpstr>
      <vt:lpstr>Presentación de PowerPoint</vt:lpstr>
      <vt:lpstr>FOR</vt:lpstr>
      <vt:lpstr>FOR</vt:lpstr>
      <vt:lpstr>Estructura del for</vt:lpstr>
      <vt:lpstr>FOR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36</cp:revision>
  <dcterms:created xsi:type="dcterms:W3CDTF">2013-06-26T20:02:44Z</dcterms:created>
  <dcterms:modified xsi:type="dcterms:W3CDTF">2020-10-20T13:18:31Z</dcterms:modified>
</cp:coreProperties>
</file>