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2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77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01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9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301874" y="1971997"/>
            <a:ext cx="672651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Realizar ejercicios con matrices para comprender su funcionamiento.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62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1167" y="413792"/>
            <a:ext cx="8639305" cy="1143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¿Cómo quedaría la matriz siguiente al ejecutar las instrucciones descritas?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772816"/>
            <a:ext cx="4038600" cy="4267200"/>
          </a:xfrm>
        </p:spPr>
        <p:txBody>
          <a:bodyPr/>
          <a:lstStyle/>
          <a:p>
            <a:pPr eaLnBrk="1" hangingPunct="1"/>
            <a:endParaRPr lang="es-ES_tradnl" sz="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int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int x1=10;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int x2=20;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X1;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X2;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* x2;  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5827216" y="1844824"/>
            <a:ext cx="2489200" cy="2613025"/>
            <a:chOff x="3520" y="2290"/>
            <a:chExt cx="1568" cy="1646"/>
          </a:xfrm>
        </p:grpSpPr>
        <p:sp>
          <p:nvSpPr>
            <p:cNvPr id="12296" name="Text Box 5"/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7" name="Text Box 6"/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298" name="Text Box 7"/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299" name="Text Box 8"/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00" name="Rectangle 9"/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12301" name="Rectangle 10"/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12302" name="Rectangle 11"/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3" name="Rectangle 12"/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4" name="Rectangle 13"/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5" name="Rectangle 14"/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6" name="Rectangle 15"/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7" name="Rectangle 16"/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8" name="Rectangle 17"/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9" name="Rectangle 18"/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0" name="Rectangle 19"/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1" name="Rectangle 20"/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2" name="Rectangle 21"/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3" name="Rectangle 22"/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4" name="Text Box 23"/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15" name="Text Box 24"/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16" name="Text Box 25"/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17" name="Text Box 26"/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25307" name="Rectangle 27"/>
          <p:cNvSpPr>
            <a:spLocks noChangeArrowheads="1"/>
          </p:cNvSpPr>
          <p:nvPr/>
        </p:nvSpPr>
        <p:spPr bwMode="auto">
          <a:xfrm>
            <a:off x="6182816" y="232424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5308" name="Rectangle 28"/>
          <p:cNvSpPr>
            <a:spLocks noChangeArrowheads="1"/>
          </p:cNvSpPr>
          <p:nvPr/>
        </p:nvSpPr>
        <p:spPr bwMode="auto">
          <a:xfrm>
            <a:off x="6182816" y="285764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5309" name="Rectangle 29"/>
          <p:cNvSpPr>
            <a:spLocks noChangeArrowheads="1"/>
          </p:cNvSpPr>
          <p:nvPr/>
        </p:nvSpPr>
        <p:spPr bwMode="auto">
          <a:xfrm>
            <a:off x="7783016" y="2324249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FF3300"/>
                </a:solidFill>
                <a:latin typeface="Times New Roman" pitchFamily="18" charset="0"/>
              </a:rPr>
              <a:t>?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424" y="4725144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5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7" grpId="0" animBg="1" autoUpdateAnimBg="0"/>
      <p:bldP spid="225308" grpId="0" animBg="1" autoUpdateAnimBg="0"/>
      <p:bldP spid="22530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04304" y="332656"/>
            <a:ext cx="762813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¿Cual sería el valor de X dada la siguiente matriz?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2483768" y="3429000"/>
            <a:ext cx="2489200" cy="2613025"/>
            <a:chOff x="3520" y="2290"/>
            <a:chExt cx="1568" cy="1646"/>
          </a:xfrm>
        </p:grpSpPr>
        <p:sp>
          <p:nvSpPr>
            <p:cNvPr id="13333" name="Text Box 4"/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334" name="Text Box 5"/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35" name="Text Box 6"/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336" name="Text Box 7"/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3337" name="Rectangle 8"/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13338" name="Rectangle 9"/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13339" name="Rectangle 10"/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0" name="Rectangle 11"/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1" name="Rectangle 12"/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2" name="Rectangle 13"/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3" name="Rectangle 14"/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4" name="Rectangle 15"/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5" name="Rectangle 16"/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6" name="Rectangle 17"/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7" name="Rectangle 18"/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8" name="Rectangle 19"/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9" name="Rectangle 20"/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50" name="Rectangle 21"/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51" name="Text Box 22"/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352" name="Text Box 23"/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53" name="Text Box 24"/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354" name="Text Box 25"/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26330" name="Rectangle 26"/>
          <p:cNvSpPr>
            <a:spLocks noChangeArrowheads="1"/>
          </p:cNvSpPr>
          <p:nvPr/>
        </p:nvSpPr>
        <p:spPr bwMode="auto">
          <a:xfrm>
            <a:off x="2839368" y="39084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6331" name="Rectangle 27"/>
          <p:cNvSpPr>
            <a:spLocks noChangeArrowheads="1"/>
          </p:cNvSpPr>
          <p:nvPr/>
        </p:nvSpPr>
        <p:spPr bwMode="auto">
          <a:xfrm>
            <a:off x="3372768" y="44418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226332" name="Rectangle 28"/>
          <p:cNvSpPr>
            <a:spLocks noChangeArrowheads="1"/>
          </p:cNvSpPr>
          <p:nvPr/>
        </p:nvSpPr>
        <p:spPr bwMode="auto">
          <a:xfrm>
            <a:off x="2839368" y="44418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33" name="Rectangle 29"/>
          <p:cNvSpPr>
            <a:spLocks noChangeArrowheads="1"/>
          </p:cNvSpPr>
          <p:nvPr/>
        </p:nvSpPr>
        <p:spPr bwMode="auto">
          <a:xfrm>
            <a:off x="3906168" y="44418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34" name="Rectangle 30"/>
          <p:cNvSpPr>
            <a:spLocks noChangeArrowheads="1"/>
          </p:cNvSpPr>
          <p:nvPr/>
        </p:nvSpPr>
        <p:spPr bwMode="auto">
          <a:xfrm>
            <a:off x="4439568" y="44418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35" name="Rectangle 31"/>
          <p:cNvSpPr>
            <a:spLocks noChangeArrowheads="1"/>
          </p:cNvSpPr>
          <p:nvPr/>
        </p:nvSpPr>
        <p:spPr bwMode="auto">
          <a:xfrm>
            <a:off x="4439568" y="55086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226336" name="Rectangle 32"/>
          <p:cNvSpPr>
            <a:spLocks noChangeArrowheads="1"/>
          </p:cNvSpPr>
          <p:nvPr/>
        </p:nvSpPr>
        <p:spPr bwMode="auto">
          <a:xfrm>
            <a:off x="3906168" y="55086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37" name="Rectangle 33"/>
          <p:cNvSpPr>
            <a:spLocks noChangeArrowheads="1"/>
          </p:cNvSpPr>
          <p:nvPr/>
        </p:nvSpPr>
        <p:spPr bwMode="auto">
          <a:xfrm>
            <a:off x="3372768" y="55086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38" name="Rectangle 34"/>
          <p:cNvSpPr>
            <a:spLocks noChangeArrowheads="1"/>
          </p:cNvSpPr>
          <p:nvPr/>
        </p:nvSpPr>
        <p:spPr bwMode="auto">
          <a:xfrm>
            <a:off x="2839368" y="55086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226339" name="Rectangle 35"/>
          <p:cNvSpPr>
            <a:spLocks noChangeArrowheads="1"/>
          </p:cNvSpPr>
          <p:nvPr/>
        </p:nvSpPr>
        <p:spPr bwMode="auto">
          <a:xfrm>
            <a:off x="2839368" y="49752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226340" name="Rectangle 36"/>
          <p:cNvSpPr>
            <a:spLocks noChangeArrowheads="1"/>
          </p:cNvSpPr>
          <p:nvPr/>
        </p:nvSpPr>
        <p:spPr bwMode="auto">
          <a:xfrm>
            <a:off x="3372768" y="49752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41" name="Rectangle 37"/>
          <p:cNvSpPr>
            <a:spLocks noChangeArrowheads="1"/>
          </p:cNvSpPr>
          <p:nvPr/>
        </p:nvSpPr>
        <p:spPr bwMode="auto">
          <a:xfrm>
            <a:off x="3906168" y="49752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226342" name="Rectangle 38"/>
          <p:cNvSpPr>
            <a:spLocks noChangeArrowheads="1"/>
          </p:cNvSpPr>
          <p:nvPr/>
        </p:nvSpPr>
        <p:spPr bwMode="auto">
          <a:xfrm>
            <a:off x="4439568" y="49752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43" name="Rectangle 39"/>
          <p:cNvSpPr>
            <a:spLocks noChangeArrowheads="1"/>
          </p:cNvSpPr>
          <p:nvPr/>
        </p:nvSpPr>
        <p:spPr bwMode="auto">
          <a:xfrm>
            <a:off x="4439568" y="39084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226344" name="Rectangle 40"/>
          <p:cNvSpPr>
            <a:spLocks noChangeArrowheads="1"/>
          </p:cNvSpPr>
          <p:nvPr/>
        </p:nvSpPr>
        <p:spPr bwMode="auto">
          <a:xfrm>
            <a:off x="3906168" y="39084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226345" name="Rectangle 41"/>
          <p:cNvSpPr>
            <a:spLocks noChangeArrowheads="1"/>
          </p:cNvSpPr>
          <p:nvPr/>
        </p:nvSpPr>
        <p:spPr bwMode="auto">
          <a:xfrm>
            <a:off x="3372768" y="39084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13332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1276350" y="1700808"/>
            <a:ext cx="6629400" cy="1524000"/>
          </a:xfrm>
          <a:noFill/>
        </p:spPr>
        <p:txBody>
          <a:bodyPr/>
          <a:lstStyle/>
          <a:p>
            <a:pPr eaLnBrk="1" hangingPunct="1"/>
            <a:endParaRPr lang="es-ES_tradnl" sz="9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int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X= 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</a:t>
            </a: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581128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5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30" grpId="0" animBg="1" autoUpdateAnimBg="0"/>
      <p:bldP spid="226331" grpId="0" animBg="1" autoUpdateAnimBg="0"/>
      <p:bldP spid="226332" grpId="0" animBg="1" autoUpdateAnimBg="0"/>
      <p:bldP spid="226333" grpId="0" animBg="1" autoUpdateAnimBg="0"/>
      <p:bldP spid="226334" grpId="0" animBg="1" autoUpdateAnimBg="0"/>
      <p:bldP spid="226335" grpId="0" animBg="1" autoUpdateAnimBg="0"/>
      <p:bldP spid="226336" grpId="0" animBg="1" autoUpdateAnimBg="0"/>
      <p:bldP spid="226337" grpId="0" animBg="1" autoUpdateAnimBg="0"/>
      <p:bldP spid="226338" grpId="0" animBg="1" autoUpdateAnimBg="0"/>
      <p:bldP spid="226339" grpId="0" animBg="1" autoUpdateAnimBg="0"/>
      <p:bldP spid="226340" grpId="0" animBg="1" autoUpdateAnimBg="0"/>
      <p:bldP spid="226341" grpId="0" animBg="1" autoUpdateAnimBg="0"/>
      <p:bldP spid="226342" grpId="0" animBg="1" autoUpdateAnimBg="0"/>
      <p:bldP spid="226343" grpId="0" animBg="1" autoUpdateAnimBg="0"/>
      <p:bldP spid="226344" grpId="0" animBg="1" autoUpdateAnimBg="0"/>
      <p:bldP spid="22634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636588" y="1556792"/>
            <a:ext cx="73914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/>
              <a:t> 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Escribe las instrucciones necesarias para poder llenar la diagonal de una matriz con ceros, la matriz es de dimensión 4 X 4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3203848" y="3696295"/>
            <a:ext cx="2489200" cy="2613025"/>
            <a:chOff x="3520" y="2290"/>
            <a:chExt cx="1568" cy="1646"/>
          </a:xfrm>
        </p:grpSpPr>
        <p:sp>
          <p:nvSpPr>
            <p:cNvPr id="14350" name="Text Box 5"/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51" name="Text Box 6"/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52" name="Text Box 7"/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353" name="Text Box 8"/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4354" name="Rectangle 9"/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14355" name="Rectangle 10"/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14356" name="Rectangle 11"/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7" name="Rectangle 12"/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8" name="Rectangle 13"/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9" name="Rectangle 14"/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0" name="Rectangle 15"/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1" name="Rectangle 16"/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2" name="Rectangle 17"/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3" name="Rectangle 18"/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4" name="Rectangle 19"/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5" name="Rectangle 20"/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6" name="Rectangle 21"/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7" name="Rectangle 22"/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8" name="Text Box 23"/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69" name="Text Box 24"/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70" name="Text Box 25"/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371" name="Text Box 26"/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27355" name="Rectangle 27"/>
          <p:cNvSpPr>
            <a:spLocks noChangeArrowheads="1"/>
          </p:cNvSpPr>
          <p:nvPr/>
        </p:nvSpPr>
        <p:spPr bwMode="auto">
          <a:xfrm>
            <a:off x="3559448" y="417572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7356" name="Rectangle 28"/>
          <p:cNvSpPr>
            <a:spLocks noChangeArrowheads="1"/>
          </p:cNvSpPr>
          <p:nvPr/>
        </p:nvSpPr>
        <p:spPr bwMode="auto">
          <a:xfrm>
            <a:off x="4092848" y="470912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7357" name="Rectangle 29"/>
          <p:cNvSpPr>
            <a:spLocks noChangeArrowheads="1"/>
          </p:cNvSpPr>
          <p:nvPr/>
        </p:nvSpPr>
        <p:spPr bwMode="auto">
          <a:xfrm>
            <a:off x="5159648" y="577592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7358" name="Rectangle 30"/>
          <p:cNvSpPr>
            <a:spLocks noChangeArrowheads="1"/>
          </p:cNvSpPr>
          <p:nvPr/>
        </p:nvSpPr>
        <p:spPr bwMode="auto">
          <a:xfrm>
            <a:off x="4626248" y="524252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7359" name="Rectangle 31"/>
          <p:cNvSpPr>
            <a:spLocks noChangeArrowheads="1"/>
          </p:cNvSpPr>
          <p:nvPr/>
        </p:nvSpPr>
        <p:spPr bwMode="auto">
          <a:xfrm>
            <a:off x="5159648" y="417572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7360" name="Rectangle 32"/>
          <p:cNvSpPr>
            <a:spLocks noChangeArrowheads="1"/>
          </p:cNvSpPr>
          <p:nvPr/>
        </p:nvSpPr>
        <p:spPr bwMode="auto">
          <a:xfrm>
            <a:off x="4626248" y="470912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7361" name="Rectangle 33"/>
          <p:cNvSpPr>
            <a:spLocks noChangeArrowheads="1"/>
          </p:cNvSpPr>
          <p:nvPr/>
        </p:nvSpPr>
        <p:spPr bwMode="auto">
          <a:xfrm>
            <a:off x="4092848" y="524252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7362" name="Rectangle 34"/>
          <p:cNvSpPr>
            <a:spLocks noChangeArrowheads="1"/>
          </p:cNvSpPr>
          <p:nvPr/>
        </p:nvSpPr>
        <p:spPr bwMode="auto">
          <a:xfrm>
            <a:off x="3559448" y="577592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971601" y="476672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7" name="Picture 5">
            <a:extLst>
              <a:ext uri="{FF2B5EF4-FFF2-40B4-BE49-F238E27FC236}">
                <a16:creationId xmlns:a16="http://schemas.microsoft.com/office/drawing/2014/main" id="{1C189A8D-9653-4ACE-95C8-39381A24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242520"/>
            <a:ext cx="2092022" cy="138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61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7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autoUpdateAnimBg="0"/>
      <p:bldP spid="227355" grpId="0" animBg="1" autoUpdateAnimBg="0"/>
      <p:bldP spid="227356" grpId="0" animBg="1" autoUpdateAnimBg="0"/>
      <p:bldP spid="227357" grpId="0" animBg="1" autoUpdateAnimBg="0"/>
      <p:bldP spid="227358" grpId="0" animBg="1" autoUpdateAnimBg="0"/>
      <p:bldP spid="227359" grpId="0" animBg="1" autoUpdateAnimBg="0"/>
      <p:bldP spid="227360" grpId="0" animBg="1" autoUpdateAnimBg="0"/>
      <p:bldP spid="227361" grpId="0" animBg="1" autoUpdateAnimBg="0"/>
      <p:bldP spid="22736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2245" y="1268760"/>
            <a:ext cx="7416179" cy="4953000"/>
          </a:xfrm>
        </p:spPr>
        <p:txBody>
          <a:bodyPr>
            <a:normAutofit fontScale="85000" lnSpcReduction="2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compañera de las matrices es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ciclos for anidados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Como te darás cuenta, la mayoría de los problemas de matrices tendrán un código similar al siguiente: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2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i,</a:t>
            </a: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	     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(i=0; i&lt;renglones; i++)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s-ES_tradnl" sz="24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(j=0;j&lt;columnas; </a:t>
            </a:r>
            <a:r>
              <a:rPr lang="es-ES_tradnl" sz="24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j++</a:t>
            </a: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			{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			}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}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400" dirty="0"/>
              <a:t>			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30438" y="188640"/>
            <a:ext cx="464661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Matriz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06" y="4149080"/>
            <a:ext cx="205261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5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Esta estructura de doble ciclo nos permite recorrer todas las localidades el arreglo, con el primer ciclo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se recorren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y con el segundo ciclo se recorren las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primer ciclo se recorre cada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para ello la variable del ciclo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 toma los valores: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renglones – 1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que son precisamente los números de cada renglón de la matriz. 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3170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04138" cy="352839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segundo ciclo para el renglón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se recorre cada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de la matriz, para ello la variable del ciclo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toma los valores: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columnas-1</a:t>
            </a:r>
            <a:endParaRPr lang="es-ES_tradnl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br>
              <a:rPr lang="es-ES_tradnl" sz="2000" dirty="0">
                <a:latin typeface="Arial" pitchFamily="34" charset="0"/>
                <a:cs typeface="Arial" pitchFamily="34" charset="0"/>
              </a:rPr>
            </a:br>
            <a:r>
              <a:rPr lang="es-ES_tradnl" sz="2000" dirty="0">
                <a:latin typeface="Arial" pitchFamily="34" charset="0"/>
                <a:cs typeface="Arial" pitchFamily="34" charset="0"/>
              </a:rPr>
              <a:t>que son precisamente los números de cada columna de la matriz.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s-ES_tradnl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12576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386262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4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1267644" y="1552724"/>
            <a:ext cx="67607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del procedimiento </a:t>
            </a:r>
            <a:r>
              <a:rPr lang="es-ES_tradnl" sz="2400" b="1" dirty="0" err="1">
                <a:solidFill>
                  <a:srgbClr val="FF0000"/>
                </a:solidFill>
              </a:rPr>
              <a:t>iniciaMatriz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renglones y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columnas y le asigna a cada localidad el valor de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3056"/>
            <a:ext cx="3456384" cy="229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23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476672"/>
            <a:ext cx="7776864" cy="561752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s-ES_tradnl" sz="21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renglones 3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columnas 3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endParaRPr lang="es-ES_tradnl" sz="21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s-ES_tradnl" sz="21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iniciaMatriz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(int M[renglones][columnas])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int i, j;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for (i=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i&lt;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i++)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{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for (j=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j&lt;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j++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{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M[ i ][ j ] = 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}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}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es-ES_tradnl" sz="21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74" y="4150891"/>
            <a:ext cx="2279266" cy="15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56176" y="5663059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60423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2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2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2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2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24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24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24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24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24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24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475656" y="1480716"/>
            <a:ext cx="676875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del procedimiento </a:t>
            </a:r>
            <a:r>
              <a:rPr lang="es-ES_tradnl" sz="2400" b="1" dirty="0" err="1">
                <a:solidFill>
                  <a:srgbClr val="FF0000"/>
                </a:solidFill>
              </a:rPr>
              <a:t>imprimeMatriz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rgbClr val="0070C0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renglones y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columnas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61048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004048" y="2996952"/>
            <a:ext cx="3240360" cy="108012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3600" dirty="0">
                <a:solidFill>
                  <a:schemeClr val="bg2">
                    <a:lumMod val="25000"/>
                  </a:schemeClr>
                </a:solidFill>
              </a:rPr>
              <a:t>Arreglos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20888"/>
            <a:ext cx="286612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9336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624" y="620688"/>
            <a:ext cx="6984776" cy="578306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renglones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columnas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_tradnl" sz="21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s-ES_tradnl" sz="21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(int M[renglones][columnas])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int i, j;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for (i=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i&lt;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i++)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{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for (j=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j&lt;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j++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printf(“%i ”, M[ i ][ j ]);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   </a:t>
            </a:r>
            <a:r>
              <a:rPr lang="es-ES_tradnl" sz="2100" b="1" dirty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printf(“\n”);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74" y="4150891"/>
            <a:ext cx="2279266" cy="15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56176" y="5663059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4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4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4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4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4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4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4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4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4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4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4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4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4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4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4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4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44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44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44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44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44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44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471488" y="1727511"/>
            <a:ext cx="7772400" cy="188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del procedimiento </a:t>
            </a:r>
            <a:r>
              <a:rPr lang="es-ES_tradnl" sz="2400" b="1" dirty="0">
                <a:solidFill>
                  <a:srgbClr val="FF3300"/>
                </a:solidFill>
              </a:rPr>
              <a:t>iniciaMatriz2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renglones y</a:t>
            </a:r>
            <a:r>
              <a:rPr lang="es-ES_tradnl" sz="2400" dirty="0"/>
              <a:t>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columnas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38642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386104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386104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3404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3404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3404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48738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48738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4072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4072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34047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491197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44537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3404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48738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4072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48738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4072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48738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4072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89576" y="43404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422976" y="43404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71601" y="476672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(3 minutos)</a:t>
            </a:r>
          </a:p>
        </p:txBody>
      </p:sp>
      <p:pic>
        <p:nvPicPr>
          <p:cNvPr id="29" name="Imagen 28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00C01F66-160B-4083-92C7-5D75B8161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73" y="4034930"/>
            <a:ext cx="3533675" cy="20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4371" y="498624"/>
            <a:ext cx="7920037" cy="5954712"/>
          </a:xfrm>
        </p:spPr>
        <p:txBody>
          <a:bodyPr>
            <a:normAutofit/>
          </a:bodyPr>
          <a:lstStyle/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		#define renglones 3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columnas 3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endParaRPr lang="es-ES_tradnl" sz="2100" dirty="0">
              <a:latin typeface="Arial" pitchFamily="34" charset="0"/>
              <a:cs typeface="Arial" pitchFamily="34" charset="0"/>
            </a:endParaRP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void 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iniciaMatriz2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(int M[renglones][columnas]) 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aux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=1, i, j;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(i=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; i&lt;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; i++) 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{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	    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(j=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; j&lt;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;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j++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) 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     {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		    M[ i ][ j ] =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aux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		   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aux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++;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		}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}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}</a:t>
            </a:r>
            <a:endParaRPr lang="es-ES_tradnl" sz="21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639529"/>
            <a:ext cx="2279266" cy="15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59178" y="5151697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7980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6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36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36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36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36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6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36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36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36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36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36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365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365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365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395536" y="1692895"/>
            <a:ext cx="8208912" cy="251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Escriba el código del procedimiento </a:t>
            </a:r>
            <a:r>
              <a:rPr lang="es-ES_tradnl" sz="2100" b="1" dirty="0" err="1">
                <a:solidFill>
                  <a:srgbClr val="FF3300"/>
                </a:solidFill>
              </a:rPr>
              <a:t>sumaMatrices</a:t>
            </a:r>
            <a:r>
              <a:rPr lang="es-ES_tradnl" sz="2100" dirty="0"/>
              <a:t>, que recibe las matrices A, B y C de enteros de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renglones y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columnas cada una.  </a:t>
            </a:r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El procedimiento asignará en la localidad correspondiente de la matriz C la suma de las matrices A más B. 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78851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8851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78851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78851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78851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8801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58801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8801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8801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8801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591175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5354638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5354638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354638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5354638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5354638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35052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35052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35052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35052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35052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1" name="Rectangle 24"/>
          <p:cNvSpPr>
            <a:spLocks noChangeArrowheads="1"/>
          </p:cNvSpPr>
          <p:nvPr/>
        </p:nvSpPr>
        <p:spPr bwMode="auto">
          <a:xfrm>
            <a:off x="3232150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301625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301625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>
            <a:off x="301625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5" name="Rectangle 28"/>
          <p:cNvSpPr>
            <a:spLocks noChangeArrowheads="1"/>
          </p:cNvSpPr>
          <p:nvPr/>
        </p:nvSpPr>
        <p:spPr bwMode="auto">
          <a:xfrm>
            <a:off x="301625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6" name="Rectangle 29"/>
          <p:cNvSpPr>
            <a:spLocks noChangeArrowheads="1"/>
          </p:cNvSpPr>
          <p:nvPr/>
        </p:nvSpPr>
        <p:spPr bwMode="auto">
          <a:xfrm>
            <a:off x="301625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12938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8" name="Rectangle 31"/>
          <p:cNvSpPr>
            <a:spLocks noChangeArrowheads="1"/>
          </p:cNvSpPr>
          <p:nvPr/>
        </p:nvSpPr>
        <p:spPr bwMode="auto">
          <a:xfrm>
            <a:off x="12938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9" name="Rectangle 32"/>
          <p:cNvSpPr>
            <a:spLocks noChangeArrowheads="1"/>
          </p:cNvSpPr>
          <p:nvPr/>
        </p:nvSpPr>
        <p:spPr bwMode="auto">
          <a:xfrm>
            <a:off x="12938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0" name="Rectangle 33"/>
          <p:cNvSpPr>
            <a:spLocks noChangeArrowheads="1"/>
          </p:cNvSpPr>
          <p:nvPr/>
        </p:nvSpPr>
        <p:spPr bwMode="auto">
          <a:xfrm>
            <a:off x="12938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1" name="Rectangle 34"/>
          <p:cNvSpPr>
            <a:spLocks noChangeArrowheads="1"/>
          </p:cNvSpPr>
          <p:nvPr/>
        </p:nvSpPr>
        <p:spPr bwMode="auto">
          <a:xfrm>
            <a:off x="12938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8378825" y="543463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74056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4" name="Rectangle 37"/>
          <p:cNvSpPr>
            <a:spLocks noChangeArrowheads="1"/>
          </p:cNvSpPr>
          <p:nvPr/>
        </p:nvSpPr>
        <p:spPr bwMode="auto">
          <a:xfrm>
            <a:off x="66944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5" name="Rectangle 38"/>
          <p:cNvSpPr>
            <a:spLocks noChangeArrowheads="1"/>
          </p:cNvSpPr>
          <p:nvPr/>
        </p:nvSpPr>
        <p:spPr bwMode="auto">
          <a:xfrm>
            <a:off x="59959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6" name="Rectangle 39"/>
          <p:cNvSpPr>
            <a:spLocks noChangeArrowheads="1"/>
          </p:cNvSpPr>
          <p:nvPr/>
        </p:nvSpPr>
        <p:spPr bwMode="auto">
          <a:xfrm>
            <a:off x="7399338" y="5012358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7" name="Rectangle 40"/>
          <p:cNvSpPr>
            <a:spLocks noChangeArrowheads="1"/>
          </p:cNvSpPr>
          <p:nvPr/>
        </p:nvSpPr>
        <p:spPr bwMode="auto">
          <a:xfrm>
            <a:off x="6710363" y="5012358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8" name="Rectangle 41"/>
          <p:cNvSpPr>
            <a:spLocks noChangeArrowheads="1"/>
          </p:cNvSpPr>
          <p:nvPr/>
        </p:nvSpPr>
        <p:spPr bwMode="auto">
          <a:xfrm>
            <a:off x="6013450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14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9" name="Rectangle 42"/>
          <p:cNvSpPr>
            <a:spLocks noChangeArrowheads="1"/>
          </p:cNvSpPr>
          <p:nvPr/>
        </p:nvSpPr>
        <p:spPr bwMode="auto">
          <a:xfrm>
            <a:off x="75104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8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0" name="Rectangle 43"/>
          <p:cNvSpPr>
            <a:spLocks noChangeArrowheads="1"/>
          </p:cNvSpPr>
          <p:nvPr/>
        </p:nvSpPr>
        <p:spPr bwMode="auto">
          <a:xfrm>
            <a:off x="68008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1" name="Rectangle 44"/>
          <p:cNvSpPr>
            <a:spLocks noChangeArrowheads="1"/>
          </p:cNvSpPr>
          <p:nvPr/>
        </p:nvSpPr>
        <p:spPr bwMode="auto">
          <a:xfrm>
            <a:off x="6097588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2" name="Rectangle 45"/>
          <p:cNvSpPr>
            <a:spLocks noChangeArrowheads="1"/>
          </p:cNvSpPr>
          <p:nvPr/>
        </p:nvSpPr>
        <p:spPr bwMode="auto">
          <a:xfrm>
            <a:off x="493077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3" name="Rectangle 46"/>
          <p:cNvSpPr>
            <a:spLocks noChangeArrowheads="1"/>
          </p:cNvSpPr>
          <p:nvPr/>
        </p:nvSpPr>
        <p:spPr bwMode="auto">
          <a:xfrm>
            <a:off x="4278313" y="5517183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4" name="Rectangle 47"/>
          <p:cNvSpPr>
            <a:spLocks noChangeArrowheads="1"/>
          </p:cNvSpPr>
          <p:nvPr/>
        </p:nvSpPr>
        <p:spPr bwMode="auto">
          <a:xfrm>
            <a:off x="36163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5" name="Rectangle 48"/>
          <p:cNvSpPr>
            <a:spLocks noChangeArrowheads="1"/>
          </p:cNvSpPr>
          <p:nvPr/>
        </p:nvSpPr>
        <p:spPr bwMode="auto">
          <a:xfrm>
            <a:off x="4930775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6" name="Rectangle 49"/>
          <p:cNvSpPr>
            <a:spLocks noChangeArrowheads="1"/>
          </p:cNvSpPr>
          <p:nvPr/>
        </p:nvSpPr>
        <p:spPr bwMode="auto">
          <a:xfrm>
            <a:off x="4308475" y="5012358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7" name="Rectangle 50"/>
          <p:cNvSpPr>
            <a:spLocks noChangeArrowheads="1"/>
          </p:cNvSpPr>
          <p:nvPr/>
        </p:nvSpPr>
        <p:spPr bwMode="auto">
          <a:xfrm>
            <a:off x="3708400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8" name="Rectangle 51"/>
          <p:cNvSpPr>
            <a:spLocks noChangeArrowheads="1"/>
          </p:cNvSpPr>
          <p:nvPr/>
        </p:nvSpPr>
        <p:spPr bwMode="auto">
          <a:xfrm>
            <a:off x="5006975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9" name="Rectangle 52"/>
          <p:cNvSpPr>
            <a:spLocks noChangeArrowheads="1"/>
          </p:cNvSpPr>
          <p:nvPr/>
        </p:nvSpPr>
        <p:spPr bwMode="auto">
          <a:xfrm>
            <a:off x="43624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0" name="Rectangle 53"/>
          <p:cNvSpPr>
            <a:spLocks noChangeArrowheads="1"/>
          </p:cNvSpPr>
          <p:nvPr/>
        </p:nvSpPr>
        <p:spPr bwMode="auto">
          <a:xfrm>
            <a:off x="3729038" y="4509120"/>
            <a:ext cx="1539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1" name="Rectangle 54"/>
          <p:cNvSpPr>
            <a:spLocks noChangeArrowheads="1"/>
          </p:cNvSpPr>
          <p:nvPr/>
        </p:nvSpPr>
        <p:spPr bwMode="auto">
          <a:xfrm>
            <a:off x="2566988" y="5517183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2" name="Rectangle 55"/>
          <p:cNvSpPr>
            <a:spLocks noChangeArrowheads="1"/>
          </p:cNvSpPr>
          <p:nvPr/>
        </p:nvSpPr>
        <p:spPr bwMode="auto">
          <a:xfrm>
            <a:off x="19145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3" name="Rectangle 56"/>
          <p:cNvSpPr>
            <a:spLocks noChangeArrowheads="1"/>
          </p:cNvSpPr>
          <p:nvPr/>
        </p:nvSpPr>
        <p:spPr bwMode="auto">
          <a:xfrm>
            <a:off x="1420813" y="5517183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4" name="Rectangle 57"/>
          <p:cNvSpPr>
            <a:spLocks noChangeArrowheads="1"/>
          </p:cNvSpPr>
          <p:nvPr/>
        </p:nvSpPr>
        <p:spPr bwMode="auto">
          <a:xfrm>
            <a:off x="26146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5" name="Rectangle 58"/>
          <p:cNvSpPr>
            <a:spLocks noChangeArrowheads="1"/>
          </p:cNvSpPr>
          <p:nvPr/>
        </p:nvSpPr>
        <p:spPr bwMode="auto">
          <a:xfrm>
            <a:off x="20050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6" name="Rectangle 59"/>
          <p:cNvSpPr>
            <a:spLocks noChangeArrowheads="1"/>
          </p:cNvSpPr>
          <p:nvPr/>
        </p:nvSpPr>
        <p:spPr bwMode="auto">
          <a:xfrm>
            <a:off x="1417638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7" name="Rectangle 60"/>
          <p:cNvSpPr>
            <a:spLocks noChangeArrowheads="1"/>
          </p:cNvSpPr>
          <p:nvPr/>
        </p:nvSpPr>
        <p:spPr bwMode="auto">
          <a:xfrm>
            <a:off x="26225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8" name="Rectangle 61"/>
          <p:cNvSpPr>
            <a:spLocks noChangeArrowheads="1"/>
          </p:cNvSpPr>
          <p:nvPr/>
        </p:nvSpPr>
        <p:spPr bwMode="auto">
          <a:xfrm>
            <a:off x="19986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9" name="Rectangle 62"/>
          <p:cNvSpPr>
            <a:spLocks noChangeArrowheads="1"/>
          </p:cNvSpPr>
          <p:nvPr/>
        </p:nvSpPr>
        <p:spPr bwMode="auto">
          <a:xfrm>
            <a:off x="1441450" y="4509120"/>
            <a:ext cx="1539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1094309" y="332656"/>
            <a:ext cx="657403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(10 minutos)</a:t>
            </a:r>
          </a:p>
        </p:txBody>
      </p:sp>
      <p:pic>
        <p:nvPicPr>
          <p:cNvPr id="67" name="Imagen 6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DFA8297-3A59-4462-81B4-480A14E8BE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995" y="215701"/>
            <a:ext cx="1969592" cy="147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332656"/>
            <a:ext cx="8208912" cy="5029200"/>
          </a:xfrm>
        </p:spPr>
        <p:txBody>
          <a:bodyPr>
            <a:noAutofit/>
          </a:bodyPr>
          <a:lstStyle/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renglones 3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columnas 3</a:t>
            </a:r>
            <a:endParaRPr lang="es-ES_tradnl" sz="21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s-ES_tradnl" sz="21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(int A[renglones][columnas],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  int  B[renglones][columnas],</a:t>
            </a:r>
            <a:b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int C[renglones][columnas]) 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  int i, j;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for (i=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i&lt;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i++)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{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for (j=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j&lt;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j++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{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C[ i ][ j ]= A[ i ][ j ] + B[ i ][ j ];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}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182" y="3934867"/>
            <a:ext cx="2279266" cy="15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228184" y="5447035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4143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38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8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38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38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38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38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385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385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385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385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2385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1085850" y="1772816"/>
            <a:ext cx="7086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Integrar todos los procedimientos vistos</a:t>
            </a:r>
          </a:p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anteriormente en un solo programa para</a:t>
            </a:r>
          </a:p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verificar su funcionamiento</a:t>
            </a:r>
            <a:endParaRPr lang="es-ES" sz="2400" b="1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34" y="3717032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01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30438" y="188640"/>
            <a:ext cx="4646612" cy="762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Matriz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341716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el arreglo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1656" y="1423392"/>
            <a:ext cx="7924800" cy="3733800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del arreglo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967288" y="3836988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2230438" y="218728"/>
            <a:ext cx="4646612" cy="1050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Matriz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8488" y="1258888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los arreglos,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30438" y="188640"/>
            <a:ext cx="464661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Matriz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593793"/>
            <a:ext cx="2592288" cy="24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00808"/>
            <a:ext cx="7920111" cy="4104456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los arreglos,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tipo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nombre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[#renglones][#columnas]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;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tipo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un tipo de datos (int, </a:t>
            </a:r>
            <a:r>
              <a:rPr lang="es-ES_tradnl" sz="2000" dirty="0" err="1">
                <a:latin typeface="Arial" pitchFamily="34" charset="0"/>
                <a:cs typeface="Arial" pitchFamily="34" charset="0"/>
              </a:rPr>
              <a:t>double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char).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nombre de la variable.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#renglones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es el número de renglones de la matriz.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#columnas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el número de columnas de la matriz.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06896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3752"/>
            <a:ext cx="7675562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77163" cy="388843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Una vez que hemos declarado la variable matriz,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¿Cómo tenemos acceso a los valores?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indicando el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dicha localidad.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esto debemos recordar que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numerados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r es el número de renglones del arreglo) y que las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numeradas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c es el número de columnas del arreglo). 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979" y="522920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6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7265" y="1340768"/>
            <a:ext cx="7685882" cy="439248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hacer referencia a una localidad específica del arreglo debemos escribir el nombre de la variable y entre corchetes el número de renglón y el número de columna de la localidad.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lvl="3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latin typeface="Arial" pitchFamily="34" charset="0"/>
                <a:cs typeface="Arial" pitchFamily="34" charset="0"/>
              </a:rPr>
              <a:t>int M[</a:t>
            </a:r>
            <a:r>
              <a:rPr lang="es-ES_tradnl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b="1" dirty="0">
                <a:latin typeface="Arial" pitchFamily="34" charset="0"/>
                <a:cs typeface="Arial" pitchFamily="34" charset="0"/>
              </a:rPr>
              <a:t>];</a:t>
            </a:r>
          </a:p>
          <a:p>
            <a:pPr lvl="3" algn="just" eaLnBrk="1" hangingPunct="1">
              <a:spcBef>
                <a:spcPct val="0"/>
              </a:spcBef>
              <a:buFontTx/>
              <a:buNone/>
            </a:pPr>
            <a:endParaRPr lang="es-ES_tradnl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Así por ejemplo, la manera como referenciamos a la primera localidad del  arreglo M que se definió anteriormente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última localidad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27584" y="53752"/>
            <a:ext cx="76755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  <a:endParaRPr lang="es-ES_tradnl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m Casual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510" y="5141759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19" y="197768"/>
            <a:ext cx="88931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Asignaciones a una localidad </a:t>
            </a:r>
            <a:b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</a:b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 la matriz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335" y="1772816"/>
            <a:ext cx="819512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forma de asignar un valor a una localidad específica de la matriz es la siguiente: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 =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nombre de la variable matriz, 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número del renglón de la localidad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el número de columna de la localidad de la matriz y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cualquier valor del tipo con que fue definida la matriz.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1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1527</Words>
  <Application>Microsoft Office PowerPoint</Application>
  <PresentationFormat>Presentación en pantalla (4:3)</PresentationFormat>
  <Paragraphs>306</Paragraphs>
  <Slides>25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Calibri</vt:lpstr>
      <vt:lpstr>Comic Sans MS</vt:lpstr>
      <vt:lpstr>Dom Casual</vt:lpstr>
      <vt:lpstr>Symbol</vt:lpstr>
      <vt:lpstr>Times New Roman</vt:lpstr>
      <vt:lpstr>Wingdings</vt:lpstr>
      <vt:lpstr>Tema de Office</vt:lpstr>
      <vt:lpstr>TC1017  Solución de problemas con programación</vt:lpstr>
      <vt:lpstr>La sesión pasada vimos…</vt:lpstr>
      <vt:lpstr>Matriz</vt:lpstr>
      <vt:lpstr>Presentación de PowerPoint</vt:lpstr>
      <vt:lpstr>Presentación de PowerPoint</vt:lpstr>
      <vt:lpstr>Definición de una matriz</vt:lpstr>
      <vt:lpstr>Localidades de una matriz</vt:lpstr>
      <vt:lpstr>Presentación de PowerPoint</vt:lpstr>
      <vt:lpstr>Asignaciones a una localidad  de la matriz</vt:lpstr>
      <vt:lpstr>Presentación de PowerPoint</vt:lpstr>
      <vt:lpstr>¿Cómo quedaría la matriz siguiente al ejecutar las instrucciones descritas?</vt:lpstr>
      <vt:lpstr>¿Cual sería el valor de X dada la siguiente matriz?</vt:lpstr>
      <vt:lpstr>Presentación de PowerPoint</vt:lpstr>
      <vt:lpstr>Presentación de PowerPoint</vt:lpstr>
      <vt:lpstr>For anidados</vt:lpstr>
      <vt:lpstr>For anidados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15</cp:revision>
  <dcterms:created xsi:type="dcterms:W3CDTF">2013-07-08T21:43:56Z</dcterms:created>
  <dcterms:modified xsi:type="dcterms:W3CDTF">2020-10-13T15:29:15Z</dcterms:modified>
</cp:coreProperties>
</file>