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74" r:id="rId8"/>
    <p:sldId id="264" r:id="rId9"/>
    <p:sldId id="265" r:id="rId10"/>
    <p:sldId id="266" r:id="rId11"/>
    <p:sldId id="267" r:id="rId12"/>
    <p:sldId id="275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13E7F-688C-4287-A789-95242E967543}" type="datetimeFigureOut">
              <a:rPr lang="es-MX" smtClean="0"/>
              <a:t>24/08/2020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1EE8F-F976-40D5-8137-2B6B74AB2F4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4351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24/08/2020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300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24/08/2020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696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24/08/2020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5570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1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24/08/2020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2356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24/08/2020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544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24/08/2020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2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24/08/2020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015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24/08/2020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201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24/08/2020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379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24/08/2020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733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24/08/2020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5933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9B9E1-49A6-45B7-B9F9-AD67F0542887}" type="datetimeFigureOut">
              <a:rPr lang="es-MX" smtClean="0"/>
              <a:t>24/08/2020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288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TC1017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Solución de problemas con programación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213285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Sentencia de control SWITCH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98" y="3284984"/>
            <a:ext cx="43243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8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0"/>
          <p:cNvSpPr>
            <a:spLocks noChangeArrowheads="1"/>
          </p:cNvSpPr>
          <p:nvPr/>
        </p:nvSpPr>
        <p:spPr bwMode="auto">
          <a:xfrm>
            <a:off x="323850" y="5949950"/>
            <a:ext cx="2519363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914400" y="1835150"/>
            <a:ext cx="8688388" cy="586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dirty="0"/>
          </a:p>
        </p:txBody>
      </p:sp>
      <p:pic>
        <p:nvPicPr>
          <p:cNvPr id="11271" name="Picture 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3" y="353296"/>
            <a:ext cx="7414078" cy="566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56" y="116632"/>
            <a:ext cx="2499332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444208" y="3356992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97635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323850" y="5949950"/>
            <a:ext cx="2519363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601075" cy="5327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335" y="44624"/>
            <a:ext cx="206466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623720" y="4797152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754881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1600" y="1556792"/>
            <a:ext cx="7272808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defTabSz="762000" eaLnBrk="0" hangingPunct="0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Escribir el algoritmo que identifica si el caracter dado por el usuario </a:t>
            </a:r>
            <a:r>
              <a:rPr lang="es-MX" sz="2800" b="1" dirty="0">
                <a:solidFill>
                  <a:srgbClr val="FF0000"/>
                </a:solidFill>
              </a:rPr>
              <a:t>es una vocal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o es otro caracter.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332656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345987"/>
            <a:ext cx="3644625" cy="303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14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30" y="401814"/>
            <a:ext cx="7485270" cy="6339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89" y="116632"/>
            <a:ext cx="2342224" cy="155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588224" y="1510679"/>
            <a:ext cx="2520280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4066330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5" descr="BD06639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700213"/>
            <a:ext cx="18415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46" y="404664"/>
            <a:ext cx="8209204" cy="611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437" y="476672"/>
            <a:ext cx="2342224" cy="155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832140" y="1870719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1216405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8"/>
          <p:cNvSpPr>
            <a:spLocks noChangeArrowheads="1"/>
          </p:cNvSpPr>
          <p:nvPr/>
        </p:nvSpPr>
        <p:spPr bwMode="auto">
          <a:xfrm>
            <a:off x="323850" y="5949950"/>
            <a:ext cx="2519363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468288" y="1556792"/>
            <a:ext cx="5903912" cy="4798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ts val="4000"/>
              </a:lnSpc>
              <a:spcBef>
                <a:spcPts val="1200"/>
              </a:spcBef>
              <a:buFontTx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Escribir el algoritmo en C que lea una fecha representada por dos números enteros: mes y año, y de como resultado los días correspondientes a ese mes en ese año. </a:t>
            </a:r>
          </a:p>
          <a:p>
            <a:pPr algn="just">
              <a:lnSpc>
                <a:spcPts val="4000"/>
              </a:lnSpc>
              <a:spcBef>
                <a:spcPts val="1200"/>
              </a:spcBef>
              <a:buFontTx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Tener en cuenta que Febrero puede tener 28 o 29 días si el año es bisiesto.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Un año es bisiesto cuando es múltiplo de 4 y no de 100 o cuando es múltiplo de 400.</a:t>
            </a:r>
            <a:endParaRPr lang="es-E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464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925564"/>
              </p:ext>
            </p:extLst>
          </p:nvPr>
        </p:nvGraphicFramePr>
        <p:xfrm>
          <a:off x="6830888" y="1740612"/>
          <a:ext cx="2133600" cy="4784732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Mes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Días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1. Ene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2. Feb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28 o 29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3. Mar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4. Abr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5. May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6. Jun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7. Jul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8. Ago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9. Sep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10. Oct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11. Nov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12. Dic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1560" y="44624"/>
            <a:ext cx="740624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4624"/>
            <a:ext cx="206466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24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23850" y="5949950"/>
            <a:ext cx="2519363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81" y="260648"/>
            <a:ext cx="7344403" cy="6407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210" y="116632"/>
            <a:ext cx="2342224" cy="155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999148" y="3616996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508840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50825" y="5949950"/>
            <a:ext cx="2519363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pic>
        <p:nvPicPr>
          <p:cNvPr id="1843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92696"/>
            <a:ext cx="8748713" cy="597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457" y="44624"/>
            <a:ext cx="2342224" cy="155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48164" y="1438671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2871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084886" y="2564904"/>
            <a:ext cx="4663578" cy="187220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900" dirty="0">
                <a:solidFill>
                  <a:schemeClr val="bg2">
                    <a:lumMod val="25000"/>
                  </a:schemeClr>
                </a:solidFill>
              </a:rPr>
              <a:t>La sentencia de control IF</a:t>
            </a:r>
          </a:p>
          <a:p>
            <a:pPr>
              <a:lnSpc>
                <a:spcPct val="135000"/>
              </a:lnSpc>
            </a:pPr>
            <a:r>
              <a:rPr lang="es-ES_tradnl" sz="2900" dirty="0">
                <a:solidFill>
                  <a:schemeClr val="bg2">
                    <a:lumMod val="25000"/>
                  </a:schemeClr>
                </a:solidFill>
              </a:rPr>
              <a:t>IF simple y anidado</a:t>
            </a:r>
            <a:endParaRPr lang="es-ES_tradnl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286612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4468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005" y="4941168"/>
            <a:ext cx="1839983" cy="1800200"/>
          </a:xfrm>
          <a:prstGeom prst="rect">
            <a:avLst/>
          </a:prstGeom>
        </p:spPr>
      </p:pic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323528" y="40481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Estatuto SWITCH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1042839" y="1806727"/>
            <a:ext cx="7128792" cy="3638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4000"/>
              </a:lnSpc>
            </a:pPr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Esta sentencia permite ejecutar una</a:t>
            </a:r>
          </a:p>
          <a:p>
            <a:pPr algn="ctr" eaLnBrk="1" hangingPunct="1">
              <a:lnSpc>
                <a:spcPts val="4000"/>
              </a:lnSpc>
            </a:pPr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de varias acciones, en función del</a:t>
            </a:r>
          </a:p>
          <a:p>
            <a:pPr algn="ctr" eaLnBrk="1" hangingPunct="1">
              <a:lnSpc>
                <a:spcPts val="4000"/>
              </a:lnSpc>
            </a:pPr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valor de una expresión.</a:t>
            </a: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  <a:p>
            <a:pPr algn="ctr" eaLnBrk="1" hangingPunct="1">
              <a:lnSpc>
                <a:spcPts val="4000"/>
              </a:lnSpc>
            </a:pP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  <a:p>
            <a:pPr algn="ctr" eaLnBrk="1" hangingPunct="1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Podemos decir que es una instrucción</a:t>
            </a:r>
          </a:p>
          <a:p>
            <a:pPr algn="ctr" eaLnBrk="1" hangingPunct="1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que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simplifica en algunos casos</a:t>
            </a:r>
          </a:p>
          <a:p>
            <a:pPr algn="ctr" eaLnBrk="1" hangingPunct="1">
              <a:lnSpc>
                <a:spcPts val="4000"/>
              </a:lnSpc>
            </a:pP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a un if anidado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8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67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831850" y="304800"/>
            <a:ext cx="73580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 estructura del SWITCH tiene la siguiente forma...</a:t>
            </a: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5140325" y="2674938"/>
            <a:ext cx="3540125" cy="265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ts val="4000"/>
              </a:lnSpc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Donde</a:t>
            </a:r>
            <a:r>
              <a:rPr lang="es-ES_tradnl" sz="2800" dirty="0"/>
              <a:t> </a:t>
            </a:r>
            <a:r>
              <a:rPr lang="es-ES_tradnl" sz="2800" b="1" dirty="0">
                <a:solidFill>
                  <a:srgbClr val="00CC00"/>
                </a:solidFill>
              </a:rPr>
              <a:t>expr-test</a:t>
            </a:r>
            <a:r>
              <a:rPr lang="es-ES_tradnl" sz="2800" dirty="0"/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es una expresión entera y </a:t>
            </a:r>
            <a:r>
              <a:rPr lang="es-ES_tradnl" sz="2800" b="1" dirty="0">
                <a:solidFill>
                  <a:srgbClr val="FF3300"/>
                </a:solidFill>
              </a:rPr>
              <a:t>constante i-ésima</a:t>
            </a:r>
            <a:r>
              <a:rPr lang="es-ES_tradnl" sz="2800" dirty="0"/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es una constante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entera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caracter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323850" y="5949950"/>
            <a:ext cx="2519363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755650" y="1772816"/>
            <a:ext cx="4173578" cy="4682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switch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dirty="0"/>
              <a:t>( </a:t>
            </a:r>
            <a:r>
              <a:rPr lang="es-ES_tradnl" sz="2400" b="1" dirty="0">
                <a:solidFill>
                  <a:srgbClr val="00CC00"/>
                </a:solidFill>
              </a:rPr>
              <a:t>expr-test </a:t>
            </a:r>
            <a:r>
              <a:rPr lang="es-ES_tradnl" sz="2400" dirty="0"/>
              <a:t>)</a:t>
            </a:r>
            <a:endParaRPr lang="es-ES_tradnl" sz="2400" b="1" dirty="0"/>
          </a:p>
          <a:p>
            <a:pPr eaLnBrk="1" hangingPunct="1">
              <a:lnSpc>
                <a:spcPts val="3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{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lnSpc>
                <a:spcPts val="3000"/>
              </a:lnSpc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 case </a:t>
            </a:r>
            <a:r>
              <a:rPr lang="es-ES_tradnl" sz="2400" b="1" dirty="0">
                <a:solidFill>
                  <a:srgbClr val="FF3300"/>
                </a:solidFill>
              </a:rPr>
              <a:t>constante1</a:t>
            </a:r>
            <a:r>
              <a:rPr lang="es-ES_tradnl" sz="2400" b="1" dirty="0"/>
              <a:t>:</a:t>
            </a:r>
          </a:p>
          <a:p>
            <a:pPr eaLnBrk="1" hangingPunct="1">
              <a:lnSpc>
                <a:spcPts val="3000"/>
              </a:lnSpc>
            </a:pPr>
            <a:r>
              <a:rPr lang="es-ES_tradnl" sz="2400" dirty="0"/>
              <a:t>	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instrucciones a realizar.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lnSpc>
                <a:spcPts val="3000"/>
              </a:lnSpc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 break;</a:t>
            </a:r>
          </a:p>
          <a:p>
            <a:pPr eaLnBrk="1" hangingPunct="1">
              <a:lnSpc>
                <a:spcPts val="3000"/>
              </a:lnSpc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 case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constante2</a:t>
            </a:r>
            <a:r>
              <a:rPr lang="es-ES_tradnl" sz="2400" b="1" dirty="0"/>
              <a:t>:</a:t>
            </a:r>
          </a:p>
          <a:p>
            <a:pPr eaLnBrk="1" hangingPunct="1">
              <a:lnSpc>
                <a:spcPts val="3000"/>
              </a:lnSpc>
            </a:pPr>
            <a:r>
              <a:rPr lang="es-ES_tradnl" sz="2400" dirty="0"/>
              <a:t>	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instrucciones a realizar.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lnSpc>
                <a:spcPts val="3000"/>
              </a:lnSpc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 break;</a:t>
            </a:r>
          </a:p>
          <a:p>
            <a:pPr eaLnBrk="1" hangingPunct="1">
              <a:lnSpc>
                <a:spcPts val="3000"/>
              </a:lnSpc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 …</a:t>
            </a:r>
          </a:p>
          <a:p>
            <a:pPr eaLnBrk="1" hangingPunct="1">
              <a:lnSpc>
                <a:spcPts val="3000"/>
              </a:lnSpc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default:</a:t>
            </a:r>
          </a:p>
          <a:p>
            <a:pPr eaLnBrk="1" hangingPunct="1">
              <a:lnSpc>
                <a:spcPts val="3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	instrucciones a realizar.</a:t>
            </a:r>
          </a:p>
          <a:p>
            <a:pPr eaLnBrk="1" hangingPunct="1">
              <a:lnSpc>
                <a:spcPts val="3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981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1476375" y="260350"/>
            <a:ext cx="5943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Estatuto SWITCH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600200"/>
            <a:ext cx="7696200" cy="4114800"/>
          </a:xfrm>
        </p:spPr>
        <p:txBody>
          <a:bodyPr>
            <a:normAutofit fontScale="85000" lnSpcReduction="10000"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sentencia 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switch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evalúa la expresión entre paréntesis y compara su valor con las constantes de cada </a:t>
            </a:r>
            <a:r>
              <a:rPr lang="es-ES_tradnl" sz="2200" b="1" i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ejecución de las sentencias del cuerpo de la sentencia 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switch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comienza en el </a:t>
            </a:r>
            <a:r>
              <a:rPr lang="es-ES_tradnl" sz="2200" b="1" i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cuya constante coincida con el valor de la </a:t>
            </a:r>
            <a:r>
              <a:rPr lang="es-ES_tradnl" sz="2200" b="1" dirty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expr-test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continúa hasta el final del cuerpo o hasta el </a:t>
            </a:r>
            <a:r>
              <a:rPr lang="es-ES_tradnl" sz="2200" b="1" i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sentencia 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switch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puede tener cualquier número de cláusulas </a:t>
            </a:r>
            <a:r>
              <a:rPr lang="es-ES_tradnl" sz="2200" b="1" i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62" y="5230594"/>
            <a:ext cx="2308126" cy="143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6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572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Estatuto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SWITCH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988840"/>
            <a:ext cx="7128594" cy="2592288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800" dirty="0"/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no existe un valor igual al de la </a:t>
            </a:r>
            <a:r>
              <a:rPr lang="es-ES_tradnl" sz="2400" b="1" i="1" dirty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expr-test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entonces se ejecutan las instrucciones a continuación de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default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si esta cláusula ha sido especificada. </a:t>
            </a:r>
          </a:p>
          <a:p>
            <a:pPr eaLnBrk="1" hangingPunct="1">
              <a:lnSpc>
                <a:spcPct val="130000"/>
              </a:lnSpc>
            </a:pPr>
            <a:endParaRPr lang="es-ES" sz="28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981" y="4581128"/>
            <a:ext cx="3234507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5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539552" y="18864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27584" y="1628800"/>
            <a:ext cx="743307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en C</a:t>
            </a:r>
          </a:p>
          <a:p>
            <a:pPr algn="ctr">
              <a:lnSpc>
                <a:spcPts val="4000"/>
              </a:lnSpc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que transforma un número entero (1 a 31)</a:t>
            </a:r>
          </a:p>
          <a:p>
            <a:pPr algn="ctr">
              <a:lnSpc>
                <a:spcPts val="4000"/>
              </a:lnSpc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en un día de la semana.</a:t>
            </a: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155" y="144016"/>
            <a:ext cx="2023341" cy="134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31490" y="3478356"/>
            <a:ext cx="2328342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1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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Lunes</a:t>
            </a:r>
          </a:p>
          <a:p>
            <a:pPr>
              <a:lnSpc>
                <a:spcPts val="3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2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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Martes</a:t>
            </a:r>
          </a:p>
          <a:p>
            <a:pPr>
              <a:lnSpc>
                <a:spcPts val="3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3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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Miércoles</a:t>
            </a:r>
          </a:p>
          <a:p>
            <a:pPr>
              <a:lnSpc>
                <a:spcPts val="3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4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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Jueves</a:t>
            </a:r>
          </a:p>
          <a:p>
            <a:pPr>
              <a:lnSpc>
                <a:spcPts val="3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5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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Viernes</a:t>
            </a:r>
          </a:p>
          <a:p>
            <a:pPr>
              <a:lnSpc>
                <a:spcPts val="3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6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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Sábado</a:t>
            </a:r>
          </a:p>
          <a:p>
            <a:pPr>
              <a:lnSpc>
                <a:spcPts val="3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0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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Domingo</a:t>
            </a:r>
            <a:endParaRPr lang="es-ES" sz="2400" dirty="0"/>
          </a:p>
        </p:txBody>
      </p:sp>
      <p:graphicFrame>
        <p:nvGraphicFramePr>
          <p:cNvPr id="6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05941"/>
              </p:ext>
            </p:extLst>
          </p:nvPr>
        </p:nvGraphicFramePr>
        <p:xfrm>
          <a:off x="3492896" y="3474044"/>
          <a:ext cx="4535488" cy="2835276"/>
        </p:xfrm>
        <a:graphic>
          <a:graphicData uri="http://schemas.openxmlformats.org/drawingml/2006/table">
            <a:tbl>
              <a:tblPr/>
              <a:tblGrid>
                <a:gridCol w="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52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Lun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Mar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Miér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Jue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Vier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Sáb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Dom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22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28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29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82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  <p:bldP spid="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539552" y="332656"/>
            <a:ext cx="8280400" cy="618374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lnSpc>
                <a:spcPts val="3400"/>
              </a:lnSpc>
              <a:defRPr/>
            </a:pPr>
            <a:r>
              <a:rPr lang="es-MX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Algoritmo: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Transforma número en día de la semana</a:t>
            </a:r>
          </a:p>
          <a:p>
            <a:pPr>
              <a:lnSpc>
                <a:spcPts val="3400"/>
              </a:lnSpc>
              <a:defRPr/>
            </a:pP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700"/>
              </a:lnSpc>
              <a:defRPr/>
            </a:pPr>
            <a:r>
              <a:rPr lang="es-MX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var</a:t>
            </a:r>
          </a:p>
          <a:p>
            <a:pPr>
              <a:lnSpc>
                <a:spcPts val="3700"/>
              </a:lnSpc>
              <a:defRPr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     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entero : num, dia</a:t>
            </a:r>
          </a:p>
          <a:p>
            <a:pPr>
              <a:lnSpc>
                <a:spcPts val="3700"/>
              </a:lnSpc>
              <a:defRPr/>
            </a:pPr>
            <a:r>
              <a:rPr lang="es-MX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inicio</a:t>
            </a:r>
          </a:p>
          <a:p>
            <a:pPr>
              <a:lnSpc>
                <a:spcPts val="3700"/>
              </a:lnSpc>
              <a:defRPr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      </a:t>
            </a:r>
            <a:r>
              <a:rPr lang="es-MX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(“Introduce un número entre 1 y 31 -&gt;”)</a:t>
            </a:r>
          </a:p>
          <a:p>
            <a:pPr>
              <a:lnSpc>
                <a:spcPts val="3700"/>
              </a:lnSpc>
              <a:defRPr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      </a:t>
            </a:r>
            <a:r>
              <a:rPr lang="es-MX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(num)</a:t>
            </a:r>
          </a:p>
          <a:p>
            <a:pPr>
              <a:lnSpc>
                <a:spcPts val="3700"/>
              </a:lnSpc>
              <a:defRPr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      </a:t>
            </a:r>
            <a:r>
              <a:rPr lang="es-MX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(num &lt; 1  o num &gt; 31)</a:t>
            </a:r>
            <a:endParaRPr lang="es-MX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700"/>
              </a:lnSpc>
              <a:defRPr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(“Error número inválido”)</a:t>
            </a:r>
          </a:p>
          <a:p>
            <a:pPr>
              <a:lnSpc>
                <a:spcPts val="3700"/>
              </a:lnSpc>
              <a:defRPr/>
            </a:pPr>
            <a:r>
              <a:rPr lang="es-MX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     si_no</a:t>
            </a:r>
          </a:p>
          <a:p>
            <a:pPr>
              <a:lnSpc>
                <a:spcPts val="3700"/>
              </a:lnSpc>
              <a:defRPr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Obtener el día correspondiente según la</a:t>
            </a:r>
          </a:p>
          <a:p>
            <a:pPr>
              <a:lnSpc>
                <a:spcPts val="3700"/>
              </a:lnSpc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tabla (puedo usar el residuo para tal fin)</a:t>
            </a:r>
          </a:p>
          <a:p>
            <a:pPr>
              <a:lnSpc>
                <a:spcPts val="3700"/>
              </a:lnSpc>
              <a:defRPr/>
            </a:pPr>
            <a:r>
              <a:rPr lang="es-MX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Fin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836712"/>
            <a:ext cx="2390665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29807" y="3717032"/>
            <a:ext cx="2750705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5006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539552" y="238125"/>
            <a:ext cx="8280400" cy="6191439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lnSpc>
                <a:spcPts val="3400"/>
              </a:lnSpc>
              <a:defRPr/>
            </a:pPr>
            <a:r>
              <a:rPr lang="es-MX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Algoritmo: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Obtener el día correspondiente según la tabla</a:t>
            </a:r>
          </a:p>
          <a:p>
            <a:pPr>
              <a:defRPr/>
            </a:pPr>
            <a:endParaRPr lang="es-MX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dia = num % 7</a:t>
            </a:r>
          </a:p>
          <a:p>
            <a:pPr>
              <a:lnSpc>
                <a:spcPct val="150000"/>
              </a:lnSpc>
              <a:defRPr/>
            </a:pPr>
            <a:r>
              <a:rPr lang="es-MX" sz="23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caso_de</a:t>
            </a:r>
            <a:r>
              <a:rPr lang="es-MX" sz="2300" dirty="0">
                <a:latin typeface="Arial" pitchFamily="34" charset="0"/>
                <a:cs typeface="Arial" pitchFamily="34" charset="0"/>
              </a:rPr>
              <a:t> (dia) </a:t>
            </a:r>
            <a:r>
              <a:rPr lang="es-MX" sz="23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hacer</a:t>
            </a:r>
            <a:r>
              <a:rPr lang="es-MX" sz="23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300" dirty="0">
                <a:latin typeface="Arial" pitchFamily="34" charset="0"/>
                <a:cs typeface="Arial" pitchFamily="34" charset="0"/>
              </a:rPr>
              <a:t>      </a:t>
            </a:r>
            <a:endParaRPr lang="es-MX" sz="23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3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0  :  </a:t>
            </a:r>
            <a:r>
              <a:rPr lang="es-MX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(“El día es DOMINGO”)</a:t>
            </a:r>
          </a:p>
          <a:p>
            <a:pPr>
              <a:lnSpc>
                <a:spcPct val="150000"/>
              </a:lnSpc>
              <a:defRPr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1 :   </a:t>
            </a:r>
            <a:r>
              <a:rPr lang="es-MX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(“El día es LUNES”)</a:t>
            </a:r>
          </a:p>
          <a:p>
            <a:pPr>
              <a:lnSpc>
                <a:spcPct val="150000"/>
              </a:lnSpc>
              <a:defRPr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2 :   </a:t>
            </a:r>
            <a:r>
              <a:rPr lang="es-MX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(“El día es MARTES”)</a:t>
            </a:r>
          </a:p>
          <a:p>
            <a:pPr>
              <a:lnSpc>
                <a:spcPct val="150000"/>
              </a:lnSpc>
              <a:defRPr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3 :   </a:t>
            </a:r>
            <a:r>
              <a:rPr lang="es-MX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(“El día es MIERCOLES”)</a:t>
            </a:r>
          </a:p>
          <a:p>
            <a:pPr>
              <a:lnSpc>
                <a:spcPct val="150000"/>
              </a:lnSpc>
              <a:defRPr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4 :   </a:t>
            </a:r>
            <a:r>
              <a:rPr lang="es-MX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(“El día es JUEVES”)</a:t>
            </a:r>
          </a:p>
          <a:p>
            <a:pPr>
              <a:lnSpc>
                <a:spcPct val="150000"/>
              </a:lnSpc>
              <a:defRPr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5 :   </a:t>
            </a:r>
            <a:r>
              <a:rPr lang="es-MX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(“El día es VIERNES”)</a:t>
            </a:r>
          </a:p>
          <a:p>
            <a:pPr>
              <a:lnSpc>
                <a:spcPct val="150000"/>
              </a:lnSpc>
              <a:defRPr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6 :   </a:t>
            </a:r>
            <a:r>
              <a:rPr lang="es-MX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(“El día es SÁBADO”)</a:t>
            </a:r>
          </a:p>
          <a:p>
            <a:pPr>
              <a:lnSpc>
                <a:spcPct val="150000"/>
              </a:lnSpc>
              <a:defRPr/>
            </a:pPr>
            <a:r>
              <a:rPr lang="es-MX" sz="23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fin_caso</a:t>
            </a:r>
            <a:endParaRPr lang="es-MX" sz="23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28" y="836712"/>
            <a:ext cx="2390665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300192" y="4437112"/>
            <a:ext cx="2750705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19261687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643</Words>
  <Application>Microsoft Office PowerPoint</Application>
  <PresentationFormat>Presentación en pantalla (4:3)</PresentationFormat>
  <Paragraphs>155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Dom Casual</vt:lpstr>
      <vt:lpstr>Times New Roman</vt:lpstr>
      <vt:lpstr>Tema de Office</vt:lpstr>
      <vt:lpstr>TC1017  Solución de problemas con programación</vt:lpstr>
      <vt:lpstr>La sesión pasada vimos…</vt:lpstr>
      <vt:lpstr>Presentación de PowerPoint</vt:lpstr>
      <vt:lpstr>Presentación de PowerPoint</vt:lpstr>
      <vt:lpstr>Presentación de PowerPoint</vt:lpstr>
      <vt:lpstr>Estatuto SWITCH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13</cp:revision>
  <dcterms:created xsi:type="dcterms:W3CDTF">2013-06-24T19:11:57Z</dcterms:created>
  <dcterms:modified xsi:type="dcterms:W3CDTF">2020-08-25T02:26:39Z</dcterms:modified>
</cp:coreProperties>
</file>