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320" r:id="rId13"/>
    <p:sldId id="321" r:id="rId14"/>
    <p:sldId id="318" r:id="rId15"/>
    <p:sldId id="271" r:id="rId16"/>
    <p:sldId id="272" r:id="rId17"/>
    <p:sldId id="322" r:id="rId18"/>
    <p:sldId id="324" r:id="rId19"/>
    <p:sldId id="325" r:id="rId20"/>
    <p:sldId id="275" r:id="rId21"/>
    <p:sldId id="276" r:id="rId22"/>
    <p:sldId id="277" r:id="rId23"/>
    <p:sldId id="278" r:id="rId24"/>
    <p:sldId id="279" r:id="rId25"/>
    <p:sldId id="280" r:id="rId26"/>
    <p:sldId id="282" r:id="rId2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104" d="100"/>
          <a:sy n="104" d="100"/>
        </p:scale>
        <p:origin x="17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7A054-6D4F-4ED4-B3E7-62AC408CF793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A5C2F-87B0-4382-B452-9CF1E6F724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80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225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621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2770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2793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0141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3011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124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4411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292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2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6146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33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161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892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736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541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66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758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789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959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B184-8162-40A9-BCCC-182276235E4C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05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Matrices o listas anidadas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40968"/>
            <a:ext cx="4104456" cy="303692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76FDE9F-BE31-4C18-94A8-6C66B7C80D3B}"/>
              </a:ext>
            </a:extLst>
          </p:cNvPr>
          <p:cNvSpPr txBox="1">
            <a:spLocks/>
          </p:cNvSpPr>
          <p:nvPr/>
        </p:nvSpPr>
        <p:spPr>
          <a:xfrm>
            <a:off x="1006630" y="404664"/>
            <a:ext cx="734258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CB00881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Tecnologías de información emergentes</a:t>
            </a:r>
          </a:p>
        </p:txBody>
      </p:sp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02681"/>
            <a:ext cx="8784976" cy="11430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latin typeface="Dom Casual"/>
              </a:rPr>
              <a:t>¿Cómo quedaría la matriz siguiente al ejecutar las instrucciones descritas?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272" y="1151905"/>
            <a:ext cx="8784976" cy="4267200"/>
          </a:xfrm>
        </p:spPr>
        <p:txBody>
          <a:bodyPr>
            <a:normAutofit/>
          </a:bodyPr>
          <a:lstStyle/>
          <a:p>
            <a:pPr eaLnBrk="1" hangingPunct="1"/>
            <a:endParaRPr lang="es-ES_tradnl" sz="2400" dirty="0"/>
          </a:p>
          <a:p>
            <a:pPr>
              <a:lnSpc>
                <a:spcPct val="120000"/>
              </a:lnSpc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M = [ [1,20,30,40], [2,10,20,20], [30,20,10,20], [40,20,20,10] ]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x1=10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x2 = 20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X1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X2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* x2  </a:t>
            </a:r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488" y="5196421"/>
            <a:ext cx="228200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Group 3">
            <a:extLst>
              <a:ext uri="{FF2B5EF4-FFF2-40B4-BE49-F238E27FC236}">
                <a16:creationId xmlns:a16="http://schemas.microsoft.com/office/drawing/2014/main" id="{37A705C9-A08B-4A81-890C-6FA5AD3BB686}"/>
              </a:ext>
            </a:extLst>
          </p:cNvPr>
          <p:cNvGrpSpPr>
            <a:grpSpLocks/>
          </p:cNvGrpSpPr>
          <p:nvPr/>
        </p:nvGrpSpPr>
        <p:grpSpPr bwMode="auto">
          <a:xfrm>
            <a:off x="4902760" y="2348880"/>
            <a:ext cx="2489200" cy="2613025"/>
            <a:chOff x="3520" y="2290"/>
            <a:chExt cx="1568" cy="1646"/>
          </a:xfrm>
        </p:grpSpPr>
        <p:sp>
          <p:nvSpPr>
            <p:cNvPr id="55" name="Text Box 4">
              <a:extLst>
                <a:ext uri="{FF2B5EF4-FFF2-40B4-BE49-F238E27FC236}">
                  <a16:creationId xmlns:a16="http://schemas.microsoft.com/office/drawing/2014/main" id="{7A4E7EFB-1788-4D43-8741-1EF34C5D2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6" y="22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6" name="Text Box 5">
              <a:extLst>
                <a:ext uri="{FF2B5EF4-FFF2-40B4-BE49-F238E27FC236}">
                  <a16:creationId xmlns:a16="http://schemas.microsoft.com/office/drawing/2014/main" id="{55BD07DF-E6D2-45D7-BCDE-A1762CCF6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7" name="Text Box 6">
              <a:extLst>
                <a:ext uri="{FF2B5EF4-FFF2-40B4-BE49-F238E27FC236}">
                  <a16:creationId xmlns:a16="http://schemas.microsoft.com/office/drawing/2014/main" id="{646AFFEC-6534-4EAB-801A-33FF109EE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8" name="Text Box 7">
              <a:extLst>
                <a:ext uri="{FF2B5EF4-FFF2-40B4-BE49-F238E27FC236}">
                  <a16:creationId xmlns:a16="http://schemas.microsoft.com/office/drawing/2014/main" id="{C233627F-E666-4C28-A040-BA56A06F3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9" name="Rectangle 8">
              <a:extLst>
                <a:ext uri="{FF2B5EF4-FFF2-40B4-BE49-F238E27FC236}">
                  <a16:creationId xmlns:a16="http://schemas.microsoft.com/office/drawing/2014/main" id="{FAC1658E-CE69-44A1-ABF6-B6361B5A0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latin typeface="Times New Roman" pitchFamily="18" charset="0"/>
              </a:endParaRPr>
            </a:p>
          </p:txBody>
        </p:sp>
        <p:sp>
          <p:nvSpPr>
            <p:cNvPr id="60" name="Rectangle 9">
              <a:extLst>
                <a:ext uri="{FF2B5EF4-FFF2-40B4-BE49-F238E27FC236}">
                  <a16:creationId xmlns:a16="http://schemas.microsoft.com/office/drawing/2014/main" id="{39599660-CEEC-4174-B3C0-8411A0A88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61" name="Rectangle 10">
              <a:extLst>
                <a:ext uri="{FF2B5EF4-FFF2-40B4-BE49-F238E27FC236}">
                  <a16:creationId xmlns:a16="http://schemas.microsoft.com/office/drawing/2014/main" id="{978D411C-3615-4D0F-8B1C-B57CBC844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Rectangle 11">
              <a:extLst>
                <a:ext uri="{FF2B5EF4-FFF2-40B4-BE49-F238E27FC236}">
                  <a16:creationId xmlns:a16="http://schemas.microsoft.com/office/drawing/2014/main" id="{44E8A624-811B-4F91-8580-5F189F87D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Rectangle 12">
              <a:extLst>
                <a:ext uri="{FF2B5EF4-FFF2-40B4-BE49-F238E27FC236}">
                  <a16:creationId xmlns:a16="http://schemas.microsoft.com/office/drawing/2014/main" id="{811F4D38-8AE1-4885-95A0-019EE8736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Rectangle 13">
              <a:extLst>
                <a:ext uri="{FF2B5EF4-FFF2-40B4-BE49-F238E27FC236}">
                  <a16:creationId xmlns:a16="http://schemas.microsoft.com/office/drawing/2014/main" id="{79076F2C-997D-4BEC-AD89-508B72926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Rectangle 14">
              <a:extLst>
                <a:ext uri="{FF2B5EF4-FFF2-40B4-BE49-F238E27FC236}">
                  <a16:creationId xmlns:a16="http://schemas.microsoft.com/office/drawing/2014/main" id="{83C510DD-0700-4C72-9102-121088BD1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Rectangle 15">
              <a:extLst>
                <a:ext uri="{FF2B5EF4-FFF2-40B4-BE49-F238E27FC236}">
                  <a16:creationId xmlns:a16="http://schemas.microsoft.com/office/drawing/2014/main" id="{39673BF3-81B5-4662-91E2-DE2723FEB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Rectangle 16">
              <a:extLst>
                <a:ext uri="{FF2B5EF4-FFF2-40B4-BE49-F238E27FC236}">
                  <a16:creationId xmlns:a16="http://schemas.microsoft.com/office/drawing/2014/main" id="{C9B25319-8B73-43F2-BF28-3B59151CF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Rectangle 17">
              <a:extLst>
                <a:ext uri="{FF2B5EF4-FFF2-40B4-BE49-F238E27FC236}">
                  <a16:creationId xmlns:a16="http://schemas.microsoft.com/office/drawing/2014/main" id="{20D4D491-3F0F-4040-B249-E8895FEC7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Rectangle 18">
              <a:extLst>
                <a:ext uri="{FF2B5EF4-FFF2-40B4-BE49-F238E27FC236}">
                  <a16:creationId xmlns:a16="http://schemas.microsoft.com/office/drawing/2014/main" id="{130A0E60-1AE0-4857-B1C7-2F4E68153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Rectangle 19">
              <a:extLst>
                <a:ext uri="{FF2B5EF4-FFF2-40B4-BE49-F238E27FC236}">
                  <a16:creationId xmlns:a16="http://schemas.microsoft.com/office/drawing/2014/main" id="{345615AB-B981-44C1-A0CE-E9B578D35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Rectangle 20">
              <a:extLst>
                <a:ext uri="{FF2B5EF4-FFF2-40B4-BE49-F238E27FC236}">
                  <a16:creationId xmlns:a16="http://schemas.microsoft.com/office/drawing/2014/main" id="{2B41C90C-3177-40A7-9858-A94F04335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Rectangle 21">
              <a:extLst>
                <a:ext uri="{FF2B5EF4-FFF2-40B4-BE49-F238E27FC236}">
                  <a16:creationId xmlns:a16="http://schemas.microsoft.com/office/drawing/2014/main" id="{67AFA5E8-6066-4561-A9D4-1CBF52BAC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Text Box 22">
              <a:extLst>
                <a:ext uri="{FF2B5EF4-FFF2-40B4-BE49-F238E27FC236}">
                  <a16:creationId xmlns:a16="http://schemas.microsoft.com/office/drawing/2014/main" id="{8A959CC5-77DF-4583-A759-C9041D8EE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5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4" name="Text Box 23">
              <a:extLst>
                <a:ext uri="{FF2B5EF4-FFF2-40B4-BE49-F238E27FC236}">
                  <a16:creationId xmlns:a16="http://schemas.microsoft.com/office/drawing/2014/main" id="{0E335216-D18E-43B5-9DB6-FDFAF2DE3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9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5" name="Text Box 24">
              <a:extLst>
                <a:ext uri="{FF2B5EF4-FFF2-40B4-BE49-F238E27FC236}">
                  <a16:creationId xmlns:a16="http://schemas.microsoft.com/office/drawing/2014/main" id="{9AB70145-1C79-4BA0-BD9B-B591D6723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2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6" name="Text Box 25">
              <a:extLst>
                <a:ext uri="{FF2B5EF4-FFF2-40B4-BE49-F238E27FC236}">
                  <a16:creationId xmlns:a16="http://schemas.microsoft.com/office/drawing/2014/main" id="{BFD862A3-8D5E-49BC-9630-755D770EB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77" name="Rectangle 26">
            <a:extLst>
              <a:ext uri="{FF2B5EF4-FFF2-40B4-BE49-F238E27FC236}">
                <a16:creationId xmlns:a16="http://schemas.microsoft.com/office/drawing/2014/main" id="{727177E7-5690-423C-BCE6-9C4658FD2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1</a:t>
            </a: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78" name="Rectangle 27">
            <a:extLst>
              <a:ext uri="{FF2B5EF4-FFF2-40B4-BE49-F238E27FC236}">
                <a16:creationId xmlns:a16="http://schemas.microsoft.com/office/drawing/2014/main" id="{62C4CEAE-25BF-4BA5-BD76-DE7D9468A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9" name="Rectangle 28">
            <a:extLst>
              <a:ext uri="{FF2B5EF4-FFF2-40B4-BE49-F238E27FC236}">
                <a16:creationId xmlns:a16="http://schemas.microsoft.com/office/drawing/2014/main" id="{7261A5AE-B6D7-44F1-9EB6-55D642E20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79FB3390-2201-40B4-8732-9FAEAAB1F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1" name="Rectangle 30">
            <a:extLst>
              <a:ext uri="{FF2B5EF4-FFF2-40B4-BE49-F238E27FC236}">
                <a16:creationId xmlns:a16="http://schemas.microsoft.com/office/drawing/2014/main" id="{2F32D0FC-2177-4FE5-A2BB-40CE1FE6A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2" name="Rectangle 31">
            <a:extLst>
              <a:ext uri="{FF2B5EF4-FFF2-40B4-BE49-F238E27FC236}">
                <a16:creationId xmlns:a16="http://schemas.microsoft.com/office/drawing/2014/main" id="{B6F9AE56-9F81-41DA-8230-1B56EE382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83" name="Rectangle 32">
            <a:extLst>
              <a:ext uri="{FF2B5EF4-FFF2-40B4-BE49-F238E27FC236}">
                <a16:creationId xmlns:a16="http://schemas.microsoft.com/office/drawing/2014/main" id="{66AF5E5A-7806-4CBE-BE8A-01E199322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4" name="Rectangle 33">
            <a:extLst>
              <a:ext uri="{FF2B5EF4-FFF2-40B4-BE49-F238E27FC236}">
                <a16:creationId xmlns:a16="http://schemas.microsoft.com/office/drawing/2014/main" id="{CFAC6F7D-29B9-446A-8453-3CEA28263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5" name="Rectangle 34">
            <a:extLst>
              <a:ext uri="{FF2B5EF4-FFF2-40B4-BE49-F238E27FC236}">
                <a16:creationId xmlns:a16="http://schemas.microsoft.com/office/drawing/2014/main" id="{DF3C5BE3-FE71-43E1-9C3A-9E03BEB6F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86" name="Rectangle 35">
            <a:extLst>
              <a:ext uri="{FF2B5EF4-FFF2-40B4-BE49-F238E27FC236}">
                <a16:creationId xmlns:a16="http://schemas.microsoft.com/office/drawing/2014/main" id="{503801EE-BABA-4CF9-A2C9-98F73560D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87" name="Rectangle 36">
            <a:extLst>
              <a:ext uri="{FF2B5EF4-FFF2-40B4-BE49-F238E27FC236}">
                <a16:creationId xmlns:a16="http://schemas.microsoft.com/office/drawing/2014/main" id="{373C3BD1-82B2-4CA2-A90C-BD65E2F67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8" name="Rectangle 37">
            <a:extLst>
              <a:ext uri="{FF2B5EF4-FFF2-40B4-BE49-F238E27FC236}">
                <a16:creationId xmlns:a16="http://schemas.microsoft.com/office/drawing/2014/main" id="{83166C8E-9273-416E-A6CB-DC568B441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89" name="Rectangle 38">
            <a:extLst>
              <a:ext uri="{FF2B5EF4-FFF2-40B4-BE49-F238E27FC236}">
                <a16:creationId xmlns:a16="http://schemas.microsoft.com/office/drawing/2014/main" id="{BCEDE0D4-5545-4D25-90AE-A65FF7268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1" name="Rectangle 40">
            <a:extLst>
              <a:ext uri="{FF2B5EF4-FFF2-40B4-BE49-F238E27FC236}">
                <a16:creationId xmlns:a16="http://schemas.microsoft.com/office/drawing/2014/main" id="{0C0228A0-D65F-4CF1-AA7A-CD615FE52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92" name="Rectangle 41">
            <a:extLst>
              <a:ext uri="{FF2B5EF4-FFF2-40B4-BE49-F238E27FC236}">
                <a16:creationId xmlns:a16="http://schemas.microsoft.com/office/drawing/2014/main" id="{75AD48DA-5A25-450B-8FB5-841E55E4C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3" name="Rectangle 26">
            <a:extLst>
              <a:ext uri="{FF2B5EF4-FFF2-40B4-BE49-F238E27FC236}">
                <a16:creationId xmlns:a16="http://schemas.microsoft.com/office/drawing/2014/main" id="{E1AF121D-C7A8-4E3D-B9E0-5A6B2DF14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736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FF0000"/>
                </a:solidFill>
                <a:latin typeface="Times New Roman" pitchFamily="18" charset="0"/>
              </a:rPr>
              <a:t>10</a:t>
            </a:r>
            <a:endParaRPr lang="es-ES_tradnl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94" name="Rectangle 28">
            <a:extLst>
              <a:ext uri="{FF2B5EF4-FFF2-40B4-BE49-F238E27FC236}">
                <a16:creationId xmlns:a16="http://schemas.microsoft.com/office/drawing/2014/main" id="{F4BA7F07-6D87-4A00-AF56-2422A4B97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736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FF0000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5" name="Rectangle 40">
            <a:extLst>
              <a:ext uri="{FF2B5EF4-FFF2-40B4-BE49-F238E27FC236}">
                <a16:creationId xmlns:a16="http://schemas.microsoft.com/office/drawing/2014/main" id="{622D979B-24A6-4E92-ABFA-A747D1D78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90" name="Rectangle 39">
            <a:extLst>
              <a:ext uri="{FF2B5EF4-FFF2-40B4-BE49-F238E27FC236}">
                <a16:creationId xmlns:a16="http://schemas.microsoft.com/office/drawing/2014/main" id="{1147D832-8290-4D62-A948-48D882180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2834585"/>
            <a:ext cx="533400" cy="5224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FF0000"/>
                </a:solidFill>
                <a:latin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7057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 autoUpdateAnimBg="0"/>
      <p:bldP spid="78" grpId="0" animBg="1" autoUpdateAnimBg="0"/>
      <p:bldP spid="79" grpId="0" animBg="1" autoUpdateAnimBg="0"/>
      <p:bldP spid="80" grpId="0" animBg="1" autoUpdateAnimBg="0"/>
      <p:bldP spid="81" grpId="0" animBg="1" autoUpdateAnimBg="0"/>
      <p:bldP spid="82" grpId="0" animBg="1" autoUpdateAnimBg="0"/>
      <p:bldP spid="83" grpId="0" animBg="1" autoUpdateAnimBg="0"/>
      <p:bldP spid="84" grpId="0" animBg="1" autoUpdateAnimBg="0"/>
      <p:bldP spid="85" grpId="0" animBg="1" autoUpdateAnimBg="0"/>
      <p:bldP spid="86" grpId="0" animBg="1" autoUpdateAnimBg="0"/>
      <p:bldP spid="87" grpId="0" animBg="1" autoUpdateAnimBg="0"/>
      <p:bldP spid="88" grpId="0" animBg="1" autoUpdateAnimBg="0"/>
      <p:bldP spid="89" grpId="0" animBg="1" autoUpdateAnimBg="0"/>
      <p:bldP spid="91" grpId="0" animBg="1" autoUpdateAnimBg="0"/>
      <p:bldP spid="92" grpId="0" animBg="1" autoUpdateAnimBg="0"/>
      <p:bldP spid="93" grpId="0" animBg="1" autoUpdateAnimBg="0"/>
      <p:bldP spid="94" grpId="0" animBg="1" autoUpdateAnimBg="0"/>
      <p:bldP spid="95" grpId="0" animBg="1" autoUpdateAnimBg="0"/>
      <p:bldP spid="9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9420" y="128602"/>
            <a:ext cx="8239696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latin typeface="Dom Casual"/>
              </a:rPr>
              <a:t>¿Cual sería el valor de X dada la siguiente matriz?</a:t>
            </a:r>
          </a:p>
        </p:txBody>
      </p:sp>
      <p:sp>
        <p:nvSpPr>
          <p:cNvPr id="13332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251520" y="1393802"/>
            <a:ext cx="8892480" cy="1524000"/>
          </a:xfrm>
          <a:noFill/>
        </p:spPr>
        <p:txBody>
          <a:bodyPr>
            <a:normAutofit fontScale="85000" lnSpcReduction="10000"/>
          </a:bodyPr>
          <a:lstStyle/>
          <a:p>
            <a:pPr eaLnBrk="1" hangingPunct="1"/>
            <a:endParaRPr lang="es-ES_tradnl" sz="900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 = [ [10,20,30,40], [20,10,20,20], [30,20,10,20], [40,20,20,10] ]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X= 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</a:t>
            </a:r>
          </a:p>
        </p:txBody>
      </p:sp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305202"/>
            <a:ext cx="228200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Group 3">
            <a:extLst>
              <a:ext uri="{FF2B5EF4-FFF2-40B4-BE49-F238E27FC236}">
                <a16:creationId xmlns:a16="http://schemas.microsoft.com/office/drawing/2014/main" id="{E3CBD33A-8059-46E7-8D85-DB9EE804C96C}"/>
              </a:ext>
            </a:extLst>
          </p:cNvPr>
          <p:cNvGrpSpPr>
            <a:grpSpLocks/>
          </p:cNvGrpSpPr>
          <p:nvPr/>
        </p:nvGrpSpPr>
        <p:grpSpPr bwMode="auto">
          <a:xfrm>
            <a:off x="2483768" y="2852936"/>
            <a:ext cx="2489200" cy="2613025"/>
            <a:chOff x="3520" y="2290"/>
            <a:chExt cx="1568" cy="1646"/>
          </a:xfrm>
        </p:grpSpPr>
        <p:sp>
          <p:nvSpPr>
            <p:cNvPr id="45" name="Text Box 4">
              <a:extLst>
                <a:ext uri="{FF2B5EF4-FFF2-40B4-BE49-F238E27FC236}">
                  <a16:creationId xmlns:a16="http://schemas.microsoft.com/office/drawing/2014/main" id="{BF334854-8EFB-4517-ADF1-F99EF29B49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6" y="22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6" name="Text Box 5">
              <a:extLst>
                <a:ext uri="{FF2B5EF4-FFF2-40B4-BE49-F238E27FC236}">
                  <a16:creationId xmlns:a16="http://schemas.microsoft.com/office/drawing/2014/main" id="{7DE230FF-11FC-4332-A364-21F25CADA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7" name="Text Box 6">
              <a:extLst>
                <a:ext uri="{FF2B5EF4-FFF2-40B4-BE49-F238E27FC236}">
                  <a16:creationId xmlns:a16="http://schemas.microsoft.com/office/drawing/2014/main" id="{E971C6C5-2EB1-473E-8F39-794A7DAD2C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8" name="Text Box 7">
              <a:extLst>
                <a:ext uri="{FF2B5EF4-FFF2-40B4-BE49-F238E27FC236}">
                  <a16:creationId xmlns:a16="http://schemas.microsoft.com/office/drawing/2014/main" id="{D5DBDF15-8E51-46BC-AC77-549EDBD2B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509EA363-F50F-4BBC-9545-D0C052F17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latin typeface="Times New Roman" pitchFamily="18" charset="0"/>
              </a:endParaRPr>
            </a:p>
          </p:txBody>
        </p:sp>
        <p:sp>
          <p:nvSpPr>
            <p:cNvPr id="50" name="Rectangle 9">
              <a:extLst>
                <a:ext uri="{FF2B5EF4-FFF2-40B4-BE49-F238E27FC236}">
                  <a16:creationId xmlns:a16="http://schemas.microsoft.com/office/drawing/2014/main" id="{F5FF256E-3CD7-4FB1-8C8D-B7257FA98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51" name="Rectangle 10">
              <a:extLst>
                <a:ext uri="{FF2B5EF4-FFF2-40B4-BE49-F238E27FC236}">
                  <a16:creationId xmlns:a16="http://schemas.microsoft.com/office/drawing/2014/main" id="{178724B2-D365-43D7-BC46-6A47D3FB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Rectangle 11">
              <a:extLst>
                <a:ext uri="{FF2B5EF4-FFF2-40B4-BE49-F238E27FC236}">
                  <a16:creationId xmlns:a16="http://schemas.microsoft.com/office/drawing/2014/main" id="{D420FA7F-E0A3-4BD1-880D-906894B2E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Rectangle 12">
              <a:extLst>
                <a:ext uri="{FF2B5EF4-FFF2-40B4-BE49-F238E27FC236}">
                  <a16:creationId xmlns:a16="http://schemas.microsoft.com/office/drawing/2014/main" id="{09E0AEB1-B61C-4C35-82AD-1F3042DA2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Rectangle 13">
              <a:extLst>
                <a:ext uri="{FF2B5EF4-FFF2-40B4-BE49-F238E27FC236}">
                  <a16:creationId xmlns:a16="http://schemas.microsoft.com/office/drawing/2014/main" id="{1920C7EC-F192-4BB0-8235-005C6EEDD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Rectangle 14">
              <a:extLst>
                <a:ext uri="{FF2B5EF4-FFF2-40B4-BE49-F238E27FC236}">
                  <a16:creationId xmlns:a16="http://schemas.microsoft.com/office/drawing/2014/main" id="{A7BDE5E8-ADF9-4AC0-AC87-F1395ED4F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Rectangle 15">
              <a:extLst>
                <a:ext uri="{FF2B5EF4-FFF2-40B4-BE49-F238E27FC236}">
                  <a16:creationId xmlns:a16="http://schemas.microsoft.com/office/drawing/2014/main" id="{EA4F1622-97EC-4D75-B2F8-5AB5247F7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Rectangle 16">
              <a:extLst>
                <a:ext uri="{FF2B5EF4-FFF2-40B4-BE49-F238E27FC236}">
                  <a16:creationId xmlns:a16="http://schemas.microsoft.com/office/drawing/2014/main" id="{14DE676D-43AF-452D-8240-AB79567B9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Rectangle 17">
              <a:extLst>
                <a:ext uri="{FF2B5EF4-FFF2-40B4-BE49-F238E27FC236}">
                  <a16:creationId xmlns:a16="http://schemas.microsoft.com/office/drawing/2014/main" id="{82540073-9FC9-4877-826F-A384266C8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Rectangle 18">
              <a:extLst>
                <a:ext uri="{FF2B5EF4-FFF2-40B4-BE49-F238E27FC236}">
                  <a16:creationId xmlns:a16="http://schemas.microsoft.com/office/drawing/2014/main" id="{7B439CD8-FC2F-4AA2-B27C-8CB2B05A0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Rectangle 19">
              <a:extLst>
                <a:ext uri="{FF2B5EF4-FFF2-40B4-BE49-F238E27FC236}">
                  <a16:creationId xmlns:a16="http://schemas.microsoft.com/office/drawing/2014/main" id="{87C231E1-219D-4EA1-A2A9-722D1F56B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Rectangle 20">
              <a:extLst>
                <a:ext uri="{FF2B5EF4-FFF2-40B4-BE49-F238E27FC236}">
                  <a16:creationId xmlns:a16="http://schemas.microsoft.com/office/drawing/2014/main" id="{7C1AA59F-F19C-4CAD-ACC3-466CE5CBA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F7394665-2EAB-4A96-A9C1-0F0378A55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Text Box 22">
              <a:extLst>
                <a:ext uri="{FF2B5EF4-FFF2-40B4-BE49-F238E27FC236}">
                  <a16:creationId xmlns:a16="http://schemas.microsoft.com/office/drawing/2014/main" id="{989EE7D3-3900-424F-9B49-A78CEF12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5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4" name="Text Box 23">
              <a:extLst>
                <a:ext uri="{FF2B5EF4-FFF2-40B4-BE49-F238E27FC236}">
                  <a16:creationId xmlns:a16="http://schemas.microsoft.com/office/drawing/2014/main" id="{8146F86E-3E45-4DDD-B81A-84561415C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9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5" name="Text Box 24">
              <a:extLst>
                <a:ext uri="{FF2B5EF4-FFF2-40B4-BE49-F238E27FC236}">
                  <a16:creationId xmlns:a16="http://schemas.microsoft.com/office/drawing/2014/main" id="{1798303F-9BAE-4A1D-93B0-9E821FC75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2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6" name="Text Box 25">
              <a:extLst>
                <a:ext uri="{FF2B5EF4-FFF2-40B4-BE49-F238E27FC236}">
                  <a16:creationId xmlns:a16="http://schemas.microsoft.com/office/drawing/2014/main" id="{70465187-75A5-452A-BC51-AED6EFA72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67" name="Rectangle 26">
            <a:extLst>
              <a:ext uri="{FF2B5EF4-FFF2-40B4-BE49-F238E27FC236}">
                <a16:creationId xmlns:a16="http://schemas.microsoft.com/office/drawing/2014/main" id="{BB084626-30B1-4492-B8E2-2EF65A13F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10</a:t>
            </a: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68" name="Rectangle 27">
            <a:extLst>
              <a:ext uri="{FF2B5EF4-FFF2-40B4-BE49-F238E27FC236}">
                <a16:creationId xmlns:a16="http://schemas.microsoft.com/office/drawing/2014/main" id="{88478D0C-6828-43DD-9DA0-D965C114D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3C3403C3-6C86-4A04-A97E-B1538F482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0" name="Rectangle 29">
            <a:extLst>
              <a:ext uri="{FF2B5EF4-FFF2-40B4-BE49-F238E27FC236}">
                <a16:creationId xmlns:a16="http://schemas.microsoft.com/office/drawing/2014/main" id="{37E30471-D8BA-4694-86FE-692F6691B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id="{8B43B5FA-8820-4433-9ED7-AB6178572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2" name="Rectangle 31">
            <a:extLst>
              <a:ext uri="{FF2B5EF4-FFF2-40B4-BE49-F238E27FC236}">
                <a16:creationId xmlns:a16="http://schemas.microsoft.com/office/drawing/2014/main" id="{317A76C8-5A33-4739-B414-11D77A1AE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3" name="Rectangle 32">
            <a:extLst>
              <a:ext uri="{FF2B5EF4-FFF2-40B4-BE49-F238E27FC236}">
                <a16:creationId xmlns:a16="http://schemas.microsoft.com/office/drawing/2014/main" id="{DAD3ED71-08A0-49FC-BE20-C9C192768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4" name="Rectangle 33">
            <a:extLst>
              <a:ext uri="{FF2B5EF4-FFF2-40B4-BE49-F238E27FC236}">
                <a16:creationId xmlns:a16="http://schemas.microsoft.com/office/drawing/2014/main" id="{41AEB901-D0A1-4E1B-B2FC-EABC16EA6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5" name="Rectangle 34">
            <a:extLst>
              <a:ext uri="{FF2B5EF4-FFF2-40B4-BE49-F238E27FC236}">
                <a16:creationId xmlns:a16="http://schemas.microsoft.com/office/drawing/2014/main" id="{150CE726-37C2-49EB-B744-990782C7B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76" name="Rectangle 35">
            <a:extLst>
              <a:ext uri="{FF2B5EF4-FFF2-40B4-BE49-F238E27FC236}">
                <a16:creationId xmlns:a16="http://schemas.microsoft.com/office/drawing/2014/main" id="{85C5AF03-EFB2-4577-8680-BBA3F65F8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77" name="Rectangle 36">
            <a:extLst>
              <a:ext uri="{FF2B5EF4-FFF2-40B4-BE49-F238E27FC236}">
                <a16:creationId xmlns:a16="http://schemas.microsoft.com/office/drawing/2014/main" id="{582FD61E-32B9-4C27-9BB5-CFDAC10FF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8" name="Rectangle 37">
            <a:extLst>
              <a:ext uri="{FF2B5EF4-FFF2-40B4-BE49-F238E27FC236}">
                <a16:creationId xmlns:a16="http://schemas.microsoft.com/office/drawing/2014/main" id="{B5728A2B-7F21-4417-B9E6-8873F574E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9" name="Rectangle 38">
            <a:extLst>
              <a:ext uri="{FF2B5EF4-FFF2-40B4-BE49-F238E27FC236}">
                <a16:creationId xmlns:a16="http://schemas.microsoft.com/office/drawing/2014/main" id="{96212ED1-A917-443F-A430-074C00602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0" name="Rectangle 40">
            <a:extLst>
              <a:ext uri="{FF2B5EF4-FFF2-40B4-BE49-F238E27FC236}">
                <a16:creationId xmlns:a16="http://schemas.microsoft.com/office/drawing/2014/main" id="{F3F755E8-034B-4D7C-A38D-98AC17053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81" name="Rectangle 41">
            <a:extLst>
              <a:ext uri="{FF2B5EF4-FFF2-40B4-BE49-F238E27FC236}">
                <a16:creationId xmlns:a16="http://schemas.microsoft.com/office/drawing/2014/main" id="{1DC6AB29-F245-4ED6-B463-023ED2590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2" name="Rectangle 40">
            <a:extLst>
              <a:ext uri="{FF2B5EF4-FFF2-40B4-BE49-F238E27FC236}">
                <a16:creationId xmlns:a16="http://schemas.microsoft.com/office/drawing/2014/main" id="{325DD2B9-04CC-4662-B44C-A2869B279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23351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 autoUpdateAnimBg="0"/>
      <p:bldP spid="68" grpId="0" animBg="1" autoUpdateAnimBg="0"/>
      <p:bldP spid="69" grpId="0" animBg="1" autoUpdateAnimBg="0"/>
      <p:bldP spid="70" grpId="0" animBg="1" autoUpdateAnimBg="0"/>
      <p:bldP spid="71" grpId="0" animBg="1" autoUpdateAnimBg="0"/>
      <p:bldP spid="72" grpId="0" animBg="1" autoUpdateAnimBg="0"/>
      <p:bldP spid="73" grpId="0" animBg="1" autoUpdateAnimBg="0"/>
      <p:bldP spid="74" grpId="0" animBg="1" autoUpdateAnimBg="0"/>
      <p:bldP spid="75" grpId="0" animBg="1" autoUpdateAnimBg="0"/>
      <p:bldP spid="76" grpId="0" animBg="1" autoUpdateAnimBg="0"/>
      <p:bldP spid="77" grpId="0" animBg="1" autoUpdateAnimBg="0"/>
      <p:bldP spid="78" grpId="0" animBg="1" autoUpdateAnimBg="0"/>
      <p:bldP spid="79" grpId="0" animBg="1" autoUpdateAnimBg="0"/>
      <p:bldP spid="80" grpId="0" animBg="1" autoUpdateAnimBg="0"/>
      <p:bldP spid="81" grpId="0" animBg="1" autoUpdateAnimBg="0"/>
      <p:bldP spid="8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39081" y="35180"/>
            <a:ext cx="606583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78180"/>
            <a:ext cx="8964488" cy="5364596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 = [[1, 2, 3], [4, 5, 6]]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MX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(a[0])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MX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(a[1])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El primer elemento de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a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aquí -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a[0]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- es una lista de números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[1, 2, 3]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. 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El segundo elemento de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a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aquí -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a[1]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- es otra lista de números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[4, 5, 6]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. 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El primer elemento de esta nueva lista es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a[0][0] == 1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; además: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a[0][1] == 2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a[0][2] == 3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a[1][0] == 4 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a[1][1] == 5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a[1][2] == 6</a:t>
            </a:r>
          </a:p>
        </p:txBody>
      </p:sp>
    </p:spTree>
    <p:extLst>
      <p:ext uri="{BB962C8B-B14F-4D97-AF65-F5344CB8AC3E}">
        <p14:creationId xmlns:p14="http://schemas.microsoft.com/office/powerpoint/2010/main" val="1947830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222250"/>
            <a:ext cx="606583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93850"/>
            <a:ext cx="7620000" cy="435543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Para procesar una matriz bidimensional, normalmente utilizas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ciclos anidados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El primer ciclo itera a través del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renglón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, el segundo ciclo recorre los elementos dentro de un renglón. </a:t>
            </a:r>
            <a:endParaRPr lang="es-ES_tradnl" sz="2400" dirty="0"/>
          </a:p>
        </p:txBody>
      </p:sp>
      <p:pic>
        <p:nvPicPr>
          <p:cNvPr id="4" name="3 Imagen">
            <a:extLst>
              <a:ext uri="{FF2B5EF4-FFF2-40B4-BE49-F238E27FC236}">
                <a16:creationId xmlns:a16="http://schemas.microsoft.com/office/drawing/2014/main" id="{CB4131FB-262B-47E0-970C-54DD8F08D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771565"/>
            <a:ext cx="2600172" cy="24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5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430F81-7EA6-4182-BD68-937A5BF952AB}"/>
              </a:ext>
            </a:extLst>
          </p:cNvPr>
          <p:cNvSpPr/>
          <p:nvPr/>
        </p:nvSpPr>
        <p:spPr>
          <a:xfrm>
            <a:off x="683568" y="2207687"/>
            <a:ext cx="75608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 err="1">
                <a:solidFill>
                  <a:srgbClr val="FF0000"/>
                </a:solidFill>
              </a:rPr>
              <a:t>renglon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>
                <a:solidFill>
                  <a:srgbClr val="FF0000"/>
                </a:solidFill>
              </a:rPr>
              <a:t>matriz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>
                <a:solidFill>
                  <a:srgbClr val="FF0000"/>
                </a:solidFill>
              </a:rPr>
              <a:t>elemento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 err="1">
                <a:solidFill>
                  <a:srgbClr val="FF0000"/>
                </a:solidFill>
              </a:rPr>
              <a:t>renglon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</a:t>
            </a:r>
            <a:r>
              <a:rPr lang="es-MX" sz="2400" b="1" dirty="0">
                <a:solidFill>
                  <a:srgbClr val="FF0000"/>
                </a:solidFill>
              </a:rPr>
              <a:t>elemento</a:t>
            </a:r>
            <a:r>
              <a:rPr lang="es-MX" sz="2400" b="1" dirty="0">
                <a:solidFill>
                  <a:srgbClr val="0070C0"/>
                </a:solidFill>
              </a:rPr>
              <a:t>, </a:t>
            </a:r>
            <a:r>
              <a:rPr lang="es-MX" sz="2400" b="1" dirty="0" err="1">
                <a:solidFill>
                  <a:srgbClr val="0070C0"/>
                </a:solidFill>
              </a:rPr>
              <a:t>end</a:t>
            </a:r>
            <a:r>
              <a:rPr lang="es-MX" sz="2400" b="1" dirty="0">
                <a:solidFill>
                  <a:srgbClr val="0070C0"/>
                </a:solidFill>
              </a:rPr>
              <a:t>='   ')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()</a:t>
            </a:r>
          </a:p>
          <a:p>
            <a:endParaRPr lang="es-MX" sz="2400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>
                <a:solidFill>
                  <a:srgbClr val="FF0000"/>
                </a:solidFill>
              </a:rPr>
              <a:t>i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 err="1">
                <a:solidFill>
                  <a:srgbClr val="FF0000"/>
                </a:solidFill>
              </a:rPr>
              <a:t>range</a:t>
            </a:r>
            <a:r>
              <a:rPr lang="es-MX" sz="2400" b="1" dirty="0">
                <a:solidFill>
                  <a:srgbClr val="FF0000"/>
                </a:solidFill>
              </a:rPr>
              <a:t>(0, </a:t>
            </a:r>
            <a:r>
              <a:rPr lang="es-MX" sz="2400" b="1" dirty="0" err="1">
                <a:solidFill>
                  <a:srgbClr val="FF0000"/>
                </a:solidFill>
              </a:rPr>
              <a:t>len</a:t>
            </a:r>
            <a:r>
              <a:rPr lang="es-MX" sz="2400" b="1" dirty="0">
                <a:solidFill>
                  <a:srgbClr val="FF0000"/>
                </a:solidFill>
              </a:rPr>
              <a:t>(matriz))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>
                <a:solidFill>
                  <a:srgbClr val="FF0000"/>
                </a:solidFill>
              </a:rPr>
              <a:t>j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 err="1">
                <a:solidFill>
                  <a:srgbClr val="FF0000"/>
                </a:solidFill>
              </a:rPr>
              <a:t>range</a:t>
            </a:r>
            <a:r>
              <a:rPr lang="es-MX" sz="2400" b="1" dirty="0">
                <a:solidFill>
                  <a:srgbClr val="FF0000"/>
                </a:solidFill>
              </a:rPr>
              <a:t>(0, </a:t>
            </a:r>
            <a:r>
              <a:rPr lang="es-MX" sz="2400" b="1" dirty="0" err="1">
                <a:solidFill>
                  <a:srgbClr val="FF0000"/>
                </a:solidFill>
              </a:rPr>
              <a:t>len</a:t>
            </a:r>
            <a:r>
              <a:rPr lang="es-MX" sz="2400" b="1" dirty="0">
                <a:solidFill>
                  <a:srgbClr val="FF0000"/>
                </a:solidFill>
              </a:rPr>
              <a:t>(matriz[i]))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</a:t>
            </a:r>
            <a:r>
              <a:rPr lang="es-MX" sz="2400" b="1" dirty="0">
                <a:solidFill>
                  <a:srgbClr val="FF0000"/>
                </a:solidFill>
              </a:rPr>
              <a:t>matriz[i][j]</a:t>
            </a:r>
            <a:r>
              <a:rPr lang="es-MX" sz="2400" b="1" dirty="0">
                <a:solidFill>
                  <a:srgbClr val="0070C0"/>
                </a:solidFill>
              </a:rPr>
              <a:t>, </a:t>
            </a:r>
            <a:r>
              <a:rPr lang="es-MX" sz="2400" b="1" dirty="0" err="1">
                <a:solidFill>
                  <a:srgbClr val="0070C0"/>
                </a:solidFill>
              </a:rPr>
              <a:t>end</a:t>
            </a:r>
            <a:r>
              <a:rPr lang="es-MX" sz="2400" b="1" dirty="0">
                <a:solidFill>
                  <a:srgbClr val="0070C0"/>
                </a:solidFill>
              </a:rPr>
              <a:t>='   ')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083359"/>
            <a:ext cx="8784976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estructura compañera de las matrices son </a:t>
            </a:r>
            <a:r>
              <a:rPr lang="es-ES_tradnl" sz="2000" b="1" dirty="0">
                <a:solidFill>
                  <a:srgbClr val="0070C0"/>
                </a:solidFill>
                <a:cs typeface="Arial" pitchFamily="34" charset="0"/>
              </a:rPr>
              <a:t>dos ciclos </a:t>
            </a:r>
            <a:r>
              <a:rPr lang="es-ES_tradnl" sz="2000" b="1" dirty="0" err="1">
                <a:solidFill>
                  <a:srgbClr val="0070C0"/>
                </a:solidFill>
                <a:cs typeface="Arial" pitchFamily="34" charset="0"/>
              </a:rPr>
              <a:t>for</a:t>
            </a:r>
            <a:r>
              <a:rPr lang="es-ES_tradnl" sz="2000" b="1" dirty="0">
                <a:solidFill>
                  <a:srgbClr val="0070C0"/>
                </a:solidFill>
                <a:cs typeface="Arial" pitchFamily="34" charset="0"/>
              </a:rPr>
              <a:t> anidados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 </a:t>
            </a:r>
          </a:p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una matriz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2 Imagen">
            <a:extLst>
              <a:ext uri="{FF2B5EF4-FFF2-40B4-BE49-F238E27FC236}">
                <a16:creationId xmlns:a16="http://schemas.microsoft.com/office/drawing/2014/main" id="{9FD4D5FC-2125-4E6B-8FA6-E99697D8C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3861048"/>
            <a:ext cx="1548562" cy="1412455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C82333C3-67BF-4D24-89D6-2B8574D54B46}"/>
              </a:ext>
            </a:extLst>
          </p:cNvPr>
          <p:cNvSpPr txBox="1">
            <a:spLocks noChangeArrowheads="1"/>
          </p:cNvSpPr>
          <p:nvPr/>
        </p:nvSpPr>
        <p:spPr>
          <a:xfrm>
            <a:off x="1475656" y="218728"/>
            <a:ext cx="6192688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</p:spTree>
    <p:extLst>
      <p:ext uri="{BB962C8B-B14F-4D97-AF65-F5344CB8AC3E}">
        <p14:creationId xmlns:p14="http://schemas.microsoft.com/office/powerpoint/2010/main" val="34104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222250"/>
            <a:ext cx="6065838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For anidados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93850"/>
            <a:ext cx="7620000" cy="435543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Esta estructura de doble ciclo nos permite recorrer todas las localidades el arreglo, con el primer ciclo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se recorren los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y con el segundo ciclo se recorren las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de cada renglón.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el primer ciclo se recorre cada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para ello la variable del ciclo 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 toma los valores: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... ,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(matriz) – 1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 que son precisamente los números de cada renglón de la matriz. 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431708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5"/>
            <a:ext cx="7704138" cy="352839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el segundo ciclo para el renglón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se recorre cada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de la matriz, para ello la variable del ciclo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j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)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toma los valores: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... ,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(matriz[i])-1</a:t>
            </a:r>
            <a:endParaRPr lang="es-ES_tradnl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br>
              <a:rPr lang="es-ES_tradnl" sz="2000" dirty="0">
                <a:latin typeface="Arial" pitchFamily="34" charset="0"/>
                <a:cs typeface="Arial" pitchFamily="34" charset="0"/>
              </a:rPr>
            </a:br>
            <a:r>
              <a:rPr lang="es-ES_tradnl" sz="2000" dirty="0">
                <a:latin typeface="Arial" pitchFamily="34" charset="0"/>
                <a:cs typeface="Arial" pitchFamily="34" charset="0"/>
              </a:rPr>
              <a:t>que son precisamente los números de cada columna de la matriz.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endParaRPr lang="es-ES_tradnl" sz="2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125760"/>
            <a:ext cx="6065838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For anidados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386262"/>
            <a:ext cx="2009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46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611560" y="1340768"/>
            <a:ext cx="8021538" cy="2101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Escriba la función </a:t>
            </a:r>
            <a:r>
              <a:rPr lang="es-ES_tradnl" sz="2200" b="1" dirty="0" err="1">
                <a:solidFill>
                  <a:srgbClr val="FF0000"/>
                </a:solidFill>
              </a:rPr>
              <a:t>crea_matriz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, que recibe el número de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</a:rPr>
              <a:t>renglones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(listas a crear) y el número de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</a:rPr>
              <a:t>columnas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(número de elementos) de cada lista o arreglo. La función deberá crear cada localidad de la matriz con el valor de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0040" y="187748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68882D0-34D9-4C04-AE44-4B02697C6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297" y="3731036"/>
            <a:ext cx="2939405" cy="266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3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0372851-DAA5-46D6-A5A6-3B74DEEB2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1556792"/>
            <a:ext cx="7019925" cy="405765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59632" y="227867"/>
            <a:ext cx="6624736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 con </a:t>
            </a:r>
            <a:r>
              <a:rPr lang="es-ES_tradnl" sz="4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append</a:t>
            </a:r>
            <a:endParaRPr lang="es-ES_tradnl" sz="4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37068E68-732E-405B-9644-A0ED18C59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55679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28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55819D1-F3C1-4FF4-872D-AB6469AF3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103" y="1544149"/>
            <a:ext cx="6991350" cy="407670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59632" y="227867"/>
            <a:ext cx="6624736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 con </a:t>
            </a:r>
            <a:r>
              <a:rPr lang="es-ES_tradnl" sz="4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insert</a:t>
            </a:r>
            <a:endParaRPr lang="es-ES_tradnl" sz="4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37068E68-732E-405B-9644-A0ED18C59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55679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1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4789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1307976"/>
            <a:ext cx="7501011" cy="3417168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lista o arreglo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 definimos como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la relación entre un nombre y un conjunto de localidades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.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Decimos que la estructura de datos que definimos en el arreglo es de una sola dimensión ya que utilizamos un solo valor para identificar a cada localidad (0,1,2,...,n-1). </a:t>
            </a:r>
          </a:p>
        </p:txBody>
      </p:sp>
      <p:grpSp>
        <p:nvGrpSpPr>
          <p:cNvPr id="217092" name="Group 4"/>
          <p:cNvGrpSpPr>
            <a:grpSpLocks/>
          </p:cNvGrpSpPr>
          <p:nvPr/>
        </p:nvGrpSpPr>
        <p:grpSpPr bwMode="auto">
          <a:xfrm>
            <a:off x="2609850" y="4653136"/>
            <a:ext cx="4267200" cy="1108075"/>
            <a:chOff x="1728" y="3120"/>
            <a:chExt cx="2688" cy="698"/>
          </a:xfrm>
        </p:grpSpPr>
        <p:grpSp>
          <p:nvGrpSpPr>
            <p:cNvPr id="4101" name="Group 5"/>
            <p:cNvGrpSpPr>
              <a:grpSpLocks/>
            </p:cNvGrpSpPr>
            <p:nvPr/>
          </p:nvGrpSpPr>
          <p:grpSpPr bwMode="auto">
            <a:xfrm>
              <a:off x="1728" y="3120"/>
              <a:ext cx="2688" cy="336"/>
              <a:chOff x="1728" y="3120"/>
              <a:chExt cx="2688" cy="336"/>
            </a:xfrm>
          </p:grpSpPr>
          <p:sp>
            <p:nvSpPr>
              <p:cNvPr id="4110" name="Rectangle 6"/>
              <p:cNvSpPr>
                <a:spLocks noChangeArrowheads="1"/>
              </p:cNvSpPr>
              <p:nvPr/>
            </p:nvSpPr>
            <p:spPr bwMode="auto">
              <a:xfrm>
                <a:off x="172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1" name="Rectangle 7"/>
              <p:cNvSpPr>
                <a:spLocks noChangeArrowheads="1"/>
              </p:cNvSpPr>
              <p:nvPr/>
            </p:nvSpPr>
            <p:spPr bwMode="auto">
              <a:xfrm>
                <a:off x="206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2" name="Rectangle 8"/>
              <p:cNvSpPr>
                <a:spLocks noChangeArrowheads="1"/>
              </p:cNvSpPr>
              <p:nvPr/>
            </p:nvSpPr>
            <p:spPr bwMode="auto">
              <a:xfrm>
                <a:off x="240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3" name="Rectangle 9"/>
              <p:cNvSpPr>
                <a:spLocks noChangeArrowheads="1"/>
              </p:cNvSpPr>
              <p:nvPr/>
            </p:nvSpPr>
            <p:spPr bwMode="auto">
              <a:xfrm>
                <a:off x="2736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4" name="Rectangle 10"/>
              <p:cNvSpPr>
                <a:spLocks noChangeArrowheads="1"/>
              </p:cNvSpPr>
              <p:nvPr/>
            </p:nvSpPr>
            <p:spPr bwMode="auto">
              <a:xfrm>
                <a:off x="3072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5" name="Rectangle 11"/>
              <p:cNvSpPr>
                <a:spLocks noChangeArrowheads="1"/>
              </p:cNvSpPr>
              <p:nvPr/>
            </p:nvSpPr>
            <p:spPr bwMode="auto">
              <a:xfrm>
                <a:off x="340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6" name="Rectangle 12"/>
              <p:cNvSpPr>
                <a:spLocks noChangeArrowheads="1"/>
              </p:cNvSpPr>
              <p:nvPr/>
            </p:nvSpPr>
            <p:spPr bwMode="auto">
              <a:xfrm>
                <a:off x="374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7" name="Rectangle 13"/>
              <p:cNvSpPr>
                <a:spLocks noChangeArrowheads="1"/>
              </p:cNvSpPr>
              <p:nvPr/>
            </p:nvSpPr>
            <p:spPr bwMode="auto">
              <a:xfrm>
                <a:off x="408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102" name="Text Box 14"/>
            <p:cNvSpPr txBox="1">
              <a:spLocks noChangeArrowheads="1"/>
            </p:cNvSpPr>
            <p:nvPr/>
          </p:nvSpPr>
          <p:spPr bwMode="auto">
            <a:xfrm>
              <a:off x="1800" y="3530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103" name="Text Box 15"/>
            <p:cNvSpPr txBox="1">
              <a:spLocks noChangeArrowheads="1"/>
            </p:cNvSpPr>
            <p:nvPr/>
          </p:nvSpPr>
          <p:spPr bwMode="auto">
            <a:xfrm>
              <a:off x="2140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04" name="Text Box 16"/>
            <p:cNvSpPr txBox="1">
              <a:spLocks noChangeArrowheads="1"/>
            </p:cNvSpPr>
            <p:nvPr/>
          </p:nvSpPr>
          <p:spPr bwMode="auto">
            <a:xfrm>
              <a:off x="2448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105" name="Text Box 17"/>
            <p:cNvSpPr txBox="1">
              <a:spLocks noChangeArrowheads="1"/>
            </p:cNvSpPr>
            <p:nvPr/>
          </p:nvSpPr>
          <p:spPr bwMode="auto">
            <a:xfrm>
              <a:off x="282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106" name="Text Box 18"/>
            <p:cNvSpPr txBox="1">
              <a:spLocks noChangeArrowheads="1"/>
            </p:cNvSpPr>
            <p:nvPr/>
          </p:nvSpPr>
          <p:spPr bwMode="auto">
            <a:xfrm>
              <a:off x="3164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107" name="Text Box 19"/>
            <p:cNvSpPr txBox="1">
              <a:spLocks noChangeArrowheads="1"/>
            </p:cNvSpPr>
            <p:nvPr/>
          </p:nvSpPr>
          <p:spPr bwMode="auto">
            <a:xfrm>
              <a:off x="3472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108" name="Text Box 20"/>
            <p:cNvSpPr txBox="1">
              <a:spLocks noChangeArrowheads="1"/>
            </p:cNvSpPr>
            <p:nvPr/>
          </p:nvSpPr>
          <p:spPr bwMode="auto">
            <a:xfrm>
              <a:off x="3836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109" name="Text Box 21"/>
            <p:cNvSpPr txBox="1">
              <a:spLocks noChangeArrowheads="1"/>
            </p:cNvSpPr>
            <p:nvPr/>
          </p:nvSpPr>
          <p:spPr bwMode="auto">
            <a:xfrm>
              <a:off x="414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512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1255168" y="1599138"/>
            <a:ext cx="6768752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 la función </a:t>
            </a:r>
            <a:r>
              <a:rPr lang="es-ES_tradnl" sz="2400" b="1" dirty="0" err="1">
                <a:solidFill>
                  <a:srgbClr val="FF0000"/>
                </a:solidFill>
              </a:rPr>
              <a:t>imprime_matriz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que recibe una matriz de enteros de enteros y despliega en pantalla el contenido de la matriz.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1560" y="379070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39" y="3595465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7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47864" y="260648"/>
            <a:ext cx="2243262" cy="647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441CD57-7C90-40BE-86D4-C3A2CAE7A374}"/>
              </a:ext>
            </a:extLst>
          </p:cNvPr>
          <p:cNvSpPr txBox="1">
            <a:spLocks noChangeArrowheads="1"/>
          </p:cNvSpPr>
          <p:nvPr/>
        </p:nvSpPr>
        <p:spPr>
          <a:xfrm>
            <a:off x="752351" y="1283606"/>
            <a:ext cx="6120680" cy="5040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imprime_matriz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(M[i]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(M[ i ][ j ],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'   ' )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matriz = 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[1, 2, 3 ],[4, 5, 6],[7, 8, 9] ]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imprimeMatriz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endParaRPr lang="es-ES_tradnl" sz="24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_tradnl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2 Imagen">
            <a:extLst>
              <a:ext uri="{FF2B5EF4-FFF2-40B4-BE49-F238E27FC236}">
                <a16:creationId xmlns:a16="http://schemas.microsoft.com/office/drawing/2014/main" id="{CFD7B6F3-9E66-4D61-90D7-7B4E81815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885" y="4574815"/>
            <a:ext cx="1889762" cy="1800200"/>
          </a:xfrm>
          <a:prstGeom prst="rect">
            <a:avLst/>
          </a:prstGeom>
        </p:spPr>
      </p:pic>
      <p:pic>
        <p:nvPicPr>
          <p:cNvPr id="10" name="1 Imagen">
            <a:extLst>
              <a:ext uri="{FF2B5EF4-FFF2-40B4-BE49-F238E27FC236}">
                <a16:creationId xmlns:a16="http://schemas.microsoft.com/office/drawing/2014/main" id="{9C60A859-7C0E-4127-907F-31094AFAD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031" y="1429095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3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323528" y="1401447"/>
            <a:ext cx="7772400" cy="1845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35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/>
              <a:t>  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 la función </a:t>
            </a:r>
            <a:r>
              <a:rPr lang="es-ES_tradnl" sz="2400" b="1" dirty="0" err="1">
                <a:solidFill>
                  <a:srgbClr val="FF3300"/>
                </a:solidFill>
              </a:rPr>
              <a:t>inicia_matriz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que recibe una matriz de enteros y le asigna a cada localidad un número consecutivo correspondiente del </a:t>
            </a:r>
            <a:r>
              <a:rPr lang="es-ES_tradnl" sz="2400" b="1" dirty="0">
                <a:solidFill>
                  <a:srgbClr val="0070C0"/>
                </a:solidFill>
              </a:rPr>
              <a:t>1</a:t>
            </a:r>
            <a:r>
              <a:rPr lang="es-ES_tradnl" sz="2400" dirty="0">
                <a:solidFill>
                  <a:schemeClr val="accent2"/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al </a:t>
            </a:r>
            <a:r>
              <a:rPr lang="es-ES_tradnl" sz="2400" b="1" dirty="0">
                <a:solidFill>
                  <a:srgbClr val="0070C0"/>
                </a:solidFill>
              </a:rPr>
              <a:t>9</a:t>
            </a:r>
            <a:r>
              <a:rPr lang="es-ES_tradnl" sz="2400" dirty="0"/>
              <a:t>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445076" y="400823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984826" y="400506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7473776" y="400506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63307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MX" sz="2400">
              <a:latin typeface="Times New Roman" pitchFamily="18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68641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ES" sz="2400">
              <a:latin typeface="Times New Roman" pitchFamily="18" charset="0"/>
            </a:endParaRP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73975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63307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73975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63307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6864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975176" y="44844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5975176" y="50559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5975176" y="55893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37" name="Rectangle 17"/>
          <p:cNvSpPr>
            <a:spLocks noChangeArrowheads="1"/>
          </p:cNvSpPr>
          <p:nvPr/>
        </p:nvSpPr>
        <p:spPr bwMode="auto">
          <a:xfrm>
            <a:off x="63307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1</a:t>
            </a: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235538" name="Rectangle 18"/>
          <p:cNvSpPr>
            <a:spLocks noChangeArrowheads="1"/>
          </p:cNvSpPr>
          <p:nvPr/>
        </p:nvSpPr>
        <p:spPr bwMode="auto">
          <a:xfrm>
            <a:off x="68641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35539" name="Rectangle 19"/>
          <p:cNvSpPr>
            <a:spLocks noChangeArrowheads="1"/>
          </p:cNvSpPr>
          <p:nvPr/>
        </p:nvSpPr>
        <p:spPr bwMode="auto">
          <a:xfrm>
            <a:off x="73975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235540" name="Rectangle 20"/>
          <p:cNvSpPr>
            <a:spLocks noChangeArrowheads="1"/>
          </p:cNvSpPr>
          <p:nvPr/>
        </p:nvSpPr>
        <p:spPr bwMode="auto">
          <a:xfrm>
            <a:off x="73975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6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1" name="Rectangle 21"/>
          <p:cNvSpPr>
            <a:spLocks noChangeArrowheads="1"/>
          </p:cNvSpPr>
          <p:nvPr/>
        </p:nvSpPr>
        <p:spPr bwMode="auto">
          <a:xfrm>
            <a:off x="6864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8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2" name="Rectangle 22"/>
          <p:cNvSpPr>
            <a:spLocks noChangeArrowheads="1"/>
          </p:cNvSpPr>
          <p:nvPr/>
        </p:nvSpPr>
        <p:spPr bwMode="auto">
          <a:xfrm>
            <a:off x="63561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35543" name="Rectangle 23"/>
          <p:cNvSpPr>
            <a:spLocks noChangeArrowheads="1"/>
          </p:cNvSpPr>
          <p:nvPr/>
        </p:nvSpPr>
        <p:spPr bwMode="auto">
          <a:xfrm>
            <a:off x="6356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235544" name="Rectangle 24"/>
          <p:cNvSpPr>
            <a:spLocks noChangeArrowheads="1"/>
          </p:cNvSpPr>
          <p:nvPr/>
        </p:nvSpPr>
        <p:spPr bwMode="auto">
          <a:xfrm>
            <a:off x="6846083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45" name="Rectangle 25"/>
          <p:cNvSpPr>
            <a:spLocks noChangeArrowheads="1"/>
          </p:cNvSpPr>
          <p:nvPr/>
        </p:nvSpPr>
        <p:spPr bwMode="auto">
          <a:xfrm>
            <a:off x="7392803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3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711" y="3668560"/>
            <a:ext cx="3240360" cy="269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">
            <a:extLst>
              <a:ext uri="{FF2B5EF4-FFF2-40B4-BE49-F238E27FC236}">
                <a16:creationId xmlns:a16="http://schemas.microsoft.com/office/drawing/2014/main" id="{FAC83C92-A3B5-443D-A810-9EFF49C3C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260648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</p:spTree>
    <p:extLst>
      <p:ext uri="{BB962C8B-B14F-4D97-AF65-F5344CB8AC3E}">
        <p14:creationId xmlns:p14="http://schemas.microsoft.com/office/powerpoint/2010/main" val="72034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autoUpdateAnimBg="0"/>
      <p:bldP spid="235537" grpId="0" animBg="1" autoUpdateAnimBg="0"/>
      <p:bldP spid="235538" grpId="0" animBg="1" autoUpdateAnimBg="0"/>
      <p:bldP spid="235539" grpId="0" animBg="1" autoUpdateAnimBg="0"/>
      <p:bldP spid="235540" grpId="0" animBg="1" autoUpdateAnimBg="0"/>
      <p:bldP spid="235541" grpId="0" animBg="1" autoUpdateAnimBg="0"/>
      <p:bldP spid="235542" grpId="0" animBg="1" autoUpdateAnimBg="0"/>
      <p:bldP spid="235543" grpId="0" animBg="1" autoUpdateAnimBg="0"/>
      <p:bldP spid="235544" grpId="0" animBg="1" autoUpdateAnimBg="0"/>
      <p:bldP spid="235545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75856" y="332656"/>
            <a:ext cx="2009775" cy="57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DCB0C10-7C36-4834-BC66-E4BEA89FADCB}"/>
              </a:ext>
            </a:extLst>
          </p:cNvPr>
          <p:cNvSpPr txBox="1">
            <a:spLocks noChangeArrowheads="1"/>
          </p:cNvSpPr>
          <p:nvPr/>
        </p:nvSpPr>
        <p:spPr>
          <a:xfrm>
            <a:off x="1148475" y="1530828"/>
            <a:ext cx="6264535" cy="4268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inicia_matriz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1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(M)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(M[i]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M[ i ][ j ] = </a:t>
            </a:r>
            <a:r>
              <a:rPr lang="es-ES_tradnl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num</a:t>
            </a:r>
            <a:endParaRPr lang="es-ES_tradnl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+ 1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s-ES_tradnl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2 Imagen">
            <a:extLst>
              <a:ext uri="{FF2B5EF4-FFF2-40B4-BE49-F238E27FC236}">
                <a16:creationId xmlns:a16="http://schemas.microsoft.com/office/drawing/2014/main" id="{C06038E6-FD7D-4CAA-A192-31DED8149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509179"/>
            <a:ext cx="2009775" cy="1914525"/>
          </a:xfrm>
          <a:prstGeom prst="rect">
            <a:avLst/>
          </a:prstGeom>
        </p:spPr>
      </p:pic>
      <p:pic>
        <p:nvPicPr>
          <p:cNvPr id="10" name="1 Imagen">
            <a:extLst>
              <a:ext uri="{FF2B5EF4-FFF2-40B4-BE49-F238E27FC236}">
                <a16:creationId xmlns:a16="http://schemas.microsoft.com/office/drawing/2014/main" id="{DA728E73-99F8-4976-B396-99F5BD738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437" y="25628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8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467544" y="1567773"/>
            <a:ext cx="8208912" cy="2456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es-ES_tradnl" sz="2100" dirty="0"/>
              <a:t>Escriba el código de la función </a:t>
            </a:r>
            <a:r>
              <a:rPr lang="es-ES_tradnl" sz="2100" b="1" dirty="0" err="1">
                <a:solidFill>
                  <a:srgbClr val="FF3300"/>
                </a:solidFill>
              </a:rPr>
              <a:t>sumaMatrices</a:t>
            </a:r>
            <a:r>
              <a:rPr lang="es-ES_tradnl" sz="2100" dirty="0"/>
              <a:t>, que recibe las matrices A, B y C de enteros de </a:t>
            </a:r>
            <a:r>
              <a:rPr lang="es-ES_tradnl" sz="2100" b="1" dirty="0">
                <a:solidFill>
                  <a:srgbClr val="0070C0"/>
                </a:solidFill>
              </a:rPr>
              <a:t>3</a:t>
            </a:r>
            <a:r>
              <a:rPr lang="es-ES_tradnl" sz="2100" dirty="0"/>
              <a:t> renglones y </a:t>
            </a:r>
            <a:r>
              <a:rPr lang="es-ES_tradnl" sz="2100" b="1" dirty="0">
                <a:solidFill>
                  <a:srgbClr val="0070C0"/>
                </a:solidFill>
              </a:rPr>
              <a:t>3</a:t>
            </a:r>
            <a:r>
              <a:rPr lang="es-ES_tradnl" sz="2100" dirty="0"/>
              <a:t> columnas cada una.  </a:t>
            </a:r>
          </a:p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es-ES_tradnl" sz="2100" dirty="0"/>
              <a:t>La función asignará en la localidad correspondiente de la matriz C la suma de las matrices A más B. 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7885113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7885113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7885113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7885113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7885113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588010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588010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588010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588010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9" name="Rectangle 12"/>
          <p:cNvSpPr>
            <a:spLocks noChangeArrowheads="1"/>
          </p:cNvSpPr>
          <p:nvPr/>
        </p:nvSpPr>
        <p:spPr bwMode="auto">
          <a:xfrm>
            <a:off x="588010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0" name="Rectangle 13"/>
          <p:cNvSpPr>
            <a:spLocks noChangeArrowheads="1"/>
          </p:cNvSpPr>
          <p:nvPr/>
        </p:nvSpPr>
        <p:spPr bwMode="auto">
          <a:xfrm>
            <a:off x="5591175" y="5044108"/>
            <a:ext cx="1889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1" name="Rectangle 14"/>
          <p:cNvSpPr>
            <a:spLocks noChangeArrowheads="1"/>
          </p:cNvSpPr>
          <p:nvPr/>
        </p:nvSpPr>
        <p:spPr bwMode="auto">
          <a:xfrm>
            <a:off x="5354638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2" name="Rectangle 15"/>
          <p:cNvSpPr>
            <a:spLocks noChangeArrowheads="1"/>
          </p:cNvSpPr>
          <p:nvPr/>
        </p:nvSpPr>
        <p:spPr bwMode="auto">
          <a:xfrm>
            <a:off x="5354638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3" name="Rectangle 16"/>
          <p:cNvSpPr>
            <a:spLocks noChangeArrowheads="1"/>
          </p:cNvSpPr>
          <p:nvPr/>
        </p:nvSpPr>
        <p:spPr bwMode="auto">
          <a:xfrm>
            <a:off x="5354638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4" name="Rectangle 17"/>
          <p:cNvSpPr>
            <a:spLocks noChangeArrowheads="1"/>
          </p:cNvSpPr>
          <p:nvPr/>
        </p:nvSpPr>
        <p:spPr bwMode="auto">
          <a:xfrm>
            <a:off x="5354638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5" name="Rectangle 18"/>
          <p:cNvSpPr>
            <a:spLocks noChangeArrowheads="1"/>
          </p:cNvSpPr>
          <p:nvPr/>
        </p:nvSpPr>
        <p:spPr bwMode="auto">
          <a:xfrm>
            <a:off x="5354638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6" name="Rectangle 19"/>
          <p:cNvSpPr>
            <a:spLocks noChangeArrowheads="1"/>
          </p:cNvSpPr>
          <p:nvPr/>
        </p:nvSpPr>
        <p:spPr bwMode="auto">
          <a:xfrm>
            <a:off x="350520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7" name="Rectangle 20"/>
          <p:cNvSpPr>
            <a:spLocks noChangeArrowheads="1"/>
          </p:cNvSpPr>
          <p:nvPr/>
        </p:nvSpPr>
        <p:spPr bwMode="auto">
          <a:xfrm>
            <a:off x="350520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8" name="Rectangle 21"/>
          <p:cNvSpPr>
            <a:spLocks noChangeArrowheads="1"/>
          </p:cNvSpPr>
          <p:nvPr/>
        </p:nvSpPr>
        <p:spPr bwMode="auto">
          <a:xfrm>
            <a:off x="350520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9" name="Rectangle 22"/>
          <p:cNvSpPr>
            <a:spLocks noChangeArrowheads="1"/>
          </p:cNvSpPr>
          <p:nvPr/>
        </p:nvSpPr>
        <p:spPr bwMode="auto">
          <a:xfrm>
            <a:off x="350520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0" name="Rectangle 23"/>
          <p:cNvSpPr>
            <a:spLocks noChangeArrowheads="1"/>
          </p:cNvSpPr>
          <p:nvPr/>
        </p:nvSpPr>
        <p:spPr bwMode="auto">
          <a:xfrm>
            <a:off x="350520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1" name="Rectangle 24"/>
          <p:cNvSpPr>
            <a:spLocks noChangeArrowheads="1"/>
          </p:cNvSpPr>
          <p:nvPr/>
        </p:nvSpPr>
        <p:spPr bwMode="auto">
          <a:xfrm>
            <a:off x="3232150" y="5044108"/>
            <a:ext cx="1889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2" name="Rectangle 25"/>
          <p:cNvSpPr>
            <a:spLocks noChangeArrowheads="1"/>
          </p:cNvSpPr>
          <p:nvPr/>
        </p:nvSpPr>
        <p:spPr bwMode="auto">
          <a:xfrm>
            <a:off x="301625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3" name="Rectangle 26"/>
          <p:cNvSpPr>
            <a:spLocks noChangeArrowheads="1"/>
          </p:cNvSpPr>
          <p:nvPr/>
        </p:nvSpPr>
        <p:spPr bwMode="auto">
          <a:xfrm>
            <a:off x="301625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4" name="Rectangle 27"/>
          <p:cNvSpPr>
            <a:spLocks noChangeArrowheads="1"/>
          </p:cNvSpPr>
          <p:nvPr/>
        </p:nvSpPr>
        <p:spPr bwMode="auto">
          <a:xfrm>
            <a:off x="301625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5" name="Rectangle 28"/>
          <p:cNvSpPr>
            <a:spLocks noChangeArrowheads="1"/>
          </p:cNvSpPr>
          <p:nvPr/>
        </p:nvSpPr>
        <p:spPr bwMode="auto">
          <a:xfrm>
            <a:off x="301625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6" name="Rectangle 29"/>
          <p:cNvSpPr>
            <a:spLocks noChangeArrowheads="1"/>
          </p:cNvSpPr>
          <p:nvPr/>
        </p:nvSpPr>
        <p:spPr bwMode="auto">
          <a:xfrm>
            <a:off x="301625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7" name="Rectangle 30"/>
          <p:cNvSpPr>
            <a:spLocks noChangeArrowheads="1"/>
          </p:cNvSpPr>
          <p:nvPr/>
        </p:nvSpPr>
        <p:spPr bwMode="auto">
          <a:xfrm>
            <a:off x="1293813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8" name="Rectangle 31"/>
          <p:cNvSpPr>
            <a:spLocks noChangeArrowheads="1"/>
          </p:cNvSpPr>
          <p:nvPr/>
        </p:nvSpPr>
        <p:spPr bwMode="auto">
          <a:xfrm>
            <a:off x="1293813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9" name="Rectangle 32"/>
          <p:cNvSpPr>
            <a:spLocks noChangeArrowheads="1"/>
          </p:cNvSpPr>
          <p:nvPr/>
        </p:nvSpPr>
        <p:spPr bwMode="auto">
          <a:xfrm>
            <a:off x="1293813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0" name="Rectangle 33"/>
          <p:cNvSpPr>
            <a:spLocks noChangeArrowheads="1"/>
          </p:cNvSpPr>
          <p:nvPr/>
        </p:nvSpPr>
        <p:spPr bwMode="auto">
          <a:xfrm>
            <a:off x="1293813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1" name="Rectangle 34"/>
          <p:cNvSpPr>
            <a:spLocks noChangeArrowheads="1"/>
          </p:cNvSpPr>
          <p:nvPr/>
        </p:nvSpPr>
        <p:spPr bwMode="auto">
          <a:xfrm>
            <a:off x="1293813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2" name="Rectangle 35"/>
          <p:cNvSpPr>
            <a:spLocks noChangeArrowheads="1"/>
          </p:cNvSpPr>
          <p:nvPr/>
        </p:nvSpPr>
        <p:spPr bwMode="auto">
          <a:xfrm>
            <a:off x="8378825" y="5434633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endParaRPr lang="es-ES" sz="2400">
              <a:latin typeface="Times New Roman" pitchFamily="18" charset="0"/>
            </a:endParaRPr>
          </a:p>
        </p:txBody>
      </p:sp>
      <p:sp>
        <p:nvSpPr>
          <p:cNvPr id="24613" name="Rectangle 36"/>
          <p:cNvSpPr>
            <a:spLocks noChangeArrowheads="1"/>
          </p:cNvSpPr>
          <p:nvPr/>
        </p:nvSpPr>
        <p:spPr bwMode="auto">
          <a:xfrm>
            <a:off x="74056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4" name="Rectangle 37"/>
          <p:cNvSpPr>
            <a:spLocks noChangeArrowheads="1"/>
          </p:cNvSpPr>
          <p:nvPr/>
        </p:nvSpPr>
        <p:spPr bwMode="auto">
          <a:xfrm>
            <a:off x="66944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5" name="Rectangle 38"/>
          <p:cNvSpPr>
            <a:spLocks noChangeArrowheads="1"/>
          </p:cNvSpPr>
          <p:nvPr/>
        </p:nvSpPr>
        <p:spPr bwMode="auto">
          <a:xfrm>
            <a:off x="59959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26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6" name="Rectangle 39"/>
          <p:cNvSpPr>
            <a:spLocks noChangeArrowheads="1"/>
          </p:cNvSpPr>
          <p:nvPr/>
        </p:nvSpPr>
        <p:spPr bwMode="auto">
          <a:xfrm>
            <a:off x="7399338" y="5012358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20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7" name="Rectangle 40"/>
          <p:cNvSpPr>
            <a:spLocks noChangeArrowheads="1"/>
          </p:cNvSpPr>
          <p:nvPr/>
        </p:nvSpPr>
        <p:spPr bwMode="auto">
          <a:xfrm>
            <a:off x="6710363" y="5012358"/>
            <a:ext cx="36353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8" name="Rectangle 41"/>
          <p:cNvSpPr>
            <a:spLocks noChangeArrowheads="1"/>
          </p:cNvSpPr>
          <p:nvPr/>
        </p:nvSpPr>
        <p:spPr bwMode="auto">
          <a:xfrm>
            <a:off x="6013450" y="5012358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14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9" name="Rectangle 42"/>
          <p:cNvSpPr>
            <a:spLocks noChangeArrowheads="1"/>
          </p:cNvSpPr>
          <p:nvPr/>
        </p:nvSpPr>
        <p:spPr bwMode="auto">
          <a:xfrm>
            <a:off x="7510463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8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0" name="Rectangle 43"/>
          <p:cNvSpPr>
            <a:spLocks noChangeArrowheads="1"/>
          </p:cNvSpPr>
          <p:nvPr/>
        </p:nvSpPr>
        <p:spPr bwMode="auto">
          <a:xfrm>
            <a:off x="68008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1" name="Rectangle 44"/>
          <p:cNvSpPr>
            <a:spLocks noChangeArrowheads="1"/>
          </p:cNvSpPr>
          <p:nvPr/>
        </p:nvSpPr>
        <p:spPr bwMode="auto">
          <a:xfrm>
            <a:off x="6097588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2" name="Rectangle 45"/>
          <p:cNvSpPr>
            <a:spLocks noChangeArrowheads="1"/>
          </p:cNvSpPr>
          <p:nvPr/>
        </p:nvSpPr>
        <p:spPr bwMode="auto">
          <a:xfrm>
            <a:off x="493077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3" name="Rectangle 46"/>
          <p:cNvSpPr>
            <a:spLocks noChangeArrowheads="1"/>
          </p:cNvSpPr>
          <p:nvPr/>
        </p:nvSpPr>
        <p:spPr bwMode="auto">
          <a:xfrm>
            <a:off x="4278313" y="5517183"/>
            <a:ext cx="36353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4" name="Rectangle 47"/>
          <p:cNvSpPr>
            <a:spLocks noChangeArrowheads="1"/>
          </p:cNvSpPr>
          <p:nvPr/>
        </p:nvSpPr>
        <p:spPr bwMode="auto">
          <a:xfrm>
            <a:off x="361632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5" name="Rectangle 48"/>
          <p:cNvSpPr>
            <a:spLocks noChangeArrowheads="1"/>
          </p:cNvSpPr>
          <p:nvPr/>
        </p:nvSpPr>
        <p:spPr bwMode="auto">
          <a:xfrm>
            <a:off x="4930775" y="5012358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6" name="Rectangle 49"/>
          <p:cNvSpPr>
            <a:spLocks noChangeArrowheads="1"/>
          </p:cNvSpPr>
          <p:nvPr/>
        </p:nvSpPr>
        <p:spPr bwMode="auto">
          <a:xfrm>
            <a:off x="4308475" y="5012358"/>
            <a:ext cx="3079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7" name="Rectangle 50"/>
          <p:cNvSpPr>
            <a:spLocks noChangeArrowheads="1"/>
          </p:cNvSpPr>
          <p:nvPr/>
        </p:nvSpPr>
        <p:spPr bwMode="auto">
          <a:xfrm>
            <a:off x="3708400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8" name="Rectangle 51"/>
          <p:cNvSpPr>
            <a:spLocks noChangeArrowheads="1"/>
          </p:cNvSpPr>
          <p:nvPr/>
        </p:nvSpPr>
        <p:spPr bwMode="auto">
          <a:xfrm>
            <a:off x="5006975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9" name="Rectangle 52"/>
          <p:cNvSpPr>
            <a:spLocks noChangeArrowheads="1"/>
          </p:cNvSpPr>
          <p:nvPr/>
        </p:nvSpPr>
        <p:spPr bwMode="auto">
          <a:xfrm>
            <a:off x="43624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0" name="Rectangle 53"/>
          <p:cNvSpPr>
            <a:spLocks noChangeArrowheads="1"/>
          </p:cNvSpPr>
          <p:nvPr/>
        </p:nvSpPr>
        <p:spPr bwMode="auto">
          <a:xfrm>
            <a:off x="3729038" y="4509120"/>
            <a:ext cx="1539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1" name="Rectangle 54"/>
          <p:cNvSpPr>
            <a:spLocks noChangeArrowheads="1"/>
          </p:cNvSpPr>
          <p:nvPr/>
        </p:nvSpPr>
        <p:spPr bwMode="auto">
          <a:xfrm>
            <a:off x="2566988" y="5517183"/>
            <a:ext cx="3079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2" name="Rectangle 55"/>
          <p:cNvSpPr>
            <a:spLocks noChangeArrowheads="1"/>
          </p:cNvSpPr>
          <p:nvPr/>
        </p:nvSpPr>
        <p:spPr bwMode="auto">
          <a:xfrm>
            <a:off x="191452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10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3" name="Rectangle 56"/>
          <p:cNvSpPr>
            <a:spLocks noChangeArrowheads="1"/>
          </p:cNvSpPr>
          <p:nvPr/>
        </p:nvSpPr>
        <p:spPr bwMode="auto">
          <a:xfrm>
            <a:off x="1420813" y="5517183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4" name="Rectangle 57"/>
          <p:cNvSpPr>
            <a:spLocks noChangeArrowheads="1"/>
          </p:cNvSpPr>
          <p:nvPr/>
        </p:nvSpPr>
        <p:spPr bwMode="auto">
          <a:xfrm>
            <a:off x="2614613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5" name="Rectangle 58"/>
          <p:cNvSpPr>
            <a:spLocks noChangeArrowheads="1"/>
          </p:cNvSpPr>
          <p:nvPr/>
        </p:nvSpPr>
        <p:spPr bwMode="auto">
          <a:xfrm>
            <a:off x="2005013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6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6" name="Rectangle 59"/>
          <p:cNvSpPr>
            <a:spLocks noChangeArrowheads="1"/>
          </p:cNvSpPr>
          <p:nvPr/>
        </p:nvSpPr>
        <p:spPr bwMode="auto">
          <a:xfrm>
            <a:off x="1417638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7" name="Rectangle 60"/>
          <p:cNvSpPr>
            <a:spLocks noChangeArrowheads="1"/>
          </p:cNvSpPr>
          <p:nvPr/>
        </p:nvSpPr>
        <p:spPr bwMode="auto">
          <a:xfrm>
            <a:off x="26225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8" name="Rectangle 61"/>
          <p:cNvSpPr>
            <a:spLocks noChangeArrowheads="1"/>
          </p:cNvSpPr>
          <p:nvPr/>
        </p:nvSpPr>
        <p:spPr bwMode="auto">
          <a:xfrm>
            <a:off x="1998663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9" name="Rectangle 62"/>
          <p:cNvSpPr>
            <a:spLocks noChangeArrowheads="1"/>
          </p:cNvSpPr>
          <p:nvPr/>
        </p:nvSpPr>
        <p:spPr bwMode="auto">
          <a:xfrm>
            <a:off x="1441450" y="4509120"/>
            <a:ext cx="15398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s-ES" sz="2400">
              <a:latin typeface="Times New Roman" pitchFamily="18" charset="0"/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520" y="216024"/>
            <a:ext cx="1436976" cy="119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Rectangle 2">
            <a:extLst>
              <a:ext uri="{FF2B5EF4-FFF2-40B4-BE49-F238E27FC236}">
                <a16:creationId xmlns:a16="http://schemas.microsoft.com/office/drawing/2014/main" id="{FCAAE4BD-92F3-4624-B877-606B8509C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292249"/>
            <a:ext cx="6111875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</p:spTree>
    <p:extLst>
      <p:ext uri="{BB962C8B-B14F-4D97-AF65-F5344CB8AC3E}">
        <p14:creationId xmlns:p14="http://schemas.microsoft.com/office/powerpoint/2010/main" val="4305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012223" y="0"/>
            <a:ext cx="25202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8498265-FD65-4676-B050-393AC81BB300}"/>
              </a:ext>
            </a:extLst>
          </p:cNvPr>
          <p:cNvSpPr txBox="1">
            <a:spLocks noChangeArrowheads="1"/>
          </p:cNvSpPr>
          <p:nvPr/>
        </p:nvSpPr>
        <p:spPr>
          <a:xfrm>
            <a:off x="1547664" y="1268760"/>
            <a:ext cx="5832648" cy="5330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sumaMatrices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(A, B, C):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(A)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(A[i]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C[ i ][ j ] = A[i][j] + B[i][j]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m1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= [ [1, 2, 3 ],[4, 5, 6],[7, 8, 9] ]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m2 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[ [5, 5, 5 ],[5, 5, 5],[5, 5, 5] ]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m3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[ [0, 0, 0 ],[0, 0, 0],[0, 0, 0] ]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sumaMatrices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m1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m2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m3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endParaRPr lang="es-ES_tradnl" sz="24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_tradnl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1 Imagen">
            <a:extLst>
              <a:ext uri="{FF2B5EF4-FFF2-40B4-BE49-F238E27FC236}">
                <a16:creationId xmlns:a16="http://schemas.microsoft.com/office/drawing/2014/main" id="{F3E061E5-D610-403B-9A9C-2B7F06F67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56471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7640" y="1196752"/>
            <a:ext cx="7924800" cy="3733800"/>
          </a:xfrm>
        </p:spPr>
        <p:txBody>
          <a:bodyPr>
            <a:normAutofit fontScale="92500" lnSpcReduction="10000"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matriz o lista anidada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también es una colección de localidades asociadas a un nombre, sólo que los datos se organizan en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dos dimensiones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Por ello, para hacer referencia a una localidad del arreglo se necesitan de dos números:  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9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renglón</a:t>
            </a:r>
            <a:r>
              <a:rPr lang="es-ES_tradnl" sz="24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columna </a:t>
            </a:r>
          </a:p>
          <a:p>
            <a:pPr eaLnBrk="1" hangingPunct="1">
              <a:lnSpc>
                <a:spcPct val="90000"/>
              </a:lnSpc>
            </a:pPr>
            <a:endParaRPr lang="es-ES_tradnl" sz="2800" dirty="0"/>
          </a:p>
        </p:txBody>
      </p:sp>
      <p:grpSp>
        <p:nvGrpSpPr>
          <p:cNvPr id="218115" name="Group 3"/>
          <p:cNvGrpSpPr>
            <a:grpSpLocks/>
          </p:cNvGrpSpPr>
          <p:nvPr/>
        </p:nvGrpSpPr>
        <p:grpSpPr bwMode="auto">
          <a:xfrm>
            <a:off x="4823272" y="3212976"/>
            <a:ext cx="3556000" cy="2616200"/>
            <a:chOff x="3232" y="2384"/>
            <a:chExt cx="2240" cy="1648"/>
          </a:xfrm>
        </p:grpSpPr>
        <p:grpSp>
          <p:nvGrpSpPr>
            <p:cNvPr id="5125" name="Group 4"/>
            <p:cNvGrpSpPr>
              <a:grpSpLocks/>
            </p:cNvGrpSpPr>
            <p:nvPr/>
          </p:nvGrpSpPr>
          <p:grpSpPr bwMode="auto">
            <a:xfrm>
              <a:off x="3528" y="2384"/>
              <a:ext cx="1884" cy="292"/>
              <a:chOff x="3528" y="2384"/>
              <a:chExt cx="1884" cy="292"/>
            </a:xfrm>
          </p:grpSpPr>
          <p:sp>
            <p:nvSpPr>
              <p:cNvPr id="5155" name="Text Box 5"/>
              <p:cNvSpPr txBox="1">
                <a:spLocks noChangeArrowheads="1"/>
              </p:cNvSpPr>
              <p:nvPr/>
            </p:nvSpPr>
            <p:spPr bwMode="auto">
              <a:xfrm>
                <a:off x="3528" y="23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156" name="Text Box 6"/>
              <p:cNvSpPr txBox="1">
                <a:spLocks noChangeArrowheads="1"/>
              </p:cNvSpPr>
              <p:nvPr/>
            </p:nvSpPr>
            <p:spPr bwMode="auto">
              <a:xfrm>
                <a:off x="3868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157" name="Text Box 7"/>
              <p:cNvSpPr txBox="1">
                <a:spLocks noChangeArrowheads="1"/>
              </p:cNvSpPr>
              <p:nvPr/>
            </p:nvSpPr>
            <p:spPr bwMode="auto">
              <a:xfrm>
                <a:off x="4176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5158" name="Text Box 8"/>
              <p:cNvSpPr txBox="1">
                <a:spLocks noChangeArrowheads="1"/>
              </p:cNvSpPr>
              <p:nvPr/>
            </p:nvSpPr>
            <p:spPr bwMode="auto">
              <a:xfrm>
                <a:off x="4552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5159" name="Text Box 9"/>
              <p:cNvSpPr txBox="1">
                <a:spLocks noChangeArrowheads="1"/>
              </p:cNvSpPr>
              <p:nvPr/>
            </p:nvSpPr>
            <p:spPr bwMode="auto">
              <a:xfrm>
                <a:off x="4892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5160" name="Text Box 10"/>
              <p:cNvSpPr txBox="1">
                <a:spLocks noChangeArrowheads="1"/>
              </p:cNvSpPr>
              <p:nvPr/>
            </p:nvSpPr>
            <p:spPr bwMode="auto">
              <a:xfrm>
                <a:off x="5200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5126" name="Group 11"/>
            <p:cNvGrpSpPr>
              <a:grpSpLocks/>
            </p:cNvGrpSpPr>
            <p:nvPr/>
          </p:nvGrpSpPr>
          <p:grpSpPr bwMode="auto">
            <a:xfrm>
              <a:off x="3456" y="2688"/>
              <a:ext cx="2016" cy="1344"/>
              <a:chOff x="2928" y="2640"/>
              <a:chExt cx="2016" cy="1344"/>
            </a:xfrm>
          </p:grpSpPr>
          <p:sp>
            <p:nvSpPr>
              <p:cNvPr id="5131" name="Rectangle 12"/>
              <p:cNvSpPr>
                <a:spLocks noChangeArrowheads="1"/>
              </p:cNvSpPr>
              <p:nvPr/>
            </p:nvSpPr>
            <p:spPr bwMode="auto">
              <a:xfrm>
                <a:off x="292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2" name="Rectangle 13"/>
              <p:cNvSpPr>
                <a:spLocks noChangeArrowheads="1"/>
              </p:cNvSpPr>
              <p:nvPr/>
            </p:nvSpPr>
            <p:spPr bwMode="auto">
              <a:xfrm>
                <a:off x="3264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3" name="Rectangle 14"/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4" name="Rectangle 15"/>
              <p:cNvSpPr>
                <a:spLocks noChangeArrowheads="1"/>
              </p:cNvSpPr>
              <p:nvPr/>
            </p:nvSpPr>
            <p:spPr bwMode="auto">
              <a:xfrm>
                <a:off x="3936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5" name="Rectangle 16"/>
              <p:cNvSpPr>
                <a:spLocks noChangeArrowheads="1"/>
              </p:cNvSpPr>
              <p:nvPr/>
            </p:nvSpPr>
            <p:spPr bwMode="auto">
              <a:xfrm>
                <a:off x="4272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6" name="Rectangle 17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7" name="Rectangle 18"/>
              <p:cNvSpPr>
                <a:spLocks noChangeArrowheads="1"/>
              </p:cNvSpPr>
              <p:nvPr/>
            </p:nvSpPr>
            <p:spPr bwMode="auto">
              <a:xfrm>
                <a:off x="292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8" name="Rectangle 19"/>
              <p:cNvSpPr>
                <a:spLocks noChangeArrowheads="1"/>
              </p:cNvSpPr>
              <p:nvPr/>
            </p:nvSpPr>
            <p:spPr bwMode="auto">
              <a:xfrm>
                <a:off x="3264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9" name="Rectangle 20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0" name="Rectangle 21"/>
              <p:cNvSpPr>
                <a:spLocks noChangeArrowheads="1"/>
              </p:cNvSpPr>
              <p:nvPr/>
            </p:nvSpPr>
            <p:spPr bwMode="auto">
              <a:xfrm>
                <a:off x="3936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1" name="Rectangle 22"/>
              <p:cNvSpPr>
                <a:spLocks noChangeArrowheads="1"/>
              </p:cNvSpPr>
              <p:nvPr/>
            </p:nvSpPr>
            <p:spPr bwMode="auto">
              <a:xfrm>
                <a:off x="4272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2" name="Rectangle 23"/>
              <p:cNvSpPr>
                <a:spLocks noChangeArrowheads="1"/>
              </p:cNvSpPr>
              <p:nvPr/>
            </p:nvSpPr>
            <p:spPr bwMode="auto">
              <a:xfrm>
                <a:off x="460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3" name="Rectangle 24"/>
              <p:cNvSpPr>
                <a:spLocks noChangeArrowheads="1"/>
              </p:cNvSpPr>
              <p:nvPr/>
            </p:nvSpPr>
            <p:spPr bwMode="auto">
              <a:xfrm>
                <a:off x="292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4" name="Rectangle 25"/>
              <p:cNvSpPr>
                <a:spLocks noChangeArrowheads="1"/>
              </p:cNvSpPr>
              <p:nvPr/>
            </p:nvSpPr>
            <p:spPr bwMode="auto">
              <a:xfrm>
                <a:off x="3264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5" name="Rectangle 26"/>
              <p:cNvSpPr>
                <a:spLocks noChangeArrowheads="1"/>
              </p:cNvSpPr>
              <p:nvPr/>
            </p:nvSpPr>
            <p:spPr bwMode="auto">
              <a:xfrm>
                <a:off x="3600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6" name="Rectangle 27"/>
              <p:cNvSpPr>
                <a:spLocks noChangeArrowheads="1"/>
              </p:cNvSpPr>
              <p:nvPr/>
            </p:nvSpPr>
            <p:spPr bwMode="auto">
              <a:xfrm>
                <a:off x="3936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7" name="Rectangle 28"/>
              <p:cNvSpPr>
                <a:spLocks noChangeArrowheads="1"/>
              </p:cNvSpPr>
              <p:nvPr/>
            </p:nvSpPr>
            <p:spPr bwMode="auto">
              <a:xfrm>
                <a:off x="4272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8" name="Rectangle 29"/>
              <p:cNvSpPr>
                <a:spLocks noChangeArrowheads="1"/>
              </p:cNvSpPr>
              <p:nvPr/>
            </p:nvSpPr>
            <p:spPr bwMode="auto">
              <a:xfrm>
                <a:off x="460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9" name="Rectangle 30"/>
              <p:cNvSpPr>
                <a:spLocks noChangeArrowheads="1"/>
              </p:cNvSpPr>
              <p:nvPr/>
            </p:nvSpPr>
            <p:spPr bwMode="auto">
              <a:xfrm>
                <a:off x="292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0" name="Rectangle 31"/>
              <p:cNvSpPr>
                <a:spLocks noChangeArrowheads="1"/>
              </p:cNvSpPr>
              <p:nvPr/>
            </p:nvSpPr>
            <p:spPr bwMode="auto">
              <a:xfrm>
                <a:off x="3264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1" name="Rectangle 32"/>
              <p:cNvSpPr>
                <a:spLocks noChangeArrowheads="1"/>
              </p:cNvSpPr>
              <p:nvPr/>
            </p:nvSpPr>
            <p:spPr bwMode="auto">
              <a:xfrm>
                <a:off x="3600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2" name="Rectangle 33"/>
              <p:cNvSpPr>
                <a:spLocks noChangeArrowheads="1"/>
              </p:cNvSpPr>
              <p:nvPr/>
            </p:nvSpPr>
            <p:spPr bwMode="auto">
              <a:xfrm>
                <a:off x="3936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3" name="Rectangle 34"/>
              <p:cNvSpPr>
                <a:spLocks noChangeArrowheads="1"/>
              </p:cNvSpPr>
              <p:nvPr/>
            </p:nvSpPr>
            <p:spPr bwMode="auto">
              <a:xfrm>
                <a:off x="4272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4" name="Rectangle 35"/>
              <p:cNvSpPr>
                <a:spLocks noChangeArrowheads="1"/>
              </p:cNvSpPr>
              <p:nvPr/>
            </p:nvSpPr>
            <p:spPr bwMode="auto">
              <a:xfrm>
                <a:off x="460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7" name="Text Box 36"/>
            <p:cNvSpPr txBox="1">
              <a:spLocks noChangeArrowheads="1"/>
            </p:cNvSpPr>
            <p:nvPr/>
          </p:nvSpPr>
          <p:spPr bwMode="auto">
            <a:xfrm>
              <a:off x="3232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28" name="Text Box 37"/>
            <p:cNvSpPr txBox="1">
              <a:spLocks noChangeArrowheads="1"/>
            </p:cNvSpPr>
            <p:nvPr/>
          </p:nvSpPr>
          <p:spPr bwMode="auto">
            <a:xfrm>
              <a:off x="3232" y="30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29" name="Text Box 38"/>
            <p:cNvSpPr txBox="1">
              <a:spLocks noChangeArrowheads="1"/>
            </p:cNvSpPr>
            <p:nvPr/>
          </p:nvSpPr>
          <p:spPr bwMode="auto">
            <a:xfrm>
              <a:off x="3232" y="33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30" name="Text Box 39"/>
            <p:cNvSpPr txBox="1">
              <a:spLocks noChangeArrowheads="1"/>
            </p:cNvSpPr>
            <p:nvPr/>
          </p:nvSpPr>
          <p:spPr bwMode="auto">
            <a:xfrm>
              <a:off x="3232" y="36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41" name="Rectangle 2">
            <a:extLst>
              <a:ext uri="{FF2B5EF4-FFF2-40B4-BE49-F238E27FC236}">
                <a16:creationId xmlns:a16="http://schemas.microsoft.com/office/drawing/2014/main" id="{C0BA16FA-D5BB-48FE-9E2C-831820CB4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648" y="334789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</p:spTree>
    <p:extLst>
      <p:ext uri="{BB962C8B-B14F-4D97-AF65-F5344CB8AC3E}">
        <p14:creationId xmlns:p14="http://schemas.microsoft.com/office/powerpoint/2010/main" val="332599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7248" y="1115144"/>
            <a:ext cx="8077200" cy="54102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De la misma manera que en los arreglos, la numeración de renglones y de columnas inicia desde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. 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Si por ejemplo definimos una matriz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renglones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columnas, el primer elemento de la colección se encontraría en: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Y el último elemento se encontraría en: 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5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5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912" y="3450049"/>
            <a:ext cx="2592288" cy="249950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FB16933-B78A-40C4-87E1-FF8F00B9A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648" y="218728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</p:spTree>
    <p:extLst>
      <p:ext uri="{BB962C8B-B14F-4D97-AF65-F5344CB8AC3E}">
        <p14:creationId xmlns:p14="http://schemas.microsoft.com/office/powerpoint/2010/main" val="261167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0040" y="269776"/>
            <a:ext cx="7772400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Definición de una matriz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4"/>
            <a:ext cx="7560840" cy="453650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definición de variables de tipo matriz es similar a los arreglos, la forma general de declarar una variable matriz es la siguiente: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 =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 ] ]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 =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[1, 2, 3 ],[4, 5, 6],[7, 8, 9] ]</a:t>
            </a: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3" y="3212976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53752"/>
            <a:ext cx="7675562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Localidades de una matriz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269" y="1340768"/>
            <a:ext cx="7777163" cy="388843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Una vez que hemos declarado la variable matriz,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¿Cómo tenemos acceso a los valores?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indicando el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renglón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la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de dicha localidad.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Para esto debemos recordar que los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están numerados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(en donde r es el número de renglones del arreglo) y que las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están numeradas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(en donde c es el número de columnas del arreglo). 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957" y="4831280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6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1196752"/>
            <a:ext cx="7685882" cy="417646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Para hacer referencia a una localidad específica de una matriz debemos escribir el nombre de la variable y entre corchetes el número de renglón y el número de columna de la localidad.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</a:t>
            </a:r>
          </a:p>
          <a:p>
            <a:pPr lvl="3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b="1" dirty="0">
                <a:latin typeface="Arial" pitchFamily="34" charset="0"/>
                <a:cs typeface="Arial" pitchFamily="34" charset="0"/>
              </a:rPr>
              <a:t>M =</a:t>
            </a:r>
            <a:r>
              <a:rPr lang="es-ES_tradnl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[1, 2, 3 ],[4, 5, 6],[7, 8, 9] ]</a:t>
            </a:r>
            <a:endParaRPr lang="es-ES_tradnl" dirty="0">
              <a:latin typeface="Arial" pitchFamily="34" charset="0"/>
              <a:cs typeface="Arial" pitchFamily="34" charset="0"/>
            </a:endParaRPr>
          </a:p>
          <a:p>
            <a:pPr lvl="3" algn="just" eaLnBrk="1" hangingPunct="1">
              <a:spcBef>
                <a:spcPct val="0"/>
              </a:spcBef>
              <a:buFontTx/>
              <a:buNone/>
            </a:pPr>
            <a:endParaRPr lang="es-ES_tradnl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Así por ejemplo, la manera como referenciamos a la primera localidad de la matriz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que se definió anteriormente es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la última localidad es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</a:t>
            </a: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3568" y="53752"/>
            <a:ext cx="767556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Localidades de una matriz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813" y="4997743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96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3919" y="197768"/>
            <a:ext cx="889317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Asignaciones a una localidad </a:t>
            </a:r>
            <a:b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</a:b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de la matriz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439" y="1484784"/>
            <a:ext cx="8195121" cy="410445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forma de asignar un valor a una localidad específica de la matriz es la siguiente: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[</a:t>
            </a:r>
            <a:r>
              <a:rPr lang="es-ES_tradnl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renglon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 =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valor</a:t>
            </a:r>
            <a:endParaRPr lang="es-ES_tradnl" sz="2000" b="1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donde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el nombre de la variable matriz, </a:t>
            </a:r>
            <a:r>
              <a:rPr lang="es-ES_tradnl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renglon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el número del renglón de la localidad y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el número de columna de la localidad de la matriz y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cualquier valor del tipo con que fue definida la matriz. 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903287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1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301874" y="1971997"/>
            <a:ext cx="672651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Realizar ejercicios con matrices para comprender su funcionamiento.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2048" y="548680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73016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62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2303</TotalTime>
  <Words>1694</Words>
  <Application>Microsoft Office PowerPoint</Application>
  <PresentationFormat>Presentación en pantalla (4:3)</PresentationFormat>
  <Paragraphs>285</Paragraphs>
  <Slides>26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4" baseType="lpstr">
      <vt:lpstr>Arial</vt:lpstr>
      <vt:lpstr>Calibri</vt:lpstr>
      <vt:lpstr>Comic Sans MS</vt:lpstr>
      <vt:lpstr>Dom Casual</vt:lpstr>
      <vt:lpstr>Symbol</vt:lpstr>
      <vt:lpstr>Times New Roman</vt:lpstr>
      <vt:lpstr>Wingdings</vt:lpstr>
      <vt:lpstr>Tema de Office</vt:lpstr>
      <vt:lpstr>Presentación de PowerPoint</vt:lpstr>
      <vt:lpstr>Matrices o listas anidadas</vt:lpstr>
      <vt:lpstr>Matrices o listas anidadas</vt:lpstr>
      <vt:lpstr>Matrices o listas anidadas</vt:lpstr>
      <vt:lpstr>Definición de una matriz</vt:lpstr>
      <vt:lpstr>Localidades de una matriz</vt:lpstr>
      <vt:lpstr>Presentación de PowerPoint</vt:lpstr>
      <vt:lpstr>Asignaciones a una localidad  de la matriz</vt:lpstr>
      <vt:lpstr>Presentación de PowerPoint</vt:lpstr>
      <vt:lpstr>¿Cómo quedaría la matriz siguiente al ejecutar las instrucciones descritas?</vt:lpstr>
      <vt:lpstr>¿Cual sería el valor de X dada la siguiente matriz?</vt:lpstr>
      <vt:lpstr>Matrices o listas anidadas</vt:lpstr>
      <vt:lpstr>Matrices o listas anidadas</vt:lpstr>
      <vt:lpstr>Presentación de PowerPoint</vt:lpstr>
      <vt:lpstr>For anidados</vt:lpstr>
      <vt:lpstr>For anidados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43</cp:revision>
  <dcterms:created xsi:type="dcterms:W3CDTF">2013-07-08T21:43:56Z</dcterms:created>
  <dcterms:modified xsi:type="dcterms:W3CDTF">2022-01-19T03:06:47Z</dcterms:modified>
</cp:coreProperties>
</file>