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9" r:id="rId2"/>
    <p:sldId id="258" r:id="rId3"/>
    <p:sldId id="374" r:id="rId4"/>
    <p:sldId id="406" r:id="rId5"/>
    <p:sldId id="309" r:id="rId6"/>
    <p:sldId id="310" r:id="rId7"/>
    <p:sldId id="405" r:id="rId8"/>
    <p:sldId id="311" r:id="rId9"/>
    <p:sldId id="312" r:id="rId10"/>
    <p:sldId id="407" r:id="rId11"/>
    <p:sldId id="408" r:id="rId12"/>
    <p:sldId id="409" r:id="rId13"/>
    <p:sldId id="313" r:id="rId14"/>
    <p:sldId id="302" r:id="rId15"/>
    <p:sldId id="316" r:id="rId16"/>
    <p:sldId id="417" r:id="rId17"/>
    <p:sldId id="415" r:id="rId18"/>
    <p:sldId id="411" r:id="rId19"/>
    <p:sldId id="412" r:id="rId20"/>
    <p:sldId id="413" r:id="rId21"/>
    <p:sldId id="416" r:id="rId22"/>
    <p:sldId id="282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025" autoAdjust="0"/>
  </p:normalViewPr>
  <p:slideViewPr>
    <p:cSldViewPr>
      <p:cViewPr varScale="1">
        <p:scale>
          <a:sx n="103" d="100"/>
          <a:sy n="103" d="100"/>
        </p:scale>
        <p:origin x="177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521A-C27A-4838-9C91-787748A77EFD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F7B6-0F9C-4FDA-A996-02822F5026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0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1326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4214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947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5771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3651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2717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0262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386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1148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013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254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0272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4638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450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0338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149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58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3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049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1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6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3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2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5239-EFEC-4EF5-AB4E-B8ED16D8832D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0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emergentes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y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True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685071-5237-48F1-9897-BB7AF1E3F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77" y="3011969"/>
            <a:ext cx="3206446" cy="32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73536"/>
            <a:ext cx="7239000" cy="114300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</a:t>
            </a:r>
            <a:r>
              <a:rPr lang="es-ES_tradnl" sz="49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r>
              <a:rPr lang="es-ES_tradnl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(</a:t>
            </a:r>
            <a:r>
              <a:rPr lang="es-ES_tradnl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max_value</a:t>
            </a:r>
            <a:r>
              <a:rPr lang="es-ES_tradnl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2008962"/>
            <a:ext cx="7238999" cy="166886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números: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0 , 1 , ... ,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 – 1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. El último número no está incluido. 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409" y="3989666"/>
            <a:ext cx="2133786" cy="182329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1835696" y="3989666"/>
            <a:ext cx="4683713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rgbClr val="0070C0"/>
                </a:solidFill>
              </a:rPr>
              <a:t>for</a:t>
            </a:r>
            <a:r>
              <a:rPr lang="es-ES_tradnl" sz="2400" b="1" dirty="0">
                <a:solidFill>
                  <a:srgbClr val="0070C0"/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2191956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21626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93616" y="2880987"/>
            <a:ext cx="5594808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imprime0_8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0 al 8.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160" y="4447002"/>
            <a:ext cx="2712266" cy="169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4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71923" y="764704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A1CE60C-1A28-4346-9D23-67269DA1C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2262" y="1892677"/>
            <a:ext cx="4693322" cy="297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5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-10469"/>
            <a:ext cx="7239000" cy="157129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r>
              <a:rPr lang="es-ES_tradnl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(</a:t>
            </a:r>
            <a:r>
              <a:rPr lang="es-ES_tradnl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min_value</a:t>
            </a:r>
            <a:r>
              <a:rPr lang="es-ES_tradnl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, </a:t>
            </a:r>
            <a:r>
              <a:rPr lang="es-ES_tradnl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max_value</a:t>
            </a:r>
            <a:r>
              <a:rPr lang="es-ES_tradnl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165" y="1648149"/>
            <a:ext cx="8123403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para incrementar en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uno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200" b="1" dirty="0" err="1">
                <a:solidFill>
                  <a:srgbClr val="0070C0"/>
                </a:solidFill>
              </a:rPr>
              <a:t>min_value</a:t>
            </a:r>
            <a:r>
              <a:rPr lang="es-ES" sz="2200" b="1" dirty="0">
                <a:solidFill>
                  <a:srgbClr val="0070C0"/>
                </a:solidFill>
              </a:rPr>
              <a:t> , </a:t>
            </a:r>
            <a:r>
              <a:rPr lang="es-ES" sz="2200" b="1" dirty="0" err="1">
                <a:solidFill>
                  <a:srgbClr val="0070C0"/>
                </a:solidFill>
              </a:rPr>
              <a:t>min_value</a:t>
            </a:r>
            <a:r>
              <a:rPr lang="es-ES" sz="2200" b="1" dirty="0">
                <a:solidFill>
                  <a:srgbClr val="0070C0"/>
                </a:solidFill>
              </a:rPr>
              <a:t> + 1 , ..., </a:t>
            </a:r>
            <a:r>
              <a:rPr lang="es-ES" sz="2200" b="1" dirty="0" err="1">
                <a:solidFill>
                  <a:srgbClr val="0070C0"/>
                </a:solidFill>
              </a:rPr>
              <a:t>max_value</a:t>
            </a:r>
            <a:r>
              <a:rPr lang="es-ES" sz="2200" b="1" dirty="0">
                <a:solidFill>
                  <a:srgbClr val="0070C0"/>
                </a:solidFill>
              </a:rPr>
              <a:t> – 1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. El último número no está incluido. 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50" y="4869160"/>
            <a:ext cx="1721793" cy="147125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1043608" y="4941168"/>
            <a:ext cx="6048672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3605565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666816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imprime1_10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1 al 10.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4520811"/>
            <a:ext cx="2592288" cy="16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71923" y="1125261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9896C6C-78D2-4C79-A23F-06B8B688B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3012" y="2329216"/>
            <a:ext cx="5184141" cy="289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5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620689"/>
            <a:ext cx="7239000" cy="75474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</a:t>
            </a:r>
            <a:r>
              <a:rPr lang="es-ES_tradnl" sz="49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4000" b="1" dirty="0" err="1">
                <a:solidFill>
                  <a:srgbClr val="FF0000"/>
                </a:solidFill>
              </a:rPr>
              <a:t>for</a:t>
            </a:r>
            <a:r>
              <a:rPr lang="es-ES_tradnl" sz="4000" b="1" dirty="0">
                <a:solidFill>
                  <a:srgbClr val="FF0000"/>
                </a:solidFill>
              </a:rPr>
              <a:t> </a:t>
            </a:r>
            <a:r>
              <a:rPr lang="es-ES" sz="4000" b="1" dirty="0">
                <a:solidFill>
                  <a:srgbClr val="FF0000"/>
                </a:solidFill>
              </a:rPr>
              <a:t>(</a:t>
            </a:r>
            <a:r>
              <a:rPr lang="es-ES" sz="4000" b="1" dirty="0" err="1">
                <a:solidFill>
                  <a:srgbClr val="FF0000"/>
                </a:solidFill>
              </a:rPr>
              <a:t>min_value</a:t>
            </a:r>
            <a:r>
              <a:rPr lang="es-ES" sz="4000" b="1" dirty="0">
                <a:solidFill>
                  <a:srgbClr val="FF0000"/>
                </a:solidFill>
              </a:rPr>
              <a:t>, </a:t>
            </a:r>
            <a:r>
              <a:rPr lang="es-ES" sz="4000" b="1" dirty="0" err="1">
                <a:solidFill>
                  <a:srgbClr val="FF0000"/>
                </a:solidFill>
              </a:rPr>
              <a:t>max_value</a:t>
            </a:r>
            <a:r>
              <a:rPr lang="es-ES" sz="4000" b="1" dirty="0">
                <a:solidFill>
                  <a:srgbClr val="FF0000"/>
                </a:solidFill>
              </a:rPr>
              <a:t>, </a:t>
            </a:r>
            <a:r>
              <a:rPr lang="es-ES" sz="4000" b="1" dirty="0" err="1">
                <a:solidFill>
                  <a:srgbClr val="FF0000"/>
                </a:solidFill>
              </a:rPr>
              <a:t>num</a:t>
            </a:r>
            <a:r>
              <a:rPr lang="es-ES" sz="4000" b="1" dirty="0">
                <a:solidFill>
                  <a:srgbClr val="FF0000"/>
                </a:solidFill>
              </a:rPr>
              <a:t>)</a:t>
            </a:r>
            <a:br>
              <a:rPr lang="es-ES_tradnl" sz="4000" b="1" dirty="0">
                <a:solidFill>
                  <a:schemeClr val="accent6">
                    <a:lumMod val="75000"/>
                  </a:schemeClr>
                </a:solidFill>
              </a:rPr>
            </a:b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69906"/>
            <a:ext cx="8226914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s-ES" sz="2200" u="sng" dirty="0">
                <a:solidFill>
                  <a:schemeClr val="bg2">
                    <a:lumMod val="25000"/>
                  </a:schemeClr>
                </a:solidFill>
              </a:rPr>
              <a:t>incrementar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en cierto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número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200" b="1" dirty="0" err="1">
                <a:solidFill>
                  <a:srgbClr val="0070C0"/>
                </a:solidFill>
              </a:rPr>
              <a:t>min_value</a:t>
            </a:r>
            <a:r>
              <a:rPr lang="es-ES" sz="2200" b="1" dirty="0">
                <a:solidFill>
                  <a:srgbClr val="0070C0"/>
                </a:solidFill>
              </a:rPr>
              <a:t> , </a:t>
            </a:r>
            <a:r>
              <a:rPr lang="es-ES" sz="2200" b="1" dirty="0" err="1">
                <a:solidFill>
                  <a:srgbClr val="0070C0"/>
                </a:solidFill>
              </a:rPr>
              <a:t>min_value</a:t>
            </a:r>
            <a:r>
              <a:rPr lang="es-ES" sz="2200" b="1" dirty="0">
                <a:solidFill>
                  <a:srgbClr val="0070C0"/>
                </a:solidFill>
              </a:rPr>
              <a:t> + </a:t>
            </a:r>
            <a:r>
              <a:rPr lang="es-ES" sz="2200" b="1" dirty="0" err="1">
                <a:solidFill>
                  <a:srgbClr val="0070C0"/>
                </a:solidFill>
              </a:rPr>
              <a:t>num</a:t>
            </a:r>
            <a:r>
              <a:rPr lang="es-ES" sz="2200" b="1" dirty="0">
                <a:solidFill>
                  <a:srgbClr val="0070C0"/>
                </a:solidFill>
              </a:rPr>
              <a:t>, ...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ciclo siempre incluye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</a:rPr>
              <a:t>min_value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y excluye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</a:rPr>
              <a:t>max_value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793" y="5453574"/>
            <a:ext cx="1643586" cy="140442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899592" y="5022234"/>
            <a:ext cx="7344817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3262134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470270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individual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882840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imprime2_10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los números del </a:t>
            </a:r>
            <a:r>
              <a:rPr lang="es-ES" sz="24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2 al 10 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 incrementos de dos en dos.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9" name="Imagen 28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2EA30597-CECB-4632-8D95-0DE7148D6F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322826"/>
            <a:ext cx="3240360" cy="18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24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620689"/>
            <a:ext cx="7239000" cy="75474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</a:t>
            </a:r>
            <a:r>
              <a:rPr lang="es-ES_tradnl" sz="49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4000" b="1" dirty="0" err="1">
                <a:solidFill>
                  <a:srgbClr val="FF0000"/>
                </a:solidFill>
              </a:rPr>
              <a:t>for</a:t>
            </a:r>
            <a:r>
              <a:rPr lang="es-ES_tradnl" sz="4000" b="1" dirty="0">
                <a:solidFill>
                  <a:srgbClr val="FF0000"/>
                </a:solidFill>
              </a:rPr>
              <a:t> </a:t>
            </a:r>
            <a:r>
              <a:rPr lang="es-ES" sz="4000" b="1" dirty="0">
                <a:solidFill>
                  <a:srgbClr val="FF0000"/>
                </a:solidFill>
              </a:rPr>
              <a:t>(</a:t>
            </a:r>
            <a:r>
              <a:rPr lang="es-ES" sz="4000" b="1" dirty="0" err="1">
                <a:solidFill>
                  <a:srgbClr val="FF0000"/>
                </a:solidFill>
              </a:rPr>
              <a:t>max_value</a:t>
            </a:r>
            <a:r>
              <a:rPr lang="es-ES" sz="4000" b="1" dirty="0">
                <a:solidFill>
                  <a:srgbClr val="FF0000"/>
                </a:solidFill>
              </a:rPr>
              <a:t>, </a:t>
            </a:r>
            <a:r>
              <a:rPr lang="es-ES" sz="4000" b="1" dirty="0" err="1">
                <a:solidFill>
                  <a:srgbClr val="FF0000"/>
                </a:solidFill>
              </a:rPr>
              <a:t>min_value</a:t>
            </a:r>
            <a:r>
              <a:rPr lang="es-ES" sz="4000" b="1" dirty="0">
                <a:solidFill>
                  <a:srgbClr val="FF0000"/>
                </a:solidFill>
              </a:rPr>
              <a:t>, -</a:t>
            </a:r>
            <a:r>
              <a:rPr lang="es-ES" sz="4000" b="1" dirty="0" err="1">
                <a:solidFill>
                  <a:srgbClr val="FF0000"/>
                </a:solidFill>
              </a:rPr>
              <a:t>num</a:t>
            </a:r>
            <a:r>
              <a:rPr lang="es-ES" sz="4000" b="1" dirty="0">
                <a:solidFill>
                  <a:srgbClr val="FF0000"/>
                </a:solidFill>
              </a:rPr>
              <a:t>)</a:t>
            </a:r>
            <a:br>
              <a:rPr lang="es-ES_tradnl" sz="4000" b="1" dirty="0">
                <a:solidFill>
                  <a:schemeClr val="accent6">
                    <a:lumMod val="75000"/>
                  </a:schemeClr>
                </a:solidFill>
              </a:rPr>
            </a:b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69906"/>
            <a:ext cx="8226914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s-ES" sz="2200" u="sng" dirty="0">
                <a:solidFill>
                  <a:schemeClr val="bg2">
                    <a:lumMod val="25000"/>
                  </a:schemeClr>
                </a:solidFill>
              </a:rPr>
              <a:t>decrementar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en cierto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número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-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200" b="1" dirty="0" err="1">
                <a:solidFill>
                  <a:srgbClr val="0070C0"/>
                </a:solidFill>
              </a:rPr>
              <a:t>max_value</a:t>
            </a:r>
            <a:r>
              <a:rPr lang="es-ES" sz="2200" b="1" dirty="0">
                <a:solidFill>
                  <a:srgbClr val="0070C0"/>
                </a:solidFill>
              </a:rPr>
              <a:t> , </a:t>
            </a:r>
            <a:r>
              <a:rPr lang="es-ES" sz="2200" b="1" dirty="0" err="1">
                <a:solidFill>
                  <a:srgbClr val="0070C0"/>
                </a:solidFill>
              </a:rPr>
              <a:t>max_value</a:t>
            </a:r>
            <a:r>
              <a:rPr lang="es-ES" sz="2200" b="1" dirty="0">
                <a:solidFill>
                  <a:srgbClr val="0070C0"/>
                </a:solidFill>
              </a:rPr>
              <a:t> - </a:t>
            </a:r>
            <a:r>
              <a:rPr lang="es-ES" sz="2200" b="1" dirty="0" err="1">
                <a:solidFill>
                  <a:srgbClr val="0070C0"/>
                </a:solidFill>
              </a:rPr>
              <a:t>num</a:t>
            </a:r>
            <a:r>
              <a:rPr lang="es-ES" sz="2200" b="1" dirty="0">
                <a:solidFill>
                  <a:srgbClr val="0070C0"/>
                </a:solidFill>
              </a:rPr>
              <a:t>, ...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ciclo siempre incluye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</a:rPr>
              <a:t>max_value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y excluye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</a:rPr>
              <a:t>min_value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793" y="5453574"/>
            <a:ext cx="1643586" cy="140442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899591" y="4882039"/>
            <a:ext cx="7344817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-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165394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666816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imprime10_1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10 al 1.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4520811"/>
            <a:ext cx="2592288" cy="16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rgbClr val="002060"/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2958" y="3068960"/>
            <a:ext cx="3295426" cy="115212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900" dirty="0">
                <a:solidFill>
                  <a:schemeClr val="bg2">
                    <a:lumMod val="25000"/>
                  </a:schemeClr>
                </a:solidFill>
              </a:rPr>
              <a:t>El ciclo </a:t>
            </a:r>
            <a:r>
              <a:rPr lang="es-ES_tradnl" sz="2900" b="1" dirty="0">
                <a:solidFill>
                  <a:schemeClr val="bg2">
                    <a:lumMod val="25000"/>
                  </a:schemeClr>
                </a:solidFill>
              </a:rPr>
              <a:t>WHILE</a:t>
            </a:r>
            <a:endParaRPr lang="es-ES_tradnl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302535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335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43912" y="857251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B4B4DB4-4AF0-4F38-B622-63035DAE66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3973" y="2239846"/>
            <a:ext cx="5172048" cy="259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53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2" name="Imagen 3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70FBA62-B044-4249-9272-055D6BE72D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509120"/>
            <a:ext cx="2400267" cy="1800200"/>
          </a:xfrm>
          <a:prstGeom prst="rect">
            <a:avLst/>
          </a:prstGeom>
        </p:spPr>
      </p:pic>
      <p:sp>
        <p:nvSpPr>
          <p:cNvPr id="33" name="object 24">
            <a:extLst>
              <a:ext uri="{FF2B5EF4-FFF2-40B4-BE49-F238E27FC236}">
                <a16:creationId xmlns:a16="http://schemas.microsoft.com/office/drawing/2014/main" id="{5980DC8B-5148-4F83-ACB3-72002BDE8749}"/>
              </a:ext>
            </a:extLst>
          </p:cNvPr>
          <p:cNvSpPr txBox="1"/>
          <p:nvPr/>
        </p:nvSpPr>
        <p:spPr>
          <a:xfrm>
            <a:off x="2659730" y="745490"/>
            <a:ext cx="470270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individual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4" name="object 25">
            <a:extLst>
              <a:ext uri="{FF2B5EF4-FFF2-40B4-BE49-F238E27FC236}">
                <a16:creationId xmlns:a16="http://schemas.microsoft.com/office/drawing/2014/main" id="{D8D21E19-80B3-4826-915F-8D1B1ED47F98}"/>
              </a:ext>
            </a:extLst>
          </p:cNvPr>
          <p:cNvSpPr txBox="1"/>
          <p:nvPr/>
        </p:nvSpPr>
        <p:spPr>
          <a:xfrm>
            <a:off x="2649108" y="1769253"/>
            <a:ext cx="5955339" cy="4477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dibujaAsteriscos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Recibe un número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x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y despliega en pantalla una línea vertical de asteriscos (*).</a:t>
            </a:r>
            <a:endParaRPr lang="es-ES_tradnl" sz="1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endParaRPr lang="es-ES_tradnl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rgbClr val="002060"/>
                </a:solidFill>
              </a:rPr>
              <a:t>Ejemplo:</a:t>
            </a:r>
          </a:p>
          <a:p>
            <a:pPr>
              <a:buClr>
                <a:schemeClr val="accent1"/>
              </a:buClr>
              <a:buSzPct val="80000"/>
              <a:defRPr/>
            </a:pPr>
            <a:endParaRPr lang="es-ES_tradnl" sz="800" dirty="0"/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dibujaAsteriscos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(4)</a:t>
            </a:r>
            <a:endParaRPr lang="es-ES_tradnl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la pantalla se desplegaría:</a:t>
            </a:r>
          </a:p>
          <a:p>
            <a:pPr>
              <a:buClr>
                <a:schemeClr val="accent1"/>
              </a:buClr>
              <a:buSzPct val="80000"/>
              <a:defRPr/>
            </a:pPr>
            <a:endParaRPr lang="es-ES_tradnl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 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 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3667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9775"/>
            <a:ext cx="7031434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r>
              <a:rPr lang="es-ES_tradnl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True:</a:t>
            </a:r>
            <a:endParaRPr lang="es-ES_tradnl" sz="4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33875"/>
            <a:ext cx="7920880" cy="31686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Ejecuta una sentencia, simple o compuesta,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infinitas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veces.</a:t>
            </a:r>
            <a:endParaRPr lang="es-ES_tradnl" sz="2400" b="1" dirty="0">
              <a:solidFill>
                <a:srgbClr val="0070C0"/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Como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True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siempre seguirá siendo verdadero podemos deducir que es un ciclo infinito a menos que exista una condición para terminarlo dentro de su propio cuerpo.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34ABA0-1E67-4836-95EA-8454C7810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66" y="10124047"/>
            <a:ext cx="98135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true: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Instucciones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D5E5A1A-DD3C-497D-ACAA-F821A63ECA1C}"/>
              </a:ext>
            </a:extLst>
          </p:cNvPr>
          <p:cNvSpPr/>
          <p:nvPr/>
        </p:nvSpPr>
        <p:spPr>
          <a:xfrm>
            <a:off x="3347864" y="4583005"/>
            <a:ext cx="1754006" cy="1143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 err="1">
                <a:solidFill>
                  <a:srgbClr val="0070C0"/>
                </a:solidFill>
                <a:cs typeface="Arial" pitchFamily="34" charset="0"/>
              </a:rPr>
              <a:t>while</a:t>
            </a: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True: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     [cuerpo] </a:t>
            </a:r>
          </a:p>
        </p:txBody>
      </p:sp>
      <p:pic>
        <p:nvPicPr>
          <p:cNvPr id="7" name="Imagen 6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CFDFDD5E-5790-4118-B597-C39FE1D0A4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34613"/>
            <a:ext cx="1754006" cy="177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0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9775"/>
            <a:ext cx="7031434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r>
              <a:rPr lang="es-ES_tradnl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true</a:t>
            </a:r>
            <a:endParaRPr lang="es-ES_tradnl" sz="4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931" y="1545564"/>
            <a:ext cx="7738145" cy="2690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s-ES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Algo muy común es utilizar una variable que en cierto momento cambie su estado a </a:t>
            </a:r>
            <a:r>
              <a:rPr lang="es-ES" sz="2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False 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para terminar la ejecución del </a:t>
            </a:r>
            <a:r>
              <a:rPr lang="es-ES" sz="2800" dirty="0" err="1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while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</a:t>
            </a:r>
            <a:endParaRPr lang="es-ES_tradnl" sz="28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34ABA0-1E67-4836-95EA-8454C7810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66" y="10124047"/>
            <a:ext cx="98135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true: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Instucciones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4E18FE-5480-4F8A-AE98-29D977D059C9}"/>
              </a:ext>
            </a:extLst>
          </p:cNvPr>
          <p:cNvSpPr/>
          <p:nvPr/>
        </p:nvSpPr>
        <p:spPr>
          <a:xfrm>
            <a:off x="2627784" y="3933056"/>
            <a:ext cx="3888432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continua = </a:t>
            </a:r>
            <a:r>
              <a:rPr lang="es-MX" altLang="es-MX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True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 err="1">
                <a:solidFill>
                  <a:srgbClr val="0070C0"/>
                </a:solidFill>
                <a:cs typeface="Arial" pitchFamily="34" charset="0"/>
              </a:rPr>
              <a:t>while</a:t>
            </a: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continua ==  </a:t>
            </a:r>
            <a:r>
              <a:rPr lang="es-MX" altLang="es-MX" sz="2400" b="1" dirty="0">
                <a:solidFill>
                  <a:srgbClr val="FF0000"/>
                </a:solidFill>
                <a:cs typeface="Arial" pitchFamily="34" charset="0"/>
              </a:rPr>
              <a:t>True</a:t>
            </a: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: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     continua = </a:t>
            </a:r>
            <a:r>
              <a:rPr lang="es-MX" altLang="es-MX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False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A7E1AA8-7127-4D83-9E74-A2D1B9CE76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849599"/>
            <a:ext cx="2104059" cy="210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6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656585" y="1589262"/>
            <a:ext cx="8064896" cy="372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spcAft>
                <a:spcPts val="1800"/>
              </a:spcAft>
              <a:buFontTx/>
              <a:buChar char="•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Definir un programa que muestre al usuario un menú con las siguientes opciones:</a:t>
            </a: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Imprimir Mensaje</a:t>
            </a: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Salir </a:t>
            </a:r>
          </a:p>
          <a:p>
            <a:pPr>
              <a:lnSpc>
                <a:spcPct val="125000"/>
              </a:lnSpc>
              <a:spcBef>
                <a:spcPct val="70000"/>
              </a:spcBef>
              <a:buFontTx/>
              <a:buChar char="•"/>
              <a:defRPr/>
            </a:pPr>
            <a:r>
              <a:rPr lang="es-ES_tradnl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Y que permanezca activo el programa, hasta que el usuario seleccione salir</a:t>
            </a:r>
          </a:p>
          <a:p>
            <a:pPr>
              <a:defRPr/>
            </a:pPr>
            <a:endParaRPr lang="es-ES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8032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677FCB5-CC9C-4E0A-8D79-1C54B556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4653136"/>
            <a:ext cx="2772067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5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222FA61-45D8-4D34-9B01-67770EFE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704" y="1268760"/>
            <a:ext cx="6018591" cy="4824536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91680" y="15149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  <a:p>
            <a:pPr algn="ctr" eaLnBrk="0" hangingPunct="0"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números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CD82311-F522-4588-BC23-32FEDEA640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268760"/>
            <a:ext cx="1584856" cy="158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4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9EF874D-47E2-47BC-8392-21196A7B1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370832"/>
            <a:ext cx="6600825" cy="512445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91680" y="195589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  <a:p>
            <a:pPr algn="ctr" eaLnBrk="0" hangingPunct="0"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letras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5812C5-8A79-473B-8D73-402B6C870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48" y="1628800"/>
            <a:ext cx="177488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5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418" y="3861048"/>
            <a:ext cx="2451022" cy="2684910"/>
          </a:xfrm>
          <a:prstGeom prst="rect">
            <a:avLst/>
          </a:prstGeom>
        </p:spPr>
      </p:pic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201547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376772"/>
            <a:ext cx="7272808" cy="2664296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  <a:defRPr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Cuando se ejecuta una sentencia simple o compuesta, repetidamente un </a:t>
            </a:r>
            <a:r>
              <a:rPr lang="es-ES_tradnl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número de veces conocido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, la construcción adecuada es mediante el ciclo </a:t>
            </a:r>
            <a:r>
              <a:rPr lang="es-ES_tradnl" sz="2800" b="1" dirty="0" err="1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11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196752"/>
            <a:ext cx="7344816" cy="36004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estructura </a:t>
            </a:r>
            <a:r>
              <a:rPr lang="es-ES_tradnl" sz="28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, es una estructura de ciclo en donde el control de la repetición está definido precisamente sobre una variable </a:t>
            </a:r>
            <a:r>
              <a:rPr lang="es-ES_tradnl" sz="2800" b="1" dirty="0">
                <a:solidFill>
                  <a:srgbClr val="FF0000"/>
                </a:solidFill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  <a:p>
            <a:pPr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ciclo </a:t>
            </a:r>
            <a:r>
              <a:rPr lang="es-ES_tradnl" sz="28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nos permite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encapsular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en una sola instrucción todo el código de la variable </a:t>
            </a:r>
            <a:r>
              <a:rPr lang="es-ES_tradnl" sz="2800" b="1" dirty="0">
                <a:solidFill>
                  <a:srgbClr val="FF0000"/>
                </a:solidFill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title"/>
          </p:nvPr>
        </p:nvSpPr>
        <p:spPr>
          <a:xfrm>
            <a:off x="3635896" y="-27384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/>
              </a:rPr>
              <a:t>FOR</a:t>
            </a:r>
          </a:p>
        </p:txBody>
      </p:sp>
      <p:pic>
        <p:nvPicPr>
          <p:cNvPr id="9" name="Imagen 8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203A38A8-0875-4AE9-847B-FBB8190C19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76" y="3978748"/>
            <a:ext cx="3938024" cy="336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83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709</Words>
  <Application>Microsoft Office PowerPoint</Application>
  <PresentationFormat>Presentación en pantalla (4:3)</PresentationFormat>
  <Paragraphs>108</Paragraphs>
  <Slides>22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Arial Unicode MS</vt:lpstr>
      <vt:lpstr>Calibri</vt:lpstr>
      <vt:lpstr>Dom Casual</vt:lpstr>
      <vt:lpstr>Wingdings</vt:lpstr>
      <vt:lpstr>Tema de Office</vt:lpstr>
      <vt:lpstr>CB00881  Tecnologías de información emergentes</vt:lpstr>
      <vt:lpstr>La sesión pasada vimos…</vt:lpstr>
      <vt:lpstr>while True:</vt:lpstr>
      <vt:lpstr>while true</vt:lpstr>
      <vt:lpstr>Presentación de PowerPoint</vt:lpstr>
      <vt:lpstr>Presentación de PowerPoint</vt:lpstr>
      <vt:lpstr>Presentación de PowerPoint</vt:lpstr>
      <vt:lpstr>FOR</vt:lpstr>
      <vt:lpstr>FOR</vt:lpstr>
      <vt:lpstr>Estructura del for for (max_value)</vt:lpstr>
      <vt:lpstr>Presentación de PowerPoint</vt:lpstr>
      <vt:lpstr>Presentación de PowerPoint</vt:lpstr>
      <vt:lpstr>Estructura del for for (min_value, max_value)</vt:lpstr>
      <vt:lpstr>Presentación de PowerPoint</vt:lpstr>
      <vt:lpstr>Presentación de PowerPoint</vt:lpstr>
      <vt:lpstr>Estructura del for for (min_value, max_value, num) </vt:lpstr>
      <vt:lpstr>Presentación de PowerPoint</vt:lpstr>
      <vt:lpstr>Estructura del for for (max_value, min_value, -num)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79</cp:revision>
  <dcterms:created xsi:type="dcterms:W3CDTF">2013-06-25T15:25:55Z</dcterms:created>
  <dcterms:modified xsi:type="dcterms:W3CDTF">2022-01-18T18:38:53Z</dcterms:modified>
</cp:coreProperties>
</file>