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3" r:id="rId2"/>
    <p:sldId id="259" r:id="rId3"/>
    <p:sldId id="260" r:id="rId4"/>
    <p:sldId id="266" r:id="rId5"/>
    <p:sldId id="284" r:id="rId6"/>
    <p:sldId id="268" r:id="rId7"/>
    <p:sldId id="286" r:id="rId8"/>
    <p:sldId id="261" r:id="rId9"/>
    <p:sldId id="263" r:id="rId10"/>
    <p:sldId id="305" r:id="rId11"/>
    <p:sldId id="304" r:id="rId12"/>
    <p:sldId id="306" r:id="rId13"/>
    <p:sldId id="308" r:id="rId14"/>
    <p:sldId id="309" r:id="rId15"/>
    <p:sldId id="297" r:id="rId16"/>
    <p:sldId id="310" r:id="rId17"/>
    <p:sldId id="312" r:id="rId18"/>
    <p:sldId id="273" r:id="rId19"/>
    <p:sldId id="298" r:id="rId20"/>
    <p:sldId id="274" r:id="rId21"/>
    <p:sldId id="301" r:id="rId22"/>
    <p:sldId id="313" r:id="rId23"/>
    <p:sldId id="302" r:id="rId24"/>
    <p:sldId id="282" r:id="rId2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3657" autoAdjust="0"/>
  </p:normalViewPr>
  <p:slideViewPr>
    <p:cSldViewPr>
      <p:cViewPr varScale="1">
        <p:scale>
          <a:sx n="103" d="100"/>
          <a:sy n="103" d="100"/>
        </p:scale>
        <p:origin x="171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7E2AA-6A4C-4042-9554-ED2A913B287A}" type="datetimeFigureOut">
              <a:rPr lang="es-MX" smtClean="0"/>
              <a:t>12/05/2022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058A4-74A4-4E49-9DDB-7D0AF71A622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88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8302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4304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2304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6638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7178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1214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8710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6281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2168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058A4-74A4-4E49-9DDB-7D0AF71A622B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686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962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3099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112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0995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5826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3865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7215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8490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7943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7215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890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05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669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122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906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763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12/05/2022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814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12/05/2022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028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12/05/2022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704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12/05/2022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031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12/05/2022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679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12/05/2022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54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3B62E-9D6B-4C41-BFE5-D19C53A0513B}" type="datetimeFigureOut">
              <a:rPr lang="es-MX" smtClean="0"/>
              <a:t>12/05/2022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913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Archivos de texto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CB00881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Tecnologías de información emergentes</a:t>
            </a:r>
          </a:p>
        </p:txBody>
      </p:sp>
      <p:pic>
        <p:nvPicPr>
          <p:cNvPr id="6" name="3 Imagen">
            <a:extLst>
              <a:ext uri="{FF2B5EF4-FFF2-40B4-BE49-F238E27FC236}">
                <a16:creationId xmlns:a16="http://schemas.microsoft.com/office/drawing/2014/main" id="{0193F312-BEBC-4419-A5E4-85682C452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501008"/>
            <a:ext cx="2304256" cy="224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543549C-3ED9-457D-9952-2A1F3A9AA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60" y="4762344"/>
            <a:ext cx="2006080" cy="1974453"/>
          </a:xfrm>
          <a:prstGeom prst="rect">
            <a:avLst/>
          </a:prstGeom>
        </p:spPr>
      </p:pic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611561" y="1527968"/>
            <a:ext cx="7696200" cy="959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permite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en un archivo de texto de las siguientes formas: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2205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archivos de texto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1" y="2631922"/>
            <a:ext cx="8100639" cy="284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Escribe un texto en un archivo:</a:t>
            </a:r>
            <a:endParaRPr lang="es-ES" sz="2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E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("Agregar contenido al archivo")</a:t>
            </a:r>
            <a:endParaRPr lang="es-E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hangingPunct="0">
              <a:lnSpc>
                <a:spcPct val="150000"/>
              </a:lnSpc>
            </a:pPr>
            <a:endParaRPr lang="es-ES" sz="1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Escribe una serie de líneas leyéndolas desde una lista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E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eaLnBrk="0" hangingPunct="0">
              <a:lnSpc>
                <a:spcPct val="150000"/>
              </a:lnSpc>
            </a:pPr>
            <a:r>
              <a:rPr lang="es-E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lineas</a:t>
            </a: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["Hola a todos\n", "Hasta luego\n“] </a:t>
            </a:r>
          </a:p>
          <a:p>
            <a:pPr lvl="1"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writelines</a:t>
            </a:r>
            <a:r>
              <a:rPr lang="es-E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2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lineas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5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autoUpdateAnimBg="0"/>
      <p:bldP spid="1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un archivo completo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628" y="1916832"/>
            <a:ext cx="7092775" cy="445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contenido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(contenido)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55394FB-1AB4-425F-8FEA-EF71C853D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5" y="5071882"/>
            <a:ext cx="4145094" cy="12241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8656950-BCCE-4F0C-B32C-B75A5F57B631}"/>
              </a:ext>
            </a:extLst>
          </p:cNvPr>
          <p:cNvSpPr/>
          <p:nvPr/>
        </p:nvSpPr>
        <p:spPr>
          <a:xfrm>
            <a:off x="5084173" y="3628181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todo el contenido del archivo</a:t>
            </a:r>
            <a:endParaRPr lang="es-MX" b="1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B61D960-E280-477B-B43B-C57C7129AB09}"/>
              </a:ext>
            </a:extLst>
          </p:cNvPr>
          <p:cNvCxnSpPr>
            <a:cxnSpLocks/>
          </p:cNvCxnSpPr>
          <p:nvPr/>
        </p:nvCxnSpPr>
        <p:spPr>
          <a:xfrm>
            <a:off x="6732240" y="4274512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76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un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(1)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612" y="1844824"/>
            <a:ext cx="7092775" cy="334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("Hola")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contenido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(1)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(contenido)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0A765B8-1A4B-41A4-8375-BF407AC9C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4797152"/>
            <a:ext cx="4237623" cy="8640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39C443D-A182-4B7E-9329-ADA2EE0726F4}"/>
              </a:ext>
            </a:extLst>
          </p:cNvPr>
          <p:cNvSpPr/>
          <p:nvPr/>
        </p:nvSpPr>
        <p:spPr>
          <a:xfrm>
            <a:off x="4979734" y="3284984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el primer </a:t>
            </a:r>
            <a:r>
              <a:rPr lang="es-MX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archivo</a:t>
            </a:r>
            <a:endParaRPr lang="es-MX" b="1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5AF7F25-1997-4404-8BB0-FD0B0812F9E8}"/>
              </a:ext>
            </a:extLst>
          </p:cNvPr>
          <p:cNvCxnSpPr>
            <a:cxnSpLocks/>
          </p:cNvCxnSpPr>
          <p:nvPr/>
        </p:nvCxnSpPr>
        <p:spPr>
          <a:xfrm>
            <a:off x="6627801" y="3931315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64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línea por línea del archivo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723852"/>
            <a:ext cx="7092775" cy="419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0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linea1 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linea2 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(linea1)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(linea2)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466B22-6C88-4E04-8880-085A37C7F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581128"/>
            <a:ext cx="3420249" cy="13307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C81F9B5-BAA0-439A-8527-5BD86E5B9576}"/>
              </a:ext>
            </a:extLst>
          </p:cNvPr>
          <p:cNvSpPr/>
          <p:nvPr/>
        </p:nvSpPr>
        <p:spPr>
          <a:xfrm>
            <a:off x="5084173" y="3140968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cada renglón del archivo</a:t>
            </a:r>
            <a:endParaRPr lang="es-MX" b="1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E3E81D4-2B9D-4C61-80F3-4D4C9C334101}"/>
              </a:ext>
            </a:extLst>
          </p:cNvPr>
          <p:cNvCxnSpPr>
            <a:cxnSpLocks/>
          </p:cNvCxnSpPr>
          <p:nvPr/>
        </p:nvCxnSpPr>
        <p:spPr>
          <a:xfrm>
            <a:off x="6732240" y="3787299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88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todas las líneas del archivo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916832"/>
            <a:ext cx="7092775" cy="390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lista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(lista)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871B43B-4646-49C0-9CDD-86AF95084217}"/>
              </a:ext>
            </a:extLst>
          </p:cNvPr>
          <p:cNvSpPr/>
          <p:nvPr/>
        </p:nvSpPr>
        <p:spPr>
          <a:xfrm>
            <a:off x="4844060" y="3510877"/>
            <a:ext cx="3776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una lista con todas las líneas o renglones del archivo</a:t>
            </a:r>
            <a:endParaRPr lang="es-MX" b="1" dirty="0">
              <a:solidFill>
                <a:srgbClr val="0070C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C30C24-BF4D-4277-A91B-D03117AE5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474" y="5229200"/>
            <a:ext cx="4514850" cy="7334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A70E47B-7B45-4338-BD15-F26D66CB0B4E}"/>
              </a:ext>
            </a:extLst>
          </p:cNvPr>
          <p:cNvCxnSpPr>
            <a:cxnSpLocks/>
          </p:cNvCxnSpPr>
          <p:nvPr/>
        </p:nvCxnSpPr>
        <p:spPr>
          <a:xfrm>
            <a:off x="6732240" y="4274512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2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755576" y="1412776"/>
            <a:ext cx="7704856" cy="206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Escribir el algoritmo y la función </a:t>
            </a:r>
            <a:r>
              <a:rPr lang="es-ES_tradnl" sz="2200" b="1" dirty="0" err="1">
                <a:solidFill>
                  <a:srgbClr val="FF0000"/>
                </a:solidFill>
              </a:rPr>
              <a:t>leer_caracteres</a:t>
            </a:r>
            <a:r>
              <a:rPr lang="es-ES_tradnl" sz="2200" b="1" dirty="0">
                <a:solidFill>
                  <a:srgbClr val="FF0000"/>
                </a:solidFill>
              </a:rPr>
              <a:t> (nombre)</a:t>
            </a:r>
            <a:r>
              <a:rPr lang="es-ES_tradnl" sz="2200" dirty="0">
                <a:solidFill>
                  <a:srgbClr val="FF0000"/>
                </a:solidFill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que recibe el nombre del archivo de texto. La función deberá leer carácter por carácter del archivo de texto y mostrar su contenido en pantalla.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-40583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92BC7B9-6FEB-4E25-A00D-7462D1218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685548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96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259632" y="1268760"/>
            <a:ext cx="6408712" cy="452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ts val="3500"/>
              </a:lnSpc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leer_caracteres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Abrir el archivo de texto en modo de lectura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continua = Verdadero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mientras continua sea verdadero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Leer un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 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no es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(es fin de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	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continua = Falso 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(Salir del ciclo) 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SiNo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	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Escribir(letra)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pantalla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Cerrar el archivo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1800" y="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Algoritmo: Leer </a:t>
            </a:r>
            <a:r>
              <a:rPr lang="es-ES_tradnl" sz="40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por </a:t>
            </a:r>
            <a:r>
              <a:rPr lang="es-ES_tradnl" sz="40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EF2103F2-704D-4115-9B2A-D5CDB53A5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653136"/>
            <a:ext cx="193975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5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446681" y="980728"/>
            <a:ext cx="8640960" cy="5325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leer_caracteres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(nombre):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(nombre, "r")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	continua = True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	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continua:</a:t>
            </a:r>
          </a:p>
          <a:p>
            <a:r>
              <a:rPr lang="es-ES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		</a:t>
            </a:r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(1)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Lee un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		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Si no es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(Si es fin de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) o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== '': 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Si la letra es igual a vacío.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		continua = False    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Salir del ciclo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		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		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='') 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Imprime la letra en pantalla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	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	nombre =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	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leer_caracteres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064" y="50428"/>
            <a:ext cx="8280400" cy="9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Leer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por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97887190-547B-4F12-BBEE-31A5731A7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17232"/>
            <a:ext cx="1062247" cy="98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7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1136712" y="1340768"/>
            <a:ext cx="7086600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Escribir el algoritmo y la función </a:t>
            </a:r>
            <a:r>
              <a:rPr lang="es-ES_tradnl" sz="2400" b="1" dirty="0">
                <a:solidFill>
                  <a:srgbClr val="FF0000"/>
                </a:solidFill>
              </a:rPr>
              <a:t>escribe_5_frases</a:t>
            </a:r>
            <a:r>
              <a:rPr lang="es-ES_tradnl" sz="2400" dirty="0">
                <a:solidFill>
                  <a:srgbClr val="FF0000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que recibe el nombre del archivo de texto y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cinco frases dadas por el usuario dentro de un archivo de texto.</a:t>
            </a:r>
            <a:endParaRPr lang="es-ES_tradnl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35886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1423BB4-B9BD-4980-B868-87AE2DD43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89040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4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331640" y="1700808"/>
            <a:ext cx="6822367" cy="318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ts val="3500"/>
              </a:lnSpc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escribe_5_frases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(nombre):</a:t>
            </a:r>
          </a:p>
          <a:p>
            <a:pPr>
              <a:lnSpc>
                <a:spcPts val="35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Abrir el archivo de texto en modo de escritura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(5):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Pedir una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frase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frase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texto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cerrar(archivo)</a:t>
            </a:r>
          </a:p>
          <a:p>
            <a:pPr>
              <a:lnSpc>
                <a:spcPts val="35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0428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Algoritmo: Escribir cinco frases</a:t>
            </a: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97887190-547B-4F12-BBEE-31A5731A7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663577"/>
            <a:ext cx="1781807" cy="165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7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912440" y="1412776"/>
            <a:ext cx="7620000" cy="2216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una colección de información  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almacenamos en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memoria secundaria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(Disco duro, CD, USB Flash Memory, etc.), para poder manipularla en cualquier momento.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899592" y="3830555"/>
            <a:ext cx="5638800" cy="1097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ct val="50000"/>
              </a:spcBef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vamos a trabajar con archivos de texto.</a:t>
            </a:r>
            <a:endParaRPr lang="es-ES" sz="23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Archivos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406901"/>
            <a:ext cx="1905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810" y="4984618"/>
            <a:ext cx="2124191" cy="116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04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  <p:bldP spid="24678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95536" y="215800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Escribir cinco frases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395536" y="1289143"/>
            <a:ext cx="8640441" cy="4603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def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escribe_5_frases 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):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nombre,"w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+")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in </a:t>
            </a:r>
            <a:r>
              <a:rPr lang="es-MX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(5):</a:t>
            </a:r>
          </a:p>
          <a:p>
            <a:pPr algn="just"/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frase = </a:t>
            </a:r>
            <a:r>
              <a:rPr lang="es-MX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(input("Introduce una frase: "))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</a:t>
            </a:r>
            <a:r>
              <a:rPr 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MX" sz="2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(frase)</a:t>
            </a:r>
          </a:p>
          <a:p>
            <a:pPr algn="just"/>
            <a:r>
              <a:rPr 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MX" sz="2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("\n") 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MX" sz="2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just"/>
            <a:endParaRPr lang="es-MX" sz="2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nombre = </a:t>
            </a:r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r>
              <a:rPr lang="es-ES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escribe_5_frases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endParaRPr lang="es-ES" sz="22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pic>
        <p:nvPicPr>
          <p:cNvPr id="15" name="1 Imagen">
            <a:extLst>
              <a:ext uri="{FF2B5EF4-FFF2-40B4-BE49-F238E27FC236}">
                <a16:creationId xmlns:a16="http://schemas.microsoft.com/office/drawing/2014/main" id="{69E99C95-6AED-4320-8A24-F4EA46065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859" y="5229200"/>
            <a:ext cx="1430445" cy="132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20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467544" y="1203098"/>
            <a:ext cx="7616434" cy="219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800" dirty="0"/>
              <a:t>     </a:t>
            </a:r>
            <a:r>
              <a:rPr lang="es-ES_tradnl" sz="2200" dirty="0"/>
              <a:t>Escribir el algoritmo y la función </a:t>
            </a:r>
            <a:r>
              <a:rPr lang="es-ES_tradnl" sz="2200" b="1" dirty="0" err="1">
                <a:solidFill>
                  <a:srgbClr val="FF0000"/>
                </a:solidFill>
              </a:rPr>
              <a:t>cuenta_caracteres</a:t>
            </a:r>
            <a:r>
              <a:rPr lang="es-ES_tradnl" sz="2200" dirty="0"/>
              <a:t> que recibe el nombre del archivo de texto. La función deberá regresar el número de caracteres que tiene el archivo de texto.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1600" y="188640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3645024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09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31799" y="260648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Cuenta caracteres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1456081" y="1484784"/>
            <a:ext cx="6231837" cy="440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función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cuenta_caracteres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ts val="2600"/>
              </a:lnSpc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Abrir el archivo de texto en modo de lectura</a:t>
            </a:r>
          </a:p>
          <a:p>
            <a:pPr algn="just">
              <a:lnSpc>
                <a:spcPts val="26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algn="just">
              <a:lnSpc>
                <a:spcPts val="26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continua = Verdadero</a:t>
            </a: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mientras continua sea verdadero</a:t>
            </a: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	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Leer un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 no es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es fin de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   	       continua = Falso (salir del ciclo)</a:t>
            </a: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SiNo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      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+ 1</a:t>
            </a:r>
          </a:p>
          <a:p>
            <a:pPr>
              <a:lnSpc>
                <a:spcPts val="26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cerrar(archivo)</a:t>
            </a:r>
          </a:p>
          <a:p>
            <a:pPr>
              <a:lnSpc>
                <a:spcPts val="26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regresar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1 Imagen">
            <a:extLst>
              <a:ext uri="{FF2B5EF4-FFF2-40B4-BE49-F238E27FC236}">
                <a16:creationId xmlns:a16="http://schemas.microsoft.com/office/drawing/2014/main" id="{69E99C95-6AED-4320-8A24-F4EA46065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20" y="4725144"/>
            <a:ext cx="1800200" cy="16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56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39552" y="44624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Cuenta caracteres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755056" y="980728"/>
            <a:ext cx="79208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def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cuenta_caracteres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):</a:t>
            </a:r>
          </a:p>
          <a:p>
            <a:pPr algn="just"/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nombre,"r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algn="just"/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algn="just"/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continua = True</a:t>
            </a:r>
          </a:p>
          <a:p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continua:</a:t>
            </a:r>
          </a:p>
          <a:p>
            <a:r>
              <a:rPr lang="es-E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 		</a:t>
            </a:r>
            <a:r>
              <a:rPr lang="es-E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 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(1)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Lee un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Si no es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es fin de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) o</a:t>
            </a:r>
          </a:p>
          <a:p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</a:t>
            </a:r>
            <a:r>
              <a:rPr lang="es-ES" sz="1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== '': </a:t>
            </a:r>
            <a:r>
              <a:rPr lang="es-E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Si la letra es igual a vacío.</a:t>
            </a:r>
          </a:p>
          <a:p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			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continua = False</a:t>
            </a:r>
          </a:p>
          <a:p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+ 1</a:t>
            </a:r>
          </a:p>
          <a:p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file.close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nombre =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res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cuenta_caracteres</a:t>
            </a:r>
            <a:r>
              <a:rPr lang="es-E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"El archivo tiene %i caracteres" %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endParaRPr lang="es-MX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7732A64E-0EC7-49E5-9A00-CC36069B0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288" y="963283"/>
            <a:ext cx="1583656" cy="14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77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834" name="Group 2"/>
          <p:cNvGrpSpPr>
            <a:grpSpLocks/>
          </p:cNvGrpSpPr>
          <p:nvPr/>
        </p:nvGrpSpPr>
        <p:grpSpPr bwMode="auto">
          <a:xfrm>
            <a:off x="798513" y="1570038"/>
            <a:ext cx="5976937" cy="704850"/>
            <a:chOff x="747" y="1099"/>
            <a:chExt cx="3765" cy="444"/>
          </a:xfrm>
        </p:grpSpPr>
        <p:pic>
          <p:nvPicPr>
            <p:cNvPr id="5131" name="Picture 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" y="1099"/>
              <a:ext cx="388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32" name="Rectangle 4"/>
            <p:cNvSpPr>
              <a:spLocks noChangeArrowheads="1"/>
            </p:cNvSpPr>
            <p:nvPr/>
          </p:nvSpPr>
          <p:spPr bwMode="auto">
            <a:xfrm>
              <a:off x="1440" y="1161"/>
              <a:ext cx="3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Abrir el archivo</a:t>
              </a:r>
            </a:p>
          </p:txBody>
        </p:sp>
      </p:grpSp>
      <p:grpSp>
        <p:nvGrpSpPr>
          <p:cNvPr id="248837" name="Group 5"/>
          <p:cNvGrpSpPr>
            <a:grpSpLocks/>
          </p:cNvGrpSpPr>
          <p:nvPr/>
        </p:nvGrpSpPr>
        <p:grpSpPr bwMode="auto">
          <a:xfrm>
            <a:off x="855663" y="2725588"/>
            <a:ext cx="7443787" cy="2287588"/>
            <a:chOff x="783" y="1908"/>
            <a:chExt cx="4689" cy="1441"/>
          </a:xfrm>
        </p:grpSpPr>
        <p:pic>
          <p:nvPicPr>
            <p:cNvPr id="5128" name="Picture 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" y="1908"/>
              <a:ext cx="400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9" name="Rectangle 7"/>
            <p:cNvSpPr>
              <a:spLocks noChangeArrowheads="1"/>
            </p:cNvSpPr>
            <p:nvPr/>
          </p:nvSpPr>
          <p:spPr bwMode="auto">
            <a:xfrm>
              <a:off x="1488" y="1937"/>
              <a:ext cx="39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Procesar el archivo:</a:t>
              </a:r>
            </a:p>
          </p:txBody>
        </p:sp>
        <p:sp>
          <p:nvSpPr>
            <p:cNvPr id="5130" name="Rectangle 8"/>
            <p:cNvSpPr>
              <a:spLocks noChangeArrowheads="1"/>
            </p:cNvSpPr>
            <p:nvPr/>
          </p:nvSpPr>
          <p:spPr bwMode="auto">
            <a:xfrm>
              <a:off x="1536" y="2321"/>
              <a:ext cx="1680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457200" indent="-4572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Escribir</a:t>
              </a:r>
            </a:p>
            <a:p>
              <a:pPr marL="342900" indent="-3429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  Leer</a:t>
              </a:r>
            </a:p>
            <a:p>
              <a:pPr marL="342900" indent="-3429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  Modificar</a:t>
              </a:r>
            </a:p>
          </p:txBody>
        </p:sp>
      </p:grpSp>
      <p:grpSp>
        <p:nvGrpSpPr>
          <p:cNvPr id="248841" name="Group 9"/>
          <p:cNvGrpSpPr>
            <a:grpSpLocks/>
          </p:cNvGrpSpPr>
          <p:nvPr/>
        </p:nvGrpSpPr>
        <p:grpSpPr bwMode="auto">
          <a:xfrm>
            <a:off x="855663" y="5316438"/>
            <a:ext cx="5999162" cy="704850"/>
            <a:chOff x="781" y="3187"/>
            <a:chExt cx="3779" cy="444"/>
          </a:xfrm>
        </p:grpSpPr>
        <p:pic>
          <p:nvPicPr>
            <p:cNvPr id="5126" name="Picture 10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" y="3187"/>
              <a:ext cx="386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7" name="Rectangle 11"/>
            <p:cNvSpPr>
              <a:spLocks noChangeArrowheads="1"/>
            </p:cNvSpPr>
            <p:nvPr/>
          </p:nvSpPr>
          <p:spPr bwMode="auto">
            <a:xfrm>
              <a:off x="1488" y="3240"/>
              <a:ext cx="3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Cerrar el archivo</a:t>
              </a:r>
            </a:p>
          </p:txBody>
        </p: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39552" y="116632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Pasos para manipular un Archivo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148" y="4635696"/>
            <a:ext cx="2529039" cy="152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7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1070741" y="1725254"/>
            <a:ext cx="5791200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nombre</a:t>
            </a:r>
            <a:r>
              <a:rPr lang="es-ES" sz="3200" b="1" dirty="0"/>
              <a:t> = "nombre_archivo.txt"</a:t>
            </a:r>
          </a:p>
          <a:p>
            <a:pPr eaLnBrk="0" hangingPunct="0">
              <a:spcBef>
                <a:spcPct val="50000"/>
              </a:spcBef>
            </a:pPr>
            <a:r>
              <a:rPr lang="es-ES" sz="3200" b="1" dirty="0">
                <a:solidFill>
                  <a:srgbClr val="0070C0"/>
                </a:solidFill>
              </a:rPr>
              <a:t>file</a:t>
            </a:r>
            <a:r>
              <a:rPr lang="es-ES" sz="3200" b="1" dirty="0">
                <a:solidFill>
                  <a:srgbClr val="000099"/>
                </a:solidFill>
              </a:rPr>
              <a:t> </a:t>
            </a:r>
            <a:r>
              <a:rPr lang="es-ES" sz="3200" b="1" dirty="0"/>
              <a:t>= open (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nombre</a:t>
            </a:r>
            <a:r>
              <a:rPr lang="es-ES" sz="3200" b="1" dirty="0"/>
              <a:t>, </a:t>
            </a:r>
            <a:r>
              <a:rPr lang="es-ES" sz="3200" b="1" dirty="0">
                <a:solidFill>
                  <a:srgbClr val="FF0000"/>
                </a:solidFill>
              </a:rPr>
              <a:t>modo</a:t>
            </a:r>
            <a:r>
              <a:rPr lang="es-ES" sz="3200" b="1" dirty="0"/>
              <a:t>)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587026" y="3773471"/>
            <a:ext cx="8094216" cy="18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 función abre un archivo especificado por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argumento 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modo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especifica cómo es abierto el archivo.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 </a:t>
            </a:r>
            <a:r>
              <a:rPr lang="es-ES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es el nombre lógico del archivo.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064" y="44624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Abrir un archivo de texto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408" y="1901487"/>
            <a:ext cx="19526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6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autoUpdateAnimBg="0"/>
      <p:bldP spid="26112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07D0C7D8-DCAF-4676-A8B1-830241A02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08424"/>
              </p:ext>
            </p:extLst>
          </p:nvPr>
        </p:nvGraphicFramePr>
        <p:xfrm>
          <a:off x="899592" y="1421126"/>
          <a:ext cx="7560840" cy="441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>
                  <a:extLst>
                    <a:ext uri="{9D8B030D-6E8A-4147-A177-3AD203B41FA5}">
                      <a16:colId xmlns:a16="http://schemas.microsoft.com/office/drawing/2014/main" val="130489680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val="3543922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Modo de acceso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760887"/>
                  </a:ext>
                </a:extLst>
              </a:tr>
              <a:tr h="75296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r  (</a:t>
                      </a:r>
                      <a:r>
                        <a:rPr lang="es-MX" sz="2400" b="1" dirty="0" err="1"/>
                        <a:t>read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leer únicamente.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127673"/>
                  </a:ext>
                </a:extLst>
              </a:tr>
              <a:tr h="75296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w (</a:t>
                      </a:r>
                      <a:r>
                        <a:rPr lang="es-MX" sz="2400" b="1" dirty="0" err="1"/>
                        <a:t>write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escribir únicamente, reemplazando el contenido actual del archivo o creándolo si no existe.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775903"/>
                  </a:ext>
                </a:extLst>
              </a:tr>
              <a:tr h="1299643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a (</a:t>
                      </a:r>
                      <a:r>
                        <a:rPr lang="es-MX" sz="2400" b="1" dirty="0" err="1"/>
                        <a:t>append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añadir únicamente, manteniendo el contenido actual y añadiendo los datos al final del archivo.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528616"/>
                  </a:ext>
                </a:extLst>
              </a:tr>
              <a:tr h="582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b="1" dirty="0"/>
                        <a:t>w+ ,  r+, a+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Lectura y escritura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71912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08996C87-7F15-44F2-B21F-3AB15BBD5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64" y="44624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Modos de acceso</a:t>
            </a:r>
          </a:p>
        </p:txBody>
      </p:sp>
    </p:spTree>
    <p:extLst>
      <p:ext uri="{BB962C8B-B14F-4D97-AF65-F5344CB8AC3E}">
        <p14:creationId xmlns:p14="http://schemas.microsoft.com/office/powerpoint/2010/main" val="216467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1691680" y="2083319"/>
            <a:ext cx="5181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" sz="3200" b="1" dirty="0" err="1">
                <a:solidFill>
                  <a:srgbClr val="0070C0"/>
                </a:solidFill>
              </a:rPr>
              <a:t>file</a:t>
            </a:r>
            <a:r>
              <a:rPr lang="es-ES" sz="3200" b="1" dirty="0" err="1"/>
              <a:t>.</a:t>
            </a:r>
            <a:r>
              <a:rPr lang="es-ES" sz="3200" b="1" dirty="0" err="1">
                <a:solidFill>
                  <a:srgbClr val="FF0000"/>
                </a:solidFill>
              </a:rPr>
              <a:t>close</a:t>
            </a:r>
            <a:r>
              <a:rPr lang="es-ES" sz="3200" b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941784" y="3433581"/>
            <a:ext cx="7230616" cy="193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método cierra el archivo. 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utiliza el nombre del </a:t>
            </a:r>
            <a:r>
              <a:rPr lang="es-ES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archivo lógico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cerrar el archivo físico.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437816"/>
            <a:ext cx="18954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Cerrar un archivo de texto</a:t>
            </a:r>
          </a:p>
        </p:txBody>
      </p:sp>
    </p:spTree>
    <p:extLst>
      <p:ext uri="{BB962C8B-B14F-4D97-AF65-F5344CB8AC3E}">
        <p14:creationId xmlns:p14="http://schemas.microsoft.com/office/powerpoint/2010/main" val="143361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autoUpdateAnimBg="0"/>
      <p:bldP spid="26522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3419872" y="2070869"/>
            <a:ext cx="2520280" cy="659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8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(0)</a:t>
            </a:r>
            <a:endParaRPr lang="es-E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Regresar el apuntador al inicio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671E3E9-101D-4100-B653-8D7FBDF4439E}"/>
              </a:ext>
            </a:extLst>
          </p:cNvPr>
          <p:cNvSpPr/>
          <p:nvPr/>
        </p:nvSpPr>
        <p:spPr>
          <a:xfrm>
            <a:off x="863588" y="3284984"/>
            <a:ext cx="7416824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método regresa el apuntador al inicio del texto.</a:t>
            </a:r>
          </a:p>
        </p:txBody>
      </p:sp>
      <p:pic>
        <p:nvPicPr>
          <p:cNvPr id="8" name="Imagen 7" descr="Imagen que contiene plato, señal&#10;&#10;Descripción generada automáticamente">
            <a:extLst>
              <a:ext uri="{FF2B5EF4-FFF2-40B4-BE49-F238E27FC236}">
                <a16:creationId xmlns:a16="http://schemas.microsoft.com/office/drawing/2014/main" id="{DEDAC8FE-4E90-4620-B640-16AEC3649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589" y="4446853"/>
            <a:ext cx="1989823" cy="198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0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755575" y="1484784"/>
            <a:ext cx="7705799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Todo dato (valor) almacenado en un archivo de texto puede ser recuperado en cualquier momento.</a:t>
            </a:r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826640" y="2854201"/>
            <a:ext cx="7705799" cy="113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archivos de texto pueden ser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leídos caracter por carácter, línea por línea o completo.</a:t>
            </a:r>
            <a:endParaRPr lang="es-ES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Archivos de texto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37112"/>
            <a:ext cx="2219696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autoUpdateAnimBg="0"/>
      <p:bldP spid="25088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611560" y="1484784"/>
            <a:ext cx="7696200" cy="49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permite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leer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un archivo de texto de las siguientes formas: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2205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Lectura de archivos de texto</a:t>
            </a: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797152"/>
            <a:ext cx="2065732" cy="1407279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48" y="2265761"/>
            <a:ext cx="7696201" cy="3117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 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todo el archivo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(1) 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un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línea por línea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r>
              <a:rPr lang="es-MX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dirty="0">
                <a:latin typeface="Arial" panose="020B0604020202020204" pitchFamily="34" charset="0"/>
                <a:cs typeface="Arial" panose="020B0604020202020204" pitchFamily="34" charset="0"/>
              </a:rPr>
              <a:t>Obtiene una lista con todas las líneas del archivo.</a:t>
            </a:r>
          </a:p>
          <a:p>
            <a:pPr algn="just" eaLnBrk="0" hangingPunct="0">
              <a:lnSpc>
                <a:spcPct val="150000"/>
              </a:lnSpc>
            </a:pP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0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autoUpdateAnimBg="0"/>
      <p:bldP spid="10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6323</TotalTime>
  <Words>1387</Words>
  <Application>Microsoft Office PowerPoint</Application>
  <PresentationFormat>Presentación en pantalla (4:3)</PresentationFormat>
  <Paragraphs>187</Paragraphs>
  <Slides>24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Dom Casual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113</cp:revision>
  <dcterms:created xsi:type="dcterms:W3CDTF">2013-07-09T14:45:06Z</dcterms:created>
  <dcterms:modified xsi:type="dcterms:W3CDTF">2022-05-12T17:39:25Z</dcterms:modified>
</cp:coreProperties>
</file>