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83" r:id="rId2"/>
    <p:sldId id="259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282" r:id="rId1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71" autoAdjust="0"/>
    <p:restoredTop sz="93657" autoAdjust="0"/>
  </p:normalViewPr>
  <p:slideViewPr>
    <p:cSldViewPr>
      <p:cViewPr varScale="1">
        <p:scale>
          <a:sx n="59" d="100"/>
          <a:sy n="59" d="100"/>
        </p:scale>
        <p:origin x="138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7E2AA-6A4C-4042-9554-ED2A913B287A}" type="datetimeFigureOut">
              <a:rPr lang="es-MX" smtClean="0"/>
              <a:t>22/05/2022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058A4-74A4-4E49-9DDB-7D0AF71A622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21887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383020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271017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93928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9225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83084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41803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00041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63860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8377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09521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0448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22/05/2022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8902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22/05/2022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9051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22/05/2022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46695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1221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22/05/2022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59067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22/05/2022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97639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22/05/2022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68144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22/05/2022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00289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22/05/2022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37041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22/05/2022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60316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22/05/2022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56790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22/05/2022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2549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3B62E-9D6B-4C41-BFE5-D19C53A0513B}" type="datetimeFigureOut">
              <a:rPr lang="es-MX" smtClean="0"/>
              <a:t>22/05/2022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0913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f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f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f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f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7584" y="1988840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Diccionarios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76FDE9F-BE31-4C18-94A8-6C66B7C80D3B}"/>
              </a:ext>
            </a:extLst>
          </p:cNvPr>
          <p:cNvSpPr txBox="1">
            <a:spLocks/>
          </p:cNvSpPr>
          <p:nvPr/>
        </p:nvSpPr>
        <p:spPr>
          <a:xfrm>
            <a:off x="1006630" y="404664"/>
            <a:ext cx="734258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CB00881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Tecnologías de información emergentes</a:t>
            </a:r>
          </a:p>
        </p:txBody>
      </p:sp>
      <p:pic>
        <p:nvPicPr>
          <p:cNvPr id="10" name="Imagen 9" descr="Un 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C0FF3639-457C-4E56-9B67-B96B04565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027" y="3140968"/>
            <a:ext cx="4545789" cy="282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132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ChangeArrowheads="1"/>
          </p:cNvSpPr>
          <p:nvPr/>
        </p:nvSpPr>
        <p:spPr bwMode="auto">
          <a:xfrm>
            <a:off x="559838" y="1340768"/>
            <a:ext cx="8140756" cy="162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3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get</a:t>
            </a:r>
            <a:r>
              <a:rPr lang="es-ES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Recibe como parámetro una </a:t>
            </a:r>
            <a:r>
              <a:rPr lang="es-ES" sz="23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clave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devuelve el </a:t>
            </a:r>
            <a:r>
              <a:rPr lang="es-ES" sz="23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valor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de la clave. Si no lo encuentra, devuelve un objeto </a:t>
            </a:r>
            <a:r>
              <a:rPr lang="es-ES" sz="23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none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0194" y="69103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Métodos de los diccionarios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493183C-1994-4D5E-8DB4-8AF5096EB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38" y="3212976"/>
            <a:ext cx="8140756" cy="1843581"/>
          </a:xfrm>
          <a:prstGeom prst="rect">
            <a:avLst/>
          </a:prstGeom>
        </p:spPr>
      </p:pic>
      <p:pic>
        <p:nvPicPr>
          <p:cNvPr id="10" name="Imagen 9" descr="Un 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71011B36-C108-495C-A573-BB870CAF17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527" y="4941168"/>
            <a:ext cx="1971067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56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ChangeArrowheads="1"/>
          </p:cNvSpPr>
          <p:nvPr/>
        </p:nvSpPr>
        <p:spPr bwMode="auto">
          <a:xfrm>
            <a:off x="559838" y="1340768"/>
            <a:ext cx="8140756" cy="1089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3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setdefault</a:t>
            </a:r>
            <a:r>
              <a:rPr lang="es-ES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Nos sirve para agregar un nuevo elemento a un diccionario.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0194" y="69103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Métodos de los diccionarios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22B8FA2-54D9-4F76-B1B7-96E69FBF7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7" y="2720687"/>
            <a:ext cx="7776865" cy="1416625"/>
          </a:xfrm>
          <a:prstGeom prst="rect">
            <a:avLst/>
          </a:prstGeom>
        </p:spPr>
      </p:pic>
      <p:pic>
        <p:nvPicPr>
          <p:cNvPr id="8" name="Imagen 7" descr="Un 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A83303D3-5AD9-4516-B5C4-B1F6CF6035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110" y="4797152"/>
            <a:ext cx="1971067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67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ChangeArrowheads="1"/>
          </p:cNvSpPr>
          <p:nvPr/>
        </p:nvSpPr>
        <p:spPr bwMode="auto">
          <a:xfrm>
            <a:off x="541176" y="1241615"/>
            <a:ext cx="8140756" cy="162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pop()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Recibe como parámetro una </a:t>
            </a:r>
            <a:r>
              <a:rPr lang="es-ES" sz="23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clave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elimina esta y devuelve su </a:t>
            </a:r>
            <a:r>
              <a:rPr lang="es-ES" sz="23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valor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0194" y="69103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Métodos de los diccionarios</a:t>
            </a:r>
          </a:p>
        </p:txBody>
      </p:sp>
      <p:pic>
        <p:nvPicPr>
          <p:cNvPr id="8" name="Imagen 7" descr="Un 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A83303D3-5AD9-4516-B5C4-B1F6CF6035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397736"/>
            <a:ext cx="1971067" cy="122413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14665A0-A08D-4B9C-88E9-CAE880B38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354" y="2996952"/>
            <a:ext cx="8280400" cy="212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6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ChangeArrowheads="1"/>
          </p:cNvSpPr>
          <p:nvPr/>
        </p:nvSpPr>
        <p:spPr bwMode="auto">
          <a:xfrm>
            <a:off x="912440" y="1412776"/>
            <a:ext cx="7620000" cy="2889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 </a:t>
            </a:r>
            <a:r>
              <a:rPr lang="es-ES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diccionario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es una estructura de datos y un tipo de dato en Python que nos permite almacenar cualquier tipo de valor como: </a:t>
            </a:r>
            <a:r>
              <a:rPr lang="es-ES" sz="23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enteros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" sz="23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cadenas</a:t>
            </a:r>
            <a:r>
              <a:rPr lang="es-ES" sz="23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</a:t>
            </a:r>
            <a:r>
              <a:rPr lang="es-ES" sz="23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listas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algn="just" eaLnBrk="0" hangingPunct="0">
              <a:lnSpc>
                <a:spcPct val="150000"/>
              </a:lnSpc>
            </a:pPr>
            <a:endParaRPr lang="es-ES" sz="9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Estos diccionarios nos permiten además identificar cada elemento por una </a:t>
            </a:r>
            <a:r>
              <a:rPr lang="es-ES" sz="23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clave (</a:t>
            </a:r>
            <a:r>
              <a:rPr lang="es-ES" sz="23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key</a:t>
            </a:r>
            <a:r>
              <a:rPr lang="es-ES" sz="23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6056" y="18864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Diccionarios</a:t>
            </a:r>
          </a:p>
        </p:txBody>
      </p:sp>
      <p:pic>
        <p:nvPicPr>
          <p:cNvPr id="6" name="Imagen 5" descr="Texto, Pizarra&#10;&#10;Descripción generada automáticamente">
            <a:extLst>
              <a:ext uri="{FF2B5EF4-FFF2-40B4-BE49-F238E27FC236}">
                <a16:creationId xmlns:a16="http://schemas.microsoft.com/office/drawing/2014/main" id="{0315F9BE-45FF-4975-8DA6-E2C32DDE2D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475" y="4005064"/>
            <a:ext cx="2376264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04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ChangeArrowheads="1"/>
          </p:cNvSpPr>
          <p:nvPr/>
        </p:nvSpPr>
        <p:spPr bwMode="auto">
          <a:xfrm>
            <a:off x="501621" y="1212103"/>
            <a:ext cx="8140757" cy="2151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457200" indent="-457200" algn="just" eaLnBrk="0" hangingPunct="0">
              <a:lnSpc>
                <a:spcPct val="150000"/>
              </a:lnSpc>
              <a:buFont typeface="+mj-lt"/>
              <a:buAutoNum type="arabicPeriod"/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Para definir un diccionario:</a:t>
            </a:r>
          </a:p>
          <a:p>
            <a:pPr marL="800100" lvl="1" indent="-342900" algn="just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encierra el listado de valores entre </a:t>
            </a:r>
            <a:r>
              <a:rPr lang="es-ES" sz="23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llaves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marL="800100" lvl="1" indent="-342900" algn="just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Las parejas de </a:t>
            </a:r>
            <a:r>
              <a:rPr lang="es-ES" sz="23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clave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y </a:t>
            </a:r>
            <a:r>
              <a:rPr lang="es-ES" sz="23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valor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se separan con </a:t>
            </a:r>
            <a:r>
              <a:rPr lang="es-ES" sz="23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comas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800100" lvl="1" indent="-342900" algn="just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clave y el valor se separan con </a:t>
            </a:r>
            <a:r>
              <a:rPr lang="es-ES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dos puntos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0194" y="69103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Diccionarios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4EEC96F-DB83-4980-9B76-7A08C6F15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925" y="3861048"/>
            <a:ext cx="9152925" cy="1987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ts val="3000"/>
              </a:lnSpc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diccionario = </a:t>
            </a:r>
            <a:r>
              <a:rPr lang="es-ES" sz="23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just" eaLnBrk="0" hangingPunct="0">
              <a:lnSpc>
                <a:spcPts val="3000"/>
              </a:lnSpc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           </a:t>
            </a:r>
            <a:r>
              <a:rPr lang="es-ES" sz="23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"nombre" </a:t>
            </a:r>
            <a:r>
              <a:rPr lang="es-ES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3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"Laura"</a:t>
            </a:r>
            <a:r>
              <a:rPr lang="es-ES" sz="23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s-ES" sz="23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just" eaLnBrk="0" hangingPunct="0">
              <a:lnSpc>
                <a:spcPts val="3000"/>
              </a:lnSpc>
            </a:pPr>
            <a:r>
              <a:rPr lang="es-ES" sz="23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                     "edad" </a:t>
            </a:r>
            <a:r>
              <a:rPr lang="es-ES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3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25</a:t>
            </a:r>
            <a:r>
              <a:rPr lang="es-ES" sz="23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,</a:t>
            </a:r>
          </a:p>
          <a:p>
            <a:pPr algn="just" eaLnBrk="0" hangingPunct="0">
              <a:lnSpc>
                <a:spcPts val="3000"/>
              </a:lnSpc>
            </a:pPr>
            <a:r>
              <a:rPr lang="es-ES" sz="23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                     "materias " </a:t>
            </a:r>
            <a:r>
              <a:rPr lang="es-ES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3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["Computación", "Física", "Química"]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</a:t>
            </a:r>
          </a:p>
          <a:p>
            <a:pPr algn="just" eaLnBrk="0" hangingPunct="0">
              <a:lnSpc>
                <a:spcPts val="3000"/>
              </a:lnSpc>
            </a:pPr>
            <a:r>
              <a:rPr lang="es-ES" sz="23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        </a:t>
            </a:r>
            <a:r>
              <a:rPr lang="es-ES" sz="23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730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autoUpdateAnimBg="0"/>
      <p:bldP spid="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ChangeArrowheads="1"/>
          </p:cNvSpPr>
          <p:nvPr/>
        </p:nvSpPr>
        <p:spPr bwMode="auto">
          <a:xfrm>
            <a:off x="559837" y="1340768"/>
            <a:ext cx="8140757" cy="1089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457200" indent="-457200" algn="just" eaLnBrk="0" hangingPunct="0">
              <a:lnSpc>
                <a:spcPct val="150000"/>
              </a:lnSpc>
              <a:buFont typeface="+mj-lt"/>
              <a:buAutoNum type="arabicPeriod" startAt="2"/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Podemos acceder al elemento de un diccionario mediante la </a:t>
            </a:r>
            <a:r>
              <a:rPr lang="es-ES" sz="23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clave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de este elemento: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0194" y="69103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Diccionarios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5FCAE92-95CB-4215-BD69-59B5AFCCC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43" y="2780928"/>
            <a:ext cx="7976551" cy="2361914"/>
          </a:xfrm>
          <a:prstGeom prst="rect">
            <a:avLst/>
          </a:prstGeom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AF431C36-C5E7-4163-9382-54BE0B62C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759" y="4941168"/>
            <a:ext cx="2171651" cy="1313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368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ChangeArrowheads="1"/>
          </p:cNvSpPr>
          <p:nvPr/>
        </p:nvSpPr>
        <p:spPr bwMode="auto">
          <a:xfrm>
            <a:off x="559838" y="1340768"/>
            <a:ext cx="7835890" cy="1089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457200" indent="-457200" algn="just" eaLnBrk="0" hangingPunct="0">
              <a:lnSpc>
                <a:spcPct val="150000"/>
              </a:lnSpc>
              <a:buFont typeface="+mj-lt"/>
              <a:buAutoNum type="arabicPeriod" startAt="3"/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Para acceder a cada uno de los elementos de una lista dentro de un diccionario, usamos los </a:t>
            </a:r>
            <a:r>
              <a:rPr lang="es-ES" sz="23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índices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0194" y="69103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Diccionarios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E42CDF1-5E08-4367-B01F-3DE46D4CE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708920"/>
            <a:ext cx="7414622" cy="2160240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35C5C66F-D552-4235-AD84-69FDEF5D6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095" y="4869160"/>
            <a:ext cx="2171651" cy="1313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918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ChangeArrowheads="1"/>
          </p:cNvSpPr>
          <p:nvPr/>
        </p:nvSpPr>
        <p:spPr bwMode="auto">
          <a:xfrm>
            <a:off x="559838" y="1340768"/>
            <a:ext cx="7835890" cy="1089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457200" indent="-457200" algn="just" eaLnBrk="0" hangingPunct="0">
              <a:lnSpc>
                <a:spcPct val="150000"/>
              </a:lnSpc>
              <a:buFont typeface="+mj-lt"/>
              <a:buAutoNum type="arabicPeriod" startAt="4"/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Para recorrer todo el diccionario, podemos utilizar el ciclo </a:t>
            </a:r>
            <a:r>
              <a:rPr lang="es-ES" sz="23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0194" y="69103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Diccionarios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370B9BD-9B9D-404A-90B5-8BAEF192B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24" y="2663788"/>
            <a:ext cx="7890970" cy="2232248"/>
          </a:xfrm>
          <a:prstGeom prst="rect">
            <a:avLst/>
          </a:prstGeom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FEE41141-685A-46C2-B54A-9A0BE63A0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943" y="4860440"/>
            <a:ext cx="2171651" cy="1313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962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ChangeArrowheads="1"/>
          </p:cNvSpPr>
          <p:nvPr/>
        </p:nvSpPr>
        <p:spPr bwMode="auto">
          <a:xfrm>
            <a:off x="559838" y="1340768"/>
            <a:ext cx="8140756" cy="162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3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items</a:t>
            </a:r>
            <a:r>
              <a:rPr lang="es-ES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Devuelve una lista de tuplas, cada tupla se compone de dos elementos: el primero es la </a:t>
            </a:r>
            <a:r>
              <a:rPr lang="es-ES" sz="23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clave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y el segundo su </a:t>
            </a:r>
            <a:r>
              <a:rPr lang="es-ES" sz="23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valor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0194" y="69103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Métodos de los diccionarios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D977B00-3CF3-4415-BFD2-E3F91AA8B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37" y="3429000"/>
            <a:ext cx="8279739" cy="1512168"/>
          </a:xfrm>
          <a:prstGeom prst="rect">
            <a:avLst/>
          </a:prstGeom>
        </p:spPr>
      </p:pic>
      <p:pic>
        <p:nvPicPr>
          <p:cNvPr id="6" name="Imagen 5" descr="Un 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041435B6-2F1A-4756-863D-9DC1FA44EE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509" y="5013176"/>
            <a:ext cx="1971067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79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ChangeArrowheads="1"/>
          </p:cNvSpPr>
          <p:nvPr/>
        </p:nvSpPr>
        <p:spPr bwMode="auto">
          <a:xfrm>
            <a:off x="559838" y="1340768"/>
            <a:ext cx="8140756" cy="162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3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values</a:t>
            </a:r>
            <a:r>
              <a:rPr lang="es-ES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Retorna una lista de elementos, que serán los valores de un diccionario.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0194" y="69103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Métodos de los diccionarios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658DB07-F5FF-43AC-BB9E-8282A293E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11" y="3212976"/>
            <a:ext cx="8049383" cy="1860713"/>
          </a:xfrm>
          <a:prstGeom prst="rect">
            <a:avLst/>
          </a:prstGeom>
        </p:spPr>
      </p:pic>
      <p:pic>
        <p:nvPicPr>
          <p:cNvPr id="11" name="Imagen 10" descr="Un 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637CC95D-5638-4288-A9FD-08710F16A9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5095190"/>
            <a:ext cx="1971067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9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ChangeArrowheads="1"/>
          </p:cNvSpPr>
          <p:nvPr/>
        </p:nvSpPr>
        <p:spPr bwMode="auto">
          <a:xfrm>
            <a:off x="559838" y="1340768"/>
            <a:ext cx="8140756" cy="162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3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clear</a:t>
            </a:r>
            <a:r>
              <a:rPr lang="es-ES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Elimina todos los elementos del diccionario dejándolo vacío. diccionario.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0194" y="69103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Métodos de los diccionarios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4949077-86CF-4E3A-851A-262D90096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33" y="3212976"/>
            <a:ext cx="7899759" cy="1800200"/>
          </a:xfrm>
          <a:prstGeom prst="rect">
            <a:avLst/>
          </a:prstGeom>
        </p:spPr>
      </p:pic>
      <p:pic>
        <p:nvPicPr>
          <p:cNvPr id="6" name="Imagen 5" descr="Un 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C03E07F4-C217-4AF5-BAAC-31537844B2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584" y="4905164"/>
            <a:ext cx="1971067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autoUpdateAnimBg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7383</TotalTime>
  <Words>309</Words>
  <Application>Microsoft Office PowerPoint</Application>
  <PresentationFormat>Presentación en pantalla (4:3)</PresentationFormat>
  <Paragraphs>42</Paragraphs>
  <Slides>13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130</cp:revision>
  <dcterms:created xsi:type="dcterms:W3CDTF">2013-07-09T14:45:06Z</dcterms:created>
  <dcterms:modified xsi:type="dcterms:W3CDTF">2022-05-22T18:05:00Z</dcterms:modified>
</cp:coreProperties>
</file>