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89" r:id="rId2"/>
    <p:sldId id="259" r:id="rId3"/>
    <p:sldId id="375" r:id="rId4"/>
    <p:sldId id="374" r:id="rId5"/>
    <p:sldId id="377" r:id="rId6"/>
    <p:sldId id="378" r:id="rId7"/>
    <p:sldId id="260" r:id="rId8"/>
    <p:sldId id="261" r:id="rId9"/>
    <p:sldId id="262" r:id="rId10"/>
    <p:sldId id="333" r:id="rId11"/>
    <p:sldId id="26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19" r:id="rId44"/>
    <p:sldId id="366" r:id="rId45"/>
    <p:sldId id="367" r:id="rId46"/>
    <p:sldId id="322" r:id="rId47"/>
    <p:sldId id="368" r:id="rId48"/>
    <p:sldId id="324" r:id="rId49"/>
    <p:sldId id="325" r:id="rId50"/>
    <p:sldId id="369" r:id="rId51"/>
    <p:sldId id="370" r:id="rId52"/>
    <p:sldId id="328" r:id="rId53"/>
    <p:sldId id="372" r:id="rId54"/>
    <p:sldId id="329" r:id="rId55"/>
    <p:sldId id="330" r:id="rId56"/>
    <p:sldId id="373" r:id="rId57"/>
    <p:sldId id="282" r:id="rId5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5" autoAdjust="0"/>
  </p:normalViewPr>
  <p:slideViewPr>
    <p:cSldViewPr>
      <p:cViewPr varScale="1">
        <p:scale>
          <a:sx n="115" d="100"/>
          <a:sy n="115" d="100"/>
        </p:scale>
        <p:origin x="69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44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0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2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9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30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6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03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056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4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966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618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713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81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247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101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33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46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39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32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80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46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35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069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53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8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94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1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15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6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20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Colores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189EDD-3816-4538-A219-B904272AC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852936"/>
            <a:ext cx="42862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94656"/>
            <a:ext cx="0" cy="40386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638006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628106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018506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161506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580481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17383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88446" y="44371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93296" y="45133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2026593" y="215185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2007543" y="35996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1988493" y="46664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9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3568" y="2113434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7728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0FC420A-013C-4DA8-A46F-A4B713EC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E0C536F-8B1B-4900-8C77-968FE6D9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9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08104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2954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DC1AAD0-49B3-41D1-96ED-6439749E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99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DFC8308D-50B1-4F40-9129-8FFB4A370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9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5FE5F25-7AC2-431A-81E5-A09E490F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4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F748E81-B87E-459C-9020-520E383E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88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5FD5161-3657-4D80-997B-59119412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82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17AB4DB-1685-4A78-B2FF-512B5AA2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4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583965" y="476672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Colorama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57E0DA2-0B67-4B30-AADB-4920DF689E9D}"/>
              </a:ext>
            </a:extLst>
          </p:cNvPr>
          <p:cNvSpPr txBox="1"/>
          <p:nvPr/>
        </p:nvSpPr>
        <p:spPr>
          <a:xfrm>
            <a:off x="1187624" y="1844824"/>
            <a:ext cx="7128792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 err="1">
                <a:effectLst/>
              </a:rPr>
              <a:t>Colorama</a:t>
            </a:r>
            <a:r>
              <a:rPr lang="es-ES" dirty="0">
                <a:effectLst/>
              </a:rPr>
              <a:t> es un módulo que facilita la aplicación de formatos a las salidas por la consola.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FE6F6ED-B69F-48AB-8491-F9859502224E}"/>
              </a:ext>
            </a:extLst>
          </p:cNvPr>
          <p:cNvSpPr txBox="1"/>
          <p:nvPr/>
        </p:nvSpPr>
        <p:spPr>
          <a:xfrm>
            <a:off x="1187624" y="3134477"/>
            <a:ext cx="7128792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effectLst/>
              </a:rPr>
              <a:t>Para instalar el módulo </a:t>
            </a:r>
            <a:r>
              <a:rPr lang="es-ES" b="1" dirty="0" err="1">
                <a:effectLst/>
              </a:rPr>
              <a:t>Colorama</a:t>
            </a:r>
            <a:r>
              <a:rPr lang="es-ES" dirty="0">
                <a:effectLst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s-ES" dirty="0"/>
          </a:p>
          <a:p>
            <a:pPr algn="just">
              <a:lnSpc>
                <a:spcPct val="150000"/>
              </a:lnSpc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import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colorama</a:t>
            </a:r>
            <a:endParaRPr lang="es-ES" b="1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algn="just">
              <a:lnSpc>
                <a:spcPct val="150000"/>
              </a:lnSpc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colorama.init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effectLst/>
              </a:rPr>
              <a:t>() 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effectLst/>
              </a:rPr>
              <a:t>#Se inicializa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  <a:effectLst/>
              </a:rPr>
              <a:t>Colorama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effectLst/>
              </a:rPr>
              <a:t> con el método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  <a:effectLst/>
              </a:rPr>
              <a:t>init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effectLst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3830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2A30EBE-4C4D-4AE9-A96F-E9A3CEFD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32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5A0768A8-F1B5-4B06-A3BD-83BD1535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88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7BF5A51-10B9-4B8A-AC65-A52B7EE3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92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741B234-E909-4D27-B797-F9B5D102F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2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5ED740F-4F36-44AA-A3BD-55416259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3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538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586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821F2AE3-8D61-45C0-83C5-270DC5B0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02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09C69647-2745-4DB4-BFF6-2F5E6AFC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04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252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00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AB548520-7B98-494F-91C4-26AC7F46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24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692067F-A381-4B80-8A1E-AD0D8C3E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2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12271" y="435180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7121" y="442800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8A1866-4617-4F30-A29E-B3A5B1C72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5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583965" y="476672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Estilo de texto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4403C52-2312-44E7-965A-C5EF0BAA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451502"/>
              </p:ext>
            </p:extLst>
          </p:nvPr>
        </p:nvGraphicFramePr>
        <p:xfrm>
          <a:off x="1835696" y="2859881"/>
          <a:ext cx="5724338" cy="1605280"/>
        </p:xfrm>
        <a:graphic>
          <a:graphicData uri="http://schemas.openxmlformats.org/drawingml/2006/table">
            <a:tbl>
              <a:tblPr/>
              <a:tblGrid>
                <a:gridCol w="2865771">
                  <a:extLst>
                    <a:ext uri="{9D8B030D-6E8A-4147-A177-3AD203B41FA5}">
                      <a16:colId xmlns:a16="http://schemas.microsoft.com/office/drawing/2014/main" val="3749499131"/>
                    </a:ext>
                  </a:extLst>
                </a:gridCol>
                <a:gridCol w="2858567">
                  <a:extLst>
                    <a:ext uri="{9D8B030D-6E8A-4147-A177-3AD203B41FA5}">
                      <a16:colId xmlns:a16="http://schemas.microsoft.com/office/drawing/2014/main" val="1059414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Estilos*</a:t>
                      </a:r>
                      <a:endParaRPr lang="es-MX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(Style)</a:t>
                      </a:r>
                      <a:endParaRPr lang="es-MX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05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Normal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effectLst/>
                        </a:rPr>
                        <a:t>NORMAL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519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Brillante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effectLst/>
                        </a:rPr>
                        <a:t>BRIGHT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314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Reset</a:t>
                      </a:r>
                      <a:endParaRPr lang="es-MX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effectLst/>
                        </a:rPr>
                        <a:t>RESET_ALL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63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831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E60868A-7D5F-45A4-AE9B-EFD37A26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40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250AD2C-F411-4B3A-B67A-7F243C2F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1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0CAF2CD-2ED2-4B30-AA73-E9E7B3BB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84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821626E-9DF0-478A-88AD-106388F1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7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9D7974B-3FCF-4355-BED5-A729B90E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0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3D6A3620-EAF6-48BE-B59E-7B58ADC51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85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44C29E91-A40F-445B-8B1F-2436FF0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07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2840DAA-2034-4674-98C4-7B5A412E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04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C4A8B941-1602-49BC-81C7-4626F046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09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B450A298-A814-4D13-9604-EC19F919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6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583965" y="476672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Colores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0BC0EFB-45B1-463C-BD19-EA2C650F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18480"/>
              </p:ext>
            </p:extLst>
          </p:nvPr>
        </p:nvGraphicFramePr>
        <p:xfrm>
          <a:off x="1331640" y="1844824"/>
          <a:ext cx="6696744" cy="3657600"/>
        </p:xfrm>
        <a:graphic>
          <a:graphicData uri="http://schemas.openxmlformats.org/drawingml/2006/table">
            <a:tbl>
              <a:tblPr/>
              <a:tblGrid>
                <a:gridCol w="3348372">
                  <a:extLst>
                    <a:ext uri="{9D8B030D-6E8A-4147-A177-3AD203B41FA5}">
                      <a16:colId xmlns:a16="http://schemas.microsoft.com/office/drawing/2014/main" val="2216018338"/>
                    </a:ext>
                  </a:extLst>
                </a:gridCol>
                <a:gridCol w="3348372">
                  <a:extLst>
                    <a:ext uri="{9D8B030D-6E8A-4147-A177-3AD203B41FA5}">
                      <a16:colId xmlns:a16="http://schemas.microsoft.com/office/drawing/2014/main" val="34788620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Colores Texto/Fondo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(</a:t>
                      </a:r>
                      <a:r>
                        <a:rPr lang="es-MX" b="1" dirty="0" err="1"/>
                        <a:t>Fore</a:t>
                      </a:r>
                      <a:r>
                        <a:rPr lang="es-MX" b="1" dirty="0"/>
                        <a:t>/Back)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034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Negro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BLACK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02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Rojo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57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Verde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009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Amarillo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YELLOW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681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Azul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81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Morado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MAGENTA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949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Cian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CYAN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421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Blanco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WHITE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1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Reset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054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899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4A6C52D-35C8-43A4-8365-BD2F8AD9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28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1259632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ACAD00B-2D5E-4B5C-A789-F3D92361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99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11560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105848" y="1556792"/>
            <a:ext cx="69323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los siguientes segmentos de código e interpretar el valor final de las variables solicitadas.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88117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2051720" y="1589262"/>
            <a:ext cx="597666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 5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&gt;= 5:</a:t>
            </a:r>
            <a:endParaRPr lang="es-MX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Hola a todos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45224"/>
            <a:ext cx="1728192" cy="114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7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445224"/>
            <a:ext cx="17386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75656" y="1484784"/>
            <a:ext cx="7162800" cy="367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=10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x = x - 1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¿Cuantas veces se ejecutará este ciclo?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¿Cuál será el valor final de x?</a:t>
            </a:r>
            <a:endParaRPr lang="es-ES" sz="1600" u="non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373216"/>
            <a:ext cx="1800200" cy="11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79712" y="1467238"/>
            <a:ext cx="624840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x=0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Hasta luego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¿Por qué?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con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62124"/>
            <a:ext cx="7704856" cy="440317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gran parte del código de Python que incluye estructuras </a:t>
            </a:r>
            <a:r>
              <a:rPr lang="es-ES_tradnl" sz="23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lleva a cabo el control del ciclo a partir de llevar una enumeración a través de una variable que llamaremos </a:t>
            </a:r>
            <a:r>
              <a:rPr lang="es-ES_tradnl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queremos repetir una determinada instrucción 10 veces, es necesario definir una variable que vaya contando en qué pasada del ciclo se encuentra.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6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628800"/>
            <a:ext cx="7580375" cy="195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Escribir una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función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que imprima 10 veces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“hola a todos”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con su respectivo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pseudo-algoritmo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36" y="383473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5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934665" y="125759"/>
            <a:ext cx="7597775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y </a:t>
            </a:r>
            <a:r>
              <a:rPr lang="es-ES_tradnl" sz="40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</a:t>
            </a: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-algoritmo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323528" y="1557338"/>
            <a:ext cx="8208912" cy="223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Algoritmo </a:t>
            </a:r>
          </a:p>
          <a:p>
            <a:pPr marL="342900" indent="-342900" algn="just">
              <a:lnSpc>
                <a:spcPts val="3500"/>
              </a:lnSpc>
              <a:spcBef>
                <a:spcPct val="20000"/>
              </a:spcBef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método o pasos utilizados para solucionar un problema o describir un proceso. El método usado es independiente de la computadora o plataforma.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683567" y="3725468"/>
            <a:ext cx="5544617" cy="236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 defTabSz="9144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400" b="1" u="none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Pseudo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-Algoritmo</a:t>
            </a:r>
          </a:p>
          <a:p>
            <a:pPr algn="just" defTabSz="914400" eaLnBrk="1" hangingPunct="1">
              <a:lnSpc>
                <a:spcPts val="3500"/>
              </a:lnSpc>
              <a:spcBef>
                <a:spcPct val="20000"/>
              </a:spcBef>
            </a:pP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Es la descripción de un proceso mediante la utilización de estructuras de un lenguaje de  programación y sentencias informales del lenguaje  (español).</a:t>
            </a:r>
            <a:endParaRPr lang="es-ES" sz="2200" u="none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28" y="3501008"/>
            <a:ext cx="2413144" cy="31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autoUpdateAnimBg="0"/>
      <p:bldP spid="29082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882" y="1844824"/>
            <a:ext cx="5180235" cy="288079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= 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 10 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(“hola a todos”)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 = contador + 1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028700" y="292897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Pseudo-Algoritmo: Imprime 10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09120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63262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583965" y="216908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Color e intensidad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7DD7C5A-70D4-4254-80F5-99C3793C0607}"/>
              </a:ext>
            </a:extLst>
          </p:cNvPr>
          <p:cNvSpPr txBox="1"/>
          <p:nvPr/>
        </p:nvSpPr>
        <p:spPr>
          <a:xfrm>
            <a:off x="827584" y="1523360"/>
            <a:ext cx="576064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Color de texto y niveles de intensidad: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046A50-DC7E-43BF-A3AD-2A2785A5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5157192"/>
            <a:ext cx="3276600" cy="1133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20747C1-740E-430B-B169-69FB3220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70215"/>
            <a:ext cx="6183214" cy="251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270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6119006" y="5638400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13090"/>
            <a:ext cx="1728192" cy="11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8496" y="1340768"/>
            <a:ext cx="7416824" cy="4941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contador=0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 10: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(" Hola a todos 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	contador+= 1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#contador=contador+1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imprime10()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6319B0-CEC8-4BE6-90FC-F1F8AB23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20" y="53752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imprime 10</a:t>
            </a:r>
          </a:p>
        </p:txBody>
      </p:sp>
    </p:spTree>
    <p:extLst>
      <p:ext uri="{BB962C8B-B14F-4D97-AF65-F5344CB8AC3E}">
        <p14:creationId xmlns:p14="http://schemas.microsoft.com/office/powerpoint/2010/main" val="160527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-1714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2065" y="1085206"/>
            <a:ext cx="7580375" cy="23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f1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serie...</a:t>
            </a:r>
          </a:p>
          <a:p>
            <a:pPr algn="ctr" eaLnBrk="1" hangingPunct="1">
              <a:lnSpc>
                <a:spcPts val="4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f1(n) = </a:t>
            </a:r>
            <a:r>
              <a:rPr lang="es-ES_tradnl" sz="2800" b="1" dirty="0">
                <a:solidFill>
                  <a:srgbClr val="3333CC"/>
                </a:solidFill>
              </a:rPr>
              <a:t>1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2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3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4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 ... + </a:t>
            </a:r>
            <a:r>
              <a:rPr lang="es-ES_tradnl" sz="2800" b="1" dirty="0">
                <a:solidFill>
                  <a:srgbClr val="3333CC"/>
                </a:solidFill>
              </a:rPr>
              <a:t>n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E2ABEC8-E369-4FB8-B81E-1DF87B122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517232"/>
            <a:ext cx="162999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3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96355" y="1471197"/>
            <a:ext cx="6407993" cy="393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 = 1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0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&lt;= n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acumulador + contador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contador + 1</a:t>
            </a:r>
            <a:endParaRPr lang="es-ES_tradnl" sz="2400" u="none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09934" y="26339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 : Función f1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81128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009185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640" y="1124744"/>
            <a:ext cx="6984776" cy="4301078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(n):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acumulador=0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contador=1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&lt;= n: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acumulador=acumulador + contador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	contador = contador + 1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acumulador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1054" y="5976076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054" y="4327889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CFD5B7B-93A2-4186-B2B8-281688FD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98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9602256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672746" cy="4641034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(input("Dame un numero entero: "))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&gt;= 1: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res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("f1(%i) = %i" % 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("Número inválido")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59574" y="5941283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74" y="4293096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3410E07-2AE0-4D2C-99F3-4146D72C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16632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8582269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3517345" y="2419802"/>
            <a:ext cx="2133600" cy="919469"/>
            <a:chOff x="1344" y="1300"/>
            <a:chExt cx="1056" cy="416"/>
          </a:xfrm>
        </p:grpSpPr>
        <p:sp>
          <p:nvSpPr>
            <p:cNvPr id="79935" name="Text Box 3"/>
            <p:cNvSpPr txBox="1">
              <a:spLocks noChangeArrowheads="1"/>
            </p:cNvSpPr>
            <p:nvPr/>
          </p:nvSpPr>
          <p:spPr bwMode="auto">
            <a:xfrm>
              <a:off x="1344" y="1360"/>
              <a:ext cx="46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F (N) = </a:t>
              </a:r>
              <a:r>
                <a:rPr lang="es-ES_tradnl" sz="2800" u="none" dirty="0">
                  <a:latin typeface="Times New Roman" pitchFamily="18" charset="0"/>
                  <a:sym typeface="Symbol" pitchFamily="18" charset="2"/>
                </a:rPr>
                <a:t></a:t>
              </a:r>
              <a:endParaRPr lang="es-ES_tradnl" sz="2400" u="none" dirty="0">
                <a:latin typeface="Times New Roman" pitchFamily="18" charset="0"/>
              </a:endParaRPr>
            </a:p>
          </p:txBody>
        </p:sp>
        <p:grpSp>
          <p:nvGrpSpPr>
            <p:cNvPr id="79936" name="Group 4"/>
            <p:cNvGrpSpPr>
              <a:grpSpLocks/>
            </p:cNvGrpSpPr>
            <p:nvPr/>
          </p:nvGrpSpPr>
          <p:grpSpPr bwMode="auto">
            <a:xfrm>
              <a:off x="1920" y="1344"/>
              <a:ext cx="480" cy="372"/>
              <a:chOff x="2112" y="1440"/>
              <a:chExt cx="480" cy="372"/>
            </a:xfrm>
          </p:grpSpPr>
          <p:sp>
            <p:nvSpPr>
              <p:cNvPr id="79939" name="Line 5"/>
              <p:cNvSpPr>
                <a:spLocks noChangeShapeType="1"/>
              </p:cNvSpPr>
              <p:nvPr/>
            </p:nvSpPr>
            <p:spPr bwMode="auto">
              <a:xfrm>
                <a:off x="2112" y="159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0" name="Text Box 6"/>
              <p:cNvSpPr txBox="1">
                <a:spLocks noChangeArrowheads="1"/>
              </p:cNvSpPr>
              <p:nvPr/>
            </p:nvSpPr>
            <p:spPr bwMode="auto">
              <a:xfrm>
                <a:off x="2176" y="1440"/>
                <a:ext cx="266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 dirty="0">
                    <a:latin typeface="Times New Roman" pitchFamily="18" charset="0"/>
                  </a:rPr>
                  <a:t>i</a:t>
                </a:r>
                <a:r>
                  <a:rPr lang="es-ES_tradnl" sz="1600" u="none" baseline="30000" dirty="0">
                    <a:latin typeface="Times New Roman" pitchFamily="18" charset="0"/>
                  </a:rPr>
                  <a:t>2</a:t>
                </a:r>
                <a:r>
                  <a:rPr lang="es-ES_tradnl" sz="1600" u="none" dirty="0">
                    <a:latin typeface="Times New Roman" pitchFamily="18" charset="0"/>
                  </a:rPr>
                  <a:t>-3i</a:t>
                </a:r>
              </a:p>
            </p:txBody>
          </p:sp>
          <p:sp>
            <p:nvSpPr>
              <p:cNvPr id="79941" name="Text Box 7"/>
              <p:cNvSpPr txBox="1">
                <a:spLocks noChangeArrowheads="1"/>
              </p:cNvSpPr>
              <p:nvPr/>
            </p:nvSpPr>
            <p:spPr bwMode="auto">
              <a:xfrm>
                <a:off x="2205" y="1660"/>
                <a:ext cx="16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>
                    <a:latin typeface="Times New Roman" pitchFamily="18" charset="0"/>
                  </a:rPr>
                  <a:t>5i</a:t>
                </a:r>
              </a:p>
            </p:txBody>
          </p:sp>
          <p:sp>
            <p:nvSpPr>
              <p:cNvPr id="79942" name="Line 8"/>
              <p:cNvSpPr>
                <a:spLocks noChangeShapeType="1"/>
              </p:cNvSpPr>
              <p:nvPr/>
            </p:nvSpPr>
            <p:spPr bwMode="auto">
              <a:xfrm>
                <a:off x="2128" y="1689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3" name="Line 9"/>
              <p:cNvSpPr>
                <a:spLocks noChangeShapeType="1"/>
              </p:cNvSpPr>
              <p:nvPr/>
            </p:nvSpPr>
            <p:spPr bwMode="auto">
              <a:xfrm flipV="1">
                <a:off x="2176" y="16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4" name="Line 10"/>
              <p:cNvSpPr>
                <a:spLocks noChangeShapeType="1"/>
              </p:cNvSpPr>
              <p:nvPr/>
            </p:nvSpPr>
            <p:spPr bwMode="auto">
              <a:xfrm>
                <a:off x="2176" y="16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79937" name="Text Box 11"/>
            <p:cNvSpPr txBox="1">
              <a:spLocks noChangeArrowheads="1"/>
            </p:cNvSpPr>
            <p:nvPr/>
          </p:nvSpPr>
          <p:spPr bwMode="auto">
            <a:xfrm>
              <a:off x="1614" y="1560"/>
              <a:ext cx="192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79938" name="Text Box 12"/>
            <p:cNvSpPr txBox="1">
              <a:spLocks noChangeArrowheads="1"/>
            </p:cNvSpPr>
            <p:nvPr/>
          </p:nvSpPr>
          <p:spPr bwMode="auto">
            <a:xfrm>
              <a:off x="1624" y="1300"/>
              <a:ext cx="146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79875" name="Rectangle 13"/>
          <p:cNvSpPr>
            <a:spLocks noChangeArrowheads="1"/>
          </p:cNvSpPr>
          <p:nvPr/>
        </p:nvSpPr>
        <p:spPr bwMode="auto">
          <a:xfrm>
            <a:off x="3233327" y="2276872"/>
            <a:ext cx="2895600" cy="1600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5" name="Text Box 23"/>
          <p:cNvSpPr txBox="1">
            <a:spLocks noChangeArrowheads="1"/>
          </p:cNvSpPr>
          <p:nvPr/>
        </p:nvSpPr>
        <p:spPr bwMode="auto">
          <a:xfrm>
            <a:off x="3891449" y="3510359"/>
            <a:ext cx="117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b="1" u="none" dirty="0">
                <a:solidFill>
                  <a:srgbClr val="FF3300"/>
                </a:solidFill>
                <a:latin typeface="Times New Roman" pitchFamily="18" charset="0"/>
              </a:rPr>
              <a:t>Para N =5</a:t>
            </a:r>
            <a:endParaRPr lang="es-ES_tradnl" sz="2400" u="none" dirty="0">
              <a:latin typeface="Times New Roman" pitchFamily="18" charset="0"/>
            </a:endParaRPr>
          </a:p>
        </p:txBody>
      </p:sp>
      <p:sp>
        <p:nvSpPr>
          <p:cNvPr id="73" name="Rectangle 2">
            <a:extLst>
              <a:ext uri="{FF2B5EF4-FFF2-40B4-BE49-F238E27FC236}">
                <a16:creationId xmlns:a16="http://schemas.microsoft.com/office/drawing/2014/main" id="{83D9843F-7618-4BC6-87B6-AED549FF9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147991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22F3DC2-1E69-44CD-AA2A-7E31A4EA5B83}"/>
              </a:ext>
            </a:extLst>
          </p:cNvPr>
          <p:cNvSpPr/>
          <p:nvPr/>
        </p:nvSpPr>
        <p:spPr>
          <a:xfrm>
            <a:off x="685800" y="1078480"/>
            <a:ext cx="7990655" cy="1071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sumatoria:</a:t>
            </a:r>
          </a:p>
        </p:txBody>
      </p:sp>
      <p:pic>
        <p:nvPicPr>
          <p:cNvPr id="76" name="Picture 5">
            <a:extLst>
              <a:ext uri="{FF2B5EF4-FFF2-40B4-BE49-F238E27FC236}">
                <a16:creationId xmlns:a16="http://schemas.microsoft.com/office/drawing/2014/main" id="{B4DD8A03-F6C4-4889-92B7-8EF981D58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79520"/>
            <a:ext cx="119533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5190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3710608" y="1557521"/>
            <a:ext cx="2133600" cy="919469"/>
            <a:chOff x="1344" y="1300"/>
            <a:chExt cx="1056" cy="416"/>
          </a:xfrm>
        </p:grpSpPr>
        <p:sp>
          <p:nvSpPr>
            <p:cNvPr id="79935" name="Text Box 3"/>
            <p:cNvSpPr txBox="1">
              <a:spLocks noChangeArrowheads="1"/>
            </p:cNvSpPr>
            <p:nvPr/>
          </p:nvSpPr>
          <p:spPr bwMode="auto">
            <a:xfrm>
              <a:off x="1344" y="1360"/>
              <a:ext cx="46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F (N) = </a:t>
              </a:r>
              <a:r>
                <a:rPr lang="es-ES_tradnl" sz="2800" u="none" dirty="0">
                  <a:latin typeface="Times New Roman" pitchFamily="18" charset="0"/>
                  <a:sym typeface="Symbol" pitchFamily="18" charset="2"/>
                </a:rPr>
                <a:t></a:t>
              </a:r>
              <a:endParaRPr lang="es-ES_tradnl" sz="2400" u="none" dirty="0">
                <a:latin typeface="Times New Roman" pitchFamily="18" charset="0"/>
              </a:endParaRPr>
            </a:p>
          </p:txBody>
        </p:sp>
        <p:grpSp>
          <p:nvGrpSpPr>
            <p:cNvPr id="79936" name="Group 4"/>
            <p:cNvGrpSpPr>
              <a:grpSpLocks/>
            </p:cNvGrpSpPr>
            <p:nvPr/>
          </p:nvGrpSpPr>
          <p:grpSpPr bwMode="auto">
            <a:xfrm>
              <a:off x="1920" y="1344"/>
              <a:ext cx="480" cy="372"/>
              <a:chOff x="2112" y="1440"/>
              <a:chExt cx="480" cy="372"/>
            </a:xfrm>
          </p:grpSpPr>
          <p:sp>
            <p:nvSpPr>
              <p:cNvPr id="79939" name="Line 5"/>
              <p:cNvSpPr>
                <a:spLocks noChangeShapeType="1"/>
              </p:cNvSpPr>
              <p:nvPr/>
            </p:nvSpPr>
            <p:spPr bwMode="auto">
              <a:xfrm>
                <a:off x="2112" y="159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0" name="Text Box 6"/>
              <p:cNvSpPr txBox="1">
                <a:spLocks noChangeArrowheads="1"/>
              </p:cNvSpPr>
              <p:nvPr/>
            </p:nvSpPr>
            <p:spPr bwMode="auto">
              <a:xfrm>
                <a:off x="2176" y="1440"/>
                <a:ext cx="266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 dirty="0">
                    <a:latin typeface="Times New Roman" pitchFamily="18" charset="0"/>
                  </a:rPr>
                  <a:t>i</a:t>
                </a:r>
                <a:r>
                  <a:rPr lang="es-ES_tradnl" sz="1600" u="none" baseline="30000" dirty="0">
                    <a:latin typeface="Times New Roman" pitchFamily="18" charset="0"/>
                  </a:rPr>
                  <a:t>2</a:t>
                </a:r>
                <a:r>
                  <a:rPr lang="es-ES_tradnl" sz="1600" u="none" dirty="0">
                    <a:latin typeface="Times New Roman" pitchFamily="18" charset="0"/>
                  </a:rPr>
                  <a:t>-3i</a:t>
                </a:r>
              </a:p>
            </p:txBody>
          </p:sp>
          <p:sp>
            <p:nvSpPr>
              <p:cNvPr id="79941" name="Text Box 7"/>
              <p:cNvSpPr txBox="1">
                <a:spLocks noChangeArrowheads="1"/>
              </p:cNvSpPr>
              <p:nvPr/>
            </p:nvSpPr>
            <p:spPr bwMode="auto">
              <a:xfrm>
                <a:off x="2205" y="1660"/>
                <a:ext cx="16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>
                    <a:latin typeface="Times New Roman" pitchFamily="18" charset="0"/>
                  </a:rPr>
                  <a:t>5i</a:t>
                </a:r>
              </a:p>
            </p:txBody>
          </p:sp>
          <p:sp>
            <p:nvSpPr>
              <p:cNvPr id="79942" name="Line 8"/>
              <p:cNvSpPr>
                <a:spLocks noChangeShapeType="1"/>
              </p:cNvSpPr>
              <p:nvPr/>
            </p:nvSpPr>
            <p:spPr bwMode="auto">
              <a:xfrm>
                <a:off x="2128" y="1689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3" name="Line 9"/>
              <p:cNvSpPr>
                <a:spLocks noChangeShapeType="1"/>
              </p:cNvSpPr>
              <p:nvPr/>
            </p:nvSpPr>
            <p:spPr bwMode="auto">
              <a:xfrm flipV="1">
                <a:off x="2176" y="16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4" name="Line 10"/>
              <p:cNvSpPr>
                <a:spLocks noChangeShapeType="1"/>
              </p:cNvSpPr>
              <p:nvPr/>
            </p:nvSpPr>
            <p:spPr bwMode="auto">
              <a:xfrm>
                <a:off x="2176" y="16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79937" name="Text Box 11"/>
            <p:cNvSpPr txBox="1">
              <a:spLocks noChangeArrowheads="1"/>
            </p:cNvSpPr>
            <p:nvPr/>
          </p:nvSpPr>
          <p:spPr bwMode="auto">
            <a:xfrm>
              <a:off x="1614" y="1560"/>
              <a:ext cx="192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79938" name="Text Box 12"/>
            <p:cNvSpPr txBox="1">
              <a:spLocks noChangeArrowheads="1"/>
            </p:cNvSpPr>
            <p:nvPr/>
          </p:nvSpPr>
          <p:spPr bwMode="auto">
            <a:xfrm>
              <a:off x="1624" y="1300"/>
              <a:ext cx="146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79875" name="Rectangle 13"/>
          <p:cNvSpPr>
            <a:spLocks noChangeArrowheads="1"/>
          </p:cNvSpPr>
          <p:nvPr/>
        </p:nvSpPr>
        <p:spPr bwMode="auto">
          <a:xfrm>
            <a:off x="3329608" y="1425600"/>
            <a:ext cx="2895600" cy="1600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6" name="Text Box 14"/>
          <p:cNvSpPr txBox="1">
            <a:spLocks noChangeArrowheads="1"/>
          </p:cNvSpPr>
          <p:nvPr/>
        </p:nvSpPr>
        <p:spPr bwMode="auto">
          <a:xfrm>
            <a:off x="3574330" y="972527"/>
            <a:ext cx="2198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 dirty="0">
                <a:solidFill>
                  <a:schemeClr val="accent2"/>
                </a:solidFill>
                <a:latin typeface="Times New Roman" pitchFamily="18" charset="0"/>
              </a:rPr>
              <a:t>Expresión a evaluar</a:t>
            </a:r>
          </a:p>
        </p:txBody>
      </p:sp>
      <p:sp>
        <p:nvSpPr>
          <p:cNvPr id="79877" name="Rectangle 15"/>
          <p:cNvSpPr>
            <a:spLocks noChangeArrowheads="1"/>
          </p:cNvSpPr>
          <p:nvPr/>
        </p:nvSpPr>
        <p:spPr bwMode="auto">
          <a:xfrm>
            <a:off x="1043608" y="3571875"/>
            <a:ext cx="2438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8" name="Rectangle 16"/>
          <p:cNvSpPr>
            <a:spLocks noChangeArrowheads="1"/>
          </p:cNvSpPr>
          <p:nvPr/>
        </p:nvSpPr>
        <p:spPr bwMode="auto">
          <a:xfrm>
            <a:off x="4015408" y="3571875"/>
            <a:ext cx="4571056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9" name="Rectangle 17"/>
          <p:cNvSpPr>
            <a:spLocks noChangeArrowheads="1"/>
          </p:cNvSpPr>
          <p:nvPr/>
        </p:nvSpPr>
        <p:spPr bwMode="auto">
          <a:xfrm>
            <a:off x="1424608" y="3876675"/>
            <a:ext cx="1600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0" name="Line 18"/>
          <p:cNvSpPr>
            <a:spLocks noChangeShapeType="1"/>
          </p:cNvSpPr>
          <p:nvPr/>
        </p:nvSpPr>
        <p:spPr bwMode="auto">
          <a:xfrm>
            <a:off x="1424608" y="4257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1" name="Text Box 19"/>
          <p:cNvSpPr txBox="1">
            <a:spLocks noChangeArrowheads="1"/>
          </p:cNvSpPr>
          <p:nvPr/>
        </p:nvSpPr>
        <p:spPr bwMode="auto">
          <a:xfrm>
            <a:off x="4777408" y="3963988"/>
            <a:ext cx="380905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def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sumatoria (N):</a:t>
            </a:r>
          </a:p>
          <a:p>
            <a:endParaRPr lang="es-ES_tradnl" sz="1400" b="1" u="none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=0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i = 1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while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(i &lt;= N):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=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+ (i*i-3*i) / (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math.sqrt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(5*i))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    i = i + 1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return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endParaRPr lang="es-ES_tradnl" sz="1400" b="1" u="none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endParaRPr lang="es-ES_tradnl" sz="1400" b="1" u="none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9882" name="Text Box 20"/>
          <p:cNvSpPr txBox="1">
            <a:spLocks noChangeArrowheads="1"/>
          </p:cNvSpPr>
          <p:nvPr/>
        </p:nvSpPr>
        <p:spPr bwMode="auto">
          <a:xfrm>
            <a:off x="2618408" y="387667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N</a:t>
            </a:r>
          </a:p>
        </p:txBody>
      </p:sp>
      <p:sp>
        <p:nvSpPr>
          <p:cNvPr id="79883" name="Line 21"/>
          <p:cNvSpPr>
            <a:spLocks noChangeShapeType="1"/>
          </p:cNvSpPr>
          <p:nvPr/>
        </p:nvSpPr>
        <p:spPr bwMode="auto">
          <a:xfrm>
            <a:off x="2110408" y="387667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4" name="Line 22"/>
          <p:cNvSpPr>
            <a:spLocks noChangeShapeType="1"/>
          </p:cNvSpPr>
          <p:nvPr/>
        </p:nvSpPr>
        <p:spPr bwMode="auto">
          <a:xfrm>
            <a:off x="2567608" y="387667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5" name="Text Box 23"/>
          <p:cNvSpPr txBox="1">
            <a:spLocks noChangeArrowheads="1"/>
          </p:cNvSpPr>
          <p:nvPr/>
        </p:nvSpPr>
        <p:spPr bwMode="auto">
          <a:xfrm>
            <a:off x="4084712" y="2648078"/>
            <a:ext cx="117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b="1" u="none" dirty="0">
                <a:solidFill>
                  <a:srgbClr val="FF3300"/>
                </a:solidFill>
                <a:latin typeface="Times New Roman" pitchFamily="18" charset="0"/>
              </a:rPr>
              <a:t>Para N =5</a:t>
            </a:r>
            <a:endParaRPr lang="es-ES_tradnl" sz="2400" u="none" dirty="0">
              <a:latin typeface="Times New Roman" pitchFamily="18" charset="0"/>
            </a:endParaRPr>
          </a:p>
        </p:txBody>
      </p:sp>
      <p:sp>
        <p:nvSpPr>
          <p:cNvPr id="79886" name="Text Box 24"/>
          <p:cNvSpPr txBox="1">
            <a:spLocks noChangeArrowheads="1"/>
          </p:cNvSpPr>
          <p:nvPr/>
        </p:nvSpPr>
        <p:spPr bwMode="auto">
          <a:xfrm>
            <a:off x="1424608" y="3876675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acum</a:t>
            </a:r>
          </a:p>
        </p:txBody>
      </p:sp>
      <p:sp>
        <p:nvSpPr>
          <p:cNvPr id="79887" name="Text Box 25"/>
          <p:cNvSpPr txBox="1">
            <a:spLocks noChangeArrowheads="1"/>
          </p:cNvSpPr>
          <p:nvPr/>
        </p:nvSpPr>
        <p:spPr bwMode="auto">
          <a:xfrm>
            <a:off x="2186608" y="3876675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i</a:t>
            </a:r>
          </a:p>
        </p:txBody>
      </p:sp>
      <p:sp>
        <p:nvSpPr>
          <p:cNvPr id="79888" name="Line 26"/>
          <p:cNvSpPr>
            <a:spLocks noChangeShapeType="1"/>
          </p:cNvSpPr>
          <p:nvPr/>
        </p:nvSpPr>
        <p:spPr bwMode="auto">
          <a:xfrm>
            <a:off x="1424608" y="4638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9" name="Line 27"/>
          <p:cNvSpPr>
            <a:spLocks noChangeShapeType="1"/>
          </p:cNvSpPr>
          <p:nvPr/>
        </p:nvSpPr>
        <p:spPr bwMode="auto">
          <a:xfrm>
            <a:off x="1424608" y="5019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0" name="Line 28"/>
          <p:cNvSpPr>
            <a:spLocks noChangeShapeType="1"/>
          </p:cNvSpPr>
          <p:nvPr/>
        </p:nvSpPr>
        <p:spPr bwMode="auto">
          <a:xfrm>
            <a:off x="1424608" y="5400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65" name="Line 29"/>
          <p:cNvSpPr>
            <a:spLocks noChangeShapeType="1"/>
          </p:cNvSpPr>
          <p:nvPr/>
        </p:nvSpPr>
        <p:spPr bwMode="auto">
          <a:xfrm>
            <a:off x="4244008" y="4105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2" name="Line 30"/>
          <p:cNvSpPr>
            <a:spLocks noChangeShapeType="1"/>
          </p:cNvSpPr>
          <p:nvPr/>
        </p:nvSpPr>
        <p:spPr bwMode="auto">
          <a:xfrm>
            <a:off x="1424608" y="5781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3" name="Line 31"/>
          <p:cNvSpPr>
            <a:spLocks noChangeShapeType="1"/>
          </p:cNvSpPr>
          <p:nvPr/>
        </p:nvSpPr>
        <p:spPr bwMode="auto">
          <a:xfrm>
            <a:off x="1424608" y="6162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68" name="Text Box 32"/>
          <p:cNvSpPr txBox="1">
            <a:spLocks noChangeArrowheads="1"/>
          </p:cNvSpPr>
          <p:nvPr/>
        </p:nvSpPr>
        <p:spPr bwMode="auto">
          <a:xfrm>
            <a:off x="2643808" y="4257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69" name="Line 33"/>
          <p:cNvSpPr>
            <a:spLocks noChangeShapeType="1"/>
          </p:cNvSpPr>
          <p:nvPr/>
        </p:nvSpPr>
        <p:spPr bwMode="auto">
          <a:xfrm>
            <a:off x="4472608" y="45624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0" name="Text Box 34"/>
          <p:cNvSpPr txBox="1">
            <a:spLocks noChangeArrowheads="1"/>
          </p:cNvSpPr>
          <p:nvPr/>
        </p:nvSpPr>
        <p:spPr bwMode="auto">
          <a:xfrm>
            <a:off x="1577008" y="425767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0.0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1" name="Line 35"/>
          <p:cNvSpPr>
            <a:spLocks noChangeShapeType="1"/>
          </p:cNvSpPr>
          <p:nvPr/>
        </p:nvSpPr>
        <p:spPr bwMode="auto">
          <a:xfrm>
            <a:off x="4472608" y="4791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2" name="Text Box 36"/>
          <p:cNvSpPr txBox="1">
            <a:spLocks noChangeArrowheads="1"/>
          </p:cNvSpPr>
          <p:nvPr/>
        </p:nvSpPr>
        <p:spPr bwMode="auto">
          <a:xfrm>
            <a:off x="2186608" y="4257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1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3" name="Line 37"/>
          <p:cNvSpPr>
            <a:spLocks noChangeShapeType="1"/>
          </p:cNvSpPr>
          <p:nvPr/>
        </p:nvSpPr>
        <p:spPr bwMode="auto">
          <a:xfrm>
            <a:off x="45419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4" name="Line 38"/>
          <p:cNvSpPr>
            <a:spLocks noChangeShapeType="1"/>
          </p:cNvSpPr>
          <p:nvPr/>
        </p:nvSpPr>
        <p:spPr bwMode="auto">
          <a:xfrm>
            <a:off x="48536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5" name="Text Box 39"/>
          <p:cNvSpPr txBox="1">
            <a:spLocks noChangeArrowheads="1"/>
          </p:cNvSpPr>
          <p:nvPr/>
        </p:nvSpPr>
        <p:spPr bwMode="auto">
          <a:xfrm>
            <a:off x="1367458" y="4638675"/>
            <a:ext cx="709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-0.894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6" name="Line 40"/>
          <p:cNvSpPr>
            <a:spLocks noChangeShapeType="1"/>
          </p:cNvSpPr>
          <p:nvPr/>
        </p:nvSpPr>
        <p:spPr bwMode="auto">
          <a:xfrm>
            <a:off x="48536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7" name="Text Box 41"/>
          <p:cNvSpPr txBox="1">
            <a:spLocks noChangeArrowheads="1"/>
          </p:cNvSpPr>
          <p:nvPr/>
        </p:nvSpPr>
        <p:spPr bwMode="auto">
          <a:xfrm>
            <a:off x="2186608" y="4638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2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8" name="Text Box 42"/>
          <p:cNvSpPr txBox="1">
            <a:spLocks noChangeArrowheads="1"/>
          </p:cNvSpPr>
          <p:nvPr/>
        </p:nvSpPr>
        <p:spPr bwMode="auto">
          <a:xfrm>
            <a:off x="2643808" y="4638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9" name="Line 43"/>
          <p:cNvSpPr>
            <a:spLocks noChangeShapeType="1"/>
          </p:cNvSpPr>
          <p:nvPr/>
        </p:nvSpPr>
        <p:spPr bwMode="auto">
          <a:xfrm>
            <a:off x="43895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0" name="Line 44"/>
          <p:cNvSpPr>
            <a:spLocks noChangeShapeType="1"/>
          </p:cNvSpPr>
          <p:nvPr/>
        </p:nvSpPr>
        <p:spPr bwMode="auto">
          <a:xfrm>
            <a:off x="47012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1" name="Text Box 45"/>
          <p:cNvSpPr txBox="1">
            <a:spLocks noChangeArrowheads="1"/>
          </p:cNvSpPr>
          <p:nvPr/>
        </p:nvSpPr>
        <p:spPr bwMode="auto">
          <a:xfrm>
            <a:off x="1367458" y="5064125"/>
            <a:ext cx="709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-1.526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2" name="Line 46"/>
          <p:cNvSpPr>
            <a:spLocks noChangeShapeType="1"/>
          </p:cNvSpPr>
          <p:nvPr/>
        </p:nvSpPr>
        <p:spPr bwMode="auto">
          <a:xfrm>
            <a:off x="47012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3" name="Text Box 47"/>
          <p:cNvSpPr txBox="1">
            <a:spLocks noChangeArrowheads="1"/>
          </p:cNvSpPr>
          <p:nvPr/>
        </p:nvSpPr>
        <p:spPr bwMode="auto">
          <a:xfrm>
            <a:off x="2186608" y="50641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3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4" name="Text Box 48"/>
          <p:cNvSpPr txBox="1">
            <a:spLocks noChangeArrowheads="1"/>
          </p:cNvSpPr>
          <p:nvPr/>
        </p:nvSpPr>
        <p:spPr bwMode="auto">
          <a:xfrm>
            <a:off x="2643808" y="50641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5" name="Line 49"/>
          <p:cNvSpPr>
            <a:spLocks noChangeShapeType="1"/>
          </p:cNvSpPr>
          <p:nvPr/>
        </p:nvSpPr>
        <p:spPr bwMode="auto">
          <a:xfrm>
            <a:off x="42371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6" name="Line 50"/>
          <p:cNvSpPr>
            <a:spLocks noChangeShapeType="1"/>
          </p:cNvSpPr>
          <p:nvPr/>
        </p:nvSpPr>
        <p:spPr bwMode="auto">
          <a:xfrm>
            <a:off x="45488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7" name="Text Box 51"/>
          <p:cNvSpPr txBox="1">
            <a:spLocks noChangeArrowheads="1"/>
          </p:cNvSpPr>
          <p:nvPr/>
        </p:nvSpPr>
        <p:spPr bwMode="auto">
          <a:xfrm>
            <a:off x="1400796" y="5400675"/>
            <a:ext cx="709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-1.526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8" name="Line 52"/>
          <p:cNvSpPr>
            <a:spLocks noChangeShapeType="1"/>
          </p:cNvSpPr>
          <p:nvPr/>
        </p:nvSpPr>
        <p:spPr bwMode="auto">
          <a:xfrm>
            <a:off x="45488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9" name="Text Box 53"/>
          <p:cNvSpPr txBox="1">
            <a:spLocks noChangeArrowheads="1"/>
          </p:cNvSpPr>
          <p:nvPr/>
        </p:nvSpPr>
        <p:spPr bwMode="auto">
          <a:xfrm>
            <a:off x="2186608" y="5400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0" name="Text Box 54"/>
          <p:cNvSpPr txBox="1">
            <a:spLocks noChangeArrowheads="1"/>
          </p:cNvSpPr>
          <p:nvPr/>
        </p:nvSpPr>
        <p:spPr bwMode="auto">
          <a:xfrm>
            <a:off x="2643808" y="5400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1" name="Line 55"/>
          <p:cNvSpPr>
            <a:spLocks noChangeShapeType="1"/>
          </p:cNvSpPr>
          <p:nvPr/>
        </p:nvSpPr>
        <p:spPr bwMode="auto">
          <a:xfrm>
            <a:off x="40847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2" name="Line 56"/>
          <p:cNvSpPr>
            <a:spLocks noChangeShapeType="1"/>
          </p:cNvSpPr>
          <p:nvPr/>
        </p:nvSpPr>
        <p:spPr bwMode="auto">
          <a:xfrm>
            <a:off x="43964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3" name="Text Box 57"/>
          <p:cNvSpPr txBox="1">
            <a:spLocks noChangeArrowheads="1"/>
          </p:cNvSpPr>
          <p:nvPr/>
        </p:nvSpPr>
        <p:spPr bwMode="auto">
          <a:xfrm>
            <a:off x="1400796" y="5781675"/>
            <a:ext cx="709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-.6324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79920" name="Text Box 58"/>
          <p:cNvSpPr txBox="1">
            <a:spLocks noChangeArrowheads="1"/>
          </p:cNvSpPr>
          <p:nvPr/>
        </p:nvSpPr>
        <p:spPr bwMode="auto">
          <a:xfrm>
            <a:off x="1196008" y="3175000"/>
            <a:ext cx="204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>
                <a:solidFill>
                  <a:schemeClr val="accent2"/>
                </a:solidFill>
                <a:latin typeface="Times New Roman" pitchFamily="18" charset="0"/>
              </a:rPr>
              <a:t>Valor en variables</a:t>
            </a:r>
          </a:p>
        </p:txBody>
      </p:sp>
      <p:sp>
        <p:nvSpPr>
          <p:cNvPr id="79921" name="Text Box 59"/>
          <p:cNvSpPr txBox="1">
            <a:spLocks noChangeArrowheads="1"/>
          </p:cNvSpPr>
          <p:nvPr/>
        </p:nvSpPr>
        <p:spPr bwMode="auto">
          <a:xfrm>
            <a:off x="4167808" y="3190875"/>
            <a:ext cx="3840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>
                <a:solidFill>
                  <a:schemeClr val="accent2"/>
                </a:solidFill>
                <a:latin typeface="Times New Roman" pitchFamily="18" charset="0"/>
              </a:rPr>
              <a:t>Ejecución paso a paso del programa</a:t>
            </a:r>
          </a:p>
        </p:txBody>
      </p:sp>
      <p:sp>
        <p:nvSpPr>
          <p:cNvPr id="295996" name="Line 60"/>
          <p:cNvSpPr>
            <a:spLocks noChangeShapeType="1"/>
          </p:cNvSpPr>
          <p:nvPr/>
        </p:nvSpPr>
        <p:spPr bwMode="auto">
          <a:xfrm>
            <a:off x="43964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7" name="Text Box 61"/>
          <p:cNvSpPr txBox="1">
            <a:spLocks noChangeArrowheads="1"/>
          </p:cNvSpPr>
          <p:nvPr/>
        </p:nvSpPr>
        <p:spPr bwMode="auto">
          <a:xfrm>
            <a:off x="2186608" y="5781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8" name="Text Box 62"/>
          <p:cNvSpPr txBox="1">
            <a:spLocks noChangeArrowheads="1"/>
          </p:cNvSpPr>
          <p:nvPr/>
        </p:nvSpPr>
        <p:spPr bwMode="auto">
          <a:xfrm>
            <a:off x="2643808" y="5781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9" name="Line 63"/>
          <p:cNvSpPr>
            <a:spLocks noChangeShapeType="1"/>
          </p:cNvSpPr>
          <p:nvPr/>
        </p:nvSpPr>
        <p:spPr bwMode="auto">
          <a:xfrm>
            <a:off x="39323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0" name="Line 64"/>
          <p:cNvSpPr>
            <a:spLocks noChangeShapeType="1"/>
          </p:cNvSpPr>
          <p:nvPr/>
        </p:nvSpPr>
        <p:spPr bwMode="auto">
          <a:xfrm>
            <a:off x="42440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1" name="Text Box 65"/>
          <p:cNvSpPr txBox="1">
            <a:spLocks noChangeArrowheads="1"/>
          </p:cNvSpPr>
          <p:nvPr/>
        </p:nvSpPr>
        <p:spPr bwMode="auto">
          <a:xfrm>
            <a:off x="1469058" y="6162675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1.367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2" name="Line 66"/>
          <p:cNvSpPr>
            <a:spLocks noChangeShapeType="1"/>
          </p:cNvSpPr>
          <p:nvPr/>
        </p:nvSpPr>
        <p:spPr bwMode="auto">
          <a:xfrm>
            <a:off x="42440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3" name="Line 67"/>
          <p:cNvSpPr>
            <a:spLocks noChangeShapeType="1"/>
          </p:cNvSpPr>
          <p:nvPr/>
        </p:nvSpPr>
        <p:spPr bwMode="auto">
          <a:xfrm>
            <a:off x="37799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4" name="Text Box 68"/>
          <p:cNvSpPr txBox="1">
            <a:spLocks noChangeArrowheads="1"/>
          </p:cNvSpPr>
          <p:nvPr/>
        </p:nvSpPr>
        <p:spPr bwMode="auto">
          <a:xfrm>
            <a:off x="2186608" y="6162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5" name="Text Box 69"/>
          <p:cNvSpPr txBox="1">
            <a:spLocks noChangeArrowheads="1"/>
          </p:cNvSpPr>
          <p:nvPr/>
        </p:nvSpPr>
        <p:spPr bwMode="auto">
          <a:xfrm>
            <a:off x="2643808" y="6162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6" name="Line 70"/>
          <p:cNvSpPr>
            <a:spLocks noChangeShapeType="1"/>
          </p:cNvSpPr>
          <p:nvPr/>
        </p:nvSpPr>
        <p:spPr bwMode="auto">
          <a:xfrm>
            <a:off x="4548808" y="62388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7" name="Text Box 71"/>
          <p:cNvSpPr txBox="1">
            <a:spLocks noChangeArrowheads="1"/>
          </p:cNvSpPr>
          <p:nvPr/>
        </p:nvSpPr>
        <p:spPr bwMode="auto">
          <a:xfrm>
            <a:off x="1469058" y="6162675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FF3300"/>
                </a:solidFill>
                <a:latin typeface="Times New Roman" pitchFamily="18" charset="0"/>
              </a:rPr>
              <a:t>1.367</a:t>
            </a:r>
            <a:endParaRPr lang="es-ES_tradnl" sz="2400" b="1" u="none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96008" name="Rectangle 72"/>
          <p:cNvSpPr>
            <a:spLocks noChangeArrowheads="1"/>
          </p:cNvSpPr>
          <p:nvPr/>
        </p:nvSpPr>
        <p:spPr bwMode="auto">
          <a:xfrm>
            <a:off x="1115616" y="-100013"/>
            <a:ext cx="7128792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Como evaluar un ciclo... </a:t>
            </a:r>
          </a:p>
        </p:txBody>
      </p:sp>
    </p:spTree>
    <p:extLst>
      <p:ext uri="{BB962C8B-B14F-4D97-AF65-F5344CB8AC3E}">
        <p14:creationId xmlns:p14="http://schemas.microsoft.com/office/powerpoint/2010/main" val="137207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65" grpId="0" animBg="1"/>
      <p:bldP spid="295968" grpId="0" autoUpdateAnimBg="0"/>
      <p:bldP spid="295969" grpId="0" animBg="1"/>
      <p:bldP spid="295970" grpId="0" autoUpdateAnimBg="0"/>
      <p:bldP spid="295971" grpId="0" animBg="1"/>
      <p:bldP spid="295972" grpId="0" autoUpdateAnimBg="0"/>
      <p:bldP spid="295973" grpId="0" animBg="1"/>
      <p:bldP spid="295974" grpId="0" animBg="1"/>
      <p:bldP spid="295975" grpId="0" autoUpdateAnimBg="0"/>
      <p:bldP spid="295976" grpId="0" animBg="1"/>
      <p:bldP spid="295977" grpId="0" autoUpdateAnimBg="0"/>
      <p:bldP spid="295978" grpId="0" autoUpdateAnimBg="0"/>
      <p:bldP spid="295979" grpId="0" animBg="1"/>
      <p:bldP spid="295980" grpId="0" animBg="1"/>
      <p:bldP spid="295981" grpId="0" autoUpdateAnimBg="0"/>
      <p:bldP spid="295982" grpId="0" animBg="1"/>
      <p:bldP spid="295983" grpId="0" autoUpdateAnimBg="0"/>
      <p:bldP spid="295984" grpId="0" autoUpdateAnimBg="0"/>
      <p:bldP spid="295985" grpId="0" animBg="1"/>
      <p:bldP spid="295986" grpId="0" animBg="1"/>
      <p:bldP spid="295987" grpId="0" autoUpdateAnimBg="0"/>
      <p:bldP spid="295988" grpId="0" animBg="1"/>
      <p:bldP spid="295989" grpId="0" autoUpdateAnimBg="0"/>
      <p:bldP spid="295990" grpId="0" autoUpdateAnimBg="0"/>
      <p:bldP spid="295991" grpId="0" animBg="1"/>
      <p:bldP spid="295992" grpId="0" animBg="1"/>
      <p:bldP spid="295993" grpId="0" autoUpdateAnimBg="0"/>
      <p:bldP spid="295996" grpId="0" animBg="1"/>
      <p:bldP spid="295997" grpId="0" autoUpdateAnimBg="0"/>
      <p:bldP spid="295998" grpId="0" autoUpdateAnimBg="0"/>
      <p:bldP spid="295999" grpId="0" animBg="1"/>
      <p:bldP spid="296000" grpId="0" animBg="1"/>
      <p:bldP spid="296001" grpId="0" autoUpdateAnimBg="0"/>
      <p:bldP spid="296002" grpId="0" animBg="1"/>
      <p:bldP spid="296003" grpId="0" animBg="1"/>
      <p:bldP spid="296004" grpId="0" autoUpdateAnimBg="0"/>
      <p:bldP spid="296005" grpId="0" autoUpdateAnimBg="0"/>
      <p:bldP spid="296006" grpId="0" animBg="1"/>
      <p:bldP spid="296007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583965" y="216908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Color e intensidad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DAE426-DB02-44CB-A1D7-3E77E0143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28800"/>
            <a:ext cx="8381633" cy="22179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032FE49-E425-47C9-A130-74CCC3863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4419302"/>
            <a:ext cx="5576471" cy="20162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0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067" y="369665"/>
            <a:ext cx="6664325" cy="8270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628800"/>
            <a:ext cx="5904656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de código </a:t>
            </a:r>
            <a:r>
              <a:rPr lang="es-ES_tradnl" sz="25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nos permite repetir la ejecución de una secuencia de instrucciones. 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repetición es controlada por la evaluación de una </a:t>
            </a:r>
            <a:r>
              <a:rPr lang="es-ES_tradnl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condición, mientras </a:t>
            </a:r>
            <a:r>
              <a:rPr lang="es-ES_tradnl" sz="25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esta condición sea verdadera, entonces ejecuta las instrucciones</a:t>
            </a:r>
            <a:r>
              <a:rPr lang="es-ES_tradnl" sz="25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2" y="1772816"/>
            <a:ext cx="1667794" cy="40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712" y="1484784"/>
            <a:ext cx="6549130" cy="48965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expresión numérica, relacional o lógica.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en forma repetida, en secuencia de arriba a abajo,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 distinto de </a:t>
            </a:r>
            <a:r>
              <a:rPr lang="es-MX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como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primera ocasión, 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i="1" u="sng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ejecutan.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284287"/>
            <a:ext cx="6841058" cy="84045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15121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921054" cy="4248472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ts val="3400"/>
              </a:lnSpc>
              <a:spcBef>
                <a:spcPts val="1200"/>
              </a:spcBef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la(s) instrucción(es) no se ejecuta y se pasa a ejecutar la siguiente instrucción en el programa.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ejecuta la(s) instrucción(es) y el proceso se repite comenzando en el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punto 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475358" y="197767"/>
            <a:ext cx="640901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52" y="33213"/>
            <a:ext cx="2485552" cy="17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2477</Words>
  <Application>Microsoft Office PowerPoint</Application>
  <PresentationFormat>Presentación en pantalla (4:3)</PresentationFormat>
  <Paragraphs>660</Paragraphs>
  <Slides>57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3" baseType="lpstr">
      <vt:lpstr>Arial</vt:lpstr>
      <vt:lpstr>Calibri</vt:lpstr>
      <vt:lpstr>Dom Casual</vt:lpstr>
      <vt:lpstr>Times New Roman</vt:lpstr>
      <vt:lpstr>Wingdings</vt:lpstr>
      <vt:lpstr>Tema de Office</vt:lpstr>
      <vt:lpstr>CB00881 Tecnologías de información emergentes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While</vt:lpstr>
      <vt:lpstr>While</vt:lpstr>
      <vt:lpstr>Presentación de PowerPoint</vt:lpstr>
      <vt:lpstr>Presentación de PowerPoint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Presentación de PowerPoint</vt:lpstr>
      <vt:lpstr>Presentación de PowerPoint</vt:lpstr>
      <vt:lpstr>Presentación de PowerPoint</vt:lpstr>
      <vt:lpstr>Presentación de PowerPoint</vt:lpstr>
      <vt:lpstr>Funciones con while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58</cp:revision>
  <dcterms:created xsi:type="dcterms:W3CDTF">2013-06-25T15:25:55Z</dcterms:created>
  <dcterms:modified xsi:type="dcterms:W3CDTF">2022-02-28T20:49:48Z</dcterms:modified>
</cp:coreProperties>
</file>