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96" r:id="rId3"/>
    <p:sldId id="353" r:id="rId4"/>
    <p:sldId id="354" r:id="rId5"/>
    <p:sldId id="355" r:id="rId6"/>
    <p:sldId id="356" r:id="rId7"/>
    <p:sldId id="352" r:id="rId8"/>
    <p:sldId id="265" r:id="rId9"/>
    <p:sldId id="260" r:id="rId10"/>
    <p:sldId id="262" r:id="rId11"/>
    <p:sldId id="267" r:id="rId12"/>
    <p:sldId id="357" r:id="rId13"/>
    <p:sldId id="266" r:id="rId14"/>
    <p:sldId id="268" r:id="rId15"/>
    <p:sldId id="269" r:id="rId16"/>
    <p:sldId id="358" r:id="rId17"/>
    <p:sldId id="359" r:id="rId18"/>
    <p:sldId id="282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43" autoAdjust="0"/>
  </p:normalViewPr>
  <p:slideViewPr>
    <p:cSldViewPr>
      <p:cViewPr varScale="1">
        <p:scale>
          <a:sx n="54" d="100"/>
          <a:sy n="54" d="100"/>
        </p:scale>
        <p:origin x="86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890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492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937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8810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9411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1800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5047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266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41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1916832"/>
            <a:ext cx="5976664" cy="16139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ts val="4000"/>
              </a:lnSpc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Jerarquía de operadores: Aritméticos, relacionales y lógicos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2ADCE-9A48-4E35-92D7-610BD65B4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36" y="3644896"/>
            <a:ext cx="3024336" cy="212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 txBox="1"/>
          <p:nvPr/>
        </p:nvSpPr>
        <p:spPr>
          <a:xfrm>
            <a:off x="2314956" y="1897622"/>
            <a:ext cx="5673852" cy="411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dirty="0">
                <a:solidFill>
                  <a:schemeClr val="bg1"/>
                </a:solidFill>
                <a:cs typeface="Calibri"/>
              </a:rPr>
              <a:t>Son utilizados para combinar declaraciones</a:t>
            </a:r>
            <a:r>
              <a:rPr lang="es-MX" dirty="0">
                <a:solidFill>
                  <a:schemeClr val="bg1"/>
                </a:solidFill>
                <a:cs typeface="Calibri"/>
              </a:rPr>
              <a:t> </a:t>
            </a:r>
            <a:r>
              <a:rPr dirty="0">
                <a:solidFill>
                  <a:schemeClr val="bg1"/>
                </a:solidFill>
                <a:cs typeface="Calibri"/>
              </a:rPr>
              <a:t>condicionales</a:t>
            </a:r>
            <a:r>
              <a:rPr lang="es-MX" dirty="0">
                <a:solidFill>
                  <a:schemeClr val="bg1"/>
                </a:solidFill>
                <a:cs typeface="Calibri"/>
              </a:rPr>
              <a:t>.</a:t>
            </a:r>
            <a:endParaRPr dirty="0">
              <a:solidFill>
                <a:schemeClr val="bg1"/>
              </a:solidFill>
              <a:cs typeface="Calibri"/>
            </a:endParaRPr>
          </a:p>
          <a:p>
            <a:pPr>
              <a:lnSpc>
                <a:spcPts val="550"/>
              </a:lnSpc>
              <a:spcBef>
                <a:spcPts val="28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</p:txBody>
      </p:sp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A370B517-6723-4FE8-AE1D-36ACC49B4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6325"/>
              </p:ext>
            </p:extLst>
          </p:nvPr>
        </p:nvGraphicFramePr>
        <p:xfrm>
          <a:off x="1671788" y="2514526"/>
          <a:ext cx="5728417" cy="248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759">
                  <a:extLst>
                    <a:ext uri="{9D8B030D-6E8A-4147-A177-3AD203B41FA5}">
                      <a16:colId xmlns:a16="http://schemas.microsoft.com/office/drawing/2014/main" val="595487827"/>
                    </a:ext>
                  </a:extLst>
                </a:gridCol>
                <a:gridCol w="1492759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742899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Prioridad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698837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1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2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3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</a:tbl>
          </a:graphicData>
        </a:graphic>
      </p:graphicFrame>
      <p:sp>
        <p:nvSpPr>
          <p:cNvPr id="48" name="object 2">
            <a:extLst>
              <a:ext uri="{FF2B5EF4-FFF2-40B4-BE49-F238E27FC236}">
                <a16:creationId xmlns:a16="http://schemas.microsoft.com/office/drawing/2014/main" id="{82677CFF-B06B-462F-8F9B-D22E3D44C398}"/>
              </a:ext>
            </a:extLst>
          </p:cNvPr>
          <p:cNvSpPr txBox="1"/>
          <p:nvPr/>
        </p:nvSpPr>
        <p:spPr>
          <a:xfrm>
            <a:off x="1547664" y="881669"/>
            <a:ext cx="5852540" cy="10937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lang="es-ES" sz="4000" b="1" spc="-2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32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789058" y="2103419"/>
            <a:ext cx="6892290" cy="7822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chemeClr val="bg1"/>
                </a:solidFill>
                <a:cs typeface="Calibri"/>
              </a:rPr>
              <a:t>La precedencia es la manera en que una expresión con diferentes operadores debe resolverse.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11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080260" y="566482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745685" y="1844824"/>
            <a:ext cx="6336704" cy="27363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se resuelve una expresión que contiene: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de diferentes categorías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de la misma categoría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con paréntesis</a:t>
            </a: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b="1" dirty="0">
              <a:solidFill>
                <a:srgbClr val="00FFFF"/>
              </a:solidFill>
              <a:cs typeface="Calibri"/>
            </a:endParaRP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9F1F7E0B-877A-40B5-AD60-ABF52013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09" y="4372655"/>
            <a:ext cx="4320480" cy="16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5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1. Operadores de distintas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331640" y="1768974"/>
            <a:ext cx="6912768" cy="3384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se resuelve una expresión que contiene operadores de diferentes categorías: 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aritméticos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relacionales o de comparación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lógicos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360279-6EEB-4A19-96BE-CF11687BA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544" y="41374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>
                <a:solidFill>
                  <a:srgbClr val="00CC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2B7795-30BD-42FC-8C62-0FE1F294F616}"/>
              </a:ext>
            </a:extLst>
          </p:cNvPr>
          <p:cNvSpPr>
            <a:spLocks noChangeArrowheads="1"/>
          </p:cNvSpPr>
          <p:nvPr/>
        </p:nvSpPr>
        <p:spPr bwMode="auto">
          <a:xfrm rot="20400000">
            <a:off x="6982544" y="38326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33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95441B-5D78-4385-9A15-E3FD1213C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344" y="40612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1793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  <p:bldP spid="7" grpId="0" build="p" autoUpdateAnimBg="0" advAuto="0"/>
      <p:bldP spid="8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1. Operadores de distintas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827585" y="1916832"/>
            <a:ext cx="7992888" cy="3384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Ejemplo:                                        </a:t>
            </a:r>
            <a:r>
              <a:rPr lang="es-MX" sz="2400" b="1" dirty="0">
                <a:solidFill>
                  <a:srgbClr val="002060"/>
                </a:solidFill>
                <a:cs typeface="Calibri"/>
              </a:rPr>
              <a:t>8 &gt; 9 and 4 + 3 &gt; 5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aritméticos</a:t>
            </a:r>
            <a:r>
              <a:rPr lang="es-MX" sz="240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: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8 &gt; 9 and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4 + 3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 &gt; 5</a:t>
            </a:r>
            <a:endParaRPr lang="es-MX" sz="2400" dirty="0">
              <a:solidFill>
                <a:schemeClr val="accent3">
                  <a:lumMod val="75000"/>
                </a:schemeClr>
              </a:solidFill>
              <a:cs typeface="Calibri"/>
            </a:endParaRPr>
          </a:p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                                                  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8 &gt; 9 and 7 &gt; 5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relacionales:  </a:t>
            </a:r>
            <a:r>
              <a:rPr lang="es-MX" sz="240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  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8 &gt; 9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and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7 &gt; 5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= False and True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lógicos:        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False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and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 True = False</a:t>
            </a:r>
          </a:p>
          <a:p>
            <a:pPr>
              <a:lnSpc>
                <a:spcPts val="1400"/>
              </a:lnSpc>
              <a:spcBef>
                <a:spcPts val="72"/>
              </a:spcBef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74202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694070" y="1827429"/>
            <a:ext cx="6892290" cy="430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bg1"/>
                </a:solidFill>
                <a:cs typeface="Calibri"/>
              </a:rPr>
              <a:t>Operadores de la misma categoría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187624" y="2016582"/>
            <a:ext cx="7110866" cy="11689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12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Cuando se tienen expresiones con operadores de la misma categoría, se resuelven de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izquierda a derecha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Por ejemplo:</a:t>
            </a:r>
            <a:endParaRPr lang="en-US" sz="2400" b="1" dirty="0">
              <a:solidFill>
                <a:srgbClr val="0070C0"/>
              </a:solidFill>
              <a:cs typeface="Calibri"/>
              <a:sym typeface="Trebuchet MS"/>
            </a:endParaRP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  <p:sp>
        <p:nvSpPr>
          <p:cNvPr id="46" name="Google Shape;403;p13">
            <a:extLst>
              <a:ext uri="{FF2B5EF4-FFF2-40B4-BE49-F238E27FC236}">
                <a16:creationId xmlns:a16="http://schemas.microsoft.com/office/drawing/2014/main" id="{AD560767-3018-4C2B-81E8-E5FBA4BC2828}"/>
              </a:ext>
            </a:extLst>
          </p:cNvPr>
          <p:cNvSpPr txBox="1"/>
          <p:nvPr/>
        </p:nvSpPr>
        <p:spPr>
          <a:xfrm>
            <a:off x="3203848" y="3411970"/>
            <a:ext cx="2509866" cy="37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/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200 + 500 * 2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7" name="Google Shape;405;p13">
            <a:extLst>
              <a:ext uri="{FF2B5EF4-FFF2-40B4-BE49-F238E27FC236}">
                <a16:creationId xmlns:a16="http://schemas.microsoft.com/office/drawing/2014/main" id="{6317B14A-90DC-4D51-8419-CFEBB7BDEF3F}"/>
              </a:ext>
            </a:extLst>
          </p:cNvPr>
          <p:cNvSpPr txBox="1"/>
          <p:nvPr/>
        </p:nvSpPr>
        <p:spPr>
          <a:xfrm>
            <a:off x="3203848" y="3933056"/>
            <a:ext cx="2509866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/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200 + 1000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  <a:p>
            <a:pPr marL="12700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1200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  <a:p>
            <a:pPr marL="12700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1200.15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0A3423E4-D277-40BE-A971-9D83F0F4543B}"/>
              </a:ext>
            </a:extLst>
          </p:cNvPr>
          <p:cNvSpPr txBox="1"/>
          <p:nvPr/>
        </p:nvSpPr>
        <p:spPr>
          <a:xfrm>
            <a:off x="1570935" y="470874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2. Operadores de la misma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30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15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611560" y="1597982"/>
            <a:ext cx="8208912" cy="21991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500"/>
              </a:lnSpc>
              <a:spcAft>
                <a:spcPts val="1200"/>
              </a:spcAft>
            </a:pP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paréntesis están por encima de cualquier tipo de operador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obligando a resolver primeramente lo que se encuentra dentro de ellos, respetando las reglas anteriores, y en caso de haber varias expresiones entre paréntesis, éstos se irán resolviendo de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izquierda a derecha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  <a:p>
            <a:pPr marL="12700" marR="12700" algn="just">
              <a:lnSpc>
                <a:spcPts val="3500"/>
              </a:lnSpc>
              <a:spcAft>
                <a:spcPts val="12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Por ejemplo:      </a:t>
            </a:r>
            <a:r>
              <a:rPr lang="en-US" sz="2400" b="1" dirty="0">
                <a:solidFill>
                  <a:srgbClr val="0070C0"/>
                </a:solidFill>
                <a:cs typeface="Calibri"/>
                <a:sym typeface="Trebuchet MS"/>
              </a:rPr>
              <a:t>2 * (5 - 2) + (4 + 2) / 2 == 9</a:t>
            </a: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n-US" b="1" dirty="0">
              <a:solidFill>
                <a:srgbClr val="0070C0"/>
              </a:solidFill>
              <a:cs typeface="Calibri"/>
              <a:sym typeface="Trebuchet MS"/>
            </a:endParaRP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s-MX" sz="1400" dirty="0"/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D67B9E4-ADD9-4239-9CDD-2A77C8C8B87E}"/>
              </a:ext>
            </a:extLst>
          </p:cNvPr>
          <p:cNvSpPr/>
          <p:nvPr/>
        </p:nvSpPr>
        <p:spPr>
          <a:xfrm>
            <a:off x="2353562" y="3931744"/>
            <a:ext cx="3422641" cy="23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(4 + 2) / 2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(6) / 2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 + 3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9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5EDB19D9-1611-4866-9377-0D1127A8F2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3. Operadores con paréntesis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363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683568" y="1668088"/>
            <a:ext cx="7992889" cy="4334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Cuando se tiene una expresión en la que aparecen varios operadores, se utiliza la prioridad para determinar el orden en el que se llevarán a cabo las operaciones.</a:t>
            </a:r>
          </a:p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Los operadores que aparecen en el mismo renglón tienen la misma prioridad.</a:t>
            </a:r>
          </a:p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Si se encuentran varios operadores con la misma prioridad en la misma expresión se evalúan de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izquierda a derecha</a:t>
            </a:r>
            <a:r>
              <a:rPr lang="es-ES" sz="2400" dirty="0"/>
              <a:t>. </a:t>
            </a:r>
            <a:r>
              <a:rPr lang="es-ES" sz="2400" b="1" dirty="0">
                <a:solidFill>
                  <a:schemeClr val="accent5">
                    <a:lumMod val="75000"/>
                  </a:schemeClr>
                </a:solidFill>
              </a:rPr>
              <a:t>Excepto por la exponenciación que se evalúa de derecha a izquierda.</a:t>
            </a:r>
            <a:endParaRPr lang="es-MX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5EDB19D9-1611-4866-9377-0D1127A8F2B6}"/>
              </a:ext>
            </a:extLst>
          </p:cNvPr>
          <p:cNvSpPr txBox="1"/>
          <p:nvPr/>
        </p:nvSpPr>
        <p:spPr>
          <a:xfrm>
            <a:off x="79756" y="299369"/>
            <a:ext cx="8740715" cy="1185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operadores </a:t>
            </a:r>
            <a:endParaRPr lang="es-MX" sz="4000" b="1" spc="-2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Aritméticos, de comparación y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9283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1A7F827-8DA9-42EC-B69B-2D5AD27D8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656041"/>
              </p:ext>
            </p:extLst>
          </p:nvPr>
        </p:nvGraphicFramePr>
        <p:xfrm>
          <a:off x="479179" y="1367185"/>
          <a:ext cx="8185637" cy="523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151">
                  <a:extLst>
                    <a:ext uri="{9D8B030D-6E8A-4147-A177-3AD203B41FA5}">
                      <a16:colId xmlns:a16="http://schemas.microsoft.com/office/drawing/2014/main" val="1775329593"/>
                    </a:ext>
                  </a:extLst>
                </a:gridCol>
                <a:gridCol w="2629524">
                  <a:extLst>
                    <a:ext uri="{9D8B030D-6E8A-4147-A177-3AD203B41FA5}">
                      <a16:colId xmlns:a16="http://schemas.microsoft.com/office/drawing/2014/main" val="2264703028"/>
                    </a:ext>
                  </a:extLst>
                </a:gridCol>
                <a:gridCol w="4092962">
                  <a:extLst>
                    <a:ext uri="{9D8B030D-6E8A-4147-A177-3AD203B41FA5}">
                      <a16:colId xmlns:a16="http://schemas.microsoft.com/office/drawing/2014/main" val="2196562493"/>
                    </a:ext>
                  </a:extLst>
                </a:gridCol>
              </a:tblGrid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Prioridad</a:t>
                      </a:r>
                      <a:endParaRPr lang="es-MX" sz="2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76221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+mn-lt"/>
                        </a:rPr>
                        <a:t>1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1" dirty="0">
                          <a:latin typeface="+mn-lt"/>
                        </a:rPr>
                        <a:t>Paréntesis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4242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2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Potencia o exponenciación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8566946"/>
                  </a:ext>
                </a:extLst>
              </a:tr>
              <a:tr h="735784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3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2000" b="1" dirty="0">
                          <a:latin typeface="+mn-lt"/>
                          <a:cs typeface="Arial"/>
                        </a:rPr>
                        <a:t>,  / ,  // , %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sz="20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2000" b="1" spc="0" dirty="0">
                          <a:latin typeface="+mn-lt"/>
                          <a:cs typeface="Arial"/>
                        </a:rPr>
                        <a:t>, división real, división entera y residuo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6211073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4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MX" sz="2000" b="1" dirty="0">
                          <a:latin typeface="+mn-lt"/>
                          <a:cs typeface="Arial"/>
                        </a:rPr>
                        <a:t>+ , -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Suma y resta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528039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5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&lt;, &lt;=, &gt;, &gt;=, !=, ==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Operadores de comparación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7543837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6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l">
                        <a:lnSpc>
                          <a:spcPct val="100000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NOT (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g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aci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ó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n</a:t>
                      </a:r>
                      <a:r>
                        <a:rPr lang="es-ES" sz="1600" b="1" spc="0" dirty="0">
                          <a:latin typeface="Arial"/>
                          <a:cs typeface="Arial"/>
                        </a:rPr>
                        <a:t>)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53471370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7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l">
                        <a:lnSpc>
                          <a:spcPct val="100099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AND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1078946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8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l">
                        <a:lnSpc>
                          <a:spcPct val="100099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OR</a:t>
                      </a:r>
                      <a:endParaRPr lang="es-ES"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936543"/>
                  </a:ext>
                </a:extLst>
              </a:tr>
            </a:tbl>
          </a:graphicData>
        </a:graphic>
      </p:graphicFrame>
      <p:sp>
        <p:nvSpPr>
          <p:cNvPr id="10" name="object 2">
            <a:extLst>
              <a:ext uri="{FF2B5EF4-FFF2-40B4-BE49-F238E27FC236}">
                <a16:creationId xmlns:a16="http://schemas.microsoft.com/office/drawing/2014/main" id="{C95E5026-198E-4F3E-A0BD-D551EAB4A0E7}"/>
              </a:ext>
            </a:extLst>
          </p:cNvPr>
          <p:cNvSpPr txBox="1"/>
          <p:nvPr/>
        </p:nvSpPr>
        <p:spPr>
          <a:xfrm>
            <a:off x="201641" y="181770"/>
            <a:ext cx="8740715" cy="1185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operadores </a:t>
            </a:r>
            <a:endParaRPr lang="es-MX" sz="4000" b="1" spc="-2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Aritméticos, de comparación y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973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43608" y="435573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1358059" y="2748957"/>
            <a:ext cx="4547530" cy="1688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Aritméticos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Relacionales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Booleanos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 o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lógicos</a:t>
            </a:r>
            <a:endParaRPr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A03B301-9750-42DC-8723-0DC16437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1" y="32687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>
                <a:solidFill>
                  <a:srgbClr val="00CC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CA1A79D-6270-4EC1-925F-BDE6C8019545}"/>
              </a:ext>
            </a:extLst>
          </p:cNvPr>
          <p:cNvSpPr>
            <a:spLocks noChangeArrowheads="1"/>
          </p:cNvSpPr>
          <p:nvPr/>
        </p:nvSpPr>
        <p:spPr bwMode="auto">
          <a:xfrm rot="20400000">
            <a:off x="6782361" y="29639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33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470128CB-F093-4B1D-869E-E394D218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161" y="31925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395BEBB-7EE6-4165-84D9-182798BB7CB7}"/>
              </a:ext>
            </a:extLst>
          </p:cNvPr>
          <p:cNvSpPr/>
          <p:nvPr/>
        </p:nvSpPr>
        <p:spPr>
          <a:xfrm>
            <a:off x="1115616" y="1281862"/>
            <a:ext cx="72967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Símbolos que nos indican cómo son manipulados los datos, se pueden clasificar en:</a:t>
            </a:r>
          </a:p>
          <a:p>
            <a:endParaRPr lang="es-ES_tradnl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 advAuto="0"/>
      <p:bldP spid="11" grpId="0" build="p" autoUpdateAnimBg="0" advAuto="0"/>
      <p:bldP spid="12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94533" y="513836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aritméticos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74561E4-4F43-4631-8DB1-0A3A3ED9ECB4}"/>
              </a:ext>
            </a:extLst>
          </p:cNvPr>
          <p:cNvSpPr txBox="1">
            <a:spLocks/>
          </p:cNvSpPr>
          <p:nvPr/>
        </p:nvSpPr>
        <p:spPr>
          <a:xfrm>
            <a:off x="209354" y="1412776"/>
            <a:ext cx="8251078" cy="93610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03580" marR="12700">
              <a:lnSpc>
                <a:spcPct val="150000"/>
              </a:lnSpc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Calibri"/>
              </a:rPr>
              <a:t>Los operadores aritméticos se utilizan con valores numéricos para desempeñar operaciones de matemáticas comunes: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488C119-97D6-4758-9CB5-6E9C9FFB1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54478"/>
              </p:ext>
            </p:extLst>
          </p:nvPr>
        </p:nvGraphicFramePr>
        <p:xfrm>
          <a:off x="2174653" y="2842404"/>
          <a:ext cx="4610100" cy="333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398249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R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esta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-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*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*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/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D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v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isi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1800" b="1" spc="0" dirty="0">
                          <a:latin typeface="+mn-lt"/>
                          <a:cs typeface="Arial"/>
                        </a:rPr>
                        <a:t> real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/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%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1800" b="1" spc="15" dirty="0">
                          <a:latin typeface="+mn-lt"/>
                          <a:cs typeface="Arial"/>
                        </a:rPr>
                        <a:t>Residuo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%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974117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+mn-lt"/>
                          <a:cs typeface="Arial"/>
                        </a:rPr>
                        <a:t>**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P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o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te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cia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**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3031724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+mn-lt"/>
                          <a:cs typeface="Arial"/>
                        </a:rPr>
                        <a:t>//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D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v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isi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-4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e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tera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//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8948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70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94533" y="513836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relacionales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4FF6E67-6F8D-46A0-8029-C72390A96136}"/>
              </a:ext>
            </a:extLst>
          </p:cNvPr>
          <p:cNvSpPr txBox="1"/>
          <p:nvPr/>
        </p:nvSpPr>
        <p:spPr>
          <a:xfrm>
            <a:off x="1094533" y="1412776"/>
            <a:ext cx="7365899" cy="12241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72085">
              <a:lnSpc>
                <a:spcPct val="150000"/>
              </a:lnSpc>
              <a:tabLst>
                <a:tab pos="3681095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operadores relacionales se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utilizan para comparar y regresan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posibles valores: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o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Falso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700"/>
              </a:lnSpc>
              <a:spcBef>
                <a:spcPts val="10"/>
              </a:spcBef>
            </a:pPr>
            <a:endParaRPr sz="700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DBF2E6D1-6B07-4529-A83F-57BDB9485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23641"/>
              </p:ext>
            </p:extLst>
          </p:nvPr>
        </p:nvGraphicFramePr>
        <p:xfrm>
          <a:off x="2123728" y="2932357"/>
          <a:ext cx="5014888" cy="3411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07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238049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492032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87401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Igual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2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-2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-3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741173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303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17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86004" y="513836"/>
            <a:ext cx="8174427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booleanos o lógicos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4FF6E67-6F8D-46A0-8029-C72390A96136}"/>
              </a:ext>
            </a:extLst>
          </p:cNvPr>
          <p:cNvSpPr txBox="1"/>
          <p:nvPr/>
        </p:nvSpPr>
        <p:spPr>
          <a:xfrm>
            <a:off x="1094533" y="1412776"/>
            <a:ext cx="7365899" cy="12241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72085">
              <a:lnSpc>
                <a:spcPct val="150000"/>
              </a:lnSpc>
              <a:tabLst>
                <a:tab pos="3681095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operadores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lógicos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regresan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posibles valores: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o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Falso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700"/>
              </a:lnSpc>
              <a:spcBef>
                <a:spcPts val="10"/>
              </a:spcBef>
            </a:pPr>
            <a:endParaRPr sz="7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7249F85-8633-4E27-BCCA-4C0E4DEF9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85131"/>
              </p:ext>
            </p:extLst>
          </p:nvPr>
        </p:nvGraphicFramePr>
        <p:xfrm>
          <a:off x="1504165" y="2914152"/>
          <a:ext cx="6092171" cy="3251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5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627195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24382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5493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52154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aci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ó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n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106151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ctr">
                        <a:lnSpc>
                          <a:spcPct val="100099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600" b="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600" b="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si t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 s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121315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192405" indent="-71438" algn="ctr">
                        <a:lnSpc>
                          <a:spcPct val="100000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600" b="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al me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 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es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5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827584" y="764704"/>
            <a:ext cx="7223334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000" b="1" dirty="0">
                <a:solidFill>
                  <a:srgbClr val="002060"/>
                </a:solidFill>
                <a:latin typeface="Calibri"/>
                <a:cs typeface="Calibri"/>
              </a:rPr>
              <a:t>Tabla</a:t>
            </a:r>
            <a:r>
              <a:rPr sz="4000" b="1" spc="-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002060"/>
                </a:solidFill>
                <a:latin typeface="Calibri"/>
                <a:cs typeface="Calibri"/>
              </a:rPr>
              <a:t>de</a:t>
            </a:r>
            <a:r>
              <a:rPr sz="40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verdad</a:t>
            </a:r>
            <a:r>
              <a:rPr sz="4000" b="1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endParaRPr lang="es-ES" sz="4000" b="1" spc="5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2400" b="1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per</a:t>
            </a:r>
            <a:r>
              <a:rPr sz="24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400" b="1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dores</a:t>
            </a:r>
            <a:r>
              <a:rPr sz="2400" b="1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73540"/>
              </p:ext>
            </p:extLst>
          </p:nvPr>
        </p:nvGraphicFramePr>
        <p:xfrm>
          <a:off x="1804783" y="2276872"/>
          <a:ext cx="5534433" cy="2736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4378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tP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9238" indent="-249238" algn="ctr">
                        <a:lnSpc>
                          <a:spcPct val="100000"/>
                        </a:lnSpc>
                        <a:tabLst/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948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554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302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7350" indent="-3873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64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3052571" y="1954248"/>
            <a:ext cx="4904182" cy="2481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/>
            <a:r>
              <a:rPr lang="es-MX" sz="4800" b="1" dirty="0">
                <a:solidFill>
                  <a:srgbClr val="002060"/>
                </a:solidFill>
                <a:latin typeface="Calibri"/>
                <a:cs typeface="Calibri"/>
              </a:rPr>
              <a:t>¿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En</a:t>
            </a:r>
            <a:r>
              <a:rPr sz="4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qu</a:t>
            </a:r>
            <a:r>
              <a:rPr lang="es-MX" sz="4800" b="1" dirty="0">
                <a:solidFill>
                  <a:srgbClr val="002060"/>
                </a:solidFill>
                <a:latin typeface="Calibri"/>
                <a:cs typeface="Calibri"/>
              </a:rPr>
              <a:t>é</a:t>
            </a:r>
            <a:r>
              <a:rPr sz="4800" b="1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orden</a:t>
            </a:r>
            <a:r>
              <a:rPr sz="4800" b="1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se </a:t>
            </a:r>
            <a:r>
              <a:rPr sz="4800" b="1" spc="-25" dirty="0">
                <a:solidFill>
                  <a:srgbClr val="002060"/>
                </a:solidFill>
                <a:latin typeface="Calibri"/>
                <a:cs typeface="Calibri"/>
              </a:rPr>
              <a:t>ejecutan</a:t>
            </a:r>
            <a:r>
              <a:rPr sz="4800" b="1" spc="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las operacione</a:t>
            </a:r>
            <a:r>
              <a:rPr sz="4800" b="1" spc="-5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9CD174E2-9471-4E1E-9619-CF875837899D}"/>
              </a:ext>
            </a:extLst>
          </p:cNvPr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">
            <a:extLst>
              <a:ext uri="{FF2B5EF4-FFF2-40B4-BE49-F238E27FC236}">
                <a16:creationId xmlns:a16="http://schemas.microsoft.com/office/drawing/2014/main" id="{5185951B-B42B-4636-8A03-2686F37076D6}"/>
              </a:ext>
            </a:extLst>
          </p:cNvPr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5">
            <a:extLst>
              <a:ext uri="{FF2B5EF4-FFF2-40B4-BE49-F238E27FC236}">
                <a16:creationId xmlns:a16="http://schemas.microsoft.com/office/drawing/2014/main" id="{C3F00173-A242-49FF-98F9-E1F879483DE6}"/>
              </a:ext>
            </a:extLst>
          </p:cNvPr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6">
            <a:extLst>
              <a:ext uri="{FF2B5EF4-FFF2-40B4-BE49-F238E27FC236}">
                <a16:creationId xmlns:a16="http://schemas.microsoft.com/office/drawing/2014/main" id="{53729D88-4523-431A-8981-71F2BEF7CD8F}"/>
              </a:ext>
            </a:extLst>
          </p:cNvPr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7">
            <a:extLst>
              <a:ext uri="{FF2B5EF4-FFF2-40B4-BE49-F238E27FC236}">
                <a16:creationId xmlns:a16="http://schemas.microsoft.com/office/drawing/2014/main" id="{5C1A0583-628F-43A4-8B4F-C0EC0AD5B1C9}"/>
              </a:ext>
            </a:extLst>
          </p:cNvPr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8">
            <a:extLst>
              <a:ext uri="{FF2B5EF4-FFF2-40B4-BE49-F238E27FC236}">
                <a16:creationId xmlns:a16="http://schemas.microsoft.com/office/drawing/2014/main" id="{1C337BF9-6810-4430-9FD4-519B491C2F19}"/>
              </a:ext>
            </a:extLst>
          </p:cNvPr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6840FF10-5303-4F00-B114-E14FD67B5F8F}"/>
              </a:ext>
            </a:extLst>
          </p:cNvPr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16">
            <a:extLst>
              <a:ext uri="{FF2B5EF4-FFF2-40B4-BE49-F238E27FC236}">
                <a16:creationId xmlns:a16="http://schemas.microsoft.com/office/drawing/2014/main" id="{99866289-920D-4E08-9C2E-35043DBFF9A0}"/>
              </a:ext>
            </a:extLst>
          </p:cNvPr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043608" y="1556792"/>
            <a:ext cx="7416824" cy="1143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96215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Cuando se tiene una expresión en la que aparecen varios operadores, se utiliza la prioridad para determinar el orden en el que se llevarán a cabo las operaciones.</a:t>
            </a:r>
          </a:p>
          <a:p>
            <a:pPr>
              <a:lnSpc>
                <a:spcPct val="150000"/>
              </a:lnSpc>
              <a:spcBef>
                <a:spcPts val="72"/>
              </a:spcBef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724408" y="498263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1012101" y="3115321"/>
            <a:ext cx="7447439" cy="20840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Si se encuentran varios operadores con la misma prioridad en la misma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expresión se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evalúan de izquierda a derecha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 Excepto por la exponenciación que se evalúa de derecha a izquierda.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72"/>
              </a:spcBef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55E5B531-5B8F-46FF-860B-505B3C823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4716006"/>
            <a:ext cx="4320480" cy="16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7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2590978" y="4073111"/>
            <a:ext cx="773431" cy="432546"/>
          </a:xfrm>
          <a:custGeom>
            <a:avLst/>
            <a:gdLst/>
            <a:ahLst/>
            <a:cxnLst/>
            <a:rect l="l" t="t" r="r" b="b"/>
            <a:pathLst>
              <a:path w="773442" h="322529">
                <a:moveTo>
                  <a:pt x="0" y="322529"/>
                </a:moveTo>
                <a:lnTo>
                  <a:pt x="773442" y="322529"/>
                </a:lnTo>
                <a:lnTo>
                  <a:pt x="77344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3364408" y="4073111"/>
            <a:ext cx="4097726" cy="432546"/>
          </a:xfrm>
          <a:custGeom>
            <a:avLst/>
            <a:gdLst/>
            <a:ahLst/>
            <a:cxnLst/>
            <a:rect l="l" t="t" r="r" b="b"/>
            <a:pathLst>
              <a:path w="4097782" h="322529">
                <a:moveTo>
                  <a:pt x="0" y="322529"/>
                </a:moveTo>
                <a:lnTo>
                  <a:pt x="4097782" y="322529"/>
                </a:lnTo>
                <a:lnTo>
                  <a:pt x="409778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590978" y="4395577"/>
            <a:ext cx="773431" cy="382726"/>
          </a:xfrm>
          <a:custGeom>
            <a:avLst/>
            <a:gdLst/>
            <a:ahLst/>
            <a:cxnLst/>
            <a:rect l="l" t="t" r="r" b="b"/>
            <a:pathLst>
              <a:path w="773442" h="285381">
                <a:moveTo>
                  <a:pt x="0" y="285381"/>
                </a:moveTo>
                <a:lnTo>
                  <a:pt x="773442" y="285381"/>
                </a:lnTo>
                <a:lnTo>
                  <a:pt x="77344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364408" y="4395577"/>
            <a:ext cx="4097726" cy="382726"/>
          </a:xfrm>
          <a:custGeom>
            <a:avLst/>
            <a:gdLst/>
            <a:ahLst/>
            <a:cxnLst/>
            <a:rect l="l" t="t" r="r" b="b"/>
            <a:pathLst>
              <a:path w="4097782" h="285381">
                <a:moveTo>
                  <a:pt x="0" y="285381"/>
                </a:moveTo>
                <a:lnTo>
                  <a:pt x="4097782" y="285381"/>
                </a:lnTo>
                <a:lnTo>
                  <a:pt x="409778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590978" y="4680958"/>
            <a:ext cx="773431" cy="836274"/>
          </a:xfrm>
          <a:custGeom>
            <a:avLst/>
            <a:gdLst/>
            <a:ahLst/>
            <a:cxnLst/>
            <a:rect l="l" t="t" r="r" b="b"/>
            <a:pathLst>
              <a:path w="773442" h="623570">
                <a:moveTo>
                  <a:pt x="0" y="623570"/>
                </a:moveTo>
                <a:lnTo>
                  <a:pt x="773442" y="623570"/>
                </a:lnTo>
                <a:lnTo>
                  <a:pt x="77344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364408" y="4680958"/>
            <a:ext cx="4097726" cy="836274"/>
          </a:xfrm>
          <a:custGeom>
            <a:avLst/>
            <a:gdLst/>
            <a:ahLst/>
            <a:cxnLst/>
            <a:rect l="l" t="t" r="r" b="b"/>
            <a:pathLst>
              <a:path w="4097782" h="623570">
                <a:moveTo>
                  <a:pt x="0" y="623570"/>
                </a:moveTo>
                <a:lnTo>
                  <a:pt x="4097782" y="623570"/>
                </a:lnTo>
                <a:lnTo>
                  <a:pt x="409778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 txBox="1"/>
          <p:nvPr/>
        </p:nvSpPr>
        <p:spPr>
          <a:xfrm>
            <a:off x="3366950" y="4147354"/>
            <a:ext cx="827394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b="1" spc="-10" dirty="0">
                <a:latin typeface="Arial"/>
                <a:cs typeface="Arial"/>
              </a:rPr>
              <a:t>D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s</a:t>
            </a:r>
            <a:r>
              <a:rPr sz="1100" b="1" dirty="0">
                <a:latin typeface="Arial"/>
                <a:cs typeface="Arial"/>
              </a:rPr>
              <a:t>crip</a:t>
            </a:r>
            <a:r>
              <a:rPr sz="1100" b="1" spc="-5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ión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93391" y="4451520"/>
            <a:ext cx="135253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dirty="0">
                <a:latin typeface="Arial"/>
                <a:cs typeface="Arial"/>
              </a:rPr>
              <a:t>**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366948" y="4451520"/>
            <a:ext cx="554982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dirty="0">
                <a:latin typeface="Arial"/>
                <a:cs typeface="Arial"/>
              </a:rPr>
              <a:t>p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te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a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2593392" y="4147354"/>
            <a:ext cx="655946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b="1" dirty="0">
                <a:latin typeface="Arial"/>
                <a:cs typeface="Arial"/>
              </a:rPr>
              <a:t>Op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rad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r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99780" y="864267"/>
            <a:ext cx="5852540" cy="10937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lang="es-ES" sz="4000" b="1" spc="-2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32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61" name="Tabla 60">
            <a:extLst>
              <a:ext uri="{FF2B5EF4-FFF2-40B4-BE49-F238E27FC236}">
                <a16:creationId xmlns:a16="http://schemas.microsoft.com/office/drawing/2014/main" id="{8D848BC2-654A-4702-81E3-995EE3D6B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564985"/>
              </p:ext>
            </p:extLst>
          </p:nvPr>
        </p:nvGraphicFramePr>
        <p:xfrm>
          <a:off x="395535" y="2513270"/>
          <a:ext cx="8496945" cy="298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922102704"/>
                    </a:ext>
                  </a:extLst>
                </a:gridCol>
                <a:gridCol w="5688633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Prioridad</a:t>
                      </a:r>
                      <a:endParaRPr lang="es-MX" sz="2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+mn-lt"/>
                        </a:rPr>
                        <a:t>1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Paréntesis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2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Potencia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735784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3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2000" b="1" dirty="0">
                          <a:latin typeface="+mn-lt"/>
                          <a:cs typeface="Arial"/>
                        </a:rPr>
                        <a:t>,  / ,  // , %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20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2000" b="1" spc="0" dirty="0">
                          <a:latin typeface="+mn-lt"/>
                          <a:cs typeface="Arial"/>
                        </a:rPr>
                        <a:t>, división real, división entera y residuo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4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MX" sz="2000" b="1" dirty="0">
                          <a:latin typeface="+mn-lt"/>
                          <a:cs typeface="Arial"/>
                        </a:rPr>
                        <a:t>+ , -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Suma y resta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2056</TotalTime>
  <Words>905</Words>
  <Application>Microsoft Office PowerPoint</Application>
  <PresentationFormat>Presentación en pantalla (4:3)</PresentationFormat>
  <Paragraphs>236</Paragraphs>
  <Slides>18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Tema de Office</vt:lpstr>
      <vt:lpstr>TC1028  Pensamiento Computacional para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106</cp:revision>
  <dcterms:created xsi:type="dcterms:W3CDTF">2013-06-11T22:32:36Z</dcterms:created>
  <dcterms:modified xsi:type="dcterms:W3CDTF">2022-02-16T19:36:56Z</dcterms:modified>
</cp:coreProperties>
</file>