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9" r:id="rId2"/>
    <p:sldId id="1194" r:id="rId3"/>
    <p:sldId id="498" r:id="rId4"/>
    <p:sldId id="1214" r:id="rId5"/>
    <p:sldId id="1213" r:id="rId6"/>
    <p:sldId id="1195" r:id="rId7"/>
    <p:sldId id="1200" r:id="rId8"/>
    <p:sldId id="1201" r:id="rId9"/>
    <p:sldId id="1203" r:id="rId10"/>
    <p:sldId id="1204" r:id="rId11"/>
    <p:sldId id="1205" r:id="rId12"/>
    <p:sldId id="1206" r:id="rId13"/>
    <p:sldId id="1207" r:id="rId14"/>
    <p:sldId id="1208" r:id="rId15"/>
    <p:sldId id="1209" r:id="rId16"/>
    <p:sldId id="1210" r:id="rId17"/>
    <p:sldId id="1211" r:id="rId18"/>
    <p:sldId id="1212" r:id="rId19"/>
    <p:sldId id="1198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3250" autoAdjust="0"/>
  </p:normalViewPr>
  <p:slideViewPr>
    <p:cSldViewPr>
      <p:cViewPr varScale="1">
        <p:scale>
          <a:sx n="110" d="100"/>
          <a:sy n="110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00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9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5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36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8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36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9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47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7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49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9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9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28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48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1211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VPNs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IPsec de sitio a sitio (LAN a LAN)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12" name="Imagen 11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F577C0C5-A309-BB6A-061C-20FFA356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20" y="3140968"/>
            <a:ext cx="3240360" cy="334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226" y="1354854"/>
            <a:ext cx="8456246" cy="193013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6.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el mapa criptográfico en 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 de salida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GigabitEthernet0/0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255.255.255.0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409822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866" y="1864398"/>
            <a:ext cx="7848872" cy="114300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7.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hacia el ISP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 nube de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route 0.0.0.0 0.0.0.0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172.16.1.2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222485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3717031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43000"/>
            <a:ext cx="8064896" cy="3078088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las negociaciones de la Fase 1 para los túneles L2L.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sha256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pre-share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672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796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064896" cy="1781944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Especifique la clave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pre-compartida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dirección del par remoto para que coincida con el túnel L2L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vpnuser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" y="3634656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1296145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 política de Fase 2 para la negociación de IPsec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transform-set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esp-aes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esp-sha256-hmac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47239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36" y="3495554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0239"/>
            <a:ext cx="7992888" cy="1944216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para cifrar el tráfico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ejemplo, el tráfico de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encriptado. El tráfico que no coincide con la lista de acceso no está encriptado para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7625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0.0.0.255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0.0.0.255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8864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2" y="3593054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53468"/>
            <a:ext cx="8424936" cy="2419548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el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criptográfico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Especifique una lista de control de acceso (ACL) y define la identidad del host IP remoto.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ipsec-isakmp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peer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172.16.1.1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transform-set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02" y="10468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22890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4226" y="1354854"/>
            <a:ext cx="8456246" cy="193013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6.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Aplicar el mapa criptográfico en 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interfaz de salida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RouterB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interface GigabitEthernet0/0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255.255.255.0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8264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866" y="1864398"/>
            <a:ext cx="7848872" cy="1143000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7.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hacia el ISP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la nube de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route 0.0.0.0 0.0.0.0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10.0.0.1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211854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21558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6" y="1628800"/>
            <a:ext cx="7488832" cy="3906150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comandos que pueden proporcionar información para verificar el funcionamiento de una VPN de sitio a sitio incluyen: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interface tunnel100 | include Tunnel protocol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ospf neighbor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ip route ospf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crypto isakmp sa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crypto ipsec sa</a:t>
            </a:r>
          </a:p>
          <a:p>
            <a:pPr marL="57144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</a:endParaRPr>
          </a:p>
          <a:p>
            <a:pPr indent="0" algn="l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EA93A1-625D-8017-C536-AA65F8791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92" y="332656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Verificar VPN de sitio a sitio</a:t>
            </a:r>
            <a:endParaRPr lang="es-ES_tradnl" altLang="es-MX" sz="2000" b="1" dirty="0">
              <a:solidFill>
                <a:schemeClr val="accent3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5570" y="1268760"/>
            <a:ext cx="8676199" cy="1791776"/>
          </a:xfrm>
        </p:spPr>
        <p:txBody>
          <a:bodyPr/>
          <a:lstStyle/>
          <a:p>
            <a:pPr marL="571440" indent="-2857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VPNs IPsec de sitio a sitio (LAN a LAN)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la solución más versátil para el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cifrado de sitio a sitio </a:t>
            </a: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 son la única solución que permite la interoperabilidad de múltiples proveedores. </a:t>
            </a:r>
          </a:p>
          <a:p>
            <a:pPr marL="57144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difícil de administrar en redes grandes.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0053A9-C954-D220-8547-5064D8450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 de sitio a sitio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(LAN a LAN)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20227FA-A4C0-583C-C265-1F562923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3" y="3212976"/>
            <a:ext cx="8172400" cy="34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4" name="Oval 310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8961" y="857251"/>
            <a:ext cx="4664686" cy="3160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Ejemplo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configuración</a:t>
            </a:r>
            <a:r>
              <a:rPr lang="en-US" sz="4200" b="1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</a:t>
            </a:r>
            <a:r>
              <a:rPr lang="en-US" sz="42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VPNs IPsec</a:t>
            </a:r>
          </a:p>
        </p:txBody>
      </p:sp>
      <p:sp>
        <p:nvSpPr>
          <p:cNvPr id="3106" name="Rectangle 310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n 2" descr="Interfaz de usuario gráfica, Diagrama&#10;&#10;Descripción generada automáticamente con confianza media">
            <a:extLst>
              <a:ext uri="{FF2B5EF4-FFF2-40B4-BE49-F238E27FC236}">
                <a16:creationId xmlns:a16="http://schemas.microsoft.com/office/drawing/2014/main" id="{C589AA3B-D155-9016-470C-0AB583C7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35" y="2201119"/>
            <a:ext cx="2380365" cy="24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301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90239"/>
            <a:ext cx="7992888" cy="1944216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1.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para cifrar el tráfico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ejemplo, el tráfico de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172.16.2.0/24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encriptado. El tráfico que no coincide con la lista de acceso no está encriptado para Internet.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7625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10.1.1.0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0.0.0.255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172.16.2.0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0.0.0.255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18864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6" y="3717032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43000"/>
            <a:ext cx="8208912" cy="5454352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ts val="25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mediante el comando:</a:t>
            </a:r>
          </a:p>
          <a:p>
            <a:pPr indent="0" algn="l">
              <a:spcBef>
                <a:spcPts val="0"/>
              </a:spcBef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 algn="l">
              <a:lnSpc>
                <a:spcPts val="2500"/>
              </a:lnSpc>
              <a:spcBef>
                <a:spcPts val="0"/>
              </a:spcBef>
            </a:pP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endParaRPr lang="es-ES" sz="16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lnSpc>
                <a:spcPts val="25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del modo de configuración de la política ISAKMP, el cifrado, el hash, la autenticación y el grupo DH se pueden especificar con los siguientes comandos: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{des | 3des | aes | aes192 | aes 256}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sha256 | sha384 | md5}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rsa-sig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rsa-encr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pre-share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71440" indent="-285750" algn="l">
              <a:lnSpc>
                <a:spcPts val="25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{1 | 2 | 5 | 14 | 15 | 16 | 19 | 20 | 24}</a:t>
            </a:r>
          </a:p>
          <a:p>
            <a:pPr indent="0" algn="l">
              <a:lnSpc>
                <a:spcPts val="2500"/>
              </a:lnSpc>
              <a:spcBef>
                <a:spcPts val="1200"/>
              </a:spcBef>
            </a:pPr>
            <a:r>
              <a:rPr lang="es-ES" sz="16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asigna una prioridad a la política, donde 1 es la prioridad más alta.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indent="0">
              <a:spcBef>
                <a:spcPts val="0"/>
              </a:spcBef>
              <a:buNone/>
            </a:pPr>
            <a:endParaRPr lang="en-US" sz="1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 10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sha256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pre-share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14</a:t>
            </a: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4" y="3717031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43000"/>
            <a:ext cx="8064896" cy="3150096"/>
          </a:xfrm>
          <a:solidFill>
            <a:schemeClr val="bg1"/>
          </a:solidFill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2.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una política </a:t>
            </a:r>
            <a:r>
              <a:rPr lang="es-E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las negociaciones de la Fase 1 para los túneles L2L. </a:t>
            </a:r>
          </a:p>
          <a:p>
            <a:pPr indent="0" algn="l">
              <a:lnSpc>
                <a:spcPct val="150000"/>
              </a:lnSpc>
              <a:spcBef>
                <a:spcPts val="0"/>
              </a:spcBef>
            </a:pPr>
            <a:endParaRPr lang="es-E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policy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 sha256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pre-share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14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35699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84784"/>
            <a:ext cx="8064896" cy="1781944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3.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Especifique la clave </a:t>
            </a:r>
            <a:r>
              <a:rPr lang="es-E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pre-compartida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dirección del par remoto para que coincida con el túnel L2L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isakmp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vpnuser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0" y="3634656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1296145"/>
          </a:xfrm>
        </p:spPr>
        <p:txBody>
          <a:bodyPr/>
          <a:lstStyle/>
          <a:p>
            <a:pPr indent="0" algn="l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4.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la política de Fase 2 para la negociación de IPsec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esp-aes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esp-sha256-hmac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47239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17031"/>
            <a:ext cx="7218548" cy="27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ECCD68E-A742-9712-A768-7B1D784F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8" y="3850602"/>
            <a:ext cx="7218548" cy="279373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153468"/>
            <a:ext cx="8424936" cy="2419548"/>
          </a:xfrm>
          <a:solidFill>
            <a:schemeClr val="bg1"/>
          </a:solidFill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Paso 5. 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 el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mapa criptográfico</a:t>
            </a:r>
            <a:r>
              <a:rPr lang="es-E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Especifique una lista de control de acceso (ACL) y define la identidad del host IP remoto.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map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mymap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ipsec-isakmp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peer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10.0.0.2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transform-set </a:t>
            </a:r>
            <a:r>
              <a:rPr lang="en-US" sz="18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myset</a:t>
            </a:r>
            <a:endParaRPr lang="en-US" sz="18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address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lvl="1" indent="0">
              <a:lnSpc>
                <a:spcPts val="25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2FAA3E-64BB-4FFB-46CC-02579F1E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02" y="10468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4C6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VPNs</a:t>
            </a: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Ipsec</a:t>
            </a:r>
          </a:p>
          <a:p>
            <a:pPr>
              <a:spcBef>
                <a:spcPts val="0"/>
              </a:spcBef>
            </a:pPr>
            <a:r>
              <a:rPr lang="es-ES_tradnl" altLang="es-MX" sz="2000" b="1" dirty="0" err="1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Router</a:t>
            </a:r>
            <a:r>
              <a:rPr lang="es-ES_tradnl" altLang="es-MX" sz="2000" b="1" dirty="0">
                <a:solidFill>
                  <a:schemeClr val="accent3">
                    <a:lumMod val="75000"/>
                  </a:schemeClr>
                </a:solidFill>
                <a:latin typeface="Dom Casual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89625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791</Words>
  <Application>Microsoft Office PowerPoint</Application>
  <PresentationFormat>Presentación en pantalla (4:3)</PresentationFormat>
  <Paragraphs>139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Dom Casual</vt:lpstr>
      <vt:lpstr>Tema de Office</vt:lpstr>
      <vt:lpstr>TC 3003B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21</cp:revision>
  <dcterms:created xsi:type="dcterms:W3CDTF">2021-02-08T03:07:42Z</dcterms:created>
  <dcterms:modified xsi:type="dcterms:W3CDTF">2023-04-24T19:08:50Z</dcterms:modified>
</cp:coreProperties>
</file>