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2"/>
  </p:notesMasterIdLst>
  <p:sldIdLst>
    <p:sldId id="876" r:id="rId2"/>
    <p:sldId id="759" r:id="rId3"/>
    <p:sldId id="1108" r:id="rId4"/>
    <p:sldId id="1177" r:id="rId5"/>
    <p:sldId id="1186" r:id="rId6"/>
    <p:sldId id="1178" r:id="rId7"/>
    <p:sldId id="1103" r:id="rId8"/>
    <p:sldId id="1172" r:id="rId9"/>
    <p:sldId id="1180" r:id="rId10"/>
    <p:sldId id="1181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15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5476" autoAdjust="0"/>
    <p:restoredTop sz="86683" autoAdjust="0"/>
  </p:normalViewPr>
  <p:slideViewPr>
    <p:cSldViewPr snapToGrid="0" showGuides="1">
      <p:cViewPr varScale="1">
        <p:scale>
          <a:sx n="126" d="100"/>
          <a:sy n="126" d="100"/>
        </p:scale>
        <p:origin x="1038" y="10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Cisco Networking Academy</a:t>
            </a:r>
          </a:p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9: Conceptos de la FHRP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9.2 — HSRP</a:t>
            </a:r>
          </a:p>
          <a:p>
            <a:pPr rtl="0"/>
            <a:r>
              <a:rPr lang="es-419"/>
              <a:t>9.2.2 – Prioridad e intento de prioridad del HSRP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40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FHRP</a:t>
            </a:r>
          </a:p>
          <a:p>
            <a:pPr rtl="0">
              <a:buFontTx/>
              <a:buNone/>
            </a:pPr>
            <a:r>
              <a:rPr lang="es-419" sz="1200" b="0"/>
              <a:t>9.1 – Protocolos de redundancia de primer salto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9.1.1 – Limitaciones del Gateway predeterminado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55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9.1.2 – Redundancia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96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9.1.2 — Redundancia del router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5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9.1.3 – Pasos para la conmutación por falla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48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FHRP</a:t>
            </a:r>
          </a:p>
          <a:p>
            <a:pPr rtl="0">
              <a:buFontTx/>
              <a:buNone/>
            </a:pPr>
            <a:r>
              <a:rPr lang="es-419" sz="1200" b="0"/>
              <a:t>9.2 —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043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9.2 — HSRP</a:t>
            </a:r>
          </a:p>
          <a:p>
            <a:pPr rtl="0"/>
            <a:r>
              <a:rPr lang="es-419"/>
              <a:t>9.2.1 – Descripción general de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6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9 – Conceptos de FHRP</a:t>
            </a:r>
          </a:p>
          <a:p>
            <a:pPr rtl="0"/>
            <a:r>
              <a:rPr lang="es-419" dirty="0"/>
              <a:t>9.2 — HSRP</a:t>
            </a:r>
          </a:p>
          <a:p>
            <a:pPr rtl="0"/>
            <a:r>
              <a:rPr lang="es-419" dirty="0"/>
              <a:t>9.2.2 – Prioridad e intento de prioridad del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80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31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la FHRP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HSRP</a:t>
            </a:r>
            <a:br>
              <a:rPr lang="en-US" dirty="0"/>
            </a:br>
            <a:r>
              <a:rPr lang="es-419" sz="2400"/>
              <a:t>Prioridad e intento de prioridad del HSRP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41E6A-CDF5-0640-8804-41A2B2B6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1"/>
            <a:ext cx="4847534" cy="302514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rgbClr val="000000"/>
                </a:solidFill>
              </a:rPr>
              <a:t>Para forzar un nuevo proceso de elección HSRP cuando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de mayor prioridad entra en línea, la preferencia debe habilitarse mediante el comando </a:t>
            </a:r>
            <a:r>
              <a:rPr lang="es-419" sz="1200" b="1" dirty="0" err="1">
                <a:solidFill>
                  <a:schemeClr val="accent5">
                    <a:lumMod val="75000"/>
                  </a:schemeClr>
                </a:solidFill>
              </a:rPr>
              <a:t>standby</a:t>
            </a:r>
            <a:r>
              <a:rPr lang="es-419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419" sz="1200" b="1" dirty="0" err="1">
                <a:solidFill>
                  <a:schemeClr val="accent5">
                    <a:lumMod val="75000"/>
                  </a:schemeClr>
                </a:solidFill>
              </a:rPr>
              <a:t>preempt</a:t>
            </a:r>
            <a:r>
              <a:rPr lang="es-419" sz="1200" dirty="0">
                <a:solidFill>
                  <a:schemeClr val="accent5">
                    <a:lumMod val="75000"/>
                  </a:schemeClr>
                </a:solidFill>
              </a:rPr>
              <a:t>  </a:t>
            </a:r>
            <a:r>
              <a:rPr lang="es-419" sz="1200" dirty="0">
                <a:solidFill>
                  <a:srgbClr val="000000"/>
                </a:solidFill>
              </a:rPr>
              <a:t>El intento de prioridad es la capacidad de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HSRP de activar el proceso de la nueva elección. Con este intento de prioridad activado,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disponible en línea con una prioridad HSRP más alta asume el rol de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rgbClr val="000000"/>
                </a:solidFill>
              </a:rPr>
              <a:t>El intento de prioridad solo permite que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se convierta en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 si tiene una prioridad más alta.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s-419" sz="1200" b="1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200" b="1" dirty="0">
                <a:solidFill>
                  <a:srgbClr val="000000"/>
                </a:solidFill>
              </a:rPr>
              <a:t>Nota</a:t>
            </a:r>
            <a:r>
              <a:rPr lang="es-419" sz="1200" dirty="0">
                <a:solidFill>
                  <a:srgbClr val="000000"/>
                </a:solidFill>
              </a:rPr>
              <a:t>: Si el intento de prioridad está desactivado, el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que arranque primero será el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 si no hay otros </a:t>
            </a:r>
            <a:r>
              <a:rPr lang="es-419" sz="1200" dirty="0" err="1">
                <a:solidFill>
                  <a:srgbClr val="000000"/>
                </a:solidFill>
              </a:rPr>
              <a:t>routers</a:t>
            </a:r>
            <a:r>
              <a:rPr lang="es-419" sz="1200" dirty="0">
                <a:solidFill>
                  <a:srgbClr val="000000"/>
                </a:solidFill>
              </a:rPr>
              <a:t> en línea durante el proceso de elección.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27F9D-11B5-114E-AA42-B00DF8AA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34" y="1506761"/>
            <a:ext cx="3808786" cy="2399129"/>
          </a:xfrm>
          <a:prstGeom prst="rect">
            <a:avLst/>
          </a:prstGeo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FF3026B-80BC-4E33-5788-14EF91A726A8}"/>
              </a:ext>
            </a:extLst>
          </p:cNvPr>
          <p:cNvSpPr txBox="1">
            <a:spLocks/>
          </p:cNvSpPr>
          <p:nvPr/>
        </p:nvSpPr>
        <p:spPr>
          <a:xfrm>
            <a:off x="152400" y="884237"/>
            <a:ext cx="8656320" cy="56356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ES" sz="1200" dirty="0">
                <a:solidFill>
                  <a:srgbClr val="000000"/>
                </a:solidFill>
              </a:rPr>
              <a:t>De forma predeterminada, después de que un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se convierte en el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activo, seguirá siendo el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activo incluso si otro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está disponible en línea con una prioridad HSRP más alta.</a:t>
            </a:r>
          </a:p>
        </p:txBody>
      </p:sp>
    </p:spTree>
    <p:extLst>
      <p:ext uri="{BB962C8B-B14F-4D97-AF65-F5344CB8AC3E}">
        <p14:creationId xmlns:p14="http://schemas.microsoft.com/office/powerpoint/2010/main" val="18419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de redundancia de primer salto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Limitaciones del gateway predeterminado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485CB-B816-1A47-B966-D19EA3F3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57" y="984321"/>
            <a:ext cx="4445201" cy="3689897"/>
          </a:xfrm>
        </p:spPr>
        <p:txBody>
          <a:bodyPr/>
          <a:lstStyle/>
          <a:p>
            <a:pPr marL="0" indent="0" algn="just" rtl="0">
              <a:spcBef>
                <a:spcPts val="0"/>
              </a:spcBef>
            </a:pPr>
            <a:r>
              <a:rPr lang="es-419" sz="1600" dirty="0">
                <a:solidFill>
                  <a:srgbClr val="000000"/>
                </a:solidFill>
              </a:rPr>
              <a:t>Los dispositivos finales generalmente se configuran con una única dirección IPv4 de puerta de enlace predeterminada. </a:t>
            </a:r>
          </a:p>
          <a:p>
            <a:pPr marL="28575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 b="1" dirty="0">
                <a:solidFill>
                  <a:srgbClr val="FF0000"/>
                </a:solidFill>
              </a:rPr>
              <a:t>Si falla la interfaz de enrutador de puerta de enlace predeterminada, los hosts LAN pierden conectividad LAN externa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Esto ocurre incluso si existe un enrutador redundante o un switch de capa 3 que podría servir como puerta de enlace predeterminada.</a:t>
            </a:r>
          </a:p>
          <a:p>
            <a:pPr marL="0" indent="0" algn="l" rtl="0"/>
            <a:r>
              <a:rPr lang="es-419" sz="1600" b="1" dirty="0">
                <a:solidFill>
                  <a:srgbClr val="000000"/>
                </a:solidFill>
              </a:rPr>
              <a:t>Los protocolos de redundancia de primer salto (FHRP) </a:t>
            </a:r>
            <a:r>
              <a:rPr lang="es-419" sz="1600" dirty="0">
                <a:solidFill>
                  <a:srgbClr val="000000"/>
                </a:solidFill>
              </a:rPr>
              <a:t>son mecanismos que proporcionan puertas de enlace predeterminadas alternativas.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A458F8-CA96-41B9-8641-6706CA96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538" y="984321"/>
            <a:ext cx="3631873" cy="3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Redundancia del router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B5A01-A954-0444-A622-E1293485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 rtl="0"/>
            <a:r>
              <a:rPr lang="es-419" sz="1400" dirty="0">
                <a:solidFill>
                  <a:srgbClr val="000000"/>
                </a:solidFill>
              </a:rPr>
              <a:t>Una forma de evitar un único punto de falla en el </a:t>
            </a:r>
            <a:r>
              <a:rPr lang="es-419" sz="1400" dirty="0" err="1">
                <a:solidFill>
                  <a:srgbClr val="000000"/>
                </a:solidFill>
              </a:rPr>
              <a:t>gateway</a:t>
            </a:r>
            <a:r>
              <a:rPr lang="es-419" sz="1400" dirty="0">
                <a:solidFill>
                  <a:srgbClr val="000000"/>
                </a:solidFill>
              </a:rPr>
              <a:t> predeterminado es implementar un </a:t>
            </a:r>
            <a:r>
              <a:rPr lang="es-419" sz="1400" b="1" dirty="0" err="1">
                <a:solidFill>
                  <a:srgbClr val="FF0000"/>
                </a:solidFill>
              </a:rPr>
              <a:t>router</a:t>
            </a:r>
            <a:r>
              <a:rPr lang="es-419" sz="1400" b="1" dirty="0">
                <a:solidFill>
                  <a:srgbClr val="FF0000"/>
                </a:solidFill>
              </a:rPr>
              <a:t> virtual</a:t>
            </a:r>
            <a:r>
              <a:rPr lang="es-419" sz="1400" dirty="0">
                <a:solidFill>
                  <a:srgbClr val="000000"/>
                </a:solidFill>
              </a:rPr>
              <a:t>. Para implementar este tipo de redundancia de enrutadores, varios enrutadores están configurados para trabajar juntos y presentar la ilusión de un solo enrutador a los hosts en la LAN. Al compartir una dirección IP y una dirección MAC, dos o más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pueden funcionar como un único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La dirección IPv4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 se configura como la puerta de enlace predeterminada para las estaciones de trabajo de un segmento específico de IPv4.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Cuando se envían tramas desde los dispositivos host hacia el </a:t>
            </a:r>
            <a:r>
              <a:rPr lang="es-419" sz="1400" dirty="0" err="1">
                <a:solidFill>
                  <a:srgbClr val="000000"/>
                </a:solidFill>
              </a:rPr>
              <a:t>gateway</a:t>
            </a:r>
            <a:r>
              <a:rPr lang="es-419" sz="1400" dirty="0">
                <a:solidFill>
                  <a:srgbClr val="000000"/>
                </a:solidFill>
              </a:rPr>
              <a:t> predeterminado, los hosts utilizan ARP para resolver la dirección MAC asociada a la dirección IPv4 del </a:t>
            </a:r>
            <a:r>
              <a:rPr lang="es-419" sz="1400" dirty="0" err="1">
                <a:solidFill>
                  <a:srgbClr val="000000"/>
                </a:solidFill>
              </a:rPr>
              <a:t>gateway</a:t>
            </a:r>
            <a:r>
              <a:rPr lang="es-419" sz="1400" dirty="0">
                <a:solidFill>
                  <a:srgbClr val="000000"/>
                </a:solidFill>
              </a:rPr>
              <a:t> predeterminado. La resolución de ARP devuelve la dirección MAC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actualmente activo dentro del grupo de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virtuales puede procesar físicamente las tramas que se envían a la dirección MAC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Los protocolos se utilizan para identificar dos o más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como los dispositivos responsables de procesar tramas que se envían a la dirección MAC o IP de un único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Los dispositivos host envían el tráfico a la dirección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físico que reenvía este tráfico es transparente para los dispositivos host.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Redundancia del router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B5A01-A954-0444-A622-E1293485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Un protocolo de redundancia proporciona el mecanismo para determinar qué </a:t>
            </a:r>
            <a:r>
              <a:rPr lang="es-419" sz="1600" dirty="0" err="1">
                <a:solidFill>
                  <a:srgbClr val="000000"/>
                </a:solidFill>
              </a:rPr>
              <a:t>router</a:t>
            </a:r>
            <a:r>
              <a:rPr lang="es-419" sz="1600" dirty="0">
                <a:solidFill>
                  <a:srgbClr val="000000"/>
                </a:solidFill>
              </a:rPr>
              <a:t> debe cumplir la función activa en el reenvío de tráfico. Además, determina cuándo un </a:t>
            </a:r>
            <a:r>
              <a:rPr lang="es-419" sz="1600" dirty="0" err="1">
                <a:solidFill>
                  <a:srgbClr val="000000"/>
                </a:solidFill>
              </a:rPr>
              <a:t>router</a:t>
            </a:r>
            <a:r>
              <a:rPr lang="es-419" sz="1600" dirty="0">
                <a:solidFill>
                  <a:srgbClr val="000000"/>
                </a:solidFill>
              </a:rPr>
              <a:t> de reserva debe asumir la función de reenvío. La transición entre los </a:t>
            </a:r>
            <a:r>
              <a:rPr lang="es-419" sz="1600" dirty="0" err="1">
                <a:solidFill>
                  <a:srgbClr val="000000"/>
                </a:solidFill>
              </a:rPr>
              <a:t>routers</a:t>
            </a:r>
            <a:r>
              <a:rPr lang="es-419" sz="1600" dirty="0">
                <a:solidFill>
                  <a:srgbClr val="000000"/>
                </a:solidFill>
              </a:rPr>
              <a:t> de reenvío es transparente para los dispositivos finales.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capacidad que tiene una red para recuperarse dinámicamente de la falla de un dispositivo que funciona como </a:t>
            </a:r>
            <a:r>
              <a:rPr lang="es-419" sz="1600" dirty="0" err="1">
                <a:solidFill>
                  <a:srgbClr val="000000"/>
                </a:solidFill>
              </a:rPr>
              <a:t>gateway</a:t>
            </a:r>
            <a:r>
              <a:rPr lang="es-419" sz="1600" dirty="0">
                <a:solidFill>
                  <a:srgbClr val="000000"/>
                </a:solidFill>
              </a:rPr>
              <a:t> predeterminado se conoce como </a:t>
            </a:r>
            <a:r>
              <a:rPr lang="es-419" sz="1600" b="1" dirty="0">
                <a:solidFill>
                  <a:schemeClr val="accent5">
                    <a:lumMod val="75000"/>
                  </a:schemeClr>
                </a:solidFill>
              </a:rPr>
              <a:t>“redundancia de primer salto”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0" indent="0" algn="l"/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4" y="24384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Protocolos de redundancia del primer salto (</a:t>
            </a:r>
            <a:r>
              <a:rPr lang="es-419" sz="1600" dirty="0" err="1"/>
              <a:t>First</a:t>
            </a:r>
            <a:r>
              <a:rPr lang="es-419" sz="1600" dirty="0"/>
              <a:t> Hop </a:t>
            </a:r>
            <a:r>
              <a:rPr lang="es-419" sz="1600" dirty="0" err="1"/>
              <a:t>Redundancy</a:t>
            </a:r>
            <a:r>
              <a:rPr lang="es-419" sz="1600" dirty="0"/>
              <a:t> </a:t>
            </a:r>
            <a:r>
              <a:rPr lang="es-419" sz="1600" dirty="0" err="1"/>
              <a:t>Protocols</a:t>
            </a:r>
            <a:r>
              <a:rPr lang="es-419" sz="1600" dirty="0"/>
              <a:t>)</a:t>
            </a:r>
            <a:br>
              <a:rPr lang="en-US" dirty="0"/>
            </a:br>
            <a:r>
              <a:rPr lang="es-419" sz="2400" dirty="0"/>
              <a:t>Redundancia del </a:t>
            </a:r>
            <a:r>
              <a:rPr lang="es-419" sz="2400" dirty="0" err="1"/>
              <a:t>router</a:t>
            </a:r>
            <a:endParaRPr lang="es-419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203C8-9AB3-F946-93C5-9C15F626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04" y="1249997"/>
            <a:ext cx="3334135" cy="3070543"/>
          </a:xfrm>
        </p:spPr>
        <p:txBody>
          <a:bodyPr/>
          <a:lstStyle/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Cuando falla el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activo, el protocolo de redundancia hace que el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de reserva asuma el nuevo rol de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activo.</a:t>
            </a:r>
          </a:p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s-419" sz="1500" dirty="0">
              <a:solidFill>
                <a:srgbClr val="000000"/>
              </a:solidFill>
            </a:endParaRPr>
          </a:p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Debido a que el nuevo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de reenvío asume tanto la dirección IPv4 como la dirección MAC del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virtual, los dispositivos host no perciben ninguna interrupción en el servicio.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60B28-058E-7341-B2ED-DE4F6990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977" y="838019"/>
            <a:ext cx="5000812" cy="34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HSRP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8969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br>
              <a:rPr lang="en-US" dirty="0"/>
            </a:br>
            <a:r>
              <a:rPr lang="es-419" sz="2400" dirty="0"/>
              <a:t>HSRP: Descripción general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0BE2-4975-1F4D-99D8-C232353A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22337"/>
            <a:ext cx="8247209" cy="990283"/>
          </a:xfrm>
        </p:spPr>
        <p:txBody>
          <a:bodyPr/>
          <a:lstStyle/>
          <a:p>
            <a:pPr marL="0" indent="0" algn="just" rtl="0"/>
            <a:r>
              <a:rPr lang="es-419" sz="1400" dirty="0">
                <a:solidFill>
                  <a:srgbClr val="000000"/>
                </a:solidFill>
              </a:rPr>
              <a:t>Cisco proporciona HSRP como una forma de evitar la pérdida de acceso externo a la red si falla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predeterminado. Es el protocolo FHRP exclusivo de Cisco diseñado para permitir la conmutación por falla transparente de los dispositivos de primer salto. 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F437D1D-4E78-919D-274E-ABC57002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22" y="1783396"/>
            <a:ext cx="4492559" cy="2829833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74AB04A-3496-0D70-4AB9-6065249EC019}"/>
              </a:ext>
            </a:extLst>
          </p:cNvPr>
          <p:cNvSpPr txBox="1">
            <a:spLocks/>
          </p:cNvSpPr>
          <p:nvPr/>
        </p:nvSpPr>
        <p:spPr>
          <a:xfrm>
            <a:off x="431971" y="1783397"/>
            <a:ext cx="3065609" cy="282983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ES" sz="1400" dirty="0">
                <a:solidFill>
                  <a:srgbClr val="000000"/>
                </a:solidFill>
              </a:rPr>
              <a:t>HSRP se utiliza en un grupo de </a:t>
            </a:r>
            <a:r>
              <a:rPr lang="es-ES" sz="1400" dirty="0" err="1">
                <a:solidFill>
                  <a:srgbClr val="000000"/>
                </a:solidFill>
              </a:rPr>
              <a:t>routers</a:t>
            </a:r>
            <a:r>
              <a:rPr lang="es-ES" sz="1400" dirty="0">
                <a:solidFill>
                  <a:srgbClr val="000000"/>
                </a:solidFill>
              </a:rPr>
              <a:t> para seleccionar un dispositivo activo y un dispositivo de reserva. El</a:t>
            </a:r>
            <a:r>
              <a:rPr lang="es-ES" sz="1400" b="1" dirty="0">
                <a:solidFill>
                  <a:srgbClr val="000000"/>
                </a:solidFill>
              </a:rPr>
              <a:t>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dispositivo activo es aquel que se utiliza para enrutar paquetes, y el dispositivo de reserva es el que toma el control cuando falla el dispositivo activo o cuando se cumplen condiciones previamente establecidas</a:t>
            </a:r>
            <a:r>
              <a:rPr lang="es-ES" sz="14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75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HSRP (Hot </a:t>
            </a:r>
            <a:r>
              <a:rPr lang="es-419" sz="1600" dirty="0" err="1"/>
              <a:t>Standby</a:t>
            </a:r>
            <a:r>
              <a:rPr lang="es-419" sz="1600" dirty="0"/>
              <a:t> </a:t>
            </a:r>
            <a:r>
              <a:rPr lang="es-419" sz="1600" dirty="0" err="1"/>
              <a:t>Router</a:t>
            </a:r>
            <a:r>
              <a:rPr lang="es-419" sz="1600" dirty="0"/>
              <a:t> </a:t>
            </a:r>
            <a:r>
              <a:rPr lang="es-419" sz="1600" dirty="0" err="1"/>
              <a:t>Protocol</a:t>
            </a:r>
            <a:br>
              <a:rPr lang="es-419" sz="1600" dirty="0"/>
            </a:br>
            <a:r>
              <a:rPr lang="es-419" sz="2400" dirty="0"/>
              <a:t>Prioridad e Intento de Prioridad del HSRP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5BBAAA-B22D-324B-8BD3-79C7933D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" y="731837"/>
            <a:ext cx="8775271" cy="1162277"/>
          </a:xfrm>
        </p:spPr>
        <p:txBody>
          <a:bodyPr/>
          <a:lstStyle/>
          <a:p>
            <a:pPr marL="0" indent="0" algn="l" rtl="0"/>
            <a:r>
              <a:rPr lang="es-419" sz="1400" dirty="0">
                <a:solidFill>
                  <a:srgbClr val="000000"/>
                </a:solidFill>
              </a:rPr>
              <a:t>El rol de los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activos y de reserva se determina durante el proceso de elección del HSRP. De manera predeterminada,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</a:t>
            </a:r>
            <a:r>
              <a:rPr lang="es-419" sz="1400" b="1" dirty="0">
                <a:solidFill>
                  <a:srgbClr val="000000"/>
                </a:solidFill>
                <a:highlight>
                  <a:srgbClr val="FFFF00"/>
                </a:highlight>
              </a:rPr>
              <a:t>con la dirección IPv4 numéricamente más alta se elige como </a:t>
            </a:r>
            <a:r>
              <a:rPr lang="es-419" sz="1400" b="1" dirty="0" err="1">
                <a:solidFill>
                  <a:srgbClr val="000000"/>
                </a:solidFill>
                <a:highlight>
                  <a:srgbClr val="FFFF00"/>
                </a:highlight>
              </a:rPr>
              <a:t>router</a:t>
            </a:r>
            <a:r>
              <a:rPr lang="es-419" sz="1400" b="1" dirty="0">
                <a:solidFill>
                  <a:srgbClr val="000000"/>
                </a:solidFill>
                <a:highlight>
                  <a:srgbClr val="FFFF00"/>
                </a:highlight>
              </a:rPr>
              <a:t> activo</a:t>
            </a:r>
            <a:r>
              <a:rPr lang="es-419" sz="1400" dirty="0">
                <a:solidFill>
                  <a:srgbClr val="000000"/>
                </a:solidFill>
              </a:rPr>
              <a:t>. Sin embargo, siempre es mejor controlar cómo funcionará su red en condiciones normales en lugar de dejarlo librado al azar.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FA1F9-0021-49AB-B72A-CAD8F128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02" y="1902187"/>
            <a:ext cx="3835181" cy="2415755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2CFFE30-39B3-830E-81BC-F41E53AE37B1}"/>
              </a:ext>
            </a:extLst>
          </p:cNvPr>
          <p:cNvSpPr txBox="1">
            <a:spLocks/>
          </p:cNvSpPr>
          <p:nvPr/>
        </p:nvSpPr>
        <p:spPr>
          <a:xfrm>
            <a:off x="74814" y="1675328"/>
            <a:ext cx="4840086" cy="288471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La prioridad HSRP se puede utilizar para determinar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con la prioridad HSRP más alta será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De manera predeterminada, la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prioridad HSRP es 100</a:t>
            </a:r>
            <a:r>
              <a:rPr lang="es-ES" sz="14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Si las prioridades son iguales,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con la dirección IPv4 numéricamente más alta es elegido como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Para configurar un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para que sea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activo, utilice el comando de interfaz </a:t>
            </a:r>
            <a:r>
              <a:rPr lang="es-ES" sz="1400" b="1" dirty="0" err="1">
                <a:solidFill>
                  <a:schemeClr val="accent5">
                    <a:lumMod val="75000"/>
                  </a:schemeClr>
                </a:solidFill>
              </a:rPr>
              <a:t>standby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b="1" dirty="0" err="1">
                <a:solidFill>
                  <a:schemeClr val="accent5">
                    <a:lumMod val="75000"/>
                  </a:schemeClr>
                </a:solidFill>
              </a:rPr>
              <a:t>priority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s-ES" sz="1400" dirty="0">
                <a:solidFill>
                  <a:srgbClr val="000000"/>
                </a:solidFill>
              </a:rPr>
              <a:t>. El rango de prioridad HSRP es de 0 a 255.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6760</TotalTime>
  <Words>1126</Words>
  <Application>Microsoft Office PowerPoint</Application>
  <PresentationFormat>Presentación en pantalla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CiscoSans ExtraLight</vt:lpstr>
      <vt:lpstr>Default Theme</vt:lpstr>
      <vt:lpstr>Conceptos de la FHRP</vt:lpstr>
      <vt:lpstr>Protocolos de redundancia de primer salto</vt:lpstr>
      <vt:lpstr>First Hop Redundancy Protocols Limitaciones del gateway predeterminado</vt:lpstr>
      <vt:lpstr>First Hop Redundancy Protocols Redundancia del router</vt:lpstr>
      <vt:lpstr>First Hop Redundancy Protocols Redundancia del router (Cont.)</vt:lpstr>
      <vt:lpstr>Protocolos de redundancia del primer salto (First Hop Redundancy Protocols) Redundancia del router</vt:lpstr>
      <vt:lpstr>HSRP</vt:lpstr>
      <vt:lpstr> HSRP: Descripción general</vt:lpstr>
      <vt:lpstr>HSRP (Hot Standby Router Protocol Prioridad e Intento de Prioridad del HSRP</vt:lpstr>
      <vt:lpstr>HSRP Prioridad e intento de prioridad del HSRP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Lizethe Pérez Fuertes</cp:lastModifiedBy>
  <cp:revision>426</cp:revision>
  <dcterms:created xsi:type="dcterms:W3CDTF">2019-10-18T06:21:22Z</dcterms:created>
  <dcterms:modified xsi:type="dcterms:W3CDTF">2023-04-02T22:35:35Z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