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336" r:id="rId8"/>
    <p:sldId id="337" r:id="rId9"/>
    <p:sldId id="338" r:id="rId10"/>
    <p:sldId id="339" r:id="rId11"/>
    <p:sldId id="352" r:id="rId12"/>
    <p:sldId id="341" r:id="rId13"/>
    <p:sldId id="326" r:id="rId14"/>
    <p:sldId id="340" r:id="rId15"/>
    <p:sldId id="342" r:id="rId16"/>
    <p:sldId id="347" r:id="rId17"/>
    <p:sldId id="353" r:id="rId18"/>
    <p:sldId id="349" r:id="rId19"/>
    <p:sldId id="350" r:id="rId20"/>
    <p:sldId id="343" r:id="rId21"/>
    <p:sldId id="344" r:id="rId22"/>
    <p:sldId id="345" r:id="rId23"/>
    <p:sldId id="346" r:id="rId24"/>
    <p:sldId id="351" r:id="rId25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36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0390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8124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049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1707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5187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991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6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83678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586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10/11/2021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210055"/>
            <a:ext cx="3886200" cy="49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Cuando un dispositivo inicia una sesión TCP/IP, genera un valor de puerto de origen TCP o UDP para identificar la sesión de forma exclusiva. Cuando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NAT recibe un paquete del cliente, utiliza su número de puerto de origen para identificar de forma exclusiva la traducción NAT específica.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con sobrecarga (PAT)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B0AC25F-EB64-4D2F-9EDE-3A27C356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89954"/>
            <a:ext cx="711831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826740" y="1122825"/>
            <a:ext cx="9982200" cy="197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poder instalar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necesito realizar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una traducción estática, una dirección IP privada, una dirección IP pública,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udp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puerto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por el que vamos 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escuchar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por el que me van a contactar desde el exterior.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Port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forwarding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E5623976-67C1-44F7-B5B4-F006ED337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8099612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1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23738" y="2438400"/>
            <a:ext cx="8572500" cy="4261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(VLAN 20)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un servicio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centralizado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21E66B3-CCB9-42A0-BDEF-6A109E342D0C}"/>
              </a:ext>
            </a:extLst>
          </p:cNvPr>
          <p:cNvSpPr/>
          <p:nvPr/>
        </p:nvSpPr>
        <p:spPr>
          <a:xfrm>
            <a:off x="4511337" y="1732663"/>
            <a:ext cx="7655510" cy="4396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39566-266F-4777-9CFE-F81A618A9DD9}"/>
              </a:ext>
            </a:extLst>
          </p:cNvPr>
          <p:cNvSpPr txBox="1"/>
          <p:nvPr/>
        </p:nvSpPr>
        <p:spPr>
          <a:xfrm>
            <a:off x="7010400" y="3048000"/>
            <a:ext cx="53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0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endParaRPr lang="es-MX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DA392B-394A-46B2-9F7F-190FF463EB90}"/>
              </a:ext>
            </a:extLst>
          </p:cNvPr>
          <p:cNvSpPr txBox="1"/>
          <p:nvPr/>
        </p:nvSpPr>
        <p:spPr>
          <a:xfrm>
            <a:off x="838200" y="4800600"/>
            <a:ext cx="1104900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NOTAS: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Todas las interfaces y subinterfaces de la red se configurarán como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ya que es una traducción interna.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 única interface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 la que se conecta con el ISP, ya que es la que se encargará de la traducción del direccionamiento privado a público.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914400" y="3080820"/>
            <a:ext cx="4682601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puertos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han sido divididos de la siguiente forma: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F0/1-6 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10 Management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F0/20-24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30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38199" y="5345668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21416"/>
            <a:ext cx="5486400" cy="3816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Creación de las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con nombre.  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Asignación de los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614351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Definición del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1C5F8D1-956C-46FB-AE08-76654D8D3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006141"/>
            <a:ext cx="7449284" cy="3743973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33400" y="1066800"/>
            <a:ext cx="11125200" cy="5488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(defino las direcciones IP privadas que tienen permiso a ser traducidas): 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direcciones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la ACL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(definir la acción que se va a realizar en cada una de las interfaces cuando tengamos el servicio de NAT instalado)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todas las interfaces internas de nuestra red local)</a:t>
            </a:r>
          </a:p>
          <a:p>
            <a:pPr lvl="1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(Para la interface que se conecta con el exterior ISP)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7168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2294" y="146421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87590" y="979571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BAE0F7-51F8-4000-8221-9BF6EC9CA9D9}"/>
              </a:ext>
            </a:extLst>
          </p:cNvPr>
          <p:cNvSpPr txBox="1"/>
          <p:nvPr/>
        </p:nvSpPr>
        <p:spPr>
          <a:xfrm>
            <a:off x="4506402" y="2061094"/>
            <a:ext cx="1113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dirty="0"/>
              <a:t>S0/0/0</a:t>
            </a:r>
            <a:endParaRPr lang="es-MX" sz="1400" b="1" dirty="0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4478" y="5410200"/>
            <a:ext cx="3812776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96845"/>
            <a:ext cx="8641947" cy="4343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346142" y="80959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estático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326591" y="838200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90" y="1378697"/>
            <a:ext cx="120178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el direccionamiento es público en el NAT todas las direcciones se pueden utilizar: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65.100.255.128 – 65.100.255.135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estático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Local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(65.100.255.134)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(65.100.255.135)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0AE05A5-F217-428C-9C81-0B75BBA57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8501108" cy="427261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209800" y="170713"/>
            <a:ext cx="82296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</a:t>
            </a:r>
            <a:r>
              <a:rPr lang="es-ES" sz="3200" b="1" spc="-25" dirty="0" err="1">
                <a:latin typeface="Calibri"/>
                <a:cs typeface="Calibri"/>
              </a:rPr>
              <a:t>onfiguración</a:t>
            </a:r>
            <a:r>
              <a:rPr lang="es-ES" sz="3200" b="1" spc="-25" dirty="0">
                <a:latin typeface="Calibri"/>
                <a:cs typeface="Calibri"/>
              </a:rPr>
              <a:t> de NAT con sobrecarga (PAT)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59965" y="933687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8A488AD0-7425-4692-BD29-2FAE29DFD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82" y="1357752"/>
            <a:ext cx="10475718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dinámico con sobrecarga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 que tenemos que traducir muchas direcciones IP privadas con pocas direcciones IP públicas.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0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310471"/>
            <a:ext cx="9753600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externa: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NAT con sobrecarga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Probar desde el exterior el acceso al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(65.100.255.134)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a la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cámara web (65.100.255.135)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41304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24977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latin typeface="Calibri"/>
                <a:cs typeface="Calibri"/>
              </a:rPr>
              <a:t>Cas</a:t>
            </a:r>
            <a:r>
              <a:rPr sz="3200" b="1" spc="-20" dirty="0">
                <a:latin typeface="Calibri"/>
                <a:cs typeface="Calibri"/>
              </a:rPr>
              <a:t>o</a:t>
            </a:r>
            <a:r>
              <a:rPr sz="3200" b="1" spc="5" dirty="0">
                <a:latin typeface="Calibri"/>
                <a:cs typeface="Calibri"/>
              </a:rPr>
              <a:t> </a:t>
            </a:r>
            <a:r>
              <a:rPr sz="3200" b="1" spc="-35" dirty="0">
                <a:latin typeface="Calibri"/>
                <a:cs typeface="Calibri"/>
              </a:rPr>
              <a:t>E</a:t>
            </a:r>
            <a:r>
              <a:rPr sz="3200" b="1" spc="-20" dirty="0">
                <a:latin typeface="Calibri"/>
                <a:cs typeface="Calibri"/>
              </a:rPr>
              <a:t>spacio</a:t>
            </a:r>
            <a:r>
              <a:rPr sz="3200" b="1" dirty="0">
                <a:latin typeface="Calibri"/>
                <a:cs typeface="Calibri"/>
              </a:rPr>
              <a:t> de</a:t>
            </a:r>
            <a:r>
              <a:rPr sz="3200" b="1" spc="2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Co</a:t>
            </a:r>
            <a:r>
              <a:rPr sz="3200" b="1" spc="-25" dirty="0">
                <a:latin typeface="Calibri"/>
                <a:cs typeface="Calibri"/>
              </a:rPr>
              <a:t>w</a:t>
            </a:r>
            <a:r>
              <a:rPr sz="3200" b="1" spc="-20" dirty="0">
                <a:latin typeface="Calibri"/>
                <a:cs typeface="Calibri"/>
              </a:rPr>
              <a:t>ork</a:t>
            </a:r>
            <a:r>
              <a:rPr sz="3200" b="1" spc="-5" dirty="0">
                <a:latin typeface="Calibri"/>
                <a:cs typeface="Calibri"/>
              </a:rPr>
              <a:t>i</a:t>
            </a:r>
            <a:r>
              <a:rPr sz="3200" b="1" spc="-20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188601"/>
            <a:ext cx="10795254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4741513" y="16212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245227" y="2361773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290236" y="19868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B2FC1C-F07B-4AE2-A80F-57B6E87851C0}"/>
              </a:ext>
            </a:extLst>
          </p:cNvPr>
          <p:cNvSpPr txBox="1"/>
          <p:nvPr/>
        </p:nvSpPr>
        <p:spPr>
          <a:xfrm>
            <a:off x="520827" y="1022136"/>
            <a:ext cx="5769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Direccionamiento público:  65.100.255.128 /29</a:t>
            </a:r>
            <a:endParaRPr lang="es-MX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017240" y="1371600"/>
            <a:ext cx="9906000" cy="4001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Hay 4 formas de instalar el servicio de NAT: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estático.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dinámico: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puro: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lo cual consume muchas direcciones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públicas.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con sobrecarga (PAT):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pocas direcciones IP públicas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Se utiliza la combinación de direccionamiento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capa 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capa 4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Muchas direcciones IP privadas se traducen con una dirección IP pública,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incluyendo direcciones estáticas como los servidores, impresoras, etc.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11688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NAT</a:t>
            </a:r>
          </a:p>
        </p:txBody>
      </p:sp>
    </p:spTree>
    <p:extLst>
      <p:ext uri="{BB962C8B-B14F-4D97-AF65-F5344CB8AC3E}">
        <p14:creationId xmlns:p14="http://schemas.microsoft.com/office/powerpoint/2010/main" val="170961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09600" y="1467775"/>
            <a:ext cx="3886200" cy="455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traduce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este ejemplo,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se configuró con las asignaciones estáticas para las direcciones locales internas del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Svr1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Cuando estos dispositivos envían tráfico a Internet, sus direcciones locales internas se traducen a las direcciones globales internas configuradas. Para las redes externas, estos dispositivos tienen direcciones IPv4 públicas.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estático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07CCBC75-D28D-4131-8928-B8BF5C157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143000"/>
            <a:ext cx="6553200" cy="53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457200" y="1139301"/>
            <a:ext cx="4343400" cy="46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600" u="sng" dirty="0">
                <a:latin typeface="Arial" panose="020B0604020202020204" pitchFamily="34" charset="0"/>
                <a:cs typeface="Arial" panose="020B0604020202020204" pitchFamily="34" charset="0"/>
              </a:rPr>
              <a:t>cada dirección IP privada se traduce dinámicamente a una dirección IP pública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Utiliza un conjunto de direcciones públicas y las asigna según el orden de llegada. Cuando un dispositivo interno solicita acceso a una red externa, se asigna una dirección IPv4 pública disponible del conjunto.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ejemplo,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PC3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accede a Internet mediante la primera dirección disponible del conjunto de NAT dinámico. Las demás direcciones siguen disponibles para utilizarlas. 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-3699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dinámico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172EC7C-A97C-4908-BDC7-FC7CC9AE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066800"/>
            <a:ext cx="6580230" cy="540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</TotalTime>
  <Words>1802</Words>
  <Application>Microsoft Office PowerPoint</Application>
  <PresentationFormat>Panorámica</PresentationFormat>
  <Paragraphs>165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Courier New</vt:lpstr>
      <vt:lpstr>Dom Casual</vt:lpstr>
      <vt:lpstr>Symbol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54</cp:revision>
  <dcterms:created xsi:type="dcterms:W3CDTF">2021-02-01T12:33:05Z</dcterms:created>
  <dcterms:modified xsi:type="dcterms:W3CDTF">2021-11-10T21:58:58Z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