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media/image3.jpg" ContentType="image/jpeg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367" r:id="rId3"/>
    <p:sldId id="368" r:id="rId4"/>
    <p:sldId id="257" r:id="rId5"/>
    <p:sldId id="356" r:id="rId6"/>
    <p:sldId id="369" r:id="rId7"/>
    <p:sldId id="370" r:id="rId8"/>
    <p:sldId id="374" r:id="rId9"/>
    <p:sldId id="375" r:id="rId10"/>
    <p:sldId id="371" r:id="rId11"/>
    <p:sldId id="360" r:id="rId12"/>
    <p:sldId id="372" r:id="rId13"/>
    <p:sldId id="376" r:id="rId14"/>
    <p:sldId id="373" r:id="rId15"/>
    <p:sldId id="377" r:id="rId16"/>
  </p:sldIdLst>
  <p:sldSz cx="12192000" cy="6858000"/>
  <p:notesSz cx="12192000" cy="6858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868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02003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359037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015483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110144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935063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219867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234241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859398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082065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263696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648037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482217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10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67406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399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79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11/18/2021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11/18/2021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252984" y="257556"/>
            <a:ext cx="11681460" cy="63078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11/18/2021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>
          <a:xfrm>
            <a:off x="609600" y="6377940"/>
            <a:ext cx="2804160" cy="276999"/>
          </a:xfrm>
        </p:spPr>
        <p:txBody>
          <a:bodyPr/>
          <a:lstStyle/>
          <a:p>
            <a:fld id="{5E75A0DC-66C6-4CEC-A5EB-F8C97CEC3796}" type="datetimeFigureOut">
              <a:rPr lang="es-MX" smtClean="0"/>
              <a:t>18/11/2021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145280" y="6377940"/>
            <a:ext cx="3901439" cy="276999"/>
          </a:xfrm>
        </p:spPr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778240" y="6377940"/>
            <a:ext cx="2804160" cy="276999"/>
          </a:xfrm>
        </p:spPr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76692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504438" y="827024"/>
            <a:ext cx="5183123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87272" y="2393823"/>
            <a:ext cx="9617455" cy="21488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39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5" name="7 CuadroTexto"/>
          <p:cNvSpPr txBox="1">
            <a:spLocks noChangeArrowheads="1"/>
          </p:cNvSpPr>
          <p:nvPr/>
        </p:nvSpPr>
        <p:spPr bwMode="auto">
          <a:xfrm>
            <a:off x="838200" y="1140595"/>
            <a:ext cx="10260360" cy="416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Se nos solicita instalar el servicio de 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NAT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para utilizar un solo 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router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RF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) en beneficio de las dos compañías.</a:t>
            </a:r>
            <a:endParaRPr lang="es-MX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219200" y="65213"/>
            <a:ext cx="8892480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Configuración de NAT</a:t>
            </a:r>
          </a:p>
        </p:txBody>
      </p:sp>
      <p:pic>
        <p:nvPicPr>
          <p:cNvPr id="5" name="Imagen 4" descr="Diagrama&#10;&#10;Descripción generada automáticamente">
            <a:extLst>
              <a:ext uri="{FF2B5EF4-FFF2-40B4-BE49-F238E27FC236}">
                <a16:creationId xmlns:a16="http://schemas.microsoft.com/office/drawing/2014/main" id="{7D225FC5-87D0-4571-ABC3-283D6141AB9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1752600"/>
            <a:ext cx="7620000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808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5" name="7 CuadroTexto"/>
          <p:cNvSpPr txBox="1">
            <a:spLocks noChangeArrowheads="1"/>
          </p:cNvSpPr>
          <p:nvPr/>
        </p:nvSpPr>
        <p:spPr bwMode="auto">
          <a:xfrm>
            <a:off x="838200" y="838200"/>
            <a:ext cx="9906000" cy="877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ES" sz="20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 con sobrecarga (PAT). </a:t>
            </a:r>
            <a:r>
              <a:rPr lang="es-ES" sz="1600" u="sng" dirty="0">
                <a:latin typeface="Arial" panose="020B0604020202020204" pitchFamily="34" charset="0"/>
                <a:cs typeface="Arial" panose="020B0604020202020204" pitchFamily="34" charset="0"/>
              </a:rPr>
              <a:t>Muchas direcciones IP privadas se traducen con pocas direcciones IP públicas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. Se utiliza la combinación de direccionamiento 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IP capa 3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y el 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puerto capa 4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s-MX" sz="18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192560" y="-142254"/>
            <a:ext cx="8892480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Configuración de NAT</a:t>
            </a:r>
          </a:p>
        </p:txBody>
      </p:sp>
      <p:sp>
        <p:nvSpPr>
          <p:cNvPr id="4" name="7 CuadroTexto">
            <a:extLst>
              <a:ext uri="{FF2B5EF4-FFF2-40B4-BE49-F238E27FC236}">
                <a16:creationId xmlns:a16="http://schemas.microsoft.com/office/drawing/2014/main" id="{B40A0E4D-1B6D-46D9-B829-2F293501DA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1914432"/>
            <a:ext cx="10134600" cy="27648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Definir un </a:t>
            </a:r>
            <a:r>
              <a:rPr lang="es-MX" sz="1600" b="1" u="sng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pool de direcciones globales (públicas)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 serán asignadas cuando sean necesarias.</a:t>
            </a:r>
          </a:p>
          <a:p>
            <a:pPr lvl="1">
              <a:lnSpc>
                <a:spcPct val="150000"/>
              </a:lnSpc>
            </a:pPr>
            <a:r>
              <a:rPr lang="es-MX" sz="1600" b="1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</a:t>
            </a: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pool</a:t>
            </a:r>
            <a:r>
              <a:rPr lang="es-MX" sz="16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Nombre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dirIP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-inicial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dirIP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-final </a:t>
            </a:r>
            <a:r>
              <a:rPr lang="es-MX" sz="1600" b="1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netmask</a:t>
            </a:r>
            <a:r>
              <a:rPr lang="es-MX" sz="16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MáscaraSubneteo</a:t>
            </a:r>
            <a:endParaRPr lang="es-MX" sz="1600" b="1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Bef>
                <a:spcPts val="1800"/>
              </a:spcBef>
              <a:buFont typeface="+mj-lt"/>
              <a:buAutoNum type="arabicPeriod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Definir una </a:t>
            </a:r>
            <a:r>
              <a:rPr lang="es-MX" sz="1600" b="1" u="sng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ACL estándar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(defino las direcciones IP privadas que tienen permiso a ser traducidas).</a:t>
            </a:r>
          </a:p>
          <a:p>
            <a:pPr lvl="1">
              <a:lnSpc>
                <a:spcPct val="150000"/>
              </a:lnSpc>
            </a:pPr>
            <a:r>
              <a:rPr lang="es-MX" sz="1600" b="1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access-list</a:t>
            </a: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Número </a:t>
            </a:r>
            <a:r>
              <a:rPr lang="es-MX" sz="1600" b="1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permit</a:t>
            </a:r>
            <a:r>
              <a:rPr lang="es-MX" sz="16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dirIP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-inicial</a:t>
            </a:r>
            <a:r>
              <a:rPr lang="es-MX" sz="16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WildMask_ACL</a:t>
            </a:r>
            <a:endParaRPr lang="es-MX" sz="1600" b="1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Bef>
                <a:spcPts val="1800"/>
              </a:spcBef>
              <a:buFont typeface="+mj-lt"/>
              <a:buAutoNum type="arabicPeriod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Establecer la </a:t>
            </a:r>
            <a:r>
              <a:rPr lang="es-MX" sz="1600" b="1" u="sng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traducción dinámica de direcciones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utilizando la ACL definida.</a:t>
            </a:r>
          </a:p>
          <a:p>
            <a:pPr marL="444500" lvl="1" indent="12700">
              <a:lnSpc>
                <a:spcPct val="150000"/>
              </a:lnSpc>
            </a:pPr>
            <a:r>
              <a:rPr lang="es-MX" sz="1600" b="1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</a:t>
            </a: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inside</a:t>
            </a: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source</a:t>
            </a:r>
            <a:r>
              <a:rPr lang="es-MX" sz="16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Número | Nombre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pool</a:t>
            </a:r>
            <a:r>
              <a:rPr lang="es-MX" sz="16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NOMBRE </a:t>
            </a:r>
            <a:r>
              <a:rPr lang="es-MX" sz="18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overload</a:t>
            </a:r>
            <a:r>
              <a:rPr lang="es-MX" sz="1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s-MX" sz="18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136B306-210D-4127-A016-273159B3BE2A}"/>
              </a:ext>
            </a:extLst>
          </p:cNvPr>
          <p:cNvSpPr txBox="1"/>
          <p:nvPr/>
        </p:nvSpPr>
        <p:spPr>
          <a:xfrm>
            <a:off x="1066800" y="4852327"/>
            <a:ext cx="9296400" cy="11546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4"/>
            </a:pP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Configurar interfaces que son </a:t>
            </a:r>
            <a:r>
              <a:rPr lang="es-ES_tradnl" sz="16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outside</a:t>
            </a: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 interfaces que son </a:t>
            </a:r>
            <a:r>
              <a:rPr lang="es-ES_tradnl" sz="16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inside</a:t>
            </a: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interface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Tipo-Número</a:t>
            </a:r>
          </a:p>
          <a:p>
            <a:pPr lvl="1">
              <a:lnSpc>
                <a:spcPct val="150000"/>
              </a:lnSpc>
              <a:spcAft>
                <a:spcPts val="600"/>
              </a:spcAft>
            </a:pP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inside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outside</a:t>
            </a:r>
            <a:endParaRPr lang="es-MX" sz="1600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DFE7C24-9EA7-4E96-A55D-152EA4E5816D}"/>
              </a:ext>
            </a:extLst>
          </p:cNvPr>
          <p:cNvSpPr txBox="1"/>
          <p:nvPr/>
        </p:nvSpPr>
        <p:spPr>
          <a:xfrm>
            <a:off x="4953000" y="5410200"/>
            <a:ext cx="6073218" cy="8935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s-ES" sz="12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NOTA: </a:t>
            </a:r>
            <a:r>
              <a:rPr lang="es-ES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 no configuramos las acciones de </a:t>
            </a:r>
            <a:r>
              <a:rPr lang="es-ES" sz="12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inside</a:t>
            </a:r>
            <a:r>
              <a:rPr lang="es-ES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 </a:t>
            </a:r>
            <a:r>
              <a:rPr lang="es-ES" sz="12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outside</a:t>
            </a:r>
            <a:r>
              <a:rPr lang="es-ES" sz="12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s-ES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el protocolo NAT no sabe que hacer y por consecuencia no puede hacer las traducciones de las direcciones privadas a públicas. Las acciones de</a:t>
            </a:r>
            <a:r>
              <a:rPr lang="es-ES" sz="12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2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inside</a:t>
            </a:r>
            <a:r>
              <a:rPr lang="es-ES" sz="12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 </a:t>
            </a:r>
            <a:r>
              <a:rPr lang="es-ES" sz="12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outside</a:t>
            </a:r>
            <a:r>
              <a:rPr lang="es-ES" sz="12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son requisito.</a:t>
            </a:r>
            <a:endParaRPr lang="es-MX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3230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5" grpId="0"/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727EE2D2-E85E-4AB5-BCFF-4A069A3E919C}"/>
              </a:ext>
            </a:extLst>
          </p:cNvPr>
          <p:cNvSpPr txBox="1"/>
          <p:nvPr/>
        </p:nvSpPr>
        <p:spPr>
          <a:xfrm>
            <a:off x="1333500" y="304800"/>
            <a:ext cx="933450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es-ES" sz="3200" b="1" spc="-25" dirty="0">
                <a:solidFill>
                  <a:schemeClr val="accent4">
                    <a:lumMod val="50000"/>
                  </a:schemeClr>
                </a:solidFill>
                <a:latin typeface="Calibri"/>
                <a:cs typeface="Calibri"/>
              </a:rPr>
              <a:t>Configuración de protocolos de ruteo distintos</a:t>
            </a:r>
            <a:endParaRPr sz="3200" dirty="0">
              <a:solidFill>
                <a:schemeClr val="accent4">
                  <a:lumMod val="50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FAD9895-3813-4970-901C-391293EA7337}"/>
              </a:ext>
            </a:extLst>
          </p:cNvPr>
          <p:cNvSpPr txBox="1"/>
          <p:nvPr/>
        </p:nvSpPr>
        <p:spPr>
          <a:xfrm>
            <a:off x="602208" y="1046829"/>
            <a:ext cx="10149062" cy="1033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2500"/>
              </a:lnSpc>
            </a:pPr>
            <a:r>
              <a:rPr lang="es-E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Cómo le hacemos para que estos dos protocolos puedan convivir y puedan inyectar información de un protocolo a otro. La solución existe con la implementación de </a:t>
            </a:r>
            <a:r>
              <a:rPr lang="es-ES" sz="1800" b="1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interconexión de protocolos de ruteo dinámicos</a:t>
            </a:r>
            <a:endParaRPr lang="es-MX" b="1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99CF7AE8-6CFF-4611-A8CB-0D7192E1A971}"/>
              </a:ext>
            </a:extLst>
          </p:cNvPr>
          <p:cNvSpPr txBox="1"/>
          <p:nvPr/>
        </p:nvSpPr>
        <p:spPr>
          <a:xfrm>
            <a:off x="602208" y="2232332"/>
            <a:ext cx="3436392" cy="16677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500"/>
              </a:lnSpc>
            </a:pPr>
            <a:r>
              <a:rPr lang="es-ES" sz="16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Como hacemos para que el tráfico de </a:t>
            </a:r>
            <a:r>
              <a:rPr lang="es-ES" sz="1600" b="1" dirty="0">
                <a:solidFill>
                  <a:srgbClr val="00B05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color verde</a:t>
            </a:r>
            <a:r>
              <a:rPr lang="es-ES" sz="16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, generado por la red rosa, sea inyectado o compartido con la tabla de ruteo del tráfico de </a:t>
            </a:r>
            <a:r>
              <a:rPr lang="es-ES" sz="1600" b="1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color rojo </a:t>
            </a:r>
            <a:r>
              <a:rPr lang="es-ES" sz="16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y viceversa.</a:t>
            </a:r>
            <a:endParaRPr lang="es-MX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C94E7C78-EDE2-4602-B970-CBF6AADA2231}"/>
              </a:ext>
            </a:extLst>
          </p:cNvPr>
          <p:cNvGrpSpPr/>
          <p:nvPr/>
        </p:nvGrpSpPr>
        <p:grpSpPr>
          <a:xfrm>
            <a:off x="4114800" y="1837008"/>
            <a:ext cx="7920355" cy="4833938"/>
            <a:chOff x="4114800" y="1837008"/>
            <a:chExt cx="7920355" cy="4833938"/>
          </a:xfrm>
        </p:grpSpPr>
        <p:pic>
          <p:nvPicPr>
            <p:cNvPr id="3" name="Imagen 2" descr="Diagrama&#10;&#10;Descripción generada automáticamente">
              <a:extLst>
                <a:ext uri="{FF2B5EF4-FFF2-40B4-BE49-F238E27FC236}">
                  <a16:creationId xmlns:a16="http://schemas.microsoft.com/office/drawing/2014/main" id="{7B7FD094-95CA-4FAF-B70F-EC411B11E00F}"/>
                </a:ext>
              </a:extLst>
            </p:cNvPr>
            <p:cNvPicPr/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14800" y="1837008"/>
              <a:ext cx="7920355" cy="4833938"/>
            </a:xfrm>
            <a:prstGeom prst="rect">
              <a:avLst/>
            </a:prstGeom>
          </p:spPr>
        </p:pic>
        <p:sp>
          <p:nvSpPr>
            <p:cNvPr id="2" name="Rectángulo 1">
              <a:extLst>
                <a:ext uri="{FF2B5EF4-FFF2-40B4-BE49-F238E27FC236}">
                  <a16:creationId xmlns:a16="http://schemas.microsoft.com/office/drawing/2014/main" id="{9351F0E8-040D-4A32-AE40-9D5E120AFE57}"/>
                </a:ext>
              </a:extLst>
            </p:cNvPr>
            <p:cNvSpPr/>
            <p:nvPr/>
          </p:nvSpPr>
          <p:spPr>
            <a:xfrm>
              <a:off x="8229600" y="4800599"/>
              <a:ext cx="228600" cy="448993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9FC285ED-D4CF-4FDE-B134-A26DB6E5FFCE}"/>
                </a:ext>
              </a:extLst>
            </p:cNvPr>
            <p:cNvSpPr/>
            <p:nvPr/>
          </p:nvSpPr>
          <p:spPr>
            <a:xfrm>
              <a:off x="8458200" y="3657600"/>
              <a:ext cx="914400" cy="838200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9" name="CuadroTexto 8">
            <a:extLst>
              <a:ext uri="{FF2B5EF4-FFF2-40B4-BE49-F238E27FC236}">
                <a16:creationId xmlns:a16="http://schemas.microsoft.com/office/drawing/2014/main" id="{DD2A44E4-C85B-4696-99EB-E91B3C4BA252}"/>
              </a:ext>
            </a:extLst>
          </p:cNvPr>
          <p:cNvSpPr txBox="1"/>
          <p:nvPr/>
        </p:nvSpPr>
        <p:spPr>
          <a:xfrm>
            <a:off x="602208" y="4076700"/>
            <a:ext cx="3664992" cy="6701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Para lograr esto debemos utilizar el comando: </a:t>
            </a:r>
            <a:r>
              <a:rPr lang="es-ES" sz="18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redistribute</a:t>
            </a:r>
            <a:endParaRPr lang="es-MX" sz="16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81461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Diagrama&#10;&#10;Descripción generada automáticamente">
            <a:extLst>
              <a:ext uri="{FF2B5EF4-FFF2-40B4-BE49-F238E27FC236}">
                <a16:creationId xmlns:a16="http://schemas.microsoft.com/office/drawing/2014/main" id="{7B7FD094-95CA-4FAF-B70F-EC411B11E00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2024062"/>
            <a:ext cx="7920355" cy="4833938"/>
          </a:xfrm>
          <a:prstGeom prst="rect">
            <a:avLst/>
          </a:prstGeom>
        </p:spPr>
      </p:pic>
      <p:sp>
        <p:nvSpPr>
          <p:cNvPr id="4" name="object 2">
            <a:extLst>
              <a:ext uri="{FF2B5EF4-FFF2-40B4-BE49-F238E27FC236}">
                <a16:creationId xmlns:a16="http://schemas.microsoft.com/office/drawing/2014/main" id="{727EE2D2-E85E-4AB5-BCFF-4A069A3E919C}"/>
              </a:ext>
            </a:extLst>
          </p:cNvPr>
          <p:cNvSpPr txBox="1"/>
          <p:nvPr/>
        </p:nvSpPr>
        <p:spPr>
          <a:xfrm>
            <a:off x="1333500" y="304800"/>
            <a:ext cx="933450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es-ES" sz="3200" b="1" spc="-25" dirty="0">
                <a:solidFill>
                  <a:schemeClr val="accent4">
                    <a:lumMod val="50000"/>
                  </a:schemeClr>
                </a:solidFill>
                <a:latin typeface="Calibri"/>
                <a:cs typeface="Calibri"/>
              </a:rPr>
              <a:t>Configuración de protocolos de ruteo distintos</a:t>
            </a:r>
            <a:endParaRPr sz="3200" dirty="0">
              <a:solidFill>
                <a:schemeClr val="accent4">
                  <a:lumMod val="50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FAD9895-3813-4970-901C-391293EA7337}"/>
              </a:ext>
            </a:extLst>
          </p:cNvPr>
          <p:cNvSpPr txBox="1"/>
          <p:nvPr/>
        </p:nvSpPr>
        <p:spPr>
          <a:xfrm>
            <a:off x="602208" y="1046829"/>
            <a:ext cx="10827792" cy="1365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 </a:t>
            </a:r>
            <a:r>
              <a:rPr lang="es-ES" sz="18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router</a:t>
            </a:r>
            <a:r>
              <a:rPr lang="es-ES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frontera </a:t>
            </a:r>
            <a:r>
              <a:rPr lang="es-E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 va a encargar de</a:t>
            </a:r>
            <a:r>
              <a:rPr lang="es-ES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mezclar los dos protocolos</a:t>
            </a:r>
            <a:r>
              <a:rPr lang="es-E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El </a:t>
            </a:r>
            <a:r>
              <a:rPr lang="es-E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router</a:t>
            </a:r>
            <a:r>
              <a:rPr lang="es-E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 habla dos protocolos de comunicaciones.</a:t>
            </a:r>
            <a:endParaRPr lang="es-MX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 reto es ¿</a:t>
            </a:r>
            <a:r>
              <a:rPr lang="es-ES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Cómo le hacemos para que la tabla de ruteo de EIGRP se integre con la tabla de RIP y viceversa?</a:t>
            </a:r>
            <a:endParaRPr lang="es-MX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99CF7AE8-6CFF-4611-A8CB-0D7192E1A971}"/>
              </a:ext>
            </a:extLst>
          </p:cNvPr>
          <p:cNvSpPr txBox="1"/>
          <p:nvPr/>
        </p:nvSpPr>
        <p:spPr>
          <a:xfrm>
            <a:off x="623979" y="2646143"/>
            <a:ext cx="3032669" cy="2636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500"/>
              </a:lnSpc>
            </a:pPr>
            <a:r>
              <a:rPr lang="es-ES" sz="1800" b="1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Vamos a redistribuir el tráfico de EIGRP en la tabla de ruteo de RIP y viceversa, </a:t>
            </a:r>
            <a:r>
              <a:rPr lang="es-E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con el fin de que los dos protocolos de comunicaciones puedan ser compatibles y puedan comunicarse entre sí.</a:t>
            </a:r>
            <a:endParaRPr lang="es-MX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9351F0E8-040D-4A32-AE40-9D5E120AFE57}"/>
              </a:ext>
            </a:extLst>
          </p:cNvPr>
          <p:cNvSpPr/>
          <p:nvPr/>
        </p:nvSpPr>
        <p:spPr>
          <a:xfrm>
            <a:off x="8229600" y="4987653"/>
            <a:ext cx="228600" cy="44899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9FC285ED-D4CF-4FDE-B134-A26DB6E5FFCE}"/>
              </a:ext>
            </a:extLst>
          </p:cNvPr>
          <p:cNvSpPr/>
          <p:nvPr/>
        </p:nvSpPr>
        <p:spPr>
          <a:xfrm>
            <a:off x="8458200" y="3844654"/>
            <a:ext cx="914400" cy="8382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725003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727EE2D2-E85E-4AB5-BCFF-4A069A3E919C}"/>
              </a:ext>
            </a:extLst>
          </p:cNvPr>
          <p:cNvSpPr txBox="1"/>
          <p:nvPr/>
        </p:nvSpPr>
        <p:spPr>
          <a:xfrm>
            <a:off x="1333500" y="304800"/>
            <a:ext cx="933450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es-ES" sz="3200" b="1" spc="-25" dirty="0">
                <a:solidFill>
                  <a:schemeClr val="accent4">
                    <a:lumMod val="50000"/>
                  </a:schemeClr>
                </a:solidFill>
                <a:latin typeface="Calibri"/>
                <a:cs typeface="Calibri"/>
              </a:rPr>
              <a:t>Configuración de protocolos de ruteo distintos</a:t>
            </a:r>
            <a:endParaRPr sz="3200" dirty="0">
              <a:solidFill>
                <a:schemeClr val="accent4">
                  <a:lumMod val="50000"/>
                </a:schemeClr>
              </a:solidFill>
              <a:latin typeface="Calibri"/>
              <a:cs typeface="Calibri"/>
            </a:endParaRPr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D7339177-1C39-4769-A48C-98D614D9C387}"/>
              </a:ext>
            </a:extLst>
          </p:cNvPr>
          <p:cNvGrpSpPr/>
          <p:nvPr/>
        </p:nvGrpSpPr>
        <p:grpSpPr>
          <a:xfrm>
            <a:off x="4271645" y="2056719"/>
            <a:ext cx="7920355" cy="4833938"/>
            <a:chOff x="4038600" y="1659731"/>
            <a:chExt cx="7920355" cy="4833938"/>
          </a:xfrm>
        </p:grpSpPr>
        <p:pic>
          <p:nvPicPr>
            <p:cNvPr id="3" name="Imagen 2" descr="Diagrama&#10;&#10;Descripción generada automáticamente">
              <a:extLst>
                <a:ext uri="{FF2B5EF4-FFF2-40B4-BE49-F238E27FC236}">
                  <a16:creationId xmlns:a16="http://schemas.microsoft.com/office/drawing/2014/main" id="{7B7FD094-95CA-4FAF-B70F-EC411B11E00F}"/>
                </a:ext>
              </a:extLst>
            </p:cNvPr>
            <p:cNvPicPr/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38600" y="1659731"/>
              <a:ext cx="7920355" cy="4833938"/>
            </a:xfrm>
            <a:prstGeom prst="rect">
              <a:avLst/>
            </a:prstGeom>
          </p:spPr>
        </p:pic>
        <p:sp>
          <p:nvSpPr>
            <p:cNvPr id="2" name="Rectángulo 1">
              <a:extLst>
                <a:ext uri="{FF2B5EF4-FFF2-40B4-BE49-F238E27FC236}">
                  <a16:creationId xmlns:a16="http://schemas.microsoft.com/office/drawing/2014/main" id="{9351F0E8-040D-4A32-AE40-9D5E120AFE57}"/>
                </a:ext>
              </a:extLst>
            </p:cNvPr>
            <p:cNvSpPr/>
            <p:nvPr/>
          </p:nvSpPr>
          <p:spPr>
            <a:xfrm>
              <a:off x="8153400" y="4571999"/>
              <a:ext cx="228600" cy="448993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9FC285ED-D4CF-4FDE-B134-A26DB6E5FFCE}"/>
                </a:ext>
              </a:extLst>
            </p:cNvPr>
            <p:cNvSpPr/>
            <p:nvPr/>
          </p:nvSpPr>
          <p:spPr>
            <a:xfrm>
              <a:off x="8382000" y="3429000"/>
              <a:ext cx="914400" cy="838200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10" name="CuadroTexto 9">
            <a:extLst>
              <a:ext uri="{FF2B5EF4-FFF2-40B4-BE49-F238E27FC236}">
                <a16:creationId xmlns:a16="http://schemas.microsoft.com/office/drawing/2014/main" id="{7609EC5C-86C0-43CE-9690-6B75726897B6}"/>
              </a:ext>
            </a:extLst>
          </p:cNvPr>
          <p:cNvSpPr txBox="1"/>
          <p:nvPr/>
        </p:nvSpPr>
        <p:spPr>
          <a:xfrm>
            <a:off x="533400" y="2339812"/>
            <a:ext cx="3276600" cy="32891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s-ES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Cuando lo presionamos el </a:t>
            </a:r>
            <a:r>
              <a:rPr lang="es-ES" sz="1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fast</a:t>
            </a:r>
            <a:r>
              <a:rPr lang="es-ES" sz="1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forward</a:t>
            </a:r>
            <a:r>
              <a:rPr lang="es-ES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entra en funcionamiento el </a:t>
            </a:r>
            <a:r>
              <a:rPr lang="es-ES" sz="1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acelerador de tiempo para que las acciones se hagan de una forma rápida</a:t>
            </a:r>
            <a:r>
              <a:rPr lang="es-ES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específicamente cuando tenemos </a:t>
            </a:r>
            <a:r>
              <a:rPr lang="es-ES" sz="1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protocolos de ruteo </a:t>
            </a:r>
            <a:r>
              <a:rPr lang="es-ES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</a:t>
            </a:r>
            <a:r>
              <a:rPr lang="es-ES" sz="1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intercambian información y actualizan sus tablas de </a:t>
            </a:r>
            <a:r>
              <a:rPr lang="es-ES" sz="14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ruteo</a:t>
            </a:r>
            <a:r>
              <a:rPr lang="es-ES" sz="1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cada</a:t>
            </a:r>
            <a:r>
              <a:rPr lang="es-ES" sz="1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400" b="1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60 segundos (RIP) </a:t>
            </a:r>
            <a:r>
              <a:rPr lang="es-ES" sz="1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cada </a:t>
            </a:r>
            <a:r>
              <a:rPr lang="es-ES" sz="1400" b="1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90 segundos (EIGRP)</a:t>
            </a:r>
            <a:r>
              <a:rPr lang="es-ES" sz="1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s-MX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5C300BB5-AB15-47B9-92A4-2D1C73E53BC5}"/>
              </a:ext>
            </a:extLst>
          </p:cNvPr>
          <p:cNvSpPr txBox="1"/>
          <p:nvPr/>
        </p:nvSpPr>
        <p:spPr>
          <a:xfrm>
            <a:off x="533400" y="988272"/>
            <a:ext cx="10282555" cy="11605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s-ES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 puede utilizar el </a:t>
            </a:r>
            <a:r>
              <a:rPr lang="es-ES" sz="1600" b="1" dirty="0" err="1"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fast</a:t>
            </a: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forward</a:t>
            </a:r>
            <a:r>
              <a:rPr lang="es-ES" sz="1600" dirty="0"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6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para acelerar el proceso de interconexión de los dispositivos</a:t>
            </a:r>
            <a:r>
              <a:rPr lang="es-ES" sz="1600" dirty="0">
                <a:latin typeface="Arial" panose="020B0604020202020204" pitchFamily="34" charset="0"/>
                <a:cs typeface="Times New Roman" panose="02020603050405020304" pitchFamily="18" charset="0"/>
              </a:rPr>
              <a:t>, ya que hay que esperar a que converjan los dos protocolos y tengan la misma información de cómo llegar a un destino. Podemos presionar el </a:t>
            </a:r>
            <a:r>
              <a:rPr lang="es-ES" sz="1600" b="1" dirty="0" err="1">
                <a:latin typeface="Arial" panose="020B0604020202020204" pitchFamily="34" charset="0"/>
                <a:cs typeface="Times New Roman" panose="02020603050405020304" pitchFamily="18" charset="0"/>
              </a:rPr>
              <a:t>fast</a:t>
            </a:r>
            <a:r>
              <a:rPr lang="es-ES" sz="1600" b="1" dirty="0">
                <a:latin typeface="Arial" panose="020B0604020202020204" pitchFamily="34" charset="0"/>
                <a:cs typeface="Times New Roman" panose="02020603050405020304" pitchFamily="18" charset="0"/>
              </a:rPr>
              <a:t> forward</a:t>
            </a:r>
            <a:r>
              <a:rPr lang="es-ES" sz="1600" dirty="0">
                <a:latin typeface="Arial" panose="020B0604020202020204" pitchFamily="34" charset="0"/>
                <a:cs typeface="Times New Roman" panose="02020603050405020304" pitchFamily="18" charset="0"/>
              </a:rPr>
              <a:t> para que se acelere el proceso de convergencia.</a:t>
            </a:r>
            <a:endParaRPr lang="es-MX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83187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Diagrama&#10;&#10;Descripción generada automáticamente">
            <a:extLst>
              <a:ext uri="{FF2B5EF4-FFF2-40B4-BE49-F238E27FC236}">
                <a16:creationId xmlns:a16="http://schemas.microsoft.com/office/drawing/2014/main" id="{7B7FD094-95CA-4FAF-B70F-EC411B11E00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2553091"/>
            <a:ext cx="6931976" cy="4148138"/>
          </a:xfrm>
          <a:prstGeom prst="rect">
            <a:avLst/>
          </a:prstGeom>
        </p:spPr>
      </p:pic>
      <p:sp>
        <p:nvSpPr>
          <p:cNvPr id="4" name="object 2">
            <a:extLst>
              <a:ext uri="{FF2B5EF4-FFF2-40B4-BE49-F238E27FC236}">
                <a16:creationId xmlns:a16="http://schemas.microsoft.com/office/drawing/2014/main" id="{727EE2D2-E85E-4AB5-BCFF-4A069A3E919C}"/>
              </a:ext>
            </a:extLst>
          </p:cNvPr>
          <p:cNvSpPr txBox="1"/>
          <p:nvPr/>
        </p:nvSpPr>
        <p:spPr>
          <a:xfrm>
            <a:off x="1333500" y="304800"/>
            <a:ext cx="933450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es-ES" sz="3200" b="1" spc="-25" dirty="0">
                <a:solidFill>
                  <a:schemeClr val="accent4">
                    <a:lumMod val="50000"/>
                  </a:schemeClr>
                </a:solidFill>
                <a:latin typeface="Calibri"/>
                <a:cs typeface="Calibri"/>
              </a:rPr>
              <a:t>Pruebas de conectividad</a:t>
            </a:r>
            <a:endParaRPr sz="3200" dirty="0">
              <a:solidFill>
                <a:schemeClr val="accent4">
                  <a:lumMod val="50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7609EC5C-86C0-43CE-9690-6B75726897B6}"/>
              </a:ext>
            </a:extLst>
          </p:cNvPr>
          <p:cNvSpPr txBox="1"/>
          <p:nvPr/>
        </p:nvSpPr>
        <p:spPr>
          <a:xfrm>
            <a:off x="603045" y="2640249"/>
            <a:ext cx="3664155" cy="4218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ES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Revisar tablas de ruteo.</a:t>
            </a:r>
            <a:endParaRPr lang="es-MX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5C300BB5-AB15-47B9-92A4-2D1C73E53BC5}"/>
              </a:ext>
            </a:extLst>
          </p:cNvPr>
          <p:cNvSpPr txBox="1"/>
          <p:nvPr/>
        </p:nvSpPr>
        <p:spPr>
          <a:xfrm>
            <a:off x="613931" y="1102328"/>
            <a:ext cx="11273269" cy="15240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Revisar que las </a:t>
            </a:r>
            <a:r>
              <a:rPr lang="es-ES" sz="16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PC’s</a:t>
            </a:r>
            <a:r>
              <a:rPr lang="es-ES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tomen direccionamiento dinámico.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Probar conectividad de la red rosa y amarilla hacia el exterior.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Probar si hay conectividad entre los dispositivos de ambas compañías y que las traducciones de RIP a EIGRP y viceversa sean</a:t>
            </a:r>
            <a:r>
              <a:rPr lang="es-ES" sz="16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funcionales.</a:t>
            </a:r>
            <a:endParaRPr lang="es-ES" sz="16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4459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727EE2D2-E85E-4AB5-BCFF-4A069A3E919C}"/>
              </a:ext>
            </a:extLst>
          </p:cNvPr>
          <p:cNvSpPr txBox="1"/>
          <p:nvPr/>
        </p:nvSpPr>
        <p:spPr>
          <a:xfrm>
            <a:off x="1333500" y="304800"/>
            <a:ext cx="952500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es-ES" sz="3200" b="1" spc="-25" dirty="0">
                <a:solidFill>
                  <a:schemeClr val="accent4">
                    <a:lumMod val="50000"/>
                  </a:schemeClr>
                </a:solidFill>
                <a:latin typeface="Calibri"/>
                <a:cs typeface="Calibri"/>
              </a:rPr>
              <a:t>Configuración de protocolos de ruteo distintos</a:t>
            </a:r>
            <a:endParaRPr sz="3200" dirty="0">
              <a:solidFill>
                <a:schemeClr val="accent4">
                  <a:lumMod val="50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1784D9F0-56DB-49A3-B2A3-842E2EC12979}"/>
              </a:ext>
            </a:extLst>
          </p:cNvPr>
          <p:cNvSpPr txBox="1"/>
          <p:nvPr/>
        </p:nvSpPr>
        <p:spPr>
          <a:xfrm>
            <a:off x="914400" y="1447800"/>
            <a:ext cx="4876800" cy="32447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Tenemos una oportunidad de negocio para realizar un </a:t>
            </a:r>
            <a:r>
              <a:rPr lang="es-ES" sz="20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join-venture</a:t>
            </a:r>
            <a:r>
              <a:rPr lang="es-E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con el fin de sacar ventajas competitivas de la unión de dos compañías. </a:t>
            </a: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E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Una compañía dedicada a la </a:t>
            </a:r>
            <a:r>
              <a:rPr lang="es-ES" sz="20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venta y transportación de productos que han sido comprados en Internet</a:t>
            </a:r>
            <a:r>
              <a:rPr lang="es-E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ES" sz="2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</a:t>
            </a:r>
            <a:r>
              <a:rPr lang="es-E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 compañía </a:t>
            </a:r>
            <a:r>
              <a:rPr lang="es-ES" sz="20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arrendadora de vehículos</a:t>
            </a:r>
            <a:r>
              <a:rPr lang="es-E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s-MX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96FD4AAB-2347-410D-878D-A33D26569F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9400" y="830534"/>
            <a:ext cx="4343398" cy="5934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801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727EE2D2-E85E-4AB5-BCFF-4A069A3E919C}"/>
              </a:ext>
            </a:extLst>
          </p:cNvPr>
          <p:cNvSpPr txBox="1"/>
          <p:nvPr/>
        </p:nvSpPr>
        <p:spPr>
          <a:xfrm>
            <a:off x="1333500" y="304800"/>
            <a:ext cx="952500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es-ES" sz="3200" b="1" spc="-25" dirty="0">
                <a:solidFill>
                  <a:schemeClr val="accent4">
                    <a:lumMod val="50000"/>
                  </a:schemeClr>
                </a:solidFill>
                <a:latin typeface="Calibri"/>
                <a:cs typeface="Calibri"/>
              </a:rPr>
              <a:t>Configuración de protocolos de ruteo distintos</a:t>
            </a:r>
            <a:endParaRPr sz="3200" dirty="0">
              <a:solidFill>
                <a:schemeClr val="accent4">
                  <a:lumMod val="50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1784D9F0-56DB-49A3-B2A3-842E2EC12979}"/>
              </a:ext>
            </a:extLst>
          </p:cNvPr>
          <p:cNvSpPr txBox="1"/>
          <p:nvPr/>
        </p:nvSpPr>
        <p:spPr>
          <a:xfrm>
            <a:off x="1066800" y="1447800"/>
            <a:ext cx="5562600" cy="38217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S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Nuestro reto es preparar la infraestructura computacional para que se pueda dar la conexión entre ambas compañías. </a:t>
            </a: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ES" sz="16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 partimos de cero, cada organización cuenta con sus propios equipos.</a:t>
            </a:r>
            <a:endParaRPr lang="es-ES" sz="16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ES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 compañías tienen colindancia.</a:t>
            </a: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ES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 protocolo </a:t>
            </a:r>
            <a:r>
              <a:rPr lang="es-ES" sz="16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EIGRP</a:t>
            </a:r>
            <a:r>
              <a:rPr lang="es-ES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utilizará la red </a:t>
            </a:r>
            <a:r>
              <a:rPr lang="es-ES" sz="16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172.17.0.0</a:t>
            </a:r>
            <a:r>
              <a:rPr lang="es-ES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 el protocolo </a:t>
            </a:r>
            <a:r>
              <a:rPr lang="es-ES" sz="16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RIP</a:t>
            </a:r>
            <a:r>
              <a:rPr lang="es-ES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trabajará con la red </a:t>
            </a:r>
            <a:r>
              <a:rPr lang="es-ES" sz="16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172.16.0.0</a:t>
            </a:r>
            <a:r>
              <a:rPr lang="es-ES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s-MX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s-ES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s-MX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s-MX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96FD4AAB-2347-410D-878D-A33D26569F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000" y="1104755"/>
            <a:ext cx="4000500" cy="546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441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Diagrama&#10;&#10;Descripción generada automáticamente">
            <a:extLst>
              <a:ext uri="{FF2B5EF4-FFF2-40B4-BE49-F238E27FC236}">
                <a16:creationId xmlns:a16="http://schemas.microsoft.com/office/drawing/2014/main" id="{7B7FD094-95CA-4FAF-B70F-EC411B11E00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1837008"/>
            <a:ext cx="7920355" cy="4833938"/>
          </a:xfrm>
          <a:prstGeom prst="rect">
            <a:avLst/>
          </a:prstGeom>
        </p:spPr>
      </p:pic>
      <p:sp>
        <p:nvSpPr>
          <p:cNvPr id="4" name="object 2">
            <a:extLst>
              <a:ext uri="{FF2B5EF4-FFF2-40B4-BE49-F238E27FC236}">
                <a16:creationId xmlns:a16="http://schemas.microsoft.com/office/drawing/2014/main" id="{727EE2D2-E85E-4AB5-BCFF-4A069A3E919C}"/>
              </a:ext>
            </a:extLst>
          </p:cNvPr>
          <p:cNvSpPr txBox="1"/>
          <p:nvPr/>
        </p:nvSpPr>
        <p:spPr>
          <a:xfrm>
            <a:off x="1333500" y="304800"/>
            <a:ext cx="952500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es-ES" sz="3200" b="1" spc="-25" dirty="0">
                <a:solidFill>
                  <a:schemeClr val="accent4">
                    <a:lumMod val="50000"/>
                  </a:schemeClr>
                </a:solidFill>
                <a:latin typeface="Calibri"/>
                <a:cs typeface="Calibri"/>
              </a:rPr>
              <a:t>Configuración de protocolos de ruteo distintos</a:t>
            </a:r>
            <a:endParaRPr sz="3200" dirty="0">
              <a:solidFill>
                <a:schemeClr val="accent4">
                  <a:lumMod val="50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FAD9895-3813-4970-901C-391293EA7337}"/>
              </a:ext>
            </a:extLst>
          </p:cNvPr>
          <p:cNvSpPr txBox="1"/>
          <p:nvPr/>
        </p:nvSpPr>
        <p:spPr>
          <a:xfrm>
            <a:off x="602208" y="1124505"/>
            <a:ext cx="11331236" cy="7125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500"/>
              </a:lnSpc>
            </a:pPr>
            <a:r>
              <a:rPr lang="es-E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¿Como se va a conseguir la interconexión de estas dos compañías, si cada una de ellas tiene configurados </a:t>
            </a:r>
            <a:r>
              <a:rPr lang="es-ES" sz="1800" b="1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protocolos de ruteo distintos</a:t>
            </a:r>
            <a:r>
              <a:rPr lang="es-ES" dirty="0">
                <a:latin typeface="Arial" panose="020B0604020202020204" pitchFamily="34" charset="0"/>
                <a:ea typeface="Calibri" panose="020F0502020204030204" pitchFamily="34" charset="0"/>
              </a:rPr>
              <a:t>?</a:t>
            </a:r>
            <a:endParaRPr lang="es-MX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99CF7AE8-6CFF-4611-A8CB-0D7192E1A971}"/>
              </a:ext>
            </a:extLst>
          </p:cNvPr>
          <p:cNvSpPr txBox="1"/>
          <p:nvPr/>
        </p:nvSpPr>
        <p:spPr>
          <a:xfrm>
            <a:off x="602208" y="2232332"/>
            <a:ext cx="3360192" cy="36125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ES" sz="16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RIP v2 </a:t>
            </a:r>
            <a:r>
              <a:rPr lang="es-ES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nos permite trabajar con mascaras de subred de longitud variable. Las máscaras de subred de longitud variable no se publican en RIP. </a:t>
            </a: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ES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 </a:t>
            </a:r>
            <a:r>
              <a:rPr lang="es-ES" sz="16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EIGRP</a:t>
            </a:r>
            <a:r>
              <a:rPr lang="es-ES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tenemos la posibilidad de publicar toda la clase o </a:t>
            </a:r>
            <a:r>
              <a:rPr lang="es-ES" sz="16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s-ES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olamente las subredes que están participando. </a:t>
            </a: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s-MX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S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RIP y EIGRP trabajan con la clase completa de la red.</a:t>
            </a:r>
            <a:endParaRPr lang="es-MX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Diagrama&#10;&#10;Descripción generada automáticamente">
            <a:extLst>
              <a:ext uri="{FF2B5EF4-FFF2-40B4-BE49-F238E27FC236}">
                <a16:creationId xmlns:a16="http://schemas.microsoft.com/office/drawing/2014/main" id="{F485A819-AA93-4F68-A0A6-4022E1D66B6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1981200"/>
            <a:ext cx="7696200" cy="4648200"/>
          </a:xfrm>
          <a:prstGeom prst="rect">
            <a:avLst/>
          </a:prstGeom>
        </p:spPr>
      </p:pic>
      <p:sp>
        <p:nvSpPr>
          <p:cNvPr id="2" name="object 2"/>
          <p:cNvSpPr txBox="1"/>
          <p:nvPr/>
        </p:nvSpPr>
        <p:spPr>
          <a:xfrm>
            <a:off x="2743200" y="326195"/>
            <a:ext cx="601122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es-ES" sz="3200" b="1" spc="-25" dirty="0">
                <a:latin typeface="Calibri"/>
                <a:cs typeface="Calibri"/>
              </a:rPr>
              <a:t>Configuración de </a:t>
            </a:r>
            <a:r>
              <a:rPr lang="es-ES" sz="3200" b="1" spc="-25" dirty="0" err="1">
                <a:latin typeface="Calibri"/>
                <a:cs typeface="Calibri"/>
              </a:rPr>
              <a:t>routers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9" name="7 CuadroTexto">
            <a:extLst>
              <a:ext uri="{FF2B5EF4-FFF2-40B4-BE49-F238E27FC236}">
                <a16:creationId xmlns:a16="http://schemas.microsoft.com/office/drawing/2014/main" id="{134ED542-4C7D-4B50-8C07-A5B19B10A1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066800"/>
            <a:ext cx="9525000" cy="115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s-ES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Hay dos </a:t>
            </a:r>
            <a:r>
              <a:rPr lang="es-ES" sz="16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routers</a:t>
            </a:r>
            <a:r>
              <a:rPr lang="es-ES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que hay que configurar: el </a:t>
            </a:r>
            <a:r>
              <a:rPr lang="es-ES" sz="16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router</a:t>
            </a:r>
            <a:r>
              <a:rPr lang="es-ES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rectoría </a:t>
            </a:r>
            <a:r>
              <a:rPr lang="es-ES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 el </a:t>
            </a:r>
            <a:r>
              <a:rPr lang="es-ES" sz="16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router</a:t>
            </a:r>
            <a:r>
              <a:rPr lang="es-ES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frontera</a:t>
            </a:r>
            <a:r>
              <a:rPr lang="es-ES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Revisar configuración de los </a:t>
            </a:r>
            <a:r>
              <a:rPr lang="es-ES_tradnl" sz="16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routers</a:t>
            </a: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ISP ya está configurado</a:t>
            </a: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9226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67000" y="269449"/>
            <a:ext cx="601122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es-ES" sz="3200" b="1" spc="-25" dirty="0">
                <a:latin typeface="Calibri"/>
                <a:cs typeface="Calibri"/>
              </a:rPr>
              <a:t>Configuración de DHCP distribuido</a:t>
            </a:r>
            <a:endParaRPr sz="3200" dirty="0">
              <a:latin typeface="Calibri"/>
              <a:cs typeface="Calibri"/>
            </a:endParaRPr>
          </a:p>
        </p:txBody>
      </p:sp>
      <p:pic>
        <p:nvPicPr>
          <p:cNvPr id="6" name="Imagen 5" descr="Diagrama&#10;&#10;Descripción generada automáticamente">
            <a:extLst>
              <a:ext uri="{FF2B5EF4-FFF2-40B4-BE49-F238E27FC236}">
                <a16:creationId xmlns:a16="http://schemas.microsoft.com/office/drawing/2014/main" id="{970105BF-8BF5-44E4-AB62-1053489260C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066800"/>
            <a:ext cx="8534400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025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5" name="7 CuadroTexto"/>
          <p:cNvSpPr txBox="1">
            <a:spLocks noChangeArrowheads="1"/>
          </p:cNvSpPr>
          <p:nvPr/>
        </p:nvSpPr>
        <p:spPr bwMode="auto">
          <a:xfrm>
            <a:off x="2157840" y="1196752"/>
            <a:ext cx="7984840" cy="503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lnSpc>
                <a:spcPct val="150000"/>
              </a:lnSpc>
              <a:spcAft>
                <a:spcPts val="1200"/>
              </a:spcAft>
              <a:buAutoNum type="arabicPeriod"/>
            </a:pP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Excluir las direcciones estáticas del pool de DHCP.</a:t>
            </a:r>
          </a:p>
          <a:p>
            <a:pPr lvl="1">
              <a:lnSpc>
                <a:spcPct val="150000"/>
              </a:lnSpc>
              <a:spcAft>
                <a:spcPts val="1200"/>
              </a:spcAft>
            </a:pPr>
            <a:r>
              <a:rPr lang="es-MX" sz="20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0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dhcp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0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excluded-address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0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Dir_IP_Inicial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0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Dir_IP_Final</a:t>
            </a:r>
            <a:endParaRPr lang="es-MX" sz="20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spcAft>
                <a:spcPts val="1200"/>
              </a:spcAft>
              <a:buFont typeface="+mj-lt"/>
              <a:buAutoNum type="arabicPeriod" startAt="2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Definir un </a:t>
            </a:r>
            <a:r>
              <a:rPr lang="es-MX" sz="20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pool de direcciones dinámicas 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 serán asignadas cuando sean solicitadas.</a:t>
            </a:r>
          </a:p>
          <a:p>
            <a:pPr lvl="1">
              <a:lnSpc>
                <a:spcPct val="150000"/>
              </a:lnSpc>
            </a:pPr>
            <a:r>
              <a:rPr lang="es-MX" sz="20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0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dhcp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pool</a:t>
            </a:r>
            <a:r>
              <a:rPr lang="es-MX" sz="20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0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NombrePool</a:t>
            </a:r>
            <a:endParaRPr lang="es-MX" sz="2000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s-MX" sz="20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network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0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dirIP_inicial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Máscara de subred</a:t>
            </a:r>
          </a:p>
          <a:p>
            <a:pPr marL="342900" indent="-34290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Font typeface="+mj-lt"/>
              <a:buAutoNum type="arabicPeriod" startAt="2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Establecer la  puerta de enlace predeterminada (default Gateway):</a:t>
            </a:r>
          </a:p>
          <a:p>
            <a:pPr lvl="1">
              <a:lnSpc>
                <a:spcPct val="150000"/>
              </a:lnSpc>
              <a:spcAft>
                <a:spcPts val="1200"/>
              </a:spcAft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default-</a:t>
            </a:r>
            <a:r>
              <a:rPr lang="es-MX" sz="20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router</a:t>
            </a:r>
            <a:r>
              <a:rPr lang="es-MX" sz="20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0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dirIP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371600" y="58931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Configuración mínima de un servicio DHCP</a:t>
            </a:r>
          </a:p>
        </p:txBody>
      </p:sp>
    </p:spTree>
    <p:extLst>
      <p:ext uri="{BB962C8B-B14F-4D97-AF65-F5344CB8AC3E}">
        <p14:creationId xmlns:p14="http://schemas.microsoft.com/office/powerpoint/2010/main" val="3935482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Diagrama&#10;&#10;Descripción generada automáticamente">
            <a:extLst>
              <a:ext uri="{FF2B5EF4-FFF2-40B4-BE49-F238E27FC236}">
                <a16:creationId xmlns:a16="http://schemas.microsoft.com/office/drawing/2014/main" id="{F485A819-AA93-4F68-A0A6-4022E1D66B6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1981200"/>
            <a:ext cx="7696200" cy="4648200"/>
          </a:xfrm>
          <a:prstGeom prst="rect">
            <a:avLst/>
          </a:prstGeom>
        </p:spPr>
      </p:pic>
      <p:sp>
        <p:nvSpPr>
          <p:cNvPr id="2" name="object 2"/>
          <p:cNvSpPr txBox="1"/>
          <p:nvPr/>
        </p:nvSpPr>
        <p:spPr>
          <a:xfrm>
            <a:off x="2743200" y="326195"/>
            <a:ext cx="601122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es-ES" sz="3200" b="1" spc="-25" dirty="0">
                <a:latin typeface="Calibri"/>
                <a:cs typeface="Calibri"/>
              </a:rPr>
              <a:t>Configuración de </a:t>
            </a:r>
            <a:r>
              <a:rPr lang="es-ES" sz="3200" b="1" spc="-25" dirty="0" err="1">
                <a:latin typeface="Calibri"/>
                <a:cs typeface="Calibri"/>
              </a:rPr>
              <a:t>routers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9" name="7 CuadroTexto">
            <a:extLst>
              <a:ext uri="{FF2B5EF4-FFF2-40B4-BE49-F238E27FC236}">
                <a16:creationId xmlns:a16="http://schemas.microsoft.com/office/drawing/2014/main" id="{134ED542-4C7D-4B50-8C07-A5B19B10A1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148370"/>
            <a:ext cx="9525000" cy="416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s-E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Configurar una </a:t>
            </a:r>
            <a:r>
              <a:rPr lang="es-E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ruta por default</a:t>
            </a:r>
            <a:r>
              <a:rPr lang="es-E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que conecte las red amarilla y rosa con el exterior.</a:t>
            </a:r>
            <a:endParaRPr lang="es-MX" sz="16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0C73798-D75F-4C6A-A68B-DA9E966EBA11}"/>
              </a:ext>
            </a:extLst>
          </p:cNvPr>
          <p:cNvSpPr txBox="1"/>
          <p:nvPr/>
        </p:nvSpPr>
        <p:spPr>
          <a:xfrm>
            <a:off x="609600" y="1828800"/>
            <a:ext cx="3429000" cy="22685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s-ES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Tenemos que </a:t>
            </a:r>
            <a:r>
              <a:rPr lang="es-ES" sz="16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redistribuir</a:t>
            </a:r>
            <a:r>
              <a:rPr lang="es-ES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lo que se conoce estáticamente. Esta es la única forma de cómo el protocolo de ruteo dinámico </a:t>
            </a:r>
            <a:r>
              <a:rPr lang="es-ES" sz="160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conoce las rutas </a:t>
            </a:r>
            <a:r>
              <a:rPr lang="es-ES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por default. Y para eso existe el comando </a:t>
            </a:r>
            <a:r>
              <a:rPr lang="es-ES" sz="16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redistribute</a:t>
            </a:r>
            <a:r>
              <a:rPr lang="es-ES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s-MX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9649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Diagrama&#10;&#10;Descripción generada automáticamente">
            <a:extLst>
              <a:ext uri="{FF2B5EF4-FFF2-40B4-BE49-F238E27FC236}">
                <a16:creationId xmlns:a16="http://schemas.microsoft.com/office/drawing/2014/main" id="{F485A819-AA93-4F68-A0A6-4022E1D66B6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1981200"/>
            <a:ext cx="7696200" cy="4648200"/>
          </a:xfrm>
          <a:prstGeom prst="rect">
            <a:avLst/>
          </a:prstGeom>
        </p:spPr>
      </p:pic>
      <p:sp>
        <p:nvSpPr>
          <p:cNvPr id="2" name="object 2"/>
          <p:cNvSpPr txBox="1"/>
          <p:nvPr/>
        </p:nvSpPr>
        <p:spPr>
          <a:xfrm>
            <a:off x="2438400" y="322189"/>
            <a:ext cx="685800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es-ES" sz="3200" b="1" spc="-25" dirty="0">
                <a:latin typeface="Calibri"/>
                <a:cs typeface="Calibri"/>
              </a:rPr>
              <a:t>Configuración de protocolos de ruteo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9" name="7 CuadroTexto">
            <a:extLst>
              <a:ext uri="{FF2B5EF4-FFF2-40B4-BE49-F238E27FC236}">
                <a16:creationId xmlns:a16="http://schemas.microsoft.com/office/drawing/2014/main" id="{134ED542-4C7D-4B50-8C07-A5B19B10A1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225934"/>
            <a:ext cx="9525000" cy="416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s-E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</a:t>
            </a:r>
            <a:r>
              <a:rPr lang="es-ES" sz="1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router</a:t>
            </a:r>
            <a:r>
              <a:rPr lang="es-E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frontera </a:t>
            </a:r>
            <a:r>
              <a:rPr lang="es-E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 a convivir con dos protocolos distintos: el </a:t>
            </a:r>
            <a:r>
              <a:rPr lang="es-E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protocolo RIP </a:t>
            </a:r>
            <a:r>
              <a:rPr lang="es-E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 el </a:t>
            </a:r>
            <a:r>
              <a:rPr lang="es-E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protocolo EIGRP</a:t>
            </a:r>
            <a:r>
              <a:rPr lang="es-E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MX" sz="16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0C73798-D75F-4C6A-A68B-DA9E966EBA11}"/>
              </a:ext>
            </a:extLst>
          </p:cNvPr>
          <p:cNvSpPr txBox="1"/>
          <p:nvPr/>
        </p:nvSpPr>
        <p:spPr>
          <a:xfrm>
            <a:off x="609600" y="1828800"/>
            <a:ext cx="3429000" cy="23710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ES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 hay que transmitir el tráfico de RIP y EIGRP hacia el exterior. </a:t>
            </a:r>
          </a:p>
          <a:p>
            <a:pPr marL="285750" indent="-28575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ES" sz="16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 quiero publicar el tráfico de RIP hacia las redes de EIGRP y viceversa.</a:t>
            </a:r>
            <a:endParaRPr lang="es-MX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3626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462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1778</TotalTime>
  <Words>941</Words>
  <Application>Microsoft Office PowerPoint</Application>
  <PresentationFormat>Panorámica</PresentationFormat>
  <Paragraphs>68</Paragraphs>
  <Slides>15</Slides>
  <Notes>14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9" baseType="lpstr">
      <vt:lpstr>Arial</vt:lpstr>
      <vt:lpstr>Calibri</vt:lpstr>
      <vt:lpstr>Dom Casual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José Oscar Hernández Pérez</dc:creator>
  <cp:lastModifiedBy>Lizethe Pérez Fuertes</cp:lastModifiedBy>
  <cp:revision>71</cp:revision>
  <dcterms:created xsi:type="dcterms:W3CDTF">2021-02-01T12:33:05Z</dcterms:created>
  <dcterms:modified xsi:type="dcterms:W3CDTF">2021-11-18T17:04:19Z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2020-11-04T00:00:00Z</vt:filetime>
  </property>
  <property fmtid="{D5CDD505-2E9C-101B-9397-08002B2CF9AE}" pid="3" name="LastSaved">
    <vt:filetime>2021-02-01T00:00:00Z</vt:filetime>
  </property>
</Properties>
</file>