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4.jpg" ContentType="image/jp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media/image5.jpg" ContentType="image/jpg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media/image8.jpg" ContentType="image/jpg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15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7" r:id="rId2"/>
    <p:sldId id="322" r:id="rId3"/>
    <p:sldId id="302" r:id="rId4"/>
    <p:sldId id="304" r:id="rId5"/>
    <p:sldId id="305" r:id="rId6"/>
    <p:sldId id="297" r:id="rId7"/>
    <p:sldId id="307" r:id="rId8"/>
    <p:sldId id="301" r:id="rId9"/>
    <p:sldId id="309" r:id="rId10"/>
    <p:sldId id="308" r:id="rId11"/>
    <p:sldId id="311" r:id="rId12"/>
    <p:sldId id="310" r:id="rId13"/>
    <p:sldId id="314" r:id="rId14"/>
    <p:sldId id="320" r:id="rId15"/>
    <p:sldId id="312" r:id="rId16"/>
    <p:sldId id="315" r:id="rId17"/>
    <p:sldId id="318" r:id="rId18"/>
    <p:sldId id="319" r:id="rId19"/>
    <p:sldId id="316" r:id="rId20"/>
    <p:sldId id="317" r:id="rId21"/>
    <p:sldId id="321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8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46067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63012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806186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4781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313539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458761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318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6332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2283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251849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56896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4551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7663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48732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596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0653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8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35914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22/09/2021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Mascaras de longitud variable (VLSM)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42814B29-EF3A-4F97-B6DF-EFBFFF8A2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431799"/>
            <a:ext cx="4124176" cy="30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992888" cy="3204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</a:p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 en decimal : 255.255.255.1100 0000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                       255.255.255.192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Prefijo de red: /26</a:t>
            </a: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616771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608416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8421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331936" y="2019700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24940" y="2060848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6D7414-CC72-4433-A8BA-EE0D0F703B67}"/>
              </a:ext>
            </a:extLst>
          </p:cNvPr>
          <p:cNvSpPr txBox="1"/>
          <p:nvPr/>
        </p:nvSpPr>
        <p:spPr>
          <a:xfrm>
            <a:off x="611560" y="1340768"/>
            <a:ext cx="7992888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4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Escribir para cada subred el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prefijo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 la máscara de subred en formato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/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xx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52865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667110" y="2455389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691680" y="2492896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223852" y="5361340"/>
            <a:ext cx="504056" cy="334409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3F3D1D60-366B-44BB-ACCC-751F4C70514D}"/>
              </a:ext>
            </a:extLst>
          </p:cNvPr>
          <p:cNvSpPr/>
          <p:nvPr/>
        </p:nvSpPr>
        <p:spPr>
          <a:xfrm>
            <a:off x="4096060" y="5931908"/>
            <a:ext cx="504056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2">
            <a:extLst>
              <a:ext uri="{FF2B5EF4-FFF2-40B4-BE49-F238E27FC236}">
                <a16:creationId xmlns:a16="http://schemas.microsoft.com/office/drawing/2014/main" id="{4276C32D-036E-4422-B240-A50F52302F75}"/>
              </a:ext>
            </a:extLst>
          </p:cNvPr>
          <p:cNvSpPr/>
          <p:nvPr/>
        </p:nvSpPr>
        <p:spPr>
          <a:xfrm>
            <a:off x="6760356" y="5698181"/>
            <a:ext cx="576064" cy="303626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8154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2ABAC9A-7358-418D-A455-CA760350C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556456"/>
            <a:ext cx="4104456" cy="35770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B8933D4-1CED-4520-855C-0611A575E1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56" y="2868094"/>
            <a:ext cx="4626260" cy="295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92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30908"/>
            <a:ext cx="8784976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5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calculados selecciona el de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menor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valor. El valor de este prefijo indica el bloque con mayor 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IP’s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por el cual debes comenzar a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subnetear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Crea el primer esquema de </a:t>
            </a:r>
            <a:r>
              <a:rPr lang="es-E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subneteo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utilizando este prefijo.</a:t>
            </a:r>
            <a:endParaRPr lang="es-MX" dirty="0"/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B73A7B67-7C9A-41D6-B2E1-CF855A81518B}"/>
              </a:ext>
            </a:extLst>
          </p:cNvPr>
          <p:cNvSpPr/>
          <p:nvPr/>
        </p:nvSpPr>
        <p:spPr>
          <a:xfrm>
            <a:off x="827584" y="2534398"/>
            <a:ext cx="7128792" cy="39920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64279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495799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5889813"/>
            <a:ext cx="504056" cy="275492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9899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179512" y="1367483"/>
            <a:ext cx="8784976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10F5566-F7B7-4298-A78A-959B689EC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226893"/>
            <a:ext cx="5217593" cy="330019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FED0E91-E10A-4ABB-B060-81647FB6D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852936"/>
            <a:ext cx="4467006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3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5508104" y="24208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59814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9F6ECBE-E755-444A-B31D-0A5E4063E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2155304"/>
            <a:ext cx="4133581" cy="264184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5F757C97-644E-4563-ABCF-95836B08B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531" y="2539613"/>
            <a:ext cx="4917713" cy="428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3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object 17">
            <a:extLst>
              <a:ext uri="{FF2B5EF4-FFF2-40B4-BE49-F238E27FC236}">
                <a16:creationId xmlns:a16="http://schemas.microsoft.com/office/drawing/2014/main" id="{3098FFB0-04FA-427E-A5C2-AF52880BD3F3}"/>
              </a:ext>
            </a:extLst>
          </p:cNvPr>
          <p:cNvSpPr/>
          <p:nvPr/>
        </p:nvSpPr>
        <p:spPr>
          <a:xfrm>
            <a:off x="1442293" y="2276872"/>
            <a:ext cx="6442075" cy="4046220"/>
          </a:xfrm>
          <a:custGeom>
            <a:avLst/>
            <a:gdLst/>
            <a:ahLst/>
            <a:cxnLst/>
            <a:rect l="l" t="t" r="r" b="b"/>
            <a:pathLst>
              <a:path w="6442075" h="4046220">
                <a:moveTo>
                  <a:pt x="0" y="4046220"/>
                </a:moveTo>
                <a:lnTo>
                  <a:pt x="6441948" y="4046220"/>
                </a:lnTo>
                <a:lnTo>
                  <a:pt x="6441948" y="0"/>
                </a:lnTo>
                <a:lnTo>
                  <a:pt x="0" y="0"/>
                </a:lnTo>
                <a:lnTo>
                  <a:pt x="0" y="404622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8">
            <a:extLst>
              <a:ext uri="{FF2B5EF4-FFF2-40B4-BE49-F238E27FC236}">
                <a16:creationId xmlns:a16="http://schemas.microsoft.com/office/drawing/2014/main" id="{0C347C6F-9495-4301-932C-502CF913DF20}"/>
              </a:ext>
            </a:extLst>
          </p:cNvPr>
          <p:cNvSpPr/>
          <p:nvPr/>
        </p:nvSpPr>
        <p:spPr>
          <a:xfrm>
            <a:off x="1516270" y="2318020"/>
            <a:ext cx="6294120" cy="3963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6EEC2A5C-8CC9-4412-B276-E5A219145967}"/>
              </a:ext>
            </a:extLst>
          </p:cNvPr>
          <p:cNvSpPr/>
          <p:nvPr/>
        </p:nvSpPr>
        <p:spPr>
          <a:xfrm>
            <a:off x="2987824" y="4221088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sp>
        <p:nvSpPr>
          <p:cNvPr id="7" name="object 12">
            <a:extLst>
              <a:ext uri="{FF2B5EF4-FFF2-40B4-BE49-F238E27FC236}">
                <a16:creationId xmlns:a16="http://schemas.microsoft.com/office/drawing/2014/main" id="{4E664010-E5D4-4FC8-A536-CADF14CE6A1C}"/>
              </a:ext>
            </a:extLst>
          </p:cNvPr>
          <p:cNvSpPr/>
          <p:nvPr/>
        </p:nvSpPr>
        <p:spPr>
          <a:xfrm>
            <a:off x="4211960" y="387808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5FCE1905-24EF-4E98-BD3D-18CCF308E8D1}"/>
              </a:ext>
            </a:extLst>
          </p:cNvPr>
          <p:cNvSpPr/>
          <p:nvPr/>
        </p:nvSpPr>
        <p:spPr>
          <a:xfrm>
            <a:off x="6372200" y="3789040"/>
            <a:ext cx="504056" cy="343008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1291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1988840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BFB52AB-DAB1-4E4B-A86E-67168085CB8C}"/>
              </a:ext>
            </a:extLst>
          </p:cNvPr>
          <p:cNvSpPr txBox="1"/>
          <p:nvPr/>
        </p:nvSpPr>
        <p:spPr>
          <a:xfrm>
            <a:off x="467544" y="1330908"/>
            <a:ext cx="7992888" cy="714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6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todos los prefijos restantes selecciona 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siguiente de menor valor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No olvides que los bloques asignados ya no se pueden asignar.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867D82B-DB0F-44DF-8D0A-F9C46C769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56" y="2226893"/>
            <a:ext cx="4770276" cy="30302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B9F8A01-F20D-422B-BE3F-670A5DAA9B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6519" y="3501008"/>
            <a:ext cx="465772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93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B283BD44-C1CF-4B2F-AA6B-72B8A9A7AEAE}"/>
              </a:ext>
            </a:extLst>
          </p:cNvPr>
          <p:cNvSpPr/>
          <p:nvPr/>
        </p:nvSpPr>
        <p:spPr>
          <a:xfrm>
            <a:off x="824484" y="1556792"/>
            <a:ext cx="7495032" cy="483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670667F4-F270-4DA3-8898-80F55C123E72}"/>
              </a:ext>
            </a:extLst>
          </p:cNvPr>
          <p:cNvSpPr/>
          <p:nvPr/>
        </p:nvSpPr>
        <p:spPr>
          <a:xfrm>
            <a:off x="824484" y="1569332"/>
            <a:ext cx="7533640" cy="4876800"/>
          </a:xfrm>
          <a:custGeom>
            <a:avLst/>
            <a:gdLst/>
            <a:ahLst/>
            <a:cxnLst/>
            <a:rect l="l" t="t" r="r" b="b"/>
            <a:pathLst>
              <a:path w="7533640" h="4876800">
                <a:moveTo>
                  <a:pt x="0" y="4876800"/>
                </a:moveTo>
                <a:lnTo>
                  <a:pt x="7533132" y="4876800"/>
                </a:lnTo>
                <a:lnTo>
                  <a:pt x="7533132" y="0"/>
                </a:lnTo>
                <a:lnTo>
                  <a:pt x="0" y="0"/>
                </a:lnTo>
                <a:lnTo>
                  <a:pt x="0" y="4876800"/>
                </a:lnTo>
                <a:close/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0166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899592" y="1309423"/>
            <a:ext cx="7257620" cy="393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Para el siguiente diseño de red </a:t>
            </a:r>
            <a:r>
              <a:rPr lang="es-ES" b="1" dirty="0"/>
              <a:t>¿Cuántas subredes se necesitan utilizar?  </a:t>
            </a:r>
            <a:r>
              <a:rPr lang="es-ES" b="1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1043940" y="2060848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475993" y="414949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646170" y="4833765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605777" y="4632597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299710" y="2044845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2181605" y="4009282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300978" y="3385965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4182617" y="3136029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595477" y="4761630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B1CAB9D-903A-4FC9-857F-EEF9B265844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19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1187629" y="1330383"/>
            <a:ext cx="7056120" cy="1163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ctr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755576" y="2564904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1187629" y="465354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3357806" y="5337821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6317413" y="5136653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5011346" y="2548901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893241" y="4513338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6012614" y="3890021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894253" y="3640085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2307113" y="5265686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B95159A4-EF8D-4126-916E-07B0887701E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1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232961" y="1207570"/>
            <a:ext cx="8678078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E6A3F269-F3B7-4793-9A0E-FD0668A1FCA6}"/>
              </a:ext>
            </a:extLst>
          </p:cNvPr>
          <p:cNvSpPr/>
          <p:nvPr/>
        </p:nvSpPr>
        <p:spPr>
          <a:xfrm>
            <a:off x="33869" y="2195370"/>
            <a:ext cx="7056120" cy="3794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2637FF6-BAD5-43A3-816E-652C0B656E75}"/>
              </a:ext>
            </a:extLst>
          </p:cNvPr>
          <p:cNvSpPr/>
          <p:nvPr/>
        </p:nvSpPr>
        <p:spPr>
          <a:xfrm>
            <a:off x="465922" y="428401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6"/>
                </a:moveTo>
                <a:lnTo>
                  <a:pt x="1671" y="561700"/>
                </a:lnTo>
                <a:lnTo>
                  <a:pt x="6601" y="512632"/>
                </a:lnTo>
                <a:lnTo>
                  <a:pt x="14658" y="464838"/>
                </a:lnTo>
                <a:lnTo>
                  <a:pt x="25712" y="418478"/>
                </a:lnTo>
                <a:lnTo>
                  <a:pt x="39635" y="373707"/>
                </a:lnTo>
                <a:lnTo>
                  <a:pt x="56297" y="330683"/>
                </a:lnTo>
                <a:lnTo>
                  <a:pt x="75567" y="289565"/>
                </a:lnTo>
                <a:lnTo>
                  <a:pt x="97316" y="250509"/>
                </a:lnTo>
                <a:lnTo>
                  <a:pt x="121414" y="213672"/>
                </a:lnTo>
                <a:lnTo>
                  <a:pt x="147732" y="179212"/>
                </a:lnTo>
                <a:lnTo>
                  <a:pt x="176140" y="147287"/>
                </a:lnTo>
                <a:lnTo>
                  <a:pt x="206508" y="118055"/>
                </a:lnTo>
                <a:lnTo>
                  <a:pt x="238706" y="91671"/>
                </a:lnTo>
                <a:lnTo>
                  <a:pt x="272604" y="68295"/>
                </a:lnTo>
                <a:lnTo>
                  <a:pt x="308074" y="48083"/>
                </a:lnTo>
                <a:lnTo>
                  <a:pt x="344984" y="31193"/>
                </a:lnTo>
                <a:lnTo>
                  <a:pt x="383206" y="17782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2"/>
                </a:lnTo>
                <a:lnTo>
                  <a:pt x="663903" y="31193"/>
                </a:lnTo>
                <a:lnTo>
                  <a:pt x="700813" y="48083"/>
                </a:lnTo>
                <a:lnTo>
                  <a:pt x="736283" y="68295"/>
                </a:lnTo>
                <a:lnTo>
                  <a:pt x="770181" y="91671"/>
                </a:lnTo>
                <a:lnTo>
                  <a:pt x="802379" y="118055"/>
                </a:lnTo>
                <a:lnTo>
                  <a:pt x="832747" y="147287"/>
                </a:lnTo>
                <a:lnTo>
                  <a:pt x="861155" y="179212"/>
                </a:lnTo>
                <a:lnTo>
                  <a:pt x="887473" y="213672"/>
                </a:lnTo>
                <a:lnTo>
                  <a:pt x="911571" y="250509"/>
                </a:lnTo>
                <a:lnTo>
                  <a:pt x="933320" y="289565"/>
                </a:lnTo>
                <a:lnTo>
                  <a:pt x="952590" y="330683"/>
                </a:lnTo>
                <a:lnTo>
                  <a:pt x="969252" y="373707"/>
                </a:lnTo>
                <a:lnTo>
                  <a:pt x="983175" y="418478"/>
                </a:lnTo>
                <a:lnTo>
                  <a:pt x="994229" y="464838"/>
                </a:lnTo>
                <a:lnTo>
                  <a:pt x="1002286" y="512632"/>
                </a:lnTo>
                <a:lnTo>
                  <a:pt x="1007216" y="561700"/>
                </a:lnTo>
                <a:lnTo>
                  <a:pt x="1008888" y="611886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2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6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6EE84767-0043-41AD-BACB-90194998BE02}"/>
              </a:ext>
            </a:extLst>
          </p:cNvPr>
          <p:cNvSpPr/>
          <p:nvPr/>
        </p:nvSpPr>
        <p:spPr>
          <a:xfrm>
            <a:off x="2636099" y="4968287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9">
            <a:extLst>
              <a:ext uri="{FF2B5EF4-FFF2-40B4-BE49-F238E27FC236}">
                <a16:creationId xmlns:a16="http://schemas.microsoft.com/office/drawing/2014/main" id="{CCE6FDA3-F9DC-4D00-9BC8-DC06FFBA92DC}"/>
              </a:ext>
            </a:extLst>
          </p:cNvPr>
          <p:cNvSpPr/>
          <p:nvPr/>
        </p:nvSpPr>
        <p:spPr>
          <a:xfrm>
            <a:off x="5595706" y="4767119"/>
            <a:ext cx="1207135" cy="1102360"/>
          </a:xfrm>
          <a:custGeom>
            <a:avLst/>
            <a:gdLst/>
            <a:ahLst/>
            <a:cxnLst/>
            <a:rect l="l" t="t" r="r" b="b"/>
            <a:pathLst>
              <a:path w="1207134" h="1102360">
                <a:moveTo>
                  <a:pt x="0" y="550925"/>
                </a:moveTo>
                <a:lnTo>
                  <a:pt x="2001" y="505738"/>
                </a:lnTo>
                <a:lnTo>
                  <a:pt x="7900" y="461557"/>
                </a:lnTo>
                <a:lnTo>
                  <a:pt x="17542" y="418524"/>
                </a:lnTo>
                <a:lnTo>
                  <a:pt x="30772" y="376781"/>
                </a:lnTo>
                <a:lnTo>
                  <a:pt x="47434" y="336470"/>
                </a:lnTo>
                <a:lnTo>
                  <a:pt x="67372" y="297733"/>
                </a:lnTo>
                <a:lnTo>
                  <a:pt x="90432" y="260711"/>
                </a:lnTo>
                <a:lnTo>
                  <a:pt x="116457" y="225545"/>
                </a:lnTo>
                <a:lnTo>
                  <a:pt x="145293" y="192379"/>
                </a:lnTo>
                <a:lnTo>
                  <a:pt x="176783" y="161353"/>
                </a:lnTo>
                <a:lnTo>
                  <a:pt x="210773" y="132609"/>
                </a:lnTo>
                <a:lnTo>
                  <a:pt x="247107" y="106289"/>
                </a:lnTo>
                <a:lnTo>
                  <a:pt x="285629" y="82535"/>
                </a:lnTo>
                <a:lnTo>
                  <a:pt x="326184" y="61488"/>
                </a:lnTo>
                <a:lnTo>
                  <a:pt x="368617" y="43291"/>
                </a:lnTo>
                <a:lnTo>
                  <a:pt x="412772" y="28084"/>
                </a:lnTo>
                <a:lnTo>
                  <a:pt x="458493" y="16010"/>
                </a:lnTo>
                <a:lnTo>
                  <a:pt x="505626" y="7210"/>
                </a:lnTo>
                <a:lnTo>
                  <a:pt x="554015" y="1826"/>
                </a:lnTo>
                <a:lnTo>
                  <a:pt x="603503" y="0"/>
                </a:lnTo>
                <a:lnTo>
                  <a:pt x="652992" y="1826"/>
                </a:lnTo>
                <a:lnTo>
                  <a:pt x="701381" y="7210"/>
                </a:lnTo>
                <a:lnTo>
                  <a:pt x="748514" y="16010"/>
                </a:lnTo>
                <a:lnTo>
                  <a:pt x="794235" y="28084"/>
                </a:lnTo>
                <a:lnTo>
                  <a:pt x="838390" y="43291"/>
                </a:lnTo>
                <a:lnTo>
                  <a:pt x="880823" y="61488"/>
                </a:lnTo>
                <a:lnTo>
                  <a:pt x="921378" y="82535"/>
                </a:lnTo>
                <a:lnTo>
                  <a:pt x="959900" y="106289"/>
                </a:lnTo>
                <a:lnTo>
                  <a:pt x="996234" y="132609"/>
                </a:lnTo>
                <a:lnTo>
                  <a:pt x="1030224" y="161353"/>
                </a:lnTo>
                <a:lnTo>
                  <a:pt x="1061714" y="192379"/>
                </a:lnTo>
                <a:lnTo>
                  <a:pt x="1090550" y="225545"/>
                </a:lnTo>
                <a:lnTo>
                  <a:pt x="1116575" y="260711"/>
                </a:lnTo>
                <a:lnTo>
                  <a:pt x="1139635" y="297733"/>
                </a:lnTo>
                <a:lnTo>
                  <a:pt x="1159573" y="336470"/>
                </a:lnTo>
                <a:lnTo>
                  <a:pt x="1176235" y="376781"/>
                </a:lnTo>
                <a:lnTo>
                  <a:pt x="1189465" y="418524"/>
                </a:lnTo>
                <a:lnTo>
                  <a:pt x="1199107" y="461557"/>
                </a:lnTo>
                <a:lnTo>
                  <a:pt x="1205006" y="505738"/>
                </a:lnTo>
                <a:lnTo>
                  <a:pt x="1207007" y="550925"/>
                </a:lnTo>
                <a:lnTo>
                  <a:pt x="1205006" y="596110"/>
                </a:lnTo>
                <a:lnTo>
                  <a:pt x="1199107" y="640288"/>
                </a:lnTo>
                <a:lnTo>
                  <a:pt x="1189465" y="683319"/>
                </a:lnTo>
                <a:lnTo>
                  <a:pt x="1176235" y="725060"/>
                </a:lnTo>
                <a:lnTo>
                  <a:pt x="1159573" y="765370"/>
                </a:lnTo>
                <a:lnTo>
                  <a:pt x="1139635" y="804107"/>
                </a:lnTo>
                <a:lnTo>
                  <a:pt x="1116575" y="841129"/>
                </a:lnTo>
                <a:lnTo>
                  <a:pt x="1090550" y="876295"/>
                </a:lnTo>
                <a:lnTo>
                  <a:pt x="1061714" y="909462"/>
                </a:lnTo>
                <a:lnTo>
                  <a:pt x="1030224" y="940488"/>
                </a:lnTo>
                <a:lnTo>
                  <a:pt x="996234" y="969233"/>
                </a:lnTo>
                <a:lnTo>
                  <a:pt x="959900" y="995554"/>
                </a:lnTo>
                <a:lnTo>
                  <a:pt x="921378" y="1019310"/>
                </a:lnTo>
                <a:lnTo>
                  <a:pt x="880823" y="1040358"/>
                </a:lnTo>
                <a:lnTo>
                  <a:pt x="838390" y="1058557"/>
                </a:lnTo>
                <a:lnTo>
                  <a:pt x="794235" y="1073765"/>
                </a:lnTo>
                <a:lnTo>
                  <a:pt x="748514" y="1085840"/>
                </a:lnTo>
                <a:lnTo>
                  <a:pt x="701381" y="1094641"/>
                </a:lnTo>
                <a:lnTo>
                  <a:pt x="652992" y="1100025"/>
                </a:lnTo>
                <a:lnTo>
                  <a:pt x="603503" y="1101851"/>
                </a:lnTo>
                <a:lnTo>
                  <a:pt x="554015" y="1100025"/>
                </a:lnTo>
                <a:lnTo>
                  <a:pt x="505626" y="1094641"/>
                </a:lnTo>
                <a:lnTo>
                  <a:pt x="458493" y="1085840"/>
                </a:lnTo>
                <a:lnTo>
                  <a:pt x="412772" y="1073765"/>
                </a:lnTo>
                <a:lnTo>
                  <a:pt x="368617" y="1058557"/>
                </a:lnTo>
                <a:lnTo>
                  <a:pt x="326184" y="1040358"/>
                </a:lnTo>
                <a:lnTo>
                  <a:pt x="285629" y="1019310"/>
                </a:lnTo>
                <a:lnTo>
                  <a:pt x="247107" y="995554"/>
                </a:lnTo>
                <a:lnTo>
                  <a:pt x="210773" y="969233"/>
                </a:lnTo>
                <a:lnTo>
                  <a:pt x="176783" y="940488"/>
                </a:lnTo>
                <a:lnTo>
                  <a:pt x="145293" y="909462"/>
                </a:lnTo>
                <a:lnTo>
                  <a:pt x="116457" y="876295"/>
                </a:lnTo>
                <a:lnTo>
                  <a:pt x="90432" y="841129"/>
                </a:lnTo>
                <a:lnTo>
                  <a:pt x="67372" y="804107"/>
                </a:lnTo>
                <a:lnTo>
                  <a:pt x="47434" y="765370"/>
                </a:lnTo>
                <a:lnTo>
                  <a:pt x="30772" y="725060"/>
                </a:lnTo>
                <a:lnTo>
                  <a:pt x="17542" y="683319"/>
                </a:lnTo>
                <a:lnTo>
                  <a:pt x="7900" y="640288"/>
                </a:lnTo>
                <a:lnTo>
                  <a:pt x="2001" y="596110"/>
                </a:lnTo>
                <a:lnTo>
                  <a:pt x="0" y="550925"/>
                </a:lnTo>
                <a:close/>
              </a:path>
            </a:pathLst>
          </a:custGeom>
          <a:ln w="38099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0">
            <a:extLst>
              <a:ext uri="{FF2B5EF4-FFF2-40B4-BE49-F238E27FC236}">
                <a16:creationId xmlns:a16="http://schemas.microsoft.com/office/drawing/2014/main" id="{2EDCA113-AA64-44DA-B3BC-B96EC087C7A3}"/>
              </a:ext>
            </a:extLst>
          </p:cNvPr>
          <p:cNvSpPr/>
          <p:nvPr/>
        </p:nvSpPr>
        <p:spPr>
          <a:xfrm>
            <a:off x="4289639" y="2179367"/>
            <a:ext cx="1306195" cy="1080770"/>
          </a:xfrm>
          <a:custGeom>
            <a:avLst/>
            <a:gdLst/>
            <a:ahLst/>
            <a:cxnLst/>
            <a:rect l="l" t="t" r="r" b="b"/>
            <a:pathLst>
              <a:path w="1306195" h="1080770">
                <a:moveTo>
                  <a:pt x="0" y="540258"/>
                </a:moveTo>
                <a:lnTo>
                  <a:pt x="2164" y="495955"/>
                </a:lnTo>
                <a:lnTo>
                  <a:pt x="8546" y="452638"/>
                </a:lnTo>
                <a:lnTo>
                  <a:pt x="18977" y="410445"/>
                </a:lnTo>
                <a:lnTo>
                  <a:pt x="33290" y="369515"/>
                </a:lnTo>
                <a:lnTo>
                  <a:pt x="51315" y="329987"/>
                </a:lnTo>
                <a:lnTo>
                  <a:pt x="72886" y="292001"/>
                </a:lnTo>
                <a:lnTo>
                  <a:pt x="97834" y="255696"/>
                </a:lnTo>
                <a:lnTo>
                  <a:pt x="125992" y="221211"/>
                </a:lnTo>
                <a:lnTo>
                  <a:pt x="157190" y="188685"/>
                </a:lnTo>
                <a:lnTo>
                  <a:pt x="191262" y="158257"/>
                </a:lnTo>
                <a:lnTo>
                  <a:pt x="228038" y="130067"/>
                </a:lnTo>
                <a:lnTo>
                  <a:pt x="267352" y="104253"/>
                </a:lnTo>
                <a:lnTo>
                  <a:pt x="309035" y="80955"/>
                </a:lnTo>
                <a:lnTo>
                  <a:pt x="352918" y="60312"/>
                </a:lnTo>
                <a:lnTo>
                  <a:pt x="398835" y="42463"/>
                </a:lnTo>
                <a:lnTo>
                  <a:pt x="446617" y="27547"/>
                </a:lnTo>
                <a:lnTo>
                  <a:pt x="496096" y="15704"/>
                </a:lnTo>
                <a:lnTo>
                  <a:pt x="547103" y="7072"/>
                </a:lnTo>
                <a:lnTo>
                  <a:pt x="599472" y="1791"/>
                </a:lnTo>
                <a:lnTo>
                  <a:pt x="653034" y="0"/>
                </a:lnTo>
                <a:lnTo>
                  <a:pt x="706595" y="1791"/>
                </a:lnTo>
                <a:lnTo>
                  <a:pt x="758964" y="7072"/>
                </a:lnTo>
                <a:lnTo>
                  <a:pt x="809971" y="15704"/>
                </a:lnTo>
                <a:lnTo>
                  <a:pt x="859450" y="27547"/>
                </a:lnTo>
                <a:lnTo>
                  <a:pt x="907232" y="42463"/>
                </a:lnTo>
                <a:lnTo>
                  <a:pt x="953149" y="60312"/>
                </a:lnTo>
                <a:lnTo>
                  <a:pt x="997032" y="80955"/>
                </a:lnTo>
                <a:lnTo>
                  <a:pt x="1038715" y="104253"/>
                </a:lnTo>
                <a:lnTo>
                  <a:pt x="1078029" y="130067"/>
                </a:lnTo>
                <a:lnTo>
                  <a:pt x="1114806" y="158257"/>
                </a:lnTo>
                <a:lnTo>
                  <a:pt x="1148877" y="188685"/>
                </a:lnTo>
                <a:lnTo>
                  <a:pt x="1180075" y="221211"/>
                </a:lnTo>
                <a:lnTo>
                  <a:pt x="1208233" y="255696"/>
                </a:lnTo>
                <a:lnTo>
                  <a:pt x="1233181" y="292001"/>
                </a:lnTo>
                <a:lnTo>
                  <a:pt x="1254752" y="329987"/>
                </a:lnTo>
                <a:lnTo>
                  <a:pt x="1272777" y="369515"/>
                </a:lnTo>
                <a:lnTo>
                  <a:pt x="1287090" y="410445"/>
                </a:lnTo>
                <a:lnTo>
                  <a:pt x="1297521" y="452638"/>
                </a:lnTo>
                <a:lnTo>
                  <a:pt x="1303903" y="495955"/>
                </a:lnTo>
                <a:lnTo>
                  <a:pt x="1306068" y="540258"/>
                </a:lnTo>
                <a:lnTo>
                  <a:pt x="1303903" y="584560"/>
                </a:lnTo>
                <a:lnTo>
                  <a:pt x="1297521" y="627877"/>
                </a:lnTo>
                <a:lnTo>
                  <a:pt x="1287090" y="670070"/>
                </a:lnTo>
                <a:lnTo>
                  <a:pt x="1272777" y="711000"/>
                </a:lnTo>
                <a:lnTo>
                  <a:pt x="1254752" y="750528"/>
                </a:lnTo>
                <a:lnTo>
                  <a:pt x="1233181" y="788514"/>
                </a:lnTo>
                <a:lnTo>
                  <a:pt x="1208233" y="824819"/>
                </a:lnTo>
                <a:lnTo>
                  <a:pt x="1180075" y="859304"/>
                </a:lnTo>
                <a:lnTo>
                  <a:pt x="1148877" y="891830"/>
                </a:lnTo>
                <a:lnTo>
                  <a:pt x="1114806" y="922258"/>
                </a:lnTo>
                <a:lnTo>
                  <a:pt x="1078029" y="950448"/>
                </a:lnTo>
                <a:lnTo>
                  <a:pt x="1038715" y="976262"/>
                </a:lnTo>
                <a:lnTo>
                  <a:pt x="997032" y="999560"/>
                </a:lnTo>
                <a:lnTo>
                  <a:pt x="953149" y="1020203"/>
                </a:lnTo>
                <a:lnTo>
                  <a:pt x="907232" y="1038052"/>
                </a:lnTo>
                <a:lnTo>
                  <a:pt x="859450" y="1052968"/>
                </a:lnTo>
                <a:lnTo>
                  <a:pt x="809971" y="1064811"/>
                </a:lnTo>
                <a:lnTo>
                  <a:pt x="758964" y="1073443"/>
                </a:lnTo>
                <a:lnTo>
                  <a:pt x="706595" y="1078724"/>
                </a:lnTo>
                <a:lnTo>
                  <a:pt x="653034" y="1080516"/>
                </a:lnTo>
                <a:lnTo>
                  <a:pt x="599472" y="1078724"/>
                </a:lnTo>
                <a:lnTo>
                  <a:pt x="547103" y="1073443"/>
                </a:lnTo>
                <a:lnTo>
                  <a:pt x="496096" y="1064811"/>
                </a:lnTo>
                <a:lnTo>
                  <a:pt x="446617" y="1052968"/>
                </a:lnTo>
                <a:lnTo>
                  <a:pt x="398835" y="1038052"/>
                </a:lnTo>
                <a:lnTo>
                  <a:pt x="352918" y="1020203"/>
                </a:lnTo>
                <a:lnTo>
                  <a:pt x="309035" y="999560"/>
                </a:lnTo>
                <a:lnTo>
                  <a:pt x="267352" y="976262"/>
                </a:lnTo>
                <a:lnTo>
                  <a:pt x="228038" y="950448"/>
                </a:lnTo>
                <a:lnTo>
                  <a:pt x="191262" y="922258"/>
                </a:lnTo>
                <a:lnTo>
                  <a:pt x="157190" y="891830"/>
                </a:lnTo>
                <a:lnTo>
                  <a:pt x="125992" y="859304"/>
                </a:lnTo>
                <a:lnTo>
                  <a:pt x="97834" y="824819"/>
                </a:lnTo>
                <a:lnTo>
                  <a:pt x="72886" y="788514"/>
                </a:lnTo>
                <a:lnTo>
                  <a:pt x="51315" y="750528"/>
                </a:lnTo>
                <a:lnTo>
                  <a:pt x="33290" y="711000"/>
                </a:lnTo>
                <a:lnTo>
                  <a:pt x="18977" y="670070"/>
                </a:lnTo>
                <a:lnTo>
                  <a:pt x="8546" y="627877"/>
                </a:lnTo>
                <a:lnTo>
                  <a:pt x="2164" y="584560"/>
                </a:lnTo>
                <a:lnTo>
                  <a:pt x="0" y="540258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88D6BC18-387E-4AF6-8752-F2A9A9A08D9C}"/>
              </a:ext>
            </a:extLst>
          </p:cNvPr>
          <p:cNvSpPr/>
          <p:nvPr/>
        </p:nvSpPr>
        <p:spPr>
          <a:xfrm>
            <a:off x="1171534" y="4143804"/>
            <a:ext cx="1583690" cy="684530"/>
          </a:xfrm>
          <a:custGeom>
            <a:avLst/>
            <a:gdLst/>
            <a:ahLst/>
            <a:cxnLst/>
            <a:rect l="l" t="t" r="r" b="b"/>
            <a:pathLst>
              <a:path w="1583689" h="684529">
                <a:moveTo>
                  <a:pt x="0" y="684276"/>
                </a:moveTo>
                <a:lnTo>
                  <a:pt x="1583436" y="684276"/>
                </a:lnTo>
                <a:lnTo>
                  <a:pt x="1583436" y="0"/>
                </a:lnTo>
                <a:lnTo>
                  <a:pt x="0" y="0"/>
                </a:lnTo>
                <a:lnTo>
                  <a:pt x="0" y="684276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2">
            <a:extLst>
              <a:ext uri="{FF2B5EF4-FFF2-40B4-BE49-F238E27FC236}">
                <a16:creationId xmlns:a16="http://schemas.microsoft.com/office/drawing/2014/main" id="{CFB2A653-7385-4BFB-8C6C-935287D50E73}"/>
              </a:ext>
            </a:extLst>
          </p:cNvPr>
          <p:cNvSpPr/>
          <p:nvPr/>
        </p:nvSpPr>
        <p:spPr>
          <a:xfrm>
            <a:off x="5290907" y="3520487"/>
            <a:ext cx="1007744" cy="763905"/>
          </a:xfrm>
          <a:custGeom>
            <a:avLst/>
            <a:gdLst/>
            <a:ahLst/>
            <a:cxnLst/>
            <a:rect l="l" t="t" r="r" b="b"/>
            <a:pathLst>
              <a:path w="1007745" h="763904">
                <a:moveTo>
                  <a:pt x="0" y="763524"/>
                </a:moveTo>
                <a:lnTo>
                  <a:pt x="1007363" y="763524"/>
                </a:lnTo>
                <a:lnTo>
                  <a:pt x="1007363" y="0"/>
                </a:lnTo>
                <a:lnTo>
                  <a:pt x="0" y="0"/>
                </a:lnTo>
                <a:lnTo>
                  <a:pt x="0" y="763524"/>
                </a:lnTo>
                <a:close/>
              </a:path>
            </a:pathLst>
          </a:custGeom>
          <a:ln w="38099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DB410A75-74DF-464F-AA4B-246509573479}"/>
              </a:ext>
            </a:extLst>
          </p:cNvPr>
          <p:cNvSpPr/>
          <p:nvPr/>
        </p:nvSpPr>
        <p:spPr>
          <a:xfrm>
            <a:off x="3172546" y="3270551"/>
            <a:ext cx="1614170" cy="1458595"/>
          </a:xfrm>
          <a:custGeom>
            <a:avLst/>
            <a:gdLst/>
            <a:ahLst/>
            <a:cxnLst/>
            <a:rect l="l" t="t" r="r" b="b"/>
            <a:pathLst>
              <a:path w="1614170" h="1458595">
                <a:moveTo>
                  <a:pt x="0" y="1458468"/>
                </a:moveTo>
                <a:lnTo>
                  <a:pt x="1613915" y="1458468"/>
                </a:lnTo>
                <a:lnTo>
                  <a:pt x="1613915" y="0"/>
                </a:lnTo>
                <a:lnTo>
                  <a:pt x="0" y="0"/>
                </a:lnTo>
                <a:lnTo>
                  <a:pt x="0" y="1458468"/>
                </a:lnTo>
                <a:close/>
              </a:path>
            </a:pathLst>
          </a:custGeom>
          <a:ln w="38100">
            <a:solidFill>
              <a:srgbClr val="006FC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8">
            <a:extLst>
              <a:ext uri="{FF2B5EF4-FFF2-40B4-BE49-F238E27FC236}">
                <a16:creationId xmlns:a16="http://schemas.microsoft.com/office/drawing/2014/main" id="{EFE7ADD0-1CA9-428C-A842-745CECEC09F3}"/>
              </a:ext>
            </a:extLst>
          </p:cNvPr>
          <p:cNvSpPr/>
          <p:nvPr/>
        </p:nvSpPr>
        <p:spPr>
          <a:xfrm>
            <a:off x="1585406" y="4896152"/>
            <a:ext cx="1009015" cy="1224280"/>
          </a:xfrm>
          <a:custGeom>
            <a:avLst/>
            <a:gdLst/>
            <a:ahLst/>
            <a:cxnLst/>
            <a:rect l="l" t="t" r="r" b="b"/>
            <a:pathLst>
              <a:path w="1009014" h="1224279">
                <a:moveTo>
                  <a:pt x="0" y="611885"/>
                </a:moveTo>
                <a:lnTo>
                  <a:pt x="1671" y="561701"/>
                </a:lnTo>
                <a:lnTo>
                  <a:pt x="6601" y="512635"/>
                </a:lnTo>
                <a:lnTo>
                  <a:pt x="14658" y="464843"/>
                </a:lnTo>
                <a:lnTo>
                  <a:pt x="25712" y="418483"/>
                </a:lnTo>
                <a:lnTo>
                  <a:pt x="39635" y="373712"/>
                </a:lnTo>
                <a:lnTo>
                  <a:pt x="56297" y="330689"/>
                </a:lnTo>
                <a:lnTo>
                  <a:pt x="75567" y="289571"/>
                </a:lnTo>
                <a:lnTo>
                  <a:pt x="97316" y="250514"/>
                </a:lnTo>
                <a:lnTo>
                  <a:pt x="121414" y="213677"/>
                </a:lnTo>
                <a:lnTo>
                  <a:pt x="147732" y="179217"/>
                </a:lnTo>
                <a:lnTo>
                  <a:pt x="176140" y="147292"/>
                </a:lnTo>
                <a:lnTo>
                  <a:pt x="206508" y="118058"/>
                </a:lnTo>
                <a:lnTo>
                  <a:pt x="238706" y="91674"/>
                </a:lnTo>
                <a:lnTo>
                  <a:pt x="272604" y="68297"/>
                </a:lnTo>
                <a:lnTo>
                  <a:pt x="308074" y="48085"/>
                </a:lnTo>
                <a:lnTo>
                  <a:pt x="344984" y="31194"/>
                </a:lnTo>
                <a:lnTo>
                  <a:pt x="383206" y="17783"/>
                </a:lnTo>
                <a:lnTo>
                  <a:pt x="422610" y="8008"/>
                </a:lnTo>
                <a:lnTo>
                  <a:pt x="463066" y="2028"/>
                </a:lnTo>
                <a:lnTo>
                  <a:pt x="504444" y="0"/>
                </a:lnTo>
                <a:lnTo>
                  <a:pt x="545821" y="2028"/>
                </a:lnTo>
                <a:lnTo>
                  <a:pt x="586277" y="8008"/>
                </a:lnTo>
                <a:lnTo>
                  <a:pt x="625681" y="17783"/>
                </a:lnTo>
                <a:lnTo>
                  <a:pt x="663903" y="31194"/>
                </a:lnTo>
                <a:lnTo>
                  <a:pt x="700813" y="48085"/>
                </a:lnTo>
                <a:lnTo>
                  <a:pt x="736283" y="68297"/>
                </a:lnTo>
                <a:lnTo>
                  <a:pt x="770181" y="91674"/>
                </a:lnTo>
                <a:lnTo>
                  <a:pt x="802379" y="118058"/>
                </a:lnTo>
                <a:lnTo>
                  <a:pt x="832747" y="147292"/>
                </a:lnTo>
                <a:lnTo>
                  <a:pt x="861155" y="179217"/>
                </a:lnTo>
                <a:lnTo>
                  <a:pt x="887473" y="213677"/>
                </a:lnTo>
                <a:lnTo>
                  <a:pt x="911571" y="250514"/>
                </a:lnTo>
                <a:lnTo>
                  <a:pt x="933320" y="289571"/>
                </a:lnTo>
                <a:lnTo>
                  <a:pt x="952590" y="330689"/>
                </a:lnTo>
                <a:lnTo>
                  <a:pt x="969252" y="373712"/>
                </a:lnTo>
                <a:lnTo>
                  <a:pt x="983175" y="418483"/>
                </a:lnTo>
                <a:lnTo>
                  <a:pt x="994229" y="464843"/>
                </a:lnTo>
                <a:lnTo>
                  <a:pt x="1002286" y="512635"/>
                </a:lnTo>
                <a:lnTo>
                  <a:pt x="1007216" y="561701"/>
                </a:lnTo>
                <a:lnTo>
                  <a:pt x="1008888" y="611885"/>
                </a:lnTo>
                <a:lnTo>
                  <a:pt x="1007216" y="662070"/>
                </a:lnTo>
                <a:lnTo>
                  <a:pt x="1002286" y="711136"/>
                </a:lnTo>
                <a:lnTo>
                  <a:pt x="994229" y="758928"/>
                </a:lnTo>
                <a:lnTo>
                  <a:pt x="983175" y="805288"/>
                </a:lnTo>
                <a:lnTo>
                  <a:pt x="969252" y="850059"/>
                </a:lnTo>
                <a:lnTo>
                  <a:pt x="952590" y="893082"/>
                </a:lnTo>
                <a:lnTo>
                  <a:pt x="933320" y="934200"/>
                </a:lnTo>
                <a:lnTo>
                  <a:pt x="911571" y="973257"/>
                </a:lnTo>
                <a:lnTo>
                  <a:pt x="887473" y="1010094"/>
                </a:lnTo>
                <a:lnTo>
                  <a:pt x="861155" y="1044554"/>
                </a:lnTo>
                <a:lnTo>
                  <a:pt x="832747" y="1076479"/>
                </a:lnTo>
                <a:lnTo>
                  <a:pt x="802379" y="1105713"/>
                </a:lnTo>
                <a:lnTo>
                  <a:pt x="770181" y="1132097"/>
                </a:lnTo>
                <a:lnTo>
                  <a:pt x="736283" y="1155474"/>
                </a:lnTo>
                <a:lnTo>
                  <a:pt x="700813" y="1175686"/>
                </a:lnTo>
                <a:lnTo>
                  <a:pt x="663903" y="1192577"/>
                </a:lnTo>
                <a:lnTo>
                  <a:pt x="625681" y="1205988"/>
                </a:lnTo>
                <a:lnTo>
                  <a:pt x="586277" y="1215763"/>
                </a:lnTo>
                <a:lnTo>
                  <a:pt x="545821" y="1221743"/>
                </a:lnTo>
                <a:lnTo>
                  <a:pt x="504444" y="1223771"/>
                </a:lnTo>
                <a:lnTo>
                  <a:pt x="463066" y="1221743"/>
                </a:lnTo>
                <a:lnTo>
                  <a:pt x="422610" y="1215763"/>
                </a:lnTo>
                <a:lnTo>
                  <a:pt x="383206" y="1205988"/>
                </a:lnTo>
                <a:lnTo>
                  <a:pt x="344984" y="1192577"/>
                </a:lnTo>
                <a:lnTo>
                  <a:pt x="308074" y="1175686"/>
                </a:lnTo>
                <a:lnTo>
                  <a:pt x="272604" y="1155474"/>
                </a:lnTo>
                <a:lnTo>
                  <a:pt x="238706" y="1132097"/>
                </a:lnTo>
                <a:lnTo>
                  <a:pt x="206508" y="1105713"/>
                </a:lnTo>
                <a:lnTo>
                  <a:pt x="176140" y="1076479"/>
                </a:lnTo>
                <a:lnTo>
                  <a:pt x="147732" y="1044554"/>
                </a:lnTo>
                <a:lnTo>
                  <a:pt x="121414" y="1010094"/>
                </a:lnTo>
                <a:lnTo>
                  <a:pt x="97316" y="973257"/>
                </a:lnTo>
                <a:lnTo>
                  <a:pt x="75567" y="934200"/>
                </a:lnTo>
                <a:lnTo>
                  <a:pt x="56297" y="893082"/>
                </a:lnTo>
                <a:lnTo>
                  <a:pt x="39635" y="850059"/>
                </a:lnTo>
                <a:lnTo>
                  <a:pt x="25712" y="805288"/>
                </a:lnTo>
                <a:lnTo>
                  <a:pt x="14658" y="758928"/>
                </a:lnTo>
                <a:lnTo>
                  <a:pt x="6601" y="711136"/>
                </a:lnTo>
                <a:lnTo>
                  <a:pt x="1671" y="662070"/>
                </a:lnTo>
                <a:lnTo>
                  <a:pt x="0" y="611885"/>
                </a:lnTo>
                <a:close/>
              </a:path>
            </a:pathLst>
          </a:custGeom>
          <a:ln w="38100">
            <a:solidFill>
              <a:srgbClr val="00AF5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99F88D09-8C88-4A6B-9F5A-2A16102C2437}"/>
              </a:ext>
            </a:extLst>
          </p:cNvPr>
          <p:cNvSpPr/>
          <p:nvPr/>
        </p:nvSpPr>
        <p:spPr>
          <a:xfrm>
            <a:off x="7090327" y="2492896"/>
            <a:ext cx="2031492" cy="4162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B96C71BE-2CA4-470A-83B7-22325D95094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Creación de subredes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522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43190" y="2132856"/>
            <a:ext cx="7257620" cy="42484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longitud variable (VLSM)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7AE4081-E3FA-42D8-BAF1-44A164091E58}"/>
              </a:ext>
            </a:extLst>
          </p:cNvPr>
          <p:cNvSpPr txBox="1"/>
          <p:nvPr/>
        </p:nvSpPr>
        <p:spPr>
          <a:xfrm>
            <a:off x="683569" y="1170006"/>
            <a:ext cx="8136904" cy="10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dirty="0"/>
              <a:t>Si la dirección IP asignada es </a:t>
            </a:r>
            <a:r>
              <a:rPr lang="es-ES" b="1" dirty="0"/>
              <a:t>192.168.128.0</a:t>
            </a:r>
            <a:r>
              <a:rPr lang="es-ES" dirty="0"/>
              <a:t> ¿Cómo sería el esquema de direccionamiento lógico utilizando máscaras de longitud variable?</a:t>
            </a:r>
            <a:endParaRPr lang="es-MX" dirty="0"/>
          </a:p>
          <a:p>
            <a:pPr algn="just">
              <a:lnSpc>
                <a:spcPts val="2500"/>
              </a:lnSpc>
            </a:pPr>
            <a:endParaRPr lang="es-E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273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</a:t>
            </a:r>
            <a:r>
              <a:rPr lang="es-ES" b="1" dirty="0"/>
              <a:t>VLSM</a:t>
            </a:r>
            <a:r>
              <a:rPr lang="es-ES" dirty="0"/>
              <a:t>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</a:t>
            </a:r>
            <a:r>
              <a:rPr lang="es-ES" b="1" dirty="0"/>
              <a:t>máscaras variables</a:t>
            </a:r>
            <a:r>
              <a:rPr lang="es-ES" dirty="0"/>
              <a:t>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807678" y="337157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824536" cy="1355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</p:txBody>
      </p:sp>
    </p:spTree>
    <p:extLst>
      <p:ext uri="{BB962C8B-B14F-4D97-AF65-F5344CB8AC3E}">
        <p14:creationId xmlns:p14="http://schemas.microsoft.com/office/powerpoint/2010/main" val="352321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585706" y="1234344"/>
            <a:ext cx="7946734" cy="271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dirty="0"/>
              <a:t>El objetivo principal de VLSM es rescatar direcciones IP que en un sistema tradicional de </a:t>
            </a:r>
            <a:r>
              <a:rPr lang="es-ES" dirty="0" err="1"/>
              <a:t>subneteo</a:t>
            </a:r>
            <a:r>
              <a:rPr lang="es-ES" dirty="0"/>
              <a:t> se consideran desperdicio y dar respuesta a diseños de red con restricciones de conectividad al utilizar máscaras variables.</a:t>
            </a:r>
          </a:p>
          <a:p>
            <a:pPr algn="just"/>
            <a:endParaRPr lang="es-ES" dirty="0"/>
          </a:p>
          <a:p>
            <a:pPr marL="3429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ES" dirty="0"/>
              <a:t>Identificar el número total de direcciones </a:t>
            </a:r>
            <a:r>
              <a:rPr lang="es-ES" b="1" dirty="0"/>
              <a:t>IP</a:t>
            </a:r>
            <a:r>
              <a:rPr lang="es-ES" dirty="0"/>
              <a:t> válidas que se requieren por cada interfaz del </a:t>
            </a:r>
            <a:r>
              <a:rPr lang="es-ES" dirty="0" err="1"/>
              <a:t>router</a:t>
            </a:r>
            <a:r>
              <a:rPr lang="es-ES" dirty="0"/>
              <a:t> (recuerda que las interfaces del </a:t>
            </a:r>
            <a:r>
              <a:rPr lang="es-ES" dirty="0" err="1"/>
              <a:t>router</a:t>
            </a:r>
            <a:r>
              <a:rPr lang="es-ES" dirty="0"/>
              <a:t> también necesitan una dirección </a:t>
            </a:r>
            <a:r>
              <a:rPr lang="es-ES" b="1" dirty="0"/>
              <a:t>IP</a:t>
            </a:r>
            <a:r>
              <a:rPr lang="es-ES" dirty="0"/>
              <a:t> válida). 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50 + 1 = 51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5795049" y="3373128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5724128" y="3284984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F18CC99-807F-433A-B8C9-54E942C43C7C}"/>
              </a:ext>
            </a:extLst>
          </p:cNvPr>
          <p:cNvSpPr txBox="1"/>
          <p:nvPr/>
        </p:nvSpPr>
        <p:spPr>
          <a:xfrm>
            <a:off x="611560" y="4161733"/>
            <a:ext cx="475252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2"/>
            </a:pPr>
            <a:r>
              <a:rPr lang="es-ES" dirty="0"/>
              <a:t>Calcular el número de bits que se necesitan usar de  la porción de host, de cada subred, para satisfacer las restricciones de conectividad.</a:t>
            </a:r>
          </a:p>
          <a:p>
            <a:pPr lvl="1" algn="just"/>
            <a:endParaRPr lang="es-ES" sz="800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2 a la 6 = 64 – 2  = 62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7839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622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para crear VLSM con restricciones de conectividad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D3AB074-230D-4CBC-A8E4-73F8EA269928}"/>
              </a:ext>
            </a:extLst>
          </p:cNvPr>
          <p:cNvSpPr txBox="1"/>
          <p:nvPr/>
        </p:nvSpPr>
        <p:spPr>
          <a:xfrm>
            <a:off x="611560" y="1340768"/>
            <a:ext cx="7373226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</a:rPr>
              <a:t>Calcular la máscara de subred en decimal y el prefijo de la máscara.</a:t>
            </a:r>
          </a:p>
          <a:p>
            <a:pPr algn="just"/>
            <a:endParaRPr lang="es-ES" sz="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direcciones </a:t>
            </a:r>
            <a:r>
              <a:rPr lang="es-ES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IPs</a:t>
            </a: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: 51</a:t>
            </a:r>
          </a:p>
          <a:p>
            <a:pPr lvl="1" algn="just">
              <a:lnSpc>
                <a:spcPts val="2500"/>
              </a:lnSpc>
            </a:pPr>
            <a:r>
              <a:rPr lang="es-E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Número de bits para host :  6</a:t>
            </a:r>
            <a:endParaRPr lang="es-ES" b="1" dirty="0">
              <a:solidFill>
                <a:srgbClr val="FF0000"/>
              </a:solidFill>
            </a:endParaRPr>
          </a:p>
          <a:p>
            <a:pPr lvl="1" algn="just">
              <a:lnSpc>
                <a:spcPts val="2500"/>
              </a:lnSpc>
            </a:pPr>
            <a:endParaRPr lang="es-ES" b="1" dirty="0">
              <a:solidFill>
                <a:srgbClr val="FF0000"/>
              </a:solidFill>
            </a:endParaRP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ABB5B60-980C-4876-8041-4715413E8BE1}"/>
              </a:ext>
            </a:extLst>
          </p:cNvPr>
          <p:cNvSpPr/>
          <p:nvPr/>
        </p:nvSpPr>
        <p:spPr>
          <a:xfrm>
            <a:off x="4799566" y="2579490"/>
            <a:ext cx="2663952" cy="3348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B939C66B-D494-42B7-B3A2-1DB884D20151}"/>
              </a:ext>
            </a:extLst>
          </p:cNvPr>
          <p:cNvSpPr/>
          <p:nvPr/>
        </p:nvSpPr>
        <p:spPr>
          <a:xfrm>
            <a:off x="4716016" y="2492896"/>
            <a:ext cx="2722245" cy="3406140"/>
          </a:xfrm>
          <a:custGeom>
            <a:avLst/>
            <a:gdLst/>
            <a:ahLst/>
            <a:cxnLst/>
            <a:rect l="l" t="t" r="r" b="b"/>
            <a:pathLst>
              <a:path w="2722245" h="3406140">
                <a:moveTo>
                  <a:pt x="0" y="3406140"/>
                </a:moveTo>
                <a:lnTo>
                  <a:pt x="2721864" y="3406140"/>
                </a:lnTo>
                <a:lnTo>
                  <a:pt x="2721864" y="0"/>
                </a:lnTo>
                <a:lnTo>
                  <a:pt x="0" y="0"/>
                </a:lnTo>
                <a:lnTo>
                  <a:pt x="0" y="3406140"/>
                </a:lnTo>
                <a:close/>
              </a:path>
            </a:pathLst>
          </a:custGeom>
          <a:ln w="57912">
            <a:solidFill>
              <a:srgbClr val="001F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6054536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3126</TotalTime>
  <Words>818</Words>
  <Application>Microsoft Office PowerPoint</Application>
  <PresentationFormat>Presentación en pantalla (4:3)</PresentationFormat>
  <Paragraphs>64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Dom Casual</vt:lpstr>
      <vt:lpstr>Tema de Office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145</cp:revision>
  <dcterms:created xsi:type="dcterms:W3CDTF">2013-06-11T22:32:36Z</dcterms:created>
  <dcterms:modified xsi:type="dcterms:W3CDTF">2021-09-23T03:35:31Z</dcterms:modified>
</cp:coreProperties>
</file>