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
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4276" y="117347"/>
            <a:ext cx="7924800" cy="119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600" y="304800"/>
            <a:ext cx="7924800" cy="6416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6324" y="225025"/>
            <a:ext cx="6991350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704" y="1794816"/>
            <a:ext cx="7768590" cy="465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notesSlide" Target="../notesSlides/notesSlide1.xml"/><Relationship Id="rId10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10.xml"/><Relationship Id="rId4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notesSlide" Target="../notesSlides/notesSlide11.xml"/><Relationship Id="rId4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notesSlide" Target="../notesSlides/notesSlide14.xml"/><Relationship Id="rId4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slide1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slide1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notesSlide" Target="../notesSlides/notesSlide2.xml"/><Relationship Id="rId6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notesSlide" Target="../notesSlides/notesSlide20.xml"/><Relationship Id="rId4" Type="http://schemas.openxmlformats.org/officeDocument/2006/relationships/slide" Target="slide20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slide2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4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notesSlide" Target="../notesSlides/notesSlide7.xml"/><Relationship Id="rId4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9.xml"/><Relationship Id="rId4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752600"/>
            <a:ext cx="1819656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1940" y="4437888"/>
            <a:ext cx="3960876" cy="72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959" y="4901691"/>
            <a:ext cx="3157581" cy="572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67608" y="4897120"/>
            <a:ext cx="813504" cy="581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9448" y="5118480"/>
            <a:ext cx="67310" cy="96520"/>
          </a:xfrm>
          <a:custGeom>
            <a:avLst/>
            <a:gdLst/>
            <a:ahLst/>
            <a:cxnLst/>
            <a:rect l="l" t="t" r="r" b="b"/>
            <a:pathLst>
              <a:path w="67310" h="96520">
                <a:moveTo>
                  <a:pt x="36490" y="0"/>
                </a:moveTo>
                <a:lnTo>
                  <a:pt x="8574" y="38197"/>
                </a:lnTo>
                <a:lnTo>
                  <a:pt x="0" y="86966"/>
                </a:lnTo>
                <a:lnTo>
                  <a:pt x="12460" y="91171"/>
                </a:lnTo>
                <a:lnTo>
                  <a:pt x="24997" y="93867"/>
                </a:lnTo>
                <a:lnTo>
                  <a:pt x="37592" y="95391"/>
                </a:lnTo>
                <a:lnTo>
                  <a:pt x="50230" y="96076"/>
                </a:lnTo>
                <a:lnTo>
                  <a:pt x="62892" y="96258"/>
                </a:lnTo>
                <a:lnTo>
                  <a:pt x="66044" y="79850"/>
                </a:lnTo>
                <a:lnTo>
                  <a:pt x="67124" y="66108"/>
                </a:lnTo>
                <a:lnTo>
                  <a:pt x="66759" y="55058"/>
                </a:lnTo>
                <a:lnTo>
                  <a:pt x="55781" y="16459"/>
                </a:lnTo>
                <a:lnTo>
                  <a:pt x="42459" y="0"/>
                </a:lnTo>
                <a:lnTo>
                  <a:pt x="36490" y="0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4387" y="4897120"/>
            <a:ext cx="1867192" cy="5811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06269" y="5114925"/>
            <a:ext cx="75565" cy="315595"/>
          </a:xfrm>
          <a:custGeom>
            <a:avLst/>
            <a:gdLst/>
            <a:ahLst/>
            <a:cxnLst/>
            <a:rect l="l" t="t" r="r" b="b"/>
            <a:pathLst>
              <a:path w="75564" h="315595">
                <a:moveTo>
                  <a:pt x="40536" y="0"/>
                </a:moveTo>
                <a:lnTo>
                  <a:pt x="12835" y="37395"/>
                </a:lnTo>
                <a:lnTo>
                  <a:pt x="3627" y="82441"/>
                </a:lnTo>
                <a:lnTo>
                  <a:pt x="413" y="123306"/>
                </a:lnTo>
                <a:lnTo>
                  <a:pt x="0" y="138397"/>
                </a:lnTo>
                <a:lnTo>
                  <a:pt x="100" y="156248"/>
                </a:lnTo>
                <a:lnTo>
                  <a:pt x="1941" y="202498"/>
                </a:lnTo>
                <a:lnTo>
                  <a:pt x="7948" y="249459"/>
                </a:lnTo>
                <a:lnTo>
                  <a:pt x="19781" y="287025"/>
                </a:lnTo>
                <a:lnTo>
                  <a:pt x="41675" y="315030"/>
                </a:lnTo>
                <a:lnTo>
                  <a:pt x="52067" y="313190"/>
                </a:lnTo>
                <a:lnTo>
                  <a:pt x="70943" y="266439"/>
                </a:lnTo>
                <a:lnTo>
                  <a:pt x="73288" y="226000"/>
                </a:lnTo>
                <a:lnTo>
                  <a:pt x="74637" y="187768"/>
                </a:lnTo>
                <a:lnTo>
                  <a:pt x="75364" y="139173"/>
                </a:lnTo>
                <a:lnTo>
                  <a:pt x="75460" y="103720"/>
                </a:lnTo>
                <a:lnTo>
                  <a:pt x="74864" y="87253"/>
                </a:lnTo>
                <a:lnTo>
                  <a:pt x="66725" y="34585"/>
                </a:lnTo>
                <a:lnTo>
                  <a:pt x="45743" y="0"/>
                </a:lnTo>
                <a:lnTo>
                  <a:pt x="40536" y="0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45716" y="5090414"/>
            <a:ext cx="127635" cy="383540"/>
          </a:xfrm>
          <a:custGeom>
            <a:avLst/>
            <a:gdLst/>
            <a:ahLst/>
            <a:cxnLst/>
            <a:rect l="l" t="t" r="r" b="b"/>
            <a:pathLst>
              <a:path w="127635" h="383539">
                <a:moveTo>
                  <a:pt x="69365" y="0"/>
                </a:moveTo>
                <a:lnTo>
                  <a:pt x="106902" y="30942"/>
                </a:lnTo>
                <a:lnTo>
                  <a:pt x="121215" y="77842"/>
                </a:lnTo>
                <a:lnTo>
                  <a:pt x="126945" y="128995"/>
                </a:lnTo>
                <a:lnTo>
                  <a:pt x="127260" y="142968"/>
                </a:lnTo>
                <a:lnTo>
                  <a:pt x="114575" y="144374"/>
                </a:lnTo>
                <a:lnTo>
                  <a:pt x="76511" y="146736"/>
                </a:lnTo>
                <a:lnTo>
                  <a:pt x="25749" y="147319"/>
                </a:lnTo>
                <a:lnTo>
                  <a:pt x="25207" y="162991"/>
                </a:lnTo>
                <a:lnTo>
                  <a:pt x="26298" y="205865"/>
                </a:lnTo>
                <a:lnTo>
                  <a:pt x="33517" y="253427"/>
                </a:lnTo>
                <a:lnTo>
                  <a:pt x="46566" y="290601"/>
                </a:lnTo>
                <a:lnTo>
                  <a:pt x="71180" y="318345"/>
                </a:lnTo>
                <a:lnTo>
                  <a:pt x="85316" y="317052"/>
                </a:lnTo>
                <a:lnTo>
                  <a:pt x="111231" y="282277"/>
                </a:lnTo>
                <a:lnTo>
                  <a:pt x="120767" y="241703"/>
                </a:lnTo>
                <a:lnTo>
                  <a:pt x="123848" y="235585"/>
                </a:lnTo>
                <a:lnTo>
                  <a:pt x="125626" y="238252"/>
                </a:lnTo>
                <a:lnTo>
                  <a:pt x="127277" y="240919"/>
                </a:lnTo>
                <a:lnTo>
                  <a:pt x="126199" y="254425"/>
                </a:lnTo>
                <a:lnTo>
                  <a:pt x="120428" y="293078"/>
                </a:lnTo>
                <a:lnTo>
                  <a:pt x="103051" y="348118"/>
                </a:lnTo>
                <a:lnTo>
                  <a:pt x="79304" y="379963"/>
                </a:lnTo>
                <a:lnTo>
                  <a:pt x="70886" y="383284"/>
                </a:lnTo>
                <a:lnTo>
                  <a:pt x="59349" y="381962"/>
                </a:lnTo>
                <a:lnTo>
                  <a:pt x="24265" y="345175"/>
                </a:lnTo>
                <a:lnTo>
                  <a:pt x="9864" y="298353"/>
                </a:lnTo>
                <a:lnTo>
                  <a:pt x="2121" y="249064"/>
                </a:lnTo>
                <a:lnTo>
                  <a:pt x="0" y="208789"/>
                </a:lnTo>
                <a:lnTo>
                  <a:pt x="104" y="191439"/>
                </a:lnTo>
                <a:lnTo>
                  <a:pt x="1974" y="145004"/>
                </a:lnTo>
                <a:lnTo>
                  <a:pt x="6169" y="106200"/>
                </a:lnTo>
                <a:lnTo>
                  <a:pt x="15364" y="64584"/>
                </a:lnTo>
                <a:lnTo>
                  <a:pt x="33735" y="23991"/>
                </a:lnTo>
                <a:lnTo>
                  <a:pt x="60055" y="1341"/>
                </a:lnTo>
                <a:lnTo>
                  <a:pt x="69365" y="0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76145" y="4901691"/>
            <a:ext cx="158115" cy="572770"/>
          </a:xfrm>
          <a:custGeom>
            <a:avLst/>
            <a:gdLst/>
            <a:ahLst/>
            <a:cxnLst/>
            <a:rect l="l" t="t" r="r" b="b"/>
            <a:pathLst>
              <a:path w="158114" h="572770">
                <a:moveTo>
                  <a:pt x="125271" y="0"/>
                </a:moveTo>
                <a:lnTo>
                  <a:pt x="127684" y="0"/>
                </a:lnTo>
                <a:lnTo>
                  <a:pt x="130224" y="0"/>
                </a:lnTo>
                <a:lnTo>
                  <a:pt x="132637" y="0"/>
                </a:lnTo>
                <a:lnTo>
                  <a:pt x="132637" y="20898"/>
                </a:lnTo>
                <a:lnTo>
                  <a:pt x="132637" y="41799"/>
                </a:lnTo>
                <a:lnTo>
                  <a:pt x="132637" y="62701"/>
                </a:lnTo>
                <a:lnTo>
                  <a:pt x="132637" y="83605"/>
                </a:lnTo>
                <a:lnTo>
                  <a:pt x="132637" y="104511"/>
                </a:lnTo>
                <a:lnTo>
                  <a:pt x="132637" y="125417"/>
                </a:lnTo>
                <a:lnTo>
                  <a:pt x="132637" y="146326"/>
                </a:lnTo>
                <a:lnTo>
                  <a:pt x="132637" y="167235"/>
                </a:lnTo>
                <a:lnTo>
                  <a:pt x="132637" y="188146"/>
                </a:lnTo>
                <a:lnTo>
                  <a:pt x="132637" y="209057"/>
                </a:lnTo>
                <a:lnTo>
                  <a:pt x="132637" y="229970"/>
                </a:lnTo>
                <a:lnTo>
                  <a:pt x="132637" y="250883"/>
                </a:lnTo>
                <a:lnTo>
                  <a:pt x="132637" y="271798"/>
                </a:lnTo>
                <a:lnTo>
                  <a:pt x="132637" y="292713"/>
                </a:lnTo>
                <a:lnTo>
                  <a:pt x="132637" y="313628"/>
                </a:lnTo>
                <a:lnTo>
                  <a:pt x="132637" y="334544"/>
                </a:lnTo>
                <a:lnTo>
                  <a:pt x="132637" y="355460"/>
                </a:lnTo>
                <a:lnTo>
                  <a:pt x="132637" y="376377"/>
                </a:lnTo>
                <a:lnTo>
                  <a:pt x="132637" y="397294"/>
                </a:lnTo>
                <a:lnTo>
                  <a:pt x="132637" y="418210"/>
                </a:lnTo>
                <a:lnTo>
                  <a:pt x="132676" y="437656"/>
                </a:lnTo>
                <a:lnTo>
                  <a:pt x="133218" y="480164"/>
                </a:lnTo>
                <a:lnTo>
                  <a:pt x="139622" y="519048"/>
                </a:lnTo>
                <a:lnTo>
                  <a:pt x="141781" y="520826"/>
                </a:lnTo>
                <a:lnTo>
                  <a:pt x="144194" y="520826"/>
                </a:lnTo>
                <a:lnTo>
                  <a:pt x="147115" y="520826"/>
                </a:lnTo>
                <a:lnTo>
                  <a:pt x="151052" y="518540"/>
                </a:lnTo>
                <a:lnTo>
                  <a:pt x="156005" y="514095"/>
                </a:lnTo>
                <a:lnTo>
                  <a:pt x="156640" y="518667"/>
                </a:lnTo>
                <a:lnTo>
                  <a:pt x="157275" y="523366"/>
                </a:lnTo>
                <a:lnTo>
                  <a:pt x="157783" y="527938"/>
                </a:lnTo>
                <a:lnTo>
                  <a:pt x="148814" y="536906"/>
                </a:lnTo>
                <a:lnTo>
                  <a:pt x="139839" y="545873"/>
                </a:lnTo>
                <a:lnTo>
                  <a:pt x="130852" y="554841"/>
                </a:lnTo>
                <a:lnTo>
                  <a:pt x="121847" y="563808"/>
                </a:lnTo>
                <a:lnTo>
                  <a:pt x="110539" y="572515"/>
                </a:lnTo>
                <a:lnTo>
                  <a:pt x="108126" y="572515"/>
                </a:lnTo>
                <a:lnTo>
                  <a:pt x="105586" y="572515"/>
                </a:lnTo>
                <a:lnTo>
                  <a:pt x="105586" y="559857"/>
                </a:lnTo>
                <a:lnTo>
                  <a:pt x="105586" y="547163"/>
                </a:lnTo>
                <a:lnTo>
                  <a:pt x="105586" y="534447"/>
                </a:lnTo>
                <a:lnTo>
                  <a:pt x="105586" y="521718"/>
                </a:lnTo>
                <a:lnTo>
                  <a:pt x="99307" y="535662"/>
                </a:lnTo>
                <a:lnTo>
                  <a:pt x="93108" y="547386"/>
                </a:lnTo>
                <a:lnTo>
                  <a:pt x="87006" y="556783"/>
                </a:lnTo>
                <a:lnTo>
                  <a:pt x="75442" y="567820"/>
                </a:lnTo>
                <a:lnTo>
                  <a:pt x="65137" y="572217"/>
                </a:lnTo>
                <a:lnTo>
                  <a:pt x="54434" y="570645"/>
                </a:lnTo>
                <a:lnTo>
                  <a:pt x="20971" y="529778"/>
                </a:lnTo>
                <a:lnTo>
                  <a:pt x="7765" y="483648"/>
                </a:lnTo>
                <a:lnTo>
                  <a:pt x="1127" y="433159"/>
                </a:lnTo>
                <a:lnTo>
                  <a:pt x="0" y="405600"/>
                </a:lnTo>
                <a:lnTo>
                  <a:pt x="120" y="390568"/>
                </a:lnTo>
                <a:lnTo>
                  <a:pt x="2155" y="348653"/>
                </a:lnTo>
                <a:lnTo>
                  <a:pt x="6706" y="310813"/>
                </a:lnTo>
                <a:lnTo>
                  <a:pt x="16694" y="265137"/>
                </a:lnTo>
                <a:lnTo>
                  <a:pt x="33487" y="220554"/>
                </a:lnTo>
                <a:lnTo>
                  <a:pt x="66694" y="189308"/>
                </a:lnTo>
                <a:lnTo>
                  <a:pt x="79916" y="190952"/>
                </a:lnTo>
                <a:lnTo>
                  <a:pt x="90517" y="196735"/>
                </a:lnTo>
                <a:lnTo>
                  <a:pt x="99073" y="206586"/>
                </a:lnTo>
                <a:lnTo>
                  <a:pt x="102643" y="197917"/>
                </a:lnTo>
                <a:lnTo>
                  <a:pt x="104591" y="186136"/>
                </a:lnTo>
                <a:lnTo>
                  <a:pt x="105406" y="172185"/>
                </a:lnTo>
                <a:lnTo>
                  <a:pt x="105584" y="157009"/>
                </a:lnTo>
                <a:lnTo>
                  <a:pt x="105556" y="136827"/>
                </a:lnTo>
                <a:lnTo>
                  <a:pt x="105102" y="93531"/>
                </a:lnTo>
                <a:lnTo>
                  <a:pt x="98728" y="53339"/>
                </a:lnTo>
                <a:lnTo>
                  <a:pt x="96569" y="51688"/>
                </a:lnTo>
                <a:lnTo>
                  <a:pt x="93902" y="51688"/>
                </a:lnTo>
                <a:lnTo>
                  <a:pt x="90981" y="51688"/>
                </a:lnTo>
                <a:lnTo>
                  <a:pt x="87298" y="53847"/>
                </a:lnTo>
                <a:lnTo>
                  <a:pt x="82599" y="58038"/>
                </a:lnTo>
                <a:lnTo>
                  <a:pt x="81837" y="53339"/>
                </a:lnTo>
                <a:lnTo>
                  <a:pt x="81075" y="48767"/>
                </a:lnTo>
                <a:lnTo>
                  <a:pt x="80440" y="44195"/>
                </a:lnTo>
                <a:lnTo>
                  <a:pt x="89496" y="35280"/>
                </a:lnTo>
                <a:lnTo>
                  <a:pt x="98534" y="26364"/>
                </a:lnTo>
                <a:lnTo>
                  <a:pt x="107566" y="17448"/>
                </a:lnTo>
                <a:lnTo>
                  <a:pt x="116604" y="8532"/>
                </a:lnTo>
                <a:lnTo>
                  <a:pt x="125271" y="0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228600"/>
            <a:ext cx="7924800" cy="6416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912" rIns="0" bIns="0" rtlCol="0" vert="horz">
            <a:spAutoFit/>
          </a:bodyPr>
          <a:lstStyle/>
          <a:p>
            <a:pPr marL="119062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Objetivos de esta sesión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22194" y="2673322"/>
            <a:ext cx="3019425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372235" algn="l"/>
                <a:tab pos="1865630" algn="l"/>
                <a:tab pos="2353945" algn="l"/>
              </a:tabLst>
            </a:pPr>
            <a:r>
              <a:rPr dirty="0" sz="2400" u="heavy">
                <a:solidFill>
                  <a:srgbClr val="3333CC"/>
                </a:solidFill>
                <a:latin typeface="Times New Roman"/>
                <a:cs typeface="Times New Roman"/>
              </a:rPr>
              <a:t>Es</a:t>
            </a:r>
            <a:r>
              <a:rPr dirty="0" sz="2400" spc="5" u="heavy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dirty="0" sz="2400" u="heavy">
                <a:solidFill>
                  <a:srgbClr val="3333CC"/>
                </a:solidFill>
                <a:latin typeface="Times New Roman"/>
                <a:cs typeface="Times New Roman"/>
              </a:rPr>
              <a:t>u</a:t>
            </a:r>
            <a:r>
              <a:rPr dirty="0" sz="2400" spc="-10" u="heavy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dirty="0" sz="2400" u="heavy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dirty="0" sz="2400" spc="5" u="heavy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dirty="0" sz="2400" u="heavy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y	</a:t>
            </a:r>
            <a:r>
              <a:rPr dirty="0" sz="2400" u="heavy">
                <a:solidFill>
                  <a:srgbClr val="3333CC"/>
                </a:solidFill>
                <a:latin typeface="Times New Roman"/>
                <a:cs typeface="Times New Roman"/>
              </a:rPr>
              <a:t>ent</a:t>
            </a:r>
            <a:r>
              <a:rPr dirty="0" sz="2400" spc="5" u="heavy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dirty="0" sz="2400" u="heavy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dirty="0" sz="2400" spc="-15" u="heavy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dirty="0" sz="2400" u="heavy">
                <a:solidFill>
                  <a:srgbClr val="3333CC"/>
                </a:solidFill>
                <a:latin typeface="Times New Roman"/>
                <a:cs typeface="Times New Roman"/>
              </a:rPr>
              <a:t>er</a:t>
            </a:r>
            <a:r>
              <a:rPr dirty="0" sz="24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re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to	IPv4,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3040" y="2673322"/>
            <a:ext cx="634365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413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los </a:t>
            </a:r>
            <a:r>
              <a:rPr dirty="0" sz="2400" u="heavy">
                <a:solidFill>
                  <a:srgbClr val="3333CC"/>
                </a:solidFill>
                <a:latin typeface="Times New Roman"/>
                <a:cs typeface="Times New Roman"/>
              </a:rPr>
              <a:t>cr</a:t>
            </a:r>
            <a:r>
              <a:rPr dirty="0" sz="2400" spc="5" u="heavy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dirty="0" sz="2400" spc="-10" u="heavy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dirty="0" sz="2400" u="heavy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6941" y="2673322"/>
            <a:ext cx="1840864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tabLst>
                <a:tab pos="1537970" algn="l"/>
              </a:tabLst>
            </a:pPr>
            <a:r>
              <a:rPr dirty="0" sz="2400">
                <a:latin typeface="Times New Roman"/>
                <a:cs typeface="Times New Roman"/>
              </a:rPr>
              <a:t>esque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as	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 e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q</a:t>
            </a:r>
            <a:r>
              <a:rPr dirty="0" sz="2400">
                <a:latin typeface="Times New Roman"/>
                <a:cs typeface="Times New Roman"/>
              </a:rPr>
              <a:t>ue</a:t>
            </a:r>
            <a:r>
              <a:rPr dirty="0" sz="2400" spc="-1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as	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2194" y="3404597"/>
            <a:ext cx="5786120" cy="696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92985" algn="l"/>
                <a:tab pos="2613025" algn="l"/>
                <a:tab pos="3980179" algn="l"/>
                <a:tab pos="5332095" algn="l"/>
              </a:tabLst>
            </a:pPr>
            <a:r>
              <a:rPr dirty="0" sz="2400">
                <a:latin typeface="Times New Roman"/>
                <a:cs typeface="Times New Roman"/>
              </a:rPr>
              <a:t>dire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to	y	</a:t>
            </a:r>
            <a:r>
              <a:rPr dirty="0" sz="2400" spc="-1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dirty="0" sz="2400" spc="-1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3333CC"/>
                </a:solidFill>
                <a:latin typeface="Times New Roman"/>
                <a:cs typeface="Times New Roman"/>
              </a:rPr>
              <a:t>onocer	</a:t>
            </a:r>
            <a:r>
              <a:rPr dirty="0" sz="2400">
                <a:latin typeface="Times New Roman"/>
                <a:cs typeface="Times New Roman"/>
              </a:rPr>
              <a:t>esque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as	con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ba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una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ecc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ón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IP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 su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ásc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9400" y="1752600"/>
            <a:ext cx="5791200" cy="6416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16728" y="1856975"/>
            <a:ext cx="796925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IPv4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304800"/>
            <a:ext cx="7924800" cy="1200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dirty="0" sz="3600" spc="-5" b="1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dirty="0" sz="3600" spc="-15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dirty="0" sz="3600" spc="-20" b="1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dirty="0" sz="3600" spc="-15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dirty="0" sz="3600" spc="5" b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3600" spc="-15" b="1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r>
              <a:rPr dirty="0" sz="3600" spc="-15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dirty="0" sz="3600" spc="-20" b="1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dirty="0" sz="3600" spc="-25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y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 más</a:t>
            </a:r>
            <a:r>
              <a:rPr dirty="0" sz="3600" spc="5" b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3600" spc="-5" b="1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dirty="0" sz="3600" spc="-40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spc="-15" b="1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351" y="1847323"/>
            <a:ext cx="6704965" cy="1062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¿</a:t>
            </a:r>
            <a:r>
              <a:rPr dirty="0" sz="2400">
                <a:latin typeface="Times New Roman"/>
                <a:cs typeface="Times New Roman"/>
              </a:rPr>
              <a:t>Q</a:t>
            </a:r>
            <a:r>
              <a:rPr dirty="0" sz="2400" spc="-10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é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necesito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conocer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aplicar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étodo base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 Las di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ecciones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IPv4 </a:t>
            </a:r>
            <a:r>
              <a:rPr dirty="0" sz="2400">
                <a:latin typeface="Times New Roman"/>
                <a:cs typeface="Times New Roman"/>
              </a:rPr>
              <a:t>es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án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pues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32 bits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351" y="4042763"/>
            <a:ext cx="7550784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efijo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Reserva</a:t>
            </a:r>
            <a:r>
              <a:rPr dirty="0" sz="2400" spc="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 la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 los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lizados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ar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sub</a:t>
            </a:r>
            <a:r>
              <a:rPr dirty="0" sz="2400" spc="-50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edes</a:t>
            </a:r>
            <a:r>
              <a:rPr dirty="0" sz="24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(R+s).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6198" y="5874670"/>
            <a:ext cx="55372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R=8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5453" y="5861810"/>
            <a:ext cx="62103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s=13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5188" y="5990844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wrap="square" lIns="0" tIns="0" rIns="0" bIns="0" rtlCol="0" vert="horz">
            <a:spAutoFit/>
          </a:bodyPr>
          <a:lstStyle/>
          <a:p>
            <a:pPr marL="92710">
              <a:lnSpc>
                <a:spcPct val="100000"/>
              </a:lnSpc>
            </a:pPr>
            <a:r>
              <a:rPr dirty="0" sz="3200" b="1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dirty="0" sz="3200" spc="-60" b="1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dirty="0" sz="3200" b="1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dirty="0" sz="3200" spc="-30" b="1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28216" y="3172967"/>
          <a:ext cx="4890770" cy="84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1524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28599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4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28216" y="5059679"/>
          <a:ext cx="4890770" cy="84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1524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117347"/>
            <a:ext cx="7924800" cy="119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53035">
              <a:lnSpc>
                <a:spcPct val="100000"/>
              </a:lnSpc>
            </a:pPr>
            <a:r>
              <a:rPr dirty="0" spc="-5"/>
              <a:t>Métod</a:t>
            </a:r>
            <a:r>
              <a:rPr dirty="0"/>
              <a:t>o</a:t>
            </a:r>
            <a:r>
              <a:rPr dirty="0" spc="10"/>
              <a:t> </a:t>
            </a:r>
            <a:r>
              <a:rPr dirty="0"/>
              <a:t>base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/>
              <a:t>0 </a:t>
            </a:r>
            <a:r>
              <a:rPr dirty="0" spc="-20"/>
              <a:t>pa</a:t>
            </a:r>
            <a:r>
              <a:rPr dirty="0" spc="-10"/>
              <a:t>r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cr</a:t>
            </a:r>
            <a:r>
              <a:rPr dirty="0" spc="-10"/>
              <a:t>e</a:t>
            </a:r>
            <a:r>
              <a:rPr dirty="0" spc="-25"/>
              <a:t>a</a:t>
            </a:r>
            <a:r>
              <a:rPr dirty="0" spc="-15"/>
              <a:t>r</a:t>
            </a:r>
            <a:r>
              <a:rPr dirty="0"/>
              <a:t> </a:t>
            </a:r>
            <a:r>
              <a:rPr dirty="0" spc="-25"/>
              <a:t>subrede</a:t>
            </a:r>
            <a:r>
              <a:rPr dirty="0" spc="-20"/>
              <a:t>s</a:t>
            </a:r>
            <a:r>
              <a:rPr dirty="0" spc="-25"/>
              <a:t> </a:t>
            </a:r>
            <a:r>
              <a:rPr dirty="0"/>
              <a:t>y</a:t>
            </a:r>
          </a:p>
          <a:p>
            <a:pPr algn="ctr" marL="153035">
              <a:lnSpc>
                <a:spcPct val="100000"/>
              </a:lnSpc>
            </a:pPr>
            <a:r>
              <a:rPr dirty="0"/>
              <a:t>másca</a:t>
            </a:r>
            <a:r>
              <a:rPr dirty="0" spc="5"/>
              <a:t>r</a:t>
            </a:r>
            <a:r>
              <a:rPr dirty="0" spc="-5"/>
              <a:t>a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red.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417" y="1659481"/>
            <a:ext cx="7550150" cy="142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¿</a:t>
            </a:r>
            <a:r>
              <a:rPr dirty="0" sz="2400">
                <a:latin typeface="Times New Roman"/>
                <a:cs typeface="Times New Roman"/>
              </a:rPr>
              <a:t>Qué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nece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conocer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apl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car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étodo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dirty="0" sz="2400" spc="-5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.	</a:t>
            </a:r>
            <a:r>
              <a:rPr dirty="0" sz="2400">
                <a:latin typeface="Times New Roman"/>
                <a:cs typeface="Times New Roman"/>
              </a:rPr>
              <a:t>Q</a:t>
            </a:r>
            <a:r>
              <a:rPr dirty="0" sz="2400" spc="-10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>
                <a:latin typeface="Times New Roman"/>
                <a:cs typeface="Times New Roman"/>
              </a:rPr>
              <a:t>los	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ts	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 b="1">
                <a:solidFill>
                  <a:srgbClr val="009973"/>
                </a:solidFill>
                <a:latin typeface="Times New Roman"/>
                <a:cs typeface="Times New Roman"/>
              </a:rPr>
              <a:t>host	</a:t>
            </a:r>
            <a:r>
              <a:rPr dirty="0" sz="2400">
                <a:latin typeface="Times New Roman"/>
                <a:cs typeface="Times New Roman"/>
              </a:rPr>
              <a:t>son	</a:t>
            </a:r>
            <a:r>
              <a:rPr dirty="0" sz="2400">
                <a:latin typeface="Times New Roman"/>
                <a:cs typeface="Times New Roman"/>
              </a:rPr>
              <a:t>la	</a:t>
            </a:r>
            <a:r>
              <a:rPr dirty="0" sz="2400">
                <a:latin typeface="Times New Roman"/>
                <a:cs typeface="Times New Roman"/>
              </a:rPr>
              <a:t>res</a:t>
            </a:r>
            <a:r>
              <a:rPr dirty="0" sz="2400" spc="-1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	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 spc="-5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2	</a:t>
            </a:r>
            <a:r>
              <a:rPr dirty="0" sz="2400">
                <a:latin typeface="Times New Roman"/>
                <a:cs typeface="Times New Roman"/>
              </a:rPr>
              <a:t>y	</a:t>
            </a:r>
            <a:r>
              <a:rPr dirty="0" sz="2400">
                <a:latin typeface="Times New Roman"/>
                <a:cs typeface="Times New Roman"/>
              </a:rPr>
              <a:t>el	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lor	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prefij</a:t>
            </a:r>
            <a:r>
              <a:rPr dirty="0" sz="2400" spc="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417" y="4586196"/>
            <a:ext cx="7548880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4. Que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Byte C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ít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co (</a:t>
            </a:r>
            <a:r>
              <a:rPr dirty="0" sz="2400" spc="-5" b="1">
                <a:latin typeface="Times New Roman"/>
                <a:cs typeface="Times New Roman"/>
              </a:rPr>
              <a:t>BC</a:t>
            </a:r>
            <a:r>
              <a:rPr dirty="0" sz="2400">
                <a:latin typeface="Times New Roman"/>
                <a:cs typeface="Times New Roman"/>
              </a:rPr>
              <a:t>) es aquel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 donde está ubicado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úl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subne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9844" y="55549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9844" y="55549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570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522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094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46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666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618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142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57444" y="55443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57444" y="55443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4644" y="55443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09844" y="55443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67044" y="55443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62244" y="55443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24243" y="55443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19444" y="55443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71844" y="55443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19044" y="55549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19044" y="55549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62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714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286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238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858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810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334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38244" y="55549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38244" y="55549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954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906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478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430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00244" y="55549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00244" y="55549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050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52644" y="55549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19044" y="5402579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38244" y="5402579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57444" y="5402579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8244" y="52791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130298" y="3961737"/>
            <a:ext cx="55308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R=8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89679" y="3948275"/>
            <a:ext cx="248983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dirty="0" sz="2400">
                <a:latin typeface="Times New Roman"/>
                <a:cs typeface="Times New Roman"/>
              </a:rPr>
              <a:t>s=13	h=</a:t>
            </a:r>
            <a:r>
              <a:rPr dirty="0" sz="2400" spc="-8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21148" y="6238237"/>
            <a:ext cx="44767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BC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795272" y="3089148"/>
          <a:ext cx="4890770" cy="84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399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1524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360" y="225025"/>
            <a:ext cx="6838315" cy="1031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600" spc="-5" b="1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dirty="0" sz="3600" spc="10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base</a:t>
            </a:r>
            <a:r>
              <a:rPr dirty="0" sz="3600" spc="-10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dirty="0" sz="3600" spc="-20" b="1">
                <a:solidFill>
                  <a:srgbClr val="FFFFFF"/>
                </a:solidFill>
                <a:latin typeface="Arial Narrow"/>
                <a:cs typeface="Arial Narrow"/>
              </a:rPr>
              <a:t>pa</a:t>
            </a:r>
            <a:r>
              <a:rPr dirty="0" sz="3600" spc="-10" b="1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3600" spc="-15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spc="-20" b="1">
                <a:solidFill>
                  <a:srgbClr val="FFFFFF"/>
                </a:solidFill>
                <a:latin typeface="Arial Narrow"/>
                <a:cs typeface="Arial Narrow"/>
              </a:rPr>
              <a:t>cr</a:t>
            </a:r>
            <a:r>
              <a:rPr dirty="0" sz="3600" spc="-10" b="1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r>
              <a:rPr dirty="0" sz="3600" spc="-25" b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3600" spc="-15" b="1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dirty="0" sz="3600" spc="-20" b="1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dirty="0" sz="3600" spc="-25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y</a:t>
            </a:r>
            <a:endParaRPr sz="36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</a:pP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másca</a:t>
            </a:r>
            <a:r>
              <a:rPr dirty="0" sz="3600" spc="5" b="1">
                <a:solidFill>
                  <a:srgbClr val="FFFFFF"/>
                </a:solidFill>
                <a:latin typeface="Arial Narrow"/>
                <a:cs typeface="Arial Narrow"/>
              </a:rPr>
              <a:t>r</a:t>
            </a:r>
            <a:r>
              <a:rPr dirty="0" sz="3600" spc="-5" b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dirty="0" sz="3600" spc="-15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de</a:t>
            </a:r>
            <a:r>
              <a:rPr dirty="0" sz="3600" spc="-35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417" y="1659481"/>
            <a:ext cx="670433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¿</a:t>
            </a:r>
            <a:r>
              <a:rPr dirty="0" sz="2400">
                <a:latin typeface="Times New Roman"/>
                <a:cs typeface="Times New Roman"/>
              </a:rPr>
              <a:t>Qué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nece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conocer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apl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car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étodo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417" y="2390756"/>
            <a:ext cx="144653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8784" algn="l"/>
                <a:tab pos="1144905" algn="l"/>
              </a:tabLst>
            </a:pPr>
            <a:r>
              <a:rPr dirty="0" sz="2400" spc="-5">
                <a:latin typeface="Times New Roman"/>
                <a:cs typeface="Times New Roman"/>
              </a:rPr>
              <a:t>5</a:t>
            </a:r>
            <a:r>
              <a:rPr dirty="0" sz="2400">
                <a:latin typeface="Times New Roman"/>
                <a:cs typeface="Times New Roman"/>
              </a:rPr>
              <a:t>.	</a:t>
            </a:r>
            <a:r>
              <a:rPr dirty="0" sz="2400">
                <a:latin typeface="Times New Roman"/>
                <a:cs typeface="Times New Roman"/>
              </a:rPr>
              <a:t>Q</a:t>
            </a:r>
            <a:r>
              <a:rPr dirty="0" sz="2400" spc="-10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>
                <a:latin typeface="Times New Roman"/>
                <a:cs typeface="Times New Roman"/>
              </a:rPr>
              <a:t>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6925" y="2390756"/>
            <a:ext cx="1377315" cy="696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tabLst>
                <a:tab pos="422909" algn="l"/>
              </a:tabLst>
            </a:pPr>
            <a:r>
              <a:rPr dirty="0" sz="2400">
                <a:latin typeface="Times New Roman"/>
                <a:cs typeface="Times New Roman"/>
              </a:rPr>
              <a:t>el	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sz="2400" spc="-10" b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Times New Roman"/>
                <a:cs typeface="Times New Roman"/>
              </a:rPr>
              <a:t>te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447675" algn="l"/>
                <a:tab pos="1198880" algn="l"/>
              </a:tabLst>
            </a:pPr>
            <a:r>
              <a:rPr dirty="0" sz="2400">
                <a:latin typeface="Times New Roman"/>
                <a:cs typeface="Times New Roman"/>
              </a:rPr>
              <a:t>el	b</a:t>
            </a:r>
            <a:r>
              <a:rPr dirty="0" sz="2400" spc="-15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te	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7669" y="2390756"/>
            <a:ext cx="4004310" cy="696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00150" algn="l"/>
                <a:tab pos="1753235" algn="l"/>
                <a:tab pos="2392045" algn="l"/>
                <a:tab pos="3027680" algn="l"/>
              </a:tabLst>
            </a:pPr>
            <a:r>
              <a:rPr dirty="0" sz="2400" b="1">
                <a:latin typeface="Times New Roman"/>
                <a:cs typeface="Times New Roman"/>
              </a:rPr>
              <a:t>Crítico,	</a:t>
            </a:r>
            <a:r>
              <a:rPr dirty="0" sz="2400">
                <a:latin typeface="Times New Roman"/>
                <a:cs typeface="Times New Roman"/>
              </a:rPr>
              <a:t>los	b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ts	</a:t>
            </a:r>
            <a:r>
              <a:rPr dirty="0" sz="2400" spc="-5">
                <a:latin typeface="Times New Roman"/>
                <a:cs typeface="Times New Roman"/>
              </a:rPr>
              <a:t>qu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>
                <a:latin typeface="Times New Roman"/>
                <a:cs typeface="Times New Roman"/>
              </a:rPr>
              <a:t>“fa</a:t>
            </a:r>
            <a:r>
              <a:rPr dirty="0" sz="2400" spc="-1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ta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  <a:tabLst>
                <a:tab pos="1131570" algn="l"/>
                <a:tab pos="1492250" algn="l"/>
                <a:tab pos="1940560" algn="l"/>
              </a:tabLst>
            </a:pPr>
            <a:r>
              <a:rPr dirty="0" sz="2400">
                <a:latin typeface="Times New Roman"/>
                <a:cs typeface="Times New Roman"/>
              </a:rPr>
              <a:t>llegar	a	la	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iguie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4064" y="2390756"/>
            <a:ext cx="54927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pa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417" y="2757142"/>
            <a:ext cx="124269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pletar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0519" y="2757142"/>
            <a:ext cx="147066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05865" algn="l"/>
              </a:tabLst>
            </a:pPr>
            <a:r>
              <a:rPr dirty="0" sz="2400">
                <a:latin typeface="Times New Roman"/>
                <a:cs typeface="Times New Roman"/>
              </a:rPr>
              <a:t>fronte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	</a:t>
            </a:r>
            <a:r>
              <a:rPr dirty="0" sz="2400" spc="-10">
                <a:latin typeface="Times New Roman"/>
                <a:cs typeface="Times New Roman"/>
              </a:rPr>
              <a:t>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417" y="3139798"/>
            <a:ext cx="3319779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deno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inan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 la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te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417" y="5221459"/>
            <a:ext cx="198628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0059" algn="l"/>
                <a:tab pos="1227455" algn="l"/>
              </a:tabLst>
            </a:pPr>
            <a:r>
              <a:rPr dirty="0" sz="2400" spc="-5">
                <a:latin typeface="Times New Roman"/>
                <a:cs typeface="Times New Roman"/>
              </a:rPr>
              <a:t>6</a:t>
            </a:r>
            <a:r>
              <a:rPr dirty="0" sz="2400">
                <a:latin typeface="Times New Roman"/>
                <a:cs typeface="Times New Roman"/>
              </a:rPr>
              <a:t>.	</a:t>
            </a:r>
            <a:r>
              <a:rPr dirty="0" sz="2400">
                <a:latin typeface="Times New Roman"/>
                <a:cs typeface="Times New Roman"/>
              </a:rPr>
              <a:t>Q</a:t>
            </a:r>
            <a:r>
              <a:rPr dirty="0" sz="2400" spc="-10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>
                <a:latin typeface="Times New Roman"/>
                <a:cs typeface="Times New Roman"/>
              </a:rPr>
              <a:t>elevar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2829" y="5084544"/>
            <a:ext cx="422275" cy="49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975" sz="5400" spc="-22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06879" y="39441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06879" y="39441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640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592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164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16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736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688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212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64479" y="3933444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64479" y="3933444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21679" y="3933444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16879" y="3933444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74079" y="3933444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69279" y="3933444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31279" y="3933444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26479" y="3933444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78879" y="3933444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26079" y="39441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26079" y="39441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832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784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356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308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928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880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404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45279" y="3944111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45279" y="3944111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24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976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548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500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07279" y="39441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07279" y="39441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120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59679" y="394411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26079" y="3791711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45279" y="3791711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364479" y="3791711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45279" y="3668267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459860" y="4711164"/>
            <a:ext cx="1734185" cy="841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886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BC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1503045" algn="l"/>
              </a:tabLst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epresen</a:t>
            </a:r>
            <a:r>
              <a:rPr dirty="0" sz="2400" spc="-1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	</a:t>
            </a:r>
            <a:r>
              <a:rPr dirty="0" sz="2400" spc="-15">
                <a:latin typeface="Times New Roman"/>
                <a:cs typeface="Times New Roman"/>
              </a:rPr>
              <a:t>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09438" y="5221459"/>
            <a:ext cx="191833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des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laz</a:t>
            </a:r>
            <a:r>
              <a:rPr dirty="0" sz="2400" spc="-20">
                <a:latin typeface="Times New Roman"/>
                <a:cs typeface="Times New Roman"/>
              </a:rPr>
              <a:t>am</a:t>
            </a:r>
            <a:r>
              <a:rPr dirty="0" sz="2400">
                <a:latin typeface="Times New Roman"/>
                <a:cs typeface="Times New Roman"/>
              </a:rPr>
              <a:t>iento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41768" y="5221459"/>
            <a:ext cx="63436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en</a:t>
            </a:r>
            <a:r>
              <a:rPr dirty="0" sz="2400" spc="-1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3417" y="5622846"/>
            <a:ext cx="117030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subrede</a:t>
            </a:r>
            <a:r>
              <a:rPr dirty="0" sz="2400" spc="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060441" y="3483736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292722" y="3278604"/>
            <a:ext cx="5029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k=3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00628" y="5797296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ct val="100000"/>
              </a:lnSpc>
            </a:pPr>
            <a:r>
              <a:rPr dirty="0" sz="4000" spc="-15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dirty="0" baseline="25157" sz="3975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dirty="0" baseline="25157" sz="3975" spc="-7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4000" spc="-25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dirty="0" sz="4000" spc="-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4000" spc="-2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350520">
              <a:lnSpc>
                <a:spcPct val="100000"/>
              </a:lnSpc>
            </a:pPr>
            <a:r>
              <a:rPr dirty="0" spc="-20"/>
              <a:t>Cr</a:t>
            </a:r>
            <a:r>
              <a:rPr dirty="0" spc="-15"/>
              <a:t>e</a:t>
            </a:r>
            <a:r>
              <a:rPr dirty="0" spc="-5"/>
              <a:t>ació</a:t>
            </a:r>
            <a:r>
              <a:rPr dirty="0"/>
              <a:t>n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másca</a:t>
            </a:r>
            <a:r>
              <a:rPr dirty="0" spc="5"/>
              <a:t>r</a:t>
            </a:r>
            <a:r>
              <a:rPr dirty="0" spc="-5"/>
              <a:t>a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25"/>
              <a:t>subredes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42037"/>
            <a:ext cx="7622540" cy="144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17700">
              <a:lnSpc>
                <a:spcPct val="100000"/>
              </a:lnSpc>
            </a:pPr>
            <a:r>
              <a:rPr dirty="0" sz="3200" b="1">
                <a:latin typeface="Times New Roman"/>
                <a:cs typeface="Times New Roman"/>
              </a:rPr>
              <a:t>C</a:t>
            </a:r>
            <a:r>
              <a:rPr dirty="0" sz="3200" spc="-55" b="1">
                <a:latin typeface="Times New Roman"/>
                <a:cs typeface="Times New Roman"/>
              </a:rPr>
              <a:t>r</a:t>
            </a:r>
            <a:r>
              <a:rPr dirty="0" sz="3200" b="1">
                <a:latin typeface="Times New Roman"/>
                <a:cs typeface="Times New Roman"/>
              </a:rPr>
              <a:t>e</a:t>
            </a:r>
            <a:r>
              <a:rPr dirty="0" sz="3200" spc="5" b="1">
                <a:latin typeface="Times New Roman"/>
                <a:cs typeface="Times New Roman"/>
              </a:rPr>
              <a:t>a</a:t>
            </a:r>
            <a:r>
              <a:rPr dirty="0" sz="3200" b="1">
                <a:latin typeface="Times New Roman"/>
                <a:cs typeface="Times New Roman"/>
              </a:rPr>
              <a:t>ción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de mas</a:t>
            </a:r>
            <a:r>
              <a:rPr dirty="0" sz="3200" spc="5" b="1">
                <a:latin typeface="Times New Roman"/>
                <a:cs typeface="Times New Roman"/>
              </a:rPr>
              <a:t>c</a:t>
            </a:r>
            <a:r>
              <a:rPr dirty="0" sz="3200" b="1">
                <a:latin typeface="Times New Roman"/>
                <a:cs typeface="Times New Roman"/>
              </a:rPr>
              <a:t>a</a:t>
            </a:r>
            <a:r>
              <a:rPr dirty="0" sz="3200" spc="5" b="1">
                <a:latin typeface="Times New Roman"/>
                <a:cs typeface="Times New Roman"/>
              </a:rPr>
              <a:t>r</a:t>
            </a:r>
            <a:r>
              <a:rPr dirty="0" sz="3200" b="1">
                <a:latin typeface="Times New Roman"/>
                <a:cs typeface="Times New Roman"/>
              </a:rPr>
              <a:t>ás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1)</a:t>
            </a:r>
            <a:r>
              <a:rPr dirty="0" sz="2400" spc="10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valor</a:t>
            </a:r>
            <a:r>
              <a:rPr dirty="0" sz="2400" spc="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en</a:t>
            </a:r>
            <a:r>
              <a:rPr dirty="0" sz="2400" spc="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la</a:t>
            </a:r>
            <a:r>
              <a:rPr dirty="0" sz="2400" spc="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posi</a:t>
            </a:r>
            <a:r>
              <a:rPr dirty="0" sz="2400" spc="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ión</a:t>
            </a:r>
            <a:r>
              <a:rPr dirty="0" sz="2400" spc="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del</a:t>
            </a:r>
            <a:r>
              <a:rPr dirty="0" sz="2400" spc="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Byte</a:t>
            </a:r>
            <a:r>
              <a:rPr dirty="0" sz="2400" spc="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Crítico</a:t>
            </a:r>
            <a:r>
              <a:rPr dirty="0" sz="2400" spc="9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ulta</a:t>
            </a:r>
            <a:r>
              <a:rPr dirty="0" sz="2400" spc="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</a:t>
            </a:r>
            <a:r>
              <a:rPr dirty="0" sz="2400" spc="10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estar</a:t>
            </a:r>
            <a:r>
              <a:rPr dirty="0" sz="2400" b="1">
                <a:latin typeface="Times New Roman"/>
                <a:cs typeface="Times New Roman"/>
              </a:rPr>
              <a:t> al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</a:t>
            </a:r>
            <a:r>
              <a:rPr dirty="0" sz="2400" spc="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256 el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valor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del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despla</a:t>
            </a:r>
            <a:r>
              <a:rPr dirty="0" sz="2400" spc="-2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am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4053475"/>
            <a:ext cx="7616190" cy="196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dirty="0" sz="2800" spc="-10" b="1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dirty="0" sz="2800" b="1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10" b="1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dirty="0" sz="2800" b="1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dirty="0" sz="2800" spc="-10" b="1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dirty="0" sz="2800" b="1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10" b="1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dirty="0" sz="2800" b="1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dirty="0" sz="2800" b="1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10" b="1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dirty="0" sz="2800" b="1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2) </a:t>
            </a:r>
            <a:r>
              <a:rPr dirty="0" sz="2400" spc="-114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Los 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by</a:t>
            </a:r>
            <a:r>
              <a:rPr dirty="0" sz="2400" spc="10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es 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</a:t>
            </a:r>
            <a:r>
              <a:rPr dirty="0" sz="2400" b="1">
                <a:latin typeface="Times New Roman"/>
                <a:cs typeface="Times New Roman"/>
              </a:rPr>
              <a:t>e 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 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encuentran 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la 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2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quierda 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del 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Byte</a:t>
            </a:r>
            <a:r>
              <a:rPr dirty="0" sz="2400" b="1">
                <a:latin typeface="Times New Roman"/>
                <a:cs typeface="Times New Roman"/>
              </a:rPr>
              <a:t> Crítico </a:t>
            </a:r>
            <a:r>
              <a:rPr dirty="0" sz="2400" spc="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les </a:t>
            </a:r>
            <a:r>
              <a:rPr dirty="0" sz="2400" spc="1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cor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esponde </a:t>
            </a:r>
            <a:r>
              <a:rPr dirty="0" sz="2400" spc="1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n </a:t>
            </a:r>
            <a:r>
              <a:rPr dirty="0" sz="2400" spc="1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</a:t>
            </a:r>
            <a:r>
              <a:rPr dirty="0" sz="2400" spc="10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r </a:t>
            </a:r>
            <a:r>
              <a:rPr dirty="0" sz="2400" spc="1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</a:t>
            </a:r>
            <a:r>
              <a:rPr dirty="0" sz="2400" spc="1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255 </a:t>
            </a:r>
            <a:r>
              <a:rPr dirty="0" sz="2400" spc="1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 </a:t>
            </a:r>
            <a:r>
              <a:rPr dirty="0" sz="2400" spc="1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los </a:t>
            </a:r>
            <a:r>
              <a:rPr dirty="0" sz="2400" spc="1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</a:t>
            </a:r>
            <a:r>
              <a:rPr dirty="0" sz="2400" b="1">
                <a:latin typeface="Times New Roman"/>
                <a:cs typeface="Times New Roman"/>
              </a:rPr>
              <a:t>e </a:t>
            </a:r>
            <a:r>
              <a:rPr dirty="0" sz="2400" spc="1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</a:t>
            </a:r>
            <a:r>
              <a:rPr dirty="0" sz="2400" b="1">
                <a:latin typeface="Times New Roman"/>
                <a:cs typeface="Times New Roman"/>
              </a:rPr>
              <a:t> encuentran a la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echa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valor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0.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8027" y="2790444"/>
          <a:ext cx="48907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2286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304800"/>
            <a:ext cx="7924800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401320">
              <a:lnSpc>
                <a:spcPct val="100000"/>
              </a:lnSpc>
            </a:pPr>
            <a:r>
              <a:rPr dirty="0" spc="-15"/>
              <a:t>Ejercicio</a:t>
            </a:r>
            <a:r>
              <a:rPr dirty="0" spc="-15"/>
              <a:t> de</a:t>
            </a:r>
            <a:r>
              <a:rPr dirty="0" spc="-5"/>
              <a:t> </a:t>
            </a:r>
            <a:r>
              <a:rPr dirty="0" spc="-20"/>
              <a:t>Creación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másca</a:t>
            </a:r>
            <a:r>
              <a:rPr dirty="0" spc="5"/>
              <a:t>r</a:t>
            </a:r>
            <a:r>
              <a:rPr dirty="0" spc="-5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566517"/>
            <a:ext cx="7769225" cy="1062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Con 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 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 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 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formación 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 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IP 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 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 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</a:t>
            </a:r>
            <a:r>
              <a:rPr dirty="0" sz="2400" spc="-15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j</a:t>
            </a:r>
            <a:r>
              <a:rPr dirty="0" sz="2400">
                <a:latin typeface="Times New Roman"/>
                <a:cs typeface="Times New Roman"/>
              </a:rPr>
              <a:t>o 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 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red,</a:t>
            </a:r>
            <a:r>
              <a:rPr dirty="0" sz="2400">
                <a:latin typeface="Times New Roman"/>
                <a:cs typeface="Times New Roman"/>
              </a:rPr>
              <a:t> deter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: 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(a) 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ición 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 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BC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(b) </a:t>
            </a:r>
            <a:r>
              <a:rPr dirty="0" sz="2400" spc="-2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 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valor 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 </a:t>
            </a:r>
            <a:r>
              <a:rPr dirty="0" sz="2400" spc="-2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 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(c) </a:t>
            </a:r>
            <a:r>
              <a:rPr dirty="0" sz="2400" spc="-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asc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rá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subre</a:t>
            </a:r>
            <a:r>
              <a:rPr dirty="0" sz="2400" spc="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9300" y="3284601"/>
          <a:ext cx="750760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215"/>
                <a:gridCol w="1223899"/>
                <a:gridCol w="611505"/>
                <a:gridCol w="2916681"/>
              </a:tblGrid>
              <a:tr h="4699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Dir</a:t>
                      </a:r>
                      <a:r>
                        <a:rPr dirty="0" sz="24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dirty="0" sz="2400" spc="-1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4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ef</a:t>
                      </a:r>
                      <a:r>
                        <a:rPr dirty="0" sz="24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jo </a:t>
                      </a:r>
                      <a:r>
                        <a:rPr dirty="0" sz="2400" spc="-5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Pos BC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Máscara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 sub</a:t>
                      </a:r>
                      <a:r>
                        <a:rPr dirty="0" sz="24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135. 21. 0. 0	/	19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1. 0. 0. 0	/	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4570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145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0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0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0	/	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22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10. 0. 0. 0	/	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1464945">
              <a:lnSpc>
                <a:spcPct val="100000"/>
              </a:lnSpc>
            </a:pPr>
            <a:r>
              <a:rPr dirty="0" spc="-15"/>
              <a:t>Dir</a:t>
            </a:r>
            <a:r>
              <a:rPr dirty="0" spc="-15"/>
              <a:t>e</a:t>
            </a:r>
            <a:r>
              <a:rPr dirty="0" spc="-5"/>
              <a:t>ccione</a:t>
            </a:r>
            <a:r>
              <a:rPr dirty="0"/>
              <a:t>s</a:t>
            </a:r>
            <a:r>
              <a:rPr dirty="0" spc="-25"/>
              <a:t> </a:t>
            </a:r>
            <a:r>
              <a:rPr dirty="0" spc="-20"/>
              <a:t>Bro</a:t>
            </a:r>
            <a:r>
              <a:rPr dirty="0" spc="-15"/>
              <a:t>a</a:t>
            </a:r>
            <a:r>
              <a:rPr dirty="0"/>
              <a:t>dca</a:t>
            </a:r>
            <a:r>
              <a:rPr dirty="0" spc="10"/>
              <a:t>s</a:t>
            </a:r>
            <a:r>
              <a:rPr dirty="0" spc="-1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42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irec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ó</a:t>
            </a:r>
            <a:r>
              <a:rPr dirty="0" sz="2400">
                <a:latin typeface="Times New Roman"/>
                <a:cs typeface="Times New Roman"/>
              </a:rPr>
              <a:t>n 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broa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cast 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irec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ión 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IPv4 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 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cop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9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, de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ndiendo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lase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 q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perten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ión I</a:t>
            </a:r>
            <a:r>
              <a:rPr dirty="0" sz="2400" spc="-280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los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valores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los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Bytes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reser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ignar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alor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255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 los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Bytes que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 encuen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ran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derecha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4625" y="3068701"/>
          <a:ext cx="6115050" cy="223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/>
                <a:gridCol w="3695065"/>
              </a:tblGrid>
              <a:tr h="37858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ón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Dir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oadcast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3582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129. 10. 0. 0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68. 0.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0.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195.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79.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130. 0. 0. 0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221.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0.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0.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798830">
              <a:lnSpc>
                <a:spcPct val="100000"/>
              </a:lnSpc>
            </a:pPr>
            <a:r>
              <a:rPr dirty="0" spc="-15"/>
              <a:t>Direccio</a:t>
            </a:r>
            <a:r>
              <a:rPr dirty="0" spc="-35"/>
              <a:t>n</a:t>
            </a:r>
            <a:r>
              <a:rPr dirty="0" spc="-5"/>
              <a:t>amient</a:t>
            </a:r>
            <a:r>
              <a:rPr dirty="0"/>
              <a:t>o</a:t>
            </a:r>
            <a:r>
              <a:rPr dirty="0" spc="-20"/>
              <a:t> </a:t>
            </a:r>
            <a:r>
              <a:rPr dirty="0" spc="-5"/>
              <a:t>IPv4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nti</a:t>
            </a:r>
            <a:r>
              <a:rPr dirty="0" sz="1800" spc="-20" b="1" i="1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ón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165" y="1233440"/>
            <a:ext cx="7124065" cy="4864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41195">
              <a:lnSpc>
                <a:spcPct val="100000"/>
              </a:lnSpc>
            </a:pPr>
            <a:r>
              <a:rPr dirty="0" sz="2800" spc="-25" b="1">
                <a:latin typeface="Times New Roman"/>
                <a:cs typeface="Times New Roman"/>
              </a:rPr>
              <a:t>C</a:t>
            </a:r>
            <a:r>
              <a:rPr dirty="0" sz="2800" spc="-70" b="1">
                <a:latin typeface="Times New Roman"/>
                <a:cs typeface="Times New Roman"/>
              </a:rPr>
              <a:t>r</a:t>
            </a:r>
            <a:r>
              <a:rPr dirty="0" sz="2800" spc="-15" b="1">
                <a:latin typeface="Times New Roman"/>
                <a:cs typeface="Times New Roman"/>
              </a:rPr>
              <a:t>eaci</a:t>
            </a:r>
            <a:r>
              <a:rPr dirty="0" sz="2800" spc="-5" b="1">
                <a:latin typeface="Times New Roman"/>
                <a:cs typeface="Times New Roman"/>
              </a:rPr>
              <a:t>ó</a:t>
            </a:r>
            <a:r>
              <a:rPr dirty="0" sz="2800" spc="-20" b="1">
                <a:latin typeface="Times New Roman"/>
                <a:cs typeface="Times New Roman"/>
              </a:rPr>
              <a:t>n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d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S</a:t>
            </a:r>
            <a:r>
              <a:rPr dirty="0" sz="2800" spc="-20" b="1">
                <a:latin typeface="Times New Roman"/>
                <a:cs typeface="Times New Roman"/>
              </a:rPr>
              <a:t>u</a:t>
            </a:r>
            <a:r>
              <a:rPr dirty="0" sz="2800" spc="-10" b="1">
                <a:latin typeface="Times New Roman"/>
                <a:cs typeface="Times New Roman"/>
              </a:rPr>
              <a:t>b</a:t>
            </a:r>
            <a:r>
              <a:rPr dirty="0" sz="2800" spc="-70" b="1">
                <a:latin typeface="Times New Roman"/>
                <a:cs typeface="Times New Roman"/>
              </a:rPr>
              <a:t>r</a:t>
            </a:r>
            <a:r>
              <a:rPr dirty="0" sz="2800" spc="-15" b="1">
                <a:latin typeface="Times New Roman"/>
                <a:cs typeface="Times New Roman"/>
              </a:rPr>
              <a:t>edes</a:t>
            </a:r>
            <a:endParaRPr sz="2800">
              <a:latin typeface="Times New Roman"/>
              <a:cs typeface="Times New Roman"/>
            </a:endParaRPr>
          </a:p>
          <a:p>
            <a:pPr algn="just" marL="12700" marR="45085">
              <a:lnSpc>
                <a:spcPct val="100000"/>
              </a:lnSpc>
              <a:spcBef>
                <a:spcPts val="1620"/>
              </a:spcBef>
            </a:pPr>
            <a:r>
              <a:rPr dirty="0" sz="2400" b="1">
                <a:latin typeface="Times New Roman"/>
                <a:cs typeface="Times New Roman"/>
              </a:rPr>
              <a:t>Para 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6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ear 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edes 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 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an 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bits 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es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spc="-1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dos 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la</a:t>
            </a:r>
            <a:r>
              <a:rPr dirty="0" sz="2400" b="1">
                <a:latin typeface="Times New Roman"/>
                <a:cs typeface="Times New Roman"/>
              </a:rPr>
              <a:t> po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ción </a:t>
            </a: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dirty="0" sz="2400" spc="-10" b="1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st</a:t>
            </a:r>
            <a:r>
              <a:rPr dirty="0" sz="2400" spc="1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la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di</a:t>
            </a:r>
            <a:r>
              <a:rPr dirty="0" sz="2400" spc="-60" b="1">
                <a:latin typeface="Times New Roman"/>
                <a:cs typeface="Times New Roman"/>
              </a:rPr>
              <a:t>r</a:t>
            </a:r>
            <a:r>
              <a:rPr dirty="0" sz="2400" spc="-1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1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ión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IP</a:t>
            </a:r>
            <a:r>
              <a:rPr dirty="0" sz="2400" spc="-12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la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(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2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quierda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 de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echa</a:t>
            </a:r>
            <a:r>
              <a:rPr dirty="0" sz="2400" spc="5" b="1">
                <a:latin typeface="Times New Roman"/>
                <a:cs typeface="Times New Roman"/>
              </a:rPr>
              <a:t>)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just" marL="53975" marR="5080">
              <a:lnSpc>
                <a:spcPct val="100000"/>
              </a:lnSpc>
              <a:spcBef>
                <a:spcPts val="1640"/>
              </a:spcBef>
            </a:pPr>
            <a:r>
              <a:rPr dirty="0" sz="2400" b="1">
                <a:latin typeface="Times New Roman"/>
                <a:cs typeface="Times New Roman"/>
              </a:rPr>
              <a:t>Los </a:t>
            </a:r>
            <a:r>
              <a:rPr dirty="0" sz="2400" spc="-2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bits 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1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stantes </a:t>
            </a:r>
            <a:r>
              <a:rPr dirty="0" sz="2400" spc="-1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son </a:t>
            </a:r>
            <a:r>
              <a:rPr dirty="0" sz="2400" spc="-2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utili</a:t>
            </a:r>
            <a:r>
              <a:rPr dirty="0" sz="2400" spc="-2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ados </a:t>
            </a:r>
            <a:r>
              <a:rPr dirty="0" sz="2400" spc="-1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para </a:t>
            </a:r>
            <a:r>
              <a:rPr dirty="0" sz="2400" spc="-2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numerar </a:t>
            </a:r>
            <a:r>
              <a:rPr dirty="0" sz="2400" spc="-2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cada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host </a:t>
            </a:r>
            <a:r>
              <a:rPr dirty="0" sz="2400" b="1">
                <a:latin typeface="Times New Roman"/>
                <a:cs typeface="Times New Roman"/>
              </a:rPr>
              <a:t>dent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cada sub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000">
              <a:latin typeface="Times New Roman"/>
              <a:cs typeface="Times New Roman"/>
            </a:endParaRPr>
          </a:p>
          <a:p>
            <a:pPr algn="just" marL="36195" marR="2286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1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primera</a:t>
            </a:r>
            <a:r>
              <a:rPr dirty="0" sz="2400" spc="1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</a:t>
            </a:r>
            <a:r>
              <a:rPr dirty="0" sz="2400" spc="1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(di</a:t>
            </a:r>
            <a:r>
              <a:rPr dirty="0" sz="2400" spc="-4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ección</a:t>
            </a:r>
            <a:r>
              <a:rPr dirty="0" sz="2400" spc="1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</a:t>
            </a:r>
            <a:r>
              <a:rPr dirty="0" sz="2400" spc="1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</a:t>
            </a:r>
            <a:r>
              <a:rPr dirty="0" sz="2400" spc="-10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ica</a:t>
            </a:r>
            <a:r>
              <a:rPr dirty="0" sz="2400" spc="1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16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</a:t>
            </a:r>
            <a:r>
              <a:rPr dirty="0" sz="2400" spc="1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2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clase)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sz="2400" spc="2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2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última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15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</a:t>
            </a:r>
            <a:r>
              <a:rPr dirty="0" sz="2400" spc="2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broadcas</a:t>
            </a:r>
            <a:r>
              <a:rPr dirty="0" sz="2400" spc="5" b="1" i="1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2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utili</a:t>
            </a:r>
            <a:r>
              <a:rPr dirty="0" sz="2400" spc="-2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b="1">
                <a:latin typeface="Times New Roman"/>
                <a:cs typeface="Times New Roman"/>
              </a:rPr>
              <a:t> en</a:t>
            </a:r>
            <a:r>
              <a:rPr dirty="0" sz="2400" spc="-5" b="1">
                <a:latin typeface="Times New Roman"/>
                <a:cs typeface="Times New Roman"/>
              </a:rPr>
              <a:t> u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equema 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dirty="0" sz="2400" spc="5" b="1" i="1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as</a:t>
            </a:r>
            <a:r>
              <a:rPr dirty="0" sz="2400" spc="5" b="1" i="1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ful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798830">
              <a:lnSpc>
                <a:spcPct val="100000"/>
              </a:lnSpc>
            </a:pPr>
            <a:r>
              <a:rPr dirty="0" spc="-15"/>
              <a:t>Direccio</a:t>
            </a:r>
            <a:r>
              <a:rPr dirty="0" spc="-35"/>
              <a:t>n</a:t>
            </a:r>
            <a:r>
              <a:rPr dirty="0" spc="-5"/>
              <a:t>amient</a:t>
            </a:r>
            <a:r>
              <a:rPr dirty="0"/>
              <a:t>o</a:t>
            </a:r>
            <a:r>
              <a:rPr dirty="0" spc="-20"/>
              <a:t> </a:t>
            </a:r>
            <a:r>
              <a:rPr dirty="0" spc="-5"/>
              <a:t>IPv4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nti</a:t>
            </a:r>
            <a:r>
              <a:rPr dirty="0" sz="1800" spc="-20" b="1" i="1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ón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165" y="1393416"/>
            <a:ext cx="7088505" cy="696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Cada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ocas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ón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amos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bit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es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ado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para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6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ear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sub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edes,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dividimos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cada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bloq</a:t>
            </a:r>
            <a:r>
              <a:rPr dirty="0" sz="2400" spc="-10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e por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5375" y="2565400"/>
            <a:ext cx="1152525" cy="1871980"/>
          </a:xfrm>
          <a:custGeom>
            <a:avLst/>
            <a:gdLst/>
            <a:ahLst/>
            <a:cxnLst/>
            <a:rect l="l" t="t" r="r" b="b"/>
            <a:pathLst>
              <a:path w="1152525" h="1871979">
                <a:moveTo>
                  <a:pt x="0" y="1871726"/>
                </a:moveTo>
                <a:lnTo>
                  <a:pt x="1152525" y="1871726"/>
                </a:lnTo>
                <a:lnTo>
                  <a:pt x="1152525" y="0"/>
                </a:lnTo>
                <a:lnTo>
                  <a:pt x="0" y="0"/>
                </a:lnTo>
                <a:lnTo>
                  <a:pt x="0" y="187172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35375" y="4436998"/>
            <a:ext cx="1152525" cy="1871980"/>
          </a:xfrm>
          <a:custGeom>
            <a:avLst/>
            <a:gdLst/>
            <a:ahLst/>
            <a:cxnLst/>
            <a:rect l="l" t="t" r="r" b="b"/>
            <a:pathLst>
              <a:path w="1152525" h="1871979">
                <a:moveTo>
                  <a:pt x="0" y="1871726"/>
                </a:moveTo>
                <a:lnTo>
                  <a:pt x="1152525" y="1871726"/>
                </a:lnTo>
                <a:lnTo>
                  <a:pt x="1152525" y="0"/>
                </a:lnTo>
                <a:lnTo>
                  <a:pt x="0" y="0"/>
                </a:lnTo>
                <a:lnTo>
                  <a:pt x="0" y="1871726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29025" y="4418076"/>
            <a:ext cx="1165225" cy="38100"/>
          </a:xfrm>
          <a:custGeom>
            <a:avLst/>
            <a:gdLst/>
            <a:ahLst/>
            <a:cxnLst/>
            <a:rect l="l" t="t" r="r" b="b"/>
            <a:pathLst>
              <a:path w="1165225" h="38100">
                <a:moveTo>
                  <a:pt x="0" y="38100"/>
                </a:moveTo>
                <a:lnTo>
                  <a:pt x="1165225" y="38100"/>
                </a:lnTo>
                <a:lnTo>
                  <a:pt x="116522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35375" y="2559050"/>
            <a:ext cx="0" cy="3756025"/>
          </a:xfrm>
          <a:custGeom>
            <a:avLst/>
            <a:gdLst/>
            <a:ahLst/>
            <a:cxnLst/>
            <a:rect l="l" t="t" r="r" b="b"/>
            <a:pathLst>
              <a:path w="0" h="3756025">
                <a:moveTo>
                  <a:pt x="0" y="0"/>
                </a:moveTo>
                <a:lnTo>
                  <a:pt x="0" y="37560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81550" y="256224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08400" y="5843968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 h="0">
                <a:moveTo>
                  <a:pt x="0" y="0"/>
                </a:moveTo>
                <a:lnTo>
                  <a:pt x="10731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29025" y="2565400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 h="0">
                <a:moveTo>
                  <a:pt x="0" y="0"/>
                </a:moveTo>
                <a:lnTo>
                  <a:pt x="142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29025" y="6308718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 h="0">
                <a:moveTo>
                  <a:pt x="0" y="0"/>
                </a:moveTo>
                <a:lnTo>
                  <a:pt x="1422400" y="0"/>
                </a:lnTo>
              </a:path>
            </a:pathLst>
          </a:custGeom>
          <a:ln w="127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08400" y="2565438"/>
            <a:ext cx="1103630" cy="935990"/>
          </a:xfrm>
          <a:custGeom>
            <a:avLst/>
            <a:gdLst/>
            <a:ahLst/>
            <a:cxnLst/>
            <a:rect l="l" t="t" r="r" b="b"/>
            <a:pathLst>
              <a:path w="1103629" h="935989">
                <a:moveTo>
                  <a:pt x="0" y="935824"/>
                </a:moveTo>
                <a:lnTo>
                  <a:pt x="1103312" y="935824"/>
                </a:lnTo>
                <a:lnTo>
                  <a:pt x="1103312" y="0"/>
                </a:lnTo>
                <a:lnTo>
                  <a:pt x="0" y="0"/>
                </a:lnTo>
                <a:lnTo>
                  <a:pt x="0" y="93582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08400" y="3501174"/>
            <a:ext cx="1103630" cy="935990"/>
          </a:xfrm>
          <a:custGeom>
            <a:avLst/>
            <a:gdLst/>
            <a:ahLst/>
            <a:cxnLst/>
            <a:rect l="l" t="t" r="r" b="b"/>
            <a:pathLst>
              <a:path w="1103629" h="935989">
                <a:moveTo>
                  <a:pt x="0" y="935824"/>
                </a:moveTo>
                <a:lnTo>
                  <a:pt x="1103312" y="935824"/>
                </a:lnTo>
                <a:lnTo>
                  <a:pt x="1103312" y="0"/>
                </a:lnTo>
                <a:lnTo>
                  <a:pt x="0" y="0"/>
                </a:lnTo>
                <a:lnTo>
                  <a:pt x="0" y="935824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08400" y="4437024"/>
            <a:ext cx="1103630" cy="935990"/>
          </a:xfrm>
          <a:custGeom>
            <a:avLst/>
            <a:gdLst/>
            <a:ahLst/>
            <a:cxnLst/>
            <a:rect l="l" t="t" r="r" b="b"/>
            <a:pathLst>
              <a:path w="1103629" h="935989">
                <a:moveTo>
                  <a:pt x="0" y="935837"/>
                </a:moveTo>
                <a:lnTo>
                  <a:pt x="1103312" y="935837"/>
                </a:lnTo>
                <a:lnTo>
                  <a:pt x="1103312" y="0"/>
                </a:lnTo>
                <a:lnTo>
                  <a:pt x="0" y="0"/>
                </a:lnTo>
                <a:lnTo>
                  <a:pt x="0" y="935837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08400" y="5372899"/>
            <a:ext cx="1103630" cy="935990"/>
          </a:xfrm>
          <a:custGeom>
            <a:avLst/>
            <a:gdLst/>
            <a:ahLst/>
            <a:cxnLst/>
            <a:rect l="l" t="t" r="r" b="b"/>
            <a:pathLst>
              <a:path w="1103629" h="935989">
                <a:moveTo>
                  <a:pt x="0" y="935824"/>
                </a:moveTo>
                <a:lnTo>
                  <a:pt x="1103312" y="935824"/>
                </a:lnTo>
                <a:lnTo>
                  <a:pt x="1103312" y="0"/>
                </a:lnTo>
                <a:lnTo>
                  <a:pt x="0" y="0"/>
                </a:lnTo>
                <a:lnTo>
                  <a:pt x="0" y="935824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02050" y="3501263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29" h="0">
                <a:moveTo>
                  <a:pt x="0" y="0"/>
                </a:moveTo>
                <a:lnTo>
                  <a:pt x="111607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02050" y="4437062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 h="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1282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02050" y="5372861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 h="0">
                <a:moveTo>
                  <a:pt x="0" y="0"/>
                </a:moveTo>
                <a:lnTo>
                  <a:pt x="12001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08400" y="2559050"/>
            <a:ext cx="0" cy="3756025"/>
          </a:xfrm>
          <a:custGeom>
            <a:avLst/>
            <a:gdLst/>
            <a:ahLst/>
            <a:cxnLst/>
            <a:rect l="l" t="t" r="r" b="b"/>
            <a:pathLst>
              <a:path w="0" h="3756025">
                <a:moveTo>
                  <a:pt x="0" y="0"/>
                </a:moveTo>
                <a:lnTo>
                  <a:pt x="0" y="37560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05426" y="256219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05426" y="63119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79901" y="2565349"/>
            <a:ext cx="1116330" cy="467995"/>
          </a:xfrm>
          <a:custGeom>
            <a:avLst/>
            <a:gdLst/>
            <a:ahLst/>
            <a:cxnLst/>
            <a:rect l="l" t="t" r="r" b="b"/>
            <a:pathLst>
              <a:path w="1116329" h="467994">
                <a:moveTo>
                  <a:pt x="0" y="467918"/>
                </a:moveTo>
                <a:lnTo>
                  <a:pt x="1116012" y="467918"/>
                </a:lnTo>
                <a:lnTo>
                  <a:pt x="1116012" y="0"/>
                </a:lnTo>
                <a:lnTo>
                  <a:pt x="0" y="0"/>
                </a:lnTo>
                <a:lnTo>
                  <a:pt x="0" y="46791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79901" y="3033344"/>
            <a:ext cx="1116330" cy="467995"/>
          </a:xfrm>
          <a:custGeom>
            <a:avLst/>
            <a:gdLst/>
            <a:ahLst/>
            <a:cxnLst/>
            <a:rect l="l" t="t" r="r" b="b"/>
            <a:pathLst>
              <a:path w="1116329" h="467995">
                <a:moveTo>
                  <a:pt x="0" y="467918"/>
                </a:moveTo>
                <a:lnTo>
                  <a:pt x="1116012" y="467918"/>
                </a:lnTo>
                <a:lnTo>
                  <a:pt x="1116012" y="0"/>
                </a:lnTo>
                <a:lnTo>
                  <a:pt x="0" y="0"/>
                </a:lnTo>
                <a:lnTo>
                  <a:pt x="0" y="467918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79901" y="3501212"/>
            <a:ext cx="1116330" cy="467995"/>
          </a:xfrm>
          <a:custGeom>
            <a:avLst/>
            <a:gdLst/>
            <a:ahLst/>
            <a:cxnLst/>
            <a:rect l="l" t="t" r="r" b="b"/>
            <a:pathLst>
              <a:path w="1116329" h="467995">
                <a:moveTo>
                  <a:pt x="0" y="467918"/>
                </a:moveTo>
                <a:lnTo>
                  <a:pt x="1116012" y="467918"/>
                </a:lnTo>
                <a:lnTo>
                  <a:pt x="1116012" y="0"/>
                </a:lnTo>
                <a:lnTo>
                  <a:pt x="0" y="0"/>
                </a:lnTo>
                <a:lnTo>
                  <a:pt x="0" y="467918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79901" y="3969207"/>
            <a:ext cx="1116330" cy="467995"/>
          </a:xfrm>
          <a:custGeom>
            <a:avLst/>
            <a:gdLst/>
            <a:ahLst/>
            <a:cxnLst/>
            <a:rect l="l" t="t" r="r" b="b"/>
            <a:pathLst>
              <a:path w="1116329" h="467995">
                <a:moveTo>
                  <a:pt x="0" y="467918"/>
                </a:moveTo>
                <a:lnTo>
                  <a:pt x="1116012" y="467918"/>
                </a:lnTo>
                <a:lnTo>
                  <a:pt x="1116012" y="0"/>
                </a:lnTo>
                <a:lnTo>
                  <a:pt x="0" y="0"/>
                </a:lnTo>
                <a:lnTo>
                  <a:pt x="0" y="467918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79901" y="4437075"/>
            <a:ext cx="1116330" cy="467995"/>
          </a:xfrm>
          <a:custGeom>
            <a:avLst/>
            <a:gdLst/>
            <a:ahLst/>
            <a:cxnLst/>
            <a:rect l="l" t="t" r="r" b="b"/>
            <a:pathLst>
              <a:path w="1116329" h="467995">
                <a:moveTo>
                  <a:pt x="0" y="467918"/>
                </a:moveTo>
                <a:lnTo>
                  <a:pt x="1116012" y="467918"/>
                </a:lnTo>
                <a:lnTo>
                  <a:pt x="1116012" y="0"/>
                </a:lnTo>
                <a:lnTo>
                  <a:pt x="0" y="0"/>
                </a:lnTo>
                <a:lnTo>
                  <a:pt x="0" y="467918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79901" y="4904943"/>
            <a:ext cx="1116330" cy="467995"/>
          </a:xfrm>
          <a:custGeom>
            <a:avLst/>
            <a:gdLst/>
            <a:ahLst/>
            <a:cxnLst/>
            <a:rect l="l" t="t" r="r" b="b"/>
            <a:pathLst>
              <a:path w="1116329" h="467995">
                <a:moveTo>
                  <a:pt x="0" y="467918"/>
                </a:moveTo>
                <a:lnTo>
                  <a:pt x="1116012" y="467918"/>
                </a:lnTo>
                <a:lnTo>
                  <a:pt x="1116012" y="0"/>
                </a:lnTo>
                <a:lnTo>
                  <a:pt x="0" y="0"/>
                </a:lnTo>
                <a:lnTo>
                  <a:pt x="0" y="467918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79901" y="5372887"/>
            <a:ext cx="1116330" cy="467995"/>
          </a:xfrm>
          <a:custGeom>
            <a:avLst/>
            <a:gdLst/>
            <a:ahLst/>
            <a:cxnLst/>
            <a:rect l="l" t="t" r="r" b="b"/>
            <a:pathLst>
              <a:path w="1116329" h="467995">
                <a:moveTo>
                  <a:pt x="0" y="467918"/>
                </a:moveTo>
                <a:lnTo>
                  <a:pt x="1116012" y="467918"/>
                </a:lnTo>
                <a:lnTo>
                  <a:pt x="1116012" y="0"/>
                </a:lnTo>
                <a:lnTo>
                  <a:pt x="0" y="0"/>
                </a:lnTo>
                <a:lnTo>
                  <a:pt x="0" y="467918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79901" y="5840806"/>
            <a:ext cx="1116330" cy="467995"/>
          </a:xfrm>
          <a:custGeom>
            <a:avLst/>
            <a:gdLst/>
            <a:ahLst/>
            <a:cxnLst/>
            <a:rect l="l" t="t" r="r" b="b"/>
            <a:pathLst>
              <a:path w="1116329" h="467995">
                <a:moveTo>
                  <a:pt x="0" y="467918"/>
                </a:moveTo>
                <a:lnTo>
                  <a:pt x="1116012" y="467918"/>
                </a:lnTo>
                <a:lnTo>
                  <a:pt x="1116012" y="0"/>
                </a:lnTo>
                <a:lnTo>
                  <a:pt x="0" y="0"/>
                </a:lnTo>
                <a:lnTo>
                  <a:pt x="0" y="467918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73551" y="3033267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 h="0">
                <a:moveTo>
                  <a:pt x="0" y="0"/>
                </a:moveTo>
                <a:lnTo>
                  <a:pt x="112864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73551" y="3494913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4" h="0">
                <a:moveTo>
                  <a:pt x="0" y="0"/>
                </a:moveTo>
                <a:lnTo>
                  <a:pt x="1277874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73551" y="3969130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 h="0">
                <a:moveTo>
                  <a:pt x="0" y="0"/>
                </a:moveTo>
                <a:lnTo>
                  <a:pt x="11286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73551" y="4904994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 h="0">
                <a:moveTo>
                  <a:pt x="0" y="0"/>
                </a:moveTo>
                <a:lnTo>
                  <a:pt x="11286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73551" y="5840806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 h="0">
                <a:moveTo>
                  <a:pt x="0" y="0"/>
                </a:moveTo>
                <a:lnTo>
                  <a:pt x="11286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79901" y="2559050"/>
            <a:ext cx="0" cy="3756025"/>
          </a:xfrm>
          <a:custGeom>
            <a:avLst/>
            <a:gdLst/>
            <a:ahLst/>
            <a:cxnLst/>
            <a:rect l="l" t="t" r="r" b="b"/>
            <a:pathLst>
              <a:path w="0" h="3756025">
                <a:moveTo>
                  <a:pt x="0" y="0"/>
                </a:moveTo>
                <a:lnTo>
                  <a:pt x="0" y="37560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89500" y="256221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89500" y="631189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21176" y="2565387"/>
            <a:ext cx="1224280" cy="218440"/>
          </a:xfrm>
          <a:custGeom>
            <a:avLst/>
            <a:gdLst/>
            <a:ahLst/>
            <a:cxnLst/>
            <a:rect l="l" t="t" r="r" b="b"/>
            <a:pathLst>
              <a:path w="1224279" h="218439">
                <a:moveTo>
                  <a:pt x="0" y="218071"/>
                </a:moveTo>
                <a:lnTo>
                  <a:pt x="1223962" y="218071"/>
                </a:lnTo>
                <a:lnTo>
                  <a:pt x="1223962" y="0"/>
                </a:lnTo>
                <a:lnTo>
                  <a:pt x="0" y="0"/>
                </a:lnTo>
                <a:lnTo>
                  <a:pt x="0" y="21807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1176" y="2783522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21176" y="3018472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21176" y="3253549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21176" y="3488499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21176" y="3723576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21176" y="3958526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21176" y="4193603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21176" y="4428553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21176" y="4663630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21176" y="4898580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21176" y="5133657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21176" y="5368658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21176" y="5603671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21176" y="5838685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21176" y="6073698"/>
            <a:ext cx="1224280" cy="235585"/>
          </a:xfrm>
          <a:custGeom>
            <a:avLst/>
            <a:gdLst/>
            <a:ahLst/>
            <a:cxnLst/>
            <a:rect l="l" t="t" r="r" b="b"/>
            <a:pathLst>
              <a:path w="1224279" h="235585">
                <a:moveTo>
                  <a:pt x="0" y="235013"/>
                </a:moveTo>
                <a:lnTo>
                  <a:pt x="1223962" y="235013"/>
                </a:lnTo>
                <a:lnTo>
                  <a:pt x="1223962" y="0"/>
                </a:lnTo>
                <a:lnTo>
                  <a:pt x="0" y="0"/>
                </a:lnTo>
                <a:lnTo>
                  <a:pt x="0" y="235013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14826" y="2783458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14826" y="3018535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14826" y="3253485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14826" y="3723513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14826" y="3958590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14826" y="4193540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14826" y="4428616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14826" y="4663566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14826" y="4898644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14826" y="5133594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14826" y="5368671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14826" y="5603671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14826" y="5838685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14826" y="6073698"/>
            <a:ext cx="1236980" cy="0"/>
          </a:xfrm>
          <a:custGeom>
            <a:avLst/>
            <a:gdLst/>
            <a:ahLst/>
            <a:cxnLst/>
            <a:rect l="l" t="t" r="r" b="b"/>
            <a:pathLst>
              <a:path w="1236979" h="0">
                <a:moveTo>
                  <a:pt x="0" y="0"/>
                </a:moveTo>
                <a:lnTo>
                  <a:pt x="12365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21176" y="2559050"/>
            <a:ext cx="0" cy="3756025"/>
          </a:xfrm>
          <a:custGeom>
            <a:avLst/>
            <a:gdLst/>
            <a:ahLst/>
            <a:cxnLst/>
            <a:rect l="l" t="t" r="r" b="b"/>
            <a:pathLst>
              <a:path w="0" h="3756025">
                <a:moveTo>
                  <a:pt x="0" y="0"/>
                </a:moveTo>
                <a:lnTo>
                  <a:pt x="0" y="37560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45075" y="2559050"/>
            <a:ext cx="0" cy="3756025"/>
          </a:xfrm>
          <a:custGeom>
            <a:avLst/>
            <a:gdLst/>
            <a:ahLst/>
            <a:cxnLst/>
            <a:rect l="l" t="t" r="r" b="b"/>
            <a:pathLst>
              <a:path w="0" h="3756025">
                <a:moveTo>
                  <a:pt x="0" y="0"/>
                </a:moveTo>
                <a:lnTo>
                  <a:pt x="0" y="37560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1161641"/>
            <a:ext cx="7686040" cy="2319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81915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Desar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-10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la  </a:t>
            </a:r>
            <a:r>
              <a:rPr dirty="0" sz="2400" spc="-2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l  </a:t>
            </a:r>
            <a:r>
              <a:rPr dirty="0" sz="2400" spc="-2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esqu</a:t>
            </a:r>
            <a:r>
              <a:rPr dirty="0" sz="2400" spc="-1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ma  </a:t>
            </a:r>
            <a:r>
              <a:rPr dirty="0" sz="2400" spc="-2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 </a:t>
            </a:r>
            <a:r>
              <a:rPr dirty="0" sz="2400" spc="-2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di</a:t>
            </a:r>
            <a:r>
              <a:rPr dirty="0" sz="2400" spc="-6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ecciona</a:t>
            </a:r>
            <a:r>
              <a:rPr dirty="0" sz="2400" spc="-1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ie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to  </a:t>
            </a:r>
            <a:r>
              <a:rPr dirty="0" sz="2400" spc="-2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ap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opiado</a:t>
            </a:r>
            <a:r>
              <a:rPr dirty="0" sz="2400" b="1">
                <a:latin typeface="Times New Roman"/>
                <a:cs typeface="Times New Roman"/>
              </a:rPr>
              <a:t> utili</a:t>
            </a:r>
            <a:r>
              <a:rPr dirty="0" sz="2400" spc="-2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ando </a:t>
            </a:r>
            <a:r>
              <a:rPr dirty="0" sz="2400" spc="-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la </a:t>
            </a:r>
            <a:r>
              <a:rPr dirty="0" sz="2400" spc="-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di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cc</a:t>
            </a:r>
            <a:r>
              <a:rPr dirty="0" sz="2400" b="1">
                <a:latin typeface="Times New Roman"/>
                <a:cs typeface="Times New Roman"/>
              </a:rPr>
              <a:t>ión </a:t>
            </a:r>
            <a:r>
              <a:rPr dirty="0" sz="2400" spc="-275" b="1">
                <a:latin typeface="Times New Roman"/>
                <a:cs typeface="Times New Roman"/>
              </a:rPr>
              <a:t> </a:t>
            </a:r>
            <a:r>
              <a:rPr dirty="0" sz="2400" spc="-135" b="1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12.0.0.0 </a:t>
            </a:r>
            <a:r>
              <a:rPr dirty="0" sz="2400" spc="-27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 </a:t>
            </a:r>
            <a:r>
              <a:rPr dirty="0" sz="2400" spc="-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13 </a:t>
            </a:r>
            <a:r>
              <a:rPr dirty="0" sz="2400" spc="-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bits </a:t>
            </a:r>
            <a:r>
              <a:rPr dirty="0" sz="2400" spc="-2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es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ados </a:t>
            </a:r>
            <a:r>
              <a:rPr dirty="0" sz="2400" spc="-2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para</a:t>
            </a:r>
            <a:r>
              <a:rPr dirty="0" sz="2400" b="1">
                <a:latin typeface="Times New Roman"/>
                <a:cs typeface="Times New Roman"/>
              </a:rPr>
              <a:t> c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ear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1)</a:t>
            </a:r>
            <a:r>
              <a:rPr dirty="0" sz="2400" spc="28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fi</a:t>
            </a:r>
            <a:r>
              <a:rPr dirty="0" sz="2400" spc="-1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ar</a:t>
            </a:r>
            <a:r>
              <a:rPr dirty="0" sz="2400" spc="229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27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las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los</a:t>
            </a:r>
            <a:r>
              <a:rPr dirty="0" sz="2400" spc="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bytes</a:t>
            </a:r>
            <a:r>
              <a:rPr dirty="0" sz="2400" spc="28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1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servados</a:t>
            </a:r>
            <a:r>
              <a:rPr dirty="0" sz="2400" spc="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por</a:t>
            </a:r>
            <a:r>
              <a:rPr dirty="0" sz="2400" spc="229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clase</a:t>
            </a:r>
            <a:r>
              <a:rPr dirty="0" sz="2400" spc="2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sz="2400" spc="27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la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ción orig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nal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bits para hosts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1040" rIns="0" bIns="0" rtlCol="0" vert="horz">
            <a:spAutoFit/>
          </a:bodyPr>
          <a:lstStyle/>
          <a:p>
            <a:pPr marL="2453005">
              <a:lnSpc>
                <a:spcPts val="4265"/>
              </a:lnSpc>
            </a:pPr>
            <a:r>
              <a:rPr dirty="0" spc="-20"/>
              <a:t>Ejemplo</a:t>
            </a:r>
            <a:r>
              <a:rPr dirty="0" spc="-20"/>
              <a:t> </a:t>
            </a:r>
            <a:r>
              <a:rPr dirty="0" spc="-5"/>
              <a:t>1.1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19629" y="5253766"/>
            <a:ext cx="89916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5" b="1">
                <a:latin typeface="Times New Roman"/>
                <a:cs typeface="Times New Roman"/>
              </a:rPr>
              <a:t>s</a:t>
            </a:r>
            <a:r>
              <a:rPr dirty="0" sz="1400" b="1">
                <a:latin typeface="Times New Roman"/>
                <a:cs typeface="Times New Roman"/>
              </a:rPr>
              <a:t>er</a:t>
            </a:r>
            <a:r>
              <a:rPr dirty="0" sz="1400" spc="5" b="1">
                <a:latin typeface="Times New Roman"/>
                <a:cs typeface="Times New Roman"/>
              </a:rPr>
              <a:t>v</a:t>
            </a:r>
            <a:r>
              <a:rPr dirty="0" sz="1400" b="1">
                <a:latin typeface="Times New Roman"/>
                <a:cs typeface="Times New Roman"/>
              </a:rPr>
              <a:t>ados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8689" y="5467075"/>
            <a:ext cx="70104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por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clase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5259" y="5253766"/>
            <a:ext cx="127381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Bytes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para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hosts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7192" y="4428744"/>
          <a:ext cx="4890770" cy="84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399"/>
              </a:tblGrid>
              <a:tr h="152400">
                <a:tc gridSpan="8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4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344" y="1161641"/>
            <a:ext cx="7660640" cy="2299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56515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Desar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-10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la  </a:t>
            </a:r>
            <a:r>
              <a:rPr dirty="0" sz="2400" spc="-2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l  </a:t>
            </a:r>
            <a:r>
              <a:rPr dirty="0" sz="2400" spc="-2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esqu</a:t>
            </a:r>
            <a:r>
              <a:rPr dirty="0" sz="2400" spc="-1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ma  </a:t>
            </a:r>
            <a:r>
              <a:rPr dirty="0" sz="2400" spc="-2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 </a:t>
            </a:r>
            <a:r>
              <a:rPr dirty="0" sz="2400" spc="-2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di</a:t>
            </a:r>
            <a:r>
              <a:rPr dirty="0" sz="2400" spc="-6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ecciona</a:t>
            </a:r>
            <a:r>
              <a:rPr dirty="0" sz="2400" spc="-1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ie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to  </a:t>
            </a:r>
            <a:r>
              <a:rPr dirty="0" sz="2400" spc="-2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ap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opiado</a:t>
            </a:r>
            <a:r>
              <a:rPr dirty="0" sz="2400" b="1">
                <a:latin typeface="Times New Roman"/>
                <a:cs typeface="Times New Roman"/>
              </a:rPr>
              <a:t> utili</a:t>
            </a:r>
            <a:r>
              <a:rPr dirty="0" sz="2400" spc="-2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ando </a:t>
            </a:r>
            <a:r>
              <a:rPr dirty="0" sz="2400" spc="-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la </a:t>
            </a:r>
            <a:r>
              <a:rPr dirty="0" sz="2400" spc="-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di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cc</a:t>
            </a:r>
            <a:r>
              <a:rPr dirty="0" sz="2400" b="1">
                <a:latin typeface="Times New Roman"/>
                <a:cs typeface="Times New Roman"/>
              </a:rPr>
              <a:t>ión </a:t>
            </a:r>
            <a:r>
              <a:rPr dirty="0" sz="2400" spc="-275" b="1">
                <a:latin typeface="Times New Roman"/>
                <a:cs typeface="Times New Roman"/>
              </a:rPr>
              <a:t> </a:t>
            </a:r>
            <a:r>
              <a:rPr dirty="0" sz="2400" spc="-135" b="1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12.0.0.0 </a:t>
            </a:r>
            <a:r>
              <a:rPr dirty="0" sz="2400" spc="-27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 </a:t>
            </a:r>
            <a:r>
              <a:rPr dirty="0" sz="2400" spc="-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13 </a:t>
            </a:r>
            <a:r>
              <a:rPr dirty="0" sz="2400" spc="-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bits </a:t>
            </a:r>
            <a:r>
              <a:rPr dirty="0" sz="2400" spc="-2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es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ados </a:t>
            </a:r>
            <a:r>
              <a:rPr dirty="0" sz="2400" spc="-2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para</a:t>
            </a:r>
            <a:r>
              <a:rPr dirty="0" sz="2400" b="1">
                <a:latin typeface="Times New Roman"/>
                <a:cs typeface="Times New Roman"/>
              </a:rPr>
              <a:t> c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ear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sub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2)</a:t>
            </a:r>
            <a:r>
              <a:rPr dirty="0" sz="2400" spc="26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</a:t>
            </a:r>
            <a:r>
              <a:rPr dirty="0" sz="2400" spc="-15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ar</a:t>
            </a:r>
            <a:r>
              <a:rPr dirty="0" sz="2400" spc="2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icio</a:t>
            </a:r>
            <a:r>
              <a:rPr dirty="0" sz="2400" spc="2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fin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0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bits</a:t>
            </a:r>
            <a:r>
              <a:rPr dirty="0" sz="2400" spc="2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spc="-1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rán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estados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1040" rIns="0" bIns="0" rtlCol="0" vert="horz">
            <a:spAutoFit/>
          </a:bodyPr>
          <a:lstStyle/>
          <a:p>
            <a:pPr marL="2453005">
              <a:lnSpc>
                <a:spcPts val="4265"/>
              </a:lnSpc>
            </a:pPr>
            <a:r>
              <a:rPr dirty="0" spc="-20"/>
              <a:t>Ejemplo</a:t>
            </a:r>
            <a:r>
              <a:rPr dirty="0" spc="-20"/>
              <a:t> </a:t>
            </a:r>
            <a:r>
              <a:rPr dirty="0" spc="-5"/>
              <a:t>1.1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2066" y="4642642"/>
            <a:ext cx="89916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5" b="1">
                <a:latin typeface="Times New Roman"/>
                <a:cs typeface="Times New Roman"/>
              </a:rPr>
              <a:t>s</a:t>
            </a:r>
            <a:r>
              <a:rPr dirty="0" sz="1400" b="1">
                <a:latin typeface="Times New Roman"/>
                <a:cs typeface="Times New Roman"/>
              </a:rPr>
              <a:t>er</a:t>
            </a:r>
            <a:r>
              <a:rPr dirty="0" sz="1400" spc="5" b="1">
                <a:latin typeface="Times New Roman"/>
                <a:cs typeface="Times New Roman"/>
              </a:rPr>
              <a:t>v</a:t>
            </a:r>
            <a:r>
              <a:rPr dirty="0" sz="1400" b="1">
                <a:latin typeface="Times New Roman"/>
                <a:cs typeface="Times New Roman"/>
              </a:rPr>
              <a:t>ados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1126" y="4855757"/>
            <a:ext cx="701675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por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clase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9926" y="4566442"/>
            <a:ext cx="113347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bits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para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hosts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1540" y="4685822"/>
            <a:ext cx="141732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bits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para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sub</a:t>
            </a:r>
            <a:r>
              <a:rPr dirty="0" sz="1400" spc="-30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edes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50135" y="3817620"/>
          <a:ext cx="4890770" cy="84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399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399"/>
                <a:gridCol w="152400"/>
              </a:tblGrid>
              <a:tr h="1524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579120">
              <a:lnSpc>
                <a:spcPct val="100000"/>
              </a:lnSpc>
            </a:pPr>
            <a:r>
              <a:rPr dirty="0" spc="-15"/>
              <a:t>Direccio</a:t>
            </a:r>
            <a:r>
              <a:rPr dirty="0" spc="-35"/>
              <a:t>n</a:t>
            </a:r>
            <a:r>
              <a:rPr dirty="0" spc="-5"/>
              <a:t>amient</a:t>
            </a:r>
            <a:r>
              <a:rPr dirty="0"/>
              <a:t>o</a:t>
            </a:r>
            <a:r>
              <a:rPr dirty="0" spc="-20"/>
              <a:t> </a:t>
            </a:r>
            <a:r>
              <a:rPr dirty="0" spc="-5"/>
              <a:t>IPv</a:t>
            </a:r>
            <a:r>
              <a:rPr dirty="0"/>
              <a:t>4 </a:t>
            </a:r>
            <a:r>
              <a:rPr dirty="0" spc="-10"/>
              <a:t>(</a:t>
            </a:r>
            <a:r>
              <a:rPr dirty="0" spc="-20"/>
              <a:t>C</a:t>
            </a:r>
            <a:r>
              <a:rPr dirty="0" spc="-5"/>
              <a:t>lassful)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2743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4114800"/>
            <a:ext cx="457200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4847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2300">
              <a:lnSpc>
                <a:spcPct val="100000"/>
              </a:lnSpc>
            </a:pPr>
            <a:r>
              <a:rPr dirty="0" sz="2800" spc="-15" b="1">
                <a:latin typeface="Times New Roman"/>
                <a:cs typeface="Times New Roman"/>
              </a:rPr>
              <a:t>Diseñado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al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inicio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de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1</a:t>
            </a:r>
            <a:r>
              <a:rPr dirty="0" sz="2800" spc="-10" b="1">
                <a:latin typeface="Times New Roman"/>
                <a:cs typeface="Times New Roman"/>
              </a:rPr>
              <a:t>9</a:t>
            </a:r>
            <a:r>
              <a:rPr dirty="0" sz="2800" spc="-15" b="1">
                <a:latin typeface="Times New Roman"/>
                <a:cs typeface="Times New Roman"/>
              </a:rPr>
              <a:t>80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dirty="0" sz="2800" spc="-15" b="1">
                <a:latin typeface="Times New Roman"/>
                <a:cs typeface="Times New Roman"/>
              </a:rPr>
              <a:t>S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310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u</a:t>
            </a:r>
            <a:r>
              <a:rPr dirty="0" sz="2800" spc="-10" b="1">
                <a:latin typeface="Times New Roman"/>
                <a:cs typeface="Times New Roman"/>
              </a:rPr>
              <a:t>s</a:t>
            </a:r>
            <a:r>
              <a:rPr dirty="0" sz="2800" spc="-15" b="1">
                <a:latin typeface="Times New Roman"/>
                <a:cs typeface="Times New Roman"/>
              </a:rPr>
              <a:t>an</a:t>
            </a:r>
            <a:r>
              <a:rPr dirty="0" sz="2800" spc="33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4</a:t>
            </a:r>
            <a:r>
              <a:rPr dirty="0" sz="2800" spc="32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b</a:t>
            </a:r>
            <a:r>
              <a:rPr dirty="0" sz="2800" spc="-10" b="1">
                <a:latin typeface="Times New Roman"/>
                <a:cs typeface="Times New Roman"/>
              </a:rPr>
              <a:t>y</a:t>
            </a:r>
            <a:r>
              <a:rPr dirty="0" sz="2800" spc="-15" b="1">
                <a:latin typeface="Times New Roman"/>
                <a:cs typeface="Times New Roman"/>
              </a:rPr>
              <a:t>tes</a:t>
            </a:r>
            <a:r>
              <a:rPr dirty="0" sz="2800" spc="32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p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spc="-15" b="1">
                <a:latin typeface="Times New Roman"/>
                <a:cs typeface="Times New Roman"/>
              </a:rPr>
              <a:t>ra</a:t>
            </a:r>
            <a:r>
              <a:rPr dirty="0" sz="2800" spc="32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</a:t>
            </a:r>
            <a:r>
              <a:rPr dirty="0" sz="2800" spc="-10" b="1">
                <a:latin typeface="Times New Roman"/>
                <a:cs typeface="Times New Roman"/>
              </a:rPr>
              <a:t>d</a:t>
            </a:r>
            <a:r>
              <a:rPr dirty="0" sz="2800" spc="-15" b="1">
                <a:latin typeface="Times New Roman"/>
                <a:cs typeface="Times New Roman"/>
              </a:rPr>
              <a:t>en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10" b="1">
                <a:latin typeface="Times New Roman"/>
                <a:cs typeface="Times New Roman"/>
              </a:rPr>
              <a:t>i</a:t>
            </a:r>
            <a:r>
              <a:rPr dirty="0" sz="2800" spc="-5" b="1">
                <a:latin typeface="Times New Roman"/>
                <a:cs typeface="Times New Roman"/>
              </a:rPr>
              <a:t>f</a:t>
            </a:r>
            <a:r>
              <a:rPr dirty="0" sz="2800" spc="-10" b="1">
                <a:latin typeface="Times New Roman"/>
                <a:cs typeface="Times New Roman"/>
              </a:rPr>
              <a:t>i</a:t>
            </a:r>
            <a:r>
              <a:rPr dirty="0" sz="2800" spc="-30" b="1">
                <a:latin typeface="Times New Roman"/>
                <a:cs typeface="Times New Roman"/>
              </a:rPr>
              <a:t>c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spc="-15" b="1">
                <a:latin typeface="Times New Roman"/>
                <a:cs typeface="Times New Roman"/>
              </a:rPr>
              <a:t>r</a:t>
            </a:r>
            <a:r>
              <a:rPr dirty="0" sz="2800" spc="254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d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31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m</a:t>
            </a:r>
            <a:r>
              <a:rPr dirty="0" sz="2800" spc="-15" b="1">
                <a:latin typeface="Times New Roman"/>
                <a:cs typeface="Times New Roman"/>
              </a:rPr>
              <a:t>a</a:t>
            </a:r>
            <a:r>
              <a:rPr dirty="0" sz="2800" spc="-15" b="1">
                <a:latin typeface="Times New Roman"/>
                <a:cs typeface="Times New Roman"/>
              </a:rPr>
              <a:t>n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30" b="1">
                <a:latin typeface="Times New Roman"/>
                <a:cs typeface="Times New Roman"/>
              </a:rPr>
              <a:t>r</a:t>
            </a:r>
            <a:r>
              <a:rPr dirty="0" sz="2800" spc="-15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dirty="0" sz="2800" spc="-20" b="1">
                <a:latin typeface="Times New Roman"/>
                <a:cs typeface="Times New Roman"/>
              </a:rPr>
              <a:t>ún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spc="-15" b="1">
                <a:latin typeface="Times New Roman"/>
                <a:cs typeface="Times New Roman"/>
              </a:rPr>
              <a:t>ca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cada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di</a:t>
            </a:r>
            <a:r>
              <a:rPr dirty="0" sz="2800" spc="-10" b="1">
                <a:latin typeface="Times New Roman"/>
                <a:cs typeface="Times New Roman"/>
              </a:rPr>
              <a:t>s</a:t>
            </a:r>
            <a:r>
              <a:rPr dirty="0" sz="2800" spc="-20" b="1">
                <a:latin typeface="Times New Roman"/>
                <a:cs typeface="Times New Roman"/>
              </a:rPr>
              <a:t>p</a:t>
            </a:r>
            <a:r>
              <a:rPr dirty="0" sz="2800" spc="-10" b="1">
                <a:latin typeface="Times New Roman"/>
                <a:cs typeface="Times New Roman"/>
              </a:rPr>
              <a:t>o</a:t>
            </a:r>
            <a:r>
              <a:rPr dirty="0" sz="2800" spc="-10" b="1">
                <a:latin typeface="Times New Roman"/>
                <a:cs typeface="Times New Roman"/>
              </a:rPr>
              <a:t>si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15" b="1">
                <a:latin typeface="Times New Roman"/>
                <a:cs typeface="Times New Roman"/>
              </a:rPr>
              <a:t>ivo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de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70" b="1">
                <a:latin typeface="Times New Roman"/>
                <a:cs typeface="Times New Roman"/>
              </a:rPr>
              <a:t>r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25" b="1">
                <a:latin typeface="Times New Roman"/>
                <a:cs typeface="Times New Roman"/>
              </a:rPr>
              <a:t>d</a:t>
            </a:r>
            <a:r>
              <a:rPr dirty="0" sz="2800" spc="-1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dirty="0" sz="2800" spc="-15" b="1">
                <a:latin typeface="Times New Roman"/>
                <a:cs typeface="Times New Roman"/>
              </a:rPr>
              <a:t>Not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r>
              <a:rPr dirty="0" sz="2800" spc="-15" b="1">
                <a:latin typeface="Times New Roman"/>
                <a:cs typeface="Times New Roman"/>
              </a:rPr>
              <a:t>ción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Pun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15" b="1">
                <a:latin typeface="Times New Roman"/>
                <a:cs typeface="Times New Roman"/>
              </a:rPr>
              <a:t>o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De</a:t>
            </a:r>
            <a:r>
              <a:rPr dirty="0" sz="2800" spc="-30" b="1">
                <a:latin typeface="Times New Roman"/>
                <a:cs typeface="Times New Roman"/>
              </a:rPr>
              <a:t>c</a:t>
            </a:r>
            <a:r>
              <a:rPr dirty="0" sz="2800" spc="-15" b="1">
                <a:latin typeface="Times New Roman"/>
                <a:cs typeface="Times New Roman"/>
              </a:rPr>
              <a:t>imal</a:t>
            </a:r>
            <a:endParaRPr sz="2800">
              <a:latin typeface="Times New Roman"/>
              <a:cs typeface="Times New Roman"/>
            </a:endParaRPr>
          </a:p>
          <a:p>
            <a:pPr algn="ctr" marL="680085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dirty="0" sz="3200" b="1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dirty="0" sz="3200" spc="-18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CC"/>
                </a:solidFill>
                <a:latin typeface="Times New Roman"/>
                <a:cs typeface="Times New Roman"/>
              </a:rPr>
              <a:t>. B . C</a:t>
            </a:r>
            <a:r>
              <a:rPr dirty="0" sz="3200" spc="-1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CC"/>
                </a:solidFill>
                <a:latin typeface="Times New Roman"/>
                <a:cs typeface="Times New Roman"/>
              </a:rPr>
              <a:t>. D	132</a:t>
            </a:r>
            <a:r>
              <a:rPr dirty="0" sz="3200" spc="-1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CC"/>
                </a:solidFill>
                <a:latin typeface="Times New Roman"/>
                <a:cs typeface="Times New Roman"/>
              </a:rPr>
              <a:t>. 163</a:t>
            </a:r>
            <a:r>
              <a:rPr dirty="0" sz="3200" spc="-1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CC"/>
                </a:solidFill>
                <a:latin typeface="Times New Roman"/>
                <a:cs typeface="Times New Roman"/>
              </a:rPr>
              <a:t>. 128</a:t>
            </a:r>
            <a:r>
              <a:rPr dirty="0" sz="3200" spc="-1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CC"/>
                </a:solidFill>
                <a:latin typeface="Times New Roman"/>
                <a:cs typeface="Times New Roman"/>
              </a:rPr>
              <a:t>. 17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dirty="0" sz="2800" spc="-10" b="1">
                <a:latin typeface="Times New Roman"/>
                <a:cs typeface="Times New Roman"/>
              </a:rPr>
              <a:t>¿</a:t>
            </a:r>
            <a:r>
              <a:rPr dirty="0" sz="2800" spc="-20" b="1">
                <a:latin typeface="Times New Roman"/>
                <a:cs typeface="Times New Roman"/>
              </a:rPr>
              <a:t>Có</a:t>
            </a:r>
            <a:r>
              <a:rPr dirty="0" sz="2800" spc="-20" b="1">
                <a:latin typeface="Times New Roman"/>
                <a:cs typeface="Times New Roman"/>
              </a:rPr>
              <a:t>m</a:t>
            </a:r>
            <a:r>
              <a:rPr dirty="0" sz="2800" spc="-15" b="1">
                <a:latin typeface="Times New Roman"/>
                <a:cs typeface="Times New Roman"/>
              </a:rPr>
              <a:t>o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70" b="1">
                <a:latin typeface="Times New Roman"/>
                <a:cs typeface="Times New Roman"/>
              </a:rPr>
              <a:t>r</a:t>
            </a:r>
            <a:r>
              <a:rPr dirty="0" sz="2800" spc="-15" b="1">
                <a:latin typeface="Times New Roman"/>
                <a:cs typeface="Times New Roman"/>
              </a:rPr>
              <a:t>eco</a:t>
            </a:r>
            <a:r>
              <a:rPr dirty="0" sz="2800" spc="-10" b="1">
                <a:latin typeface="Times New Roman"/>
                <a:cs typeface="Times New Roman"/>
              </a:rPr>
              <a:t>no</a:t>
            </a:r>
            <a:r>
              <a:rPr dirty="0" sz="2800" spc="-15" b="1">
                <a:latin typeface="Times New Roman"/>
                <a:cs typeface="Times New Roman"/>
              </a:rPr>
              <a:t>cer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q</a:t>
            </a:r>
            <a:r>
              <a:rPr dirty="0" sz="2800" spc="-10" b="1">
                <a:latin typeface="Times New Roman"/>
                <a:cs typeface="Times New Roman"/>
              </a:rPr>
              <a:t>u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p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spc="-15" b="1">
                <a:latin typeface="Times New Roman"/>
                <a:cs typeface="Times New Roman"/>
              </a:rPr>
              <a:t>rte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per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15" b="1">
                <a:latin typeface="Times New Roman"/>
                <a:cs typeface="Times New Roman"/>
              </a:rPr>
              <a:t>enece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a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la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70" b="1">
                <a:latin typeface="Times New Roman"/>
                <a:cs typeface="Times New Roman"/>
              </a:rPr>
              <a:t>r</a:t>
            </a:r>
            <a:r>
              <a:rPr dirty="0" sz="2800" spc="-15" b="1">
                <a:latin typeface="Times New Roman"/>
                <a:cs typeface="Times New Roman"/>
              </a:rPr>
              <a:t>ed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20" b="1">
                <a:latin typeface="Times New Roman"/>
                <a:cs typeface="Times New Roman"/>
              </a:rPr>
              <a:t>q</a:t>
            </a:r>
            <a:r>
              <a:rPr dirty="0" sz="2800" spc="-10" b="1">
                <a:latin typeface="Times New Roman"/>
                <a:cs typeface="Times New Roman"/>
              </a:rPr>
              <a:t>u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p</a:t>
            </a:r>
            <a:r>
              <a:rPr dirty="0" sz="2800" spc="-15" b="1">
                <a:latin typeface="Times New Roman"/>
                <a:cs typeface="Times New Roman"/>
              </a:rPr>
              <a:t>ar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a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un</a:t>
            </a:r>
            <a:r>
              <a:rPr dirty="0" sz="2800" spc="1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h</a:t>
            </a:r>
            <a:r>
              <a:rPr dirty="0" sz="2800" spc="-5" b="1">
                <a:latin typeface="Times New Roman"/>
                <a:cs typeface="Times New Roman"/>
              </a:rPr>
              <a:t>o</a:t>
            </a:r>
            <a:r>
              <a:rPr dirty="0" sz="2800" spc="-15" b="1">
                <a:latin typeface="Times New Roman"/>
                <a:cs typeface="Times New Roman"/>
              </a:rPr>
              <a:t>s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sz="2800" spc="-15" b="1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225141"/>
            <a:ext cx="7614284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3) </a:t>
            </a:r>
            <a:r>
              <a:rPr dirty="0" sz="2400" spc="-29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fi</a:t>
            </a:r>
            <a:r>
              <a:rPr dirty="0" sz="2400" spc="-1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ar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 </a:t>
            </a:r>
            <a:r>
              <a:rPr dirty="0" sz="2400" spc="-295" b="1">
                <a:latin typeface="Times New Roman"/>
                <a:cs typeface="Times New Roman"/>
              </a:rPr>
              <a:t> </a:t>
            </a:r>
            <a:r>
              <a:rPr dirty="0" sz="2400" b="1" u="heavy">
                <a:solidFill>
                  <a:srgbClr val="3333CC"/>
                </a:solidFill>
                <a:latin typeface="Times New Roman"/>
                <a:cs typeface="Times New Roman"/>
              </a:rPr>
              <a:t>Byte</a:t>
            </a:r>
            <a:r>
              <a:rPr dirty="0" sz="2400" b="1" u="heavy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310" b="1" u="heavy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 u="heavy">
                <a:solidFill>
                  <a:srgbClr val="3333CC"/>
                </a:solidFill>
                <a:latin typeface="Times New Roman"/>
                <a:cs typeface="Times New Roman"/>
              </a:rPr>
              <a:t>Crítico</a:t>
            </a:r>
            <a:r>
              <a:rPr dirty="0" sz="2400" b="1" u="heavy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300" b="1" u="heavy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2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identif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car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0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s </a:t>
            </a:r>
            <a:r>
              <a:rPr dirty="0" sz="2400" spc="-3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bits </a:t>
            </a:r>
            <a:r>
              <a:rPr dirty="0" sz="2400" spc="-2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usa</a:t>
            </a:r>
            <a:r>
              <a:rPr dirty="0" sz="2400" spc="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os</a:t>
            </a:r>
            <a:r>
              <a:rPr dirty="0" sz="2400" b="1">
                <a:latin typeface="Times New Roman"/>
                <a:cs typeface="Times New Roman"/>
              </a:rPr>
              <a:t> para sub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edes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 para hosts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en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es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byte.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24384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8800" y="24384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12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384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56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908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432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86400" y="24384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6400" y="24384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436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388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912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532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484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008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48000" y="24384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8000" y="24384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052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004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76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528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148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100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624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67200" y="2438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67200" y="2438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244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196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768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720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292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292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340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81600" y="2438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48000" y="2286000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67200" y="2286000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86400" y="2286000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9600" y="304800"/>
            <a:ext cx="79248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1715135">
              <a:lnSpc>
                <a:spcPct val="100000"/>
              </a:lnSpc>
            </a:pPr>
            <a:r>
              <a:rPr dirty="0" spc="-20"/>
              <a:t>Ejemplo</a:t>
            </a:r>
            <a:r>
              <a:rPr dirty="0" spc="-20"/>
              <a:t> </a:t>
            </a:r>
            <a:r>
              <a:rPr dirty="0" spc="-5"/>
              <a:t>1.1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178044" y="599748"/>
            <a:ext cx="11887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nti</a:t>
            </a:r>
            <a:r>
              <a:rPr dirty="0" sz="1800" spc="-20" b="1" i="1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ón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67200" y="2209800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19700" y="29718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4450" y="63500"/>
                </a:moveTo>
                <a:lnTo>
                  <a:pt x="31750" y="635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63500"/>
                </a:lnTo>
                <a:close/>
              </a:path>
              <a:path w="76200" h="533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334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09339" y="2971800"/>
            <a:ext cx="539115" cy="917575"/>
          </a:xfrm>
          <a:custGeom>
            <a:avLst/>
            <a:gdLst/>
            <a:ahLst/>
            <a:cxnLst/>
            <a:rect l="l" t="t" r="r" b="b"/>
            <a:pathLst>
              <a:path w="539114" h="917575">
                <a:moveTo>
                  <a:pt x="495034" y="62595"/>
                </a:moveTo>
                <a:lnTo>
                  <a:pt x="0" y="911225"/>
                </a:lnTo>
                <a:lnTo>
                  <a:pt x="10922" y="917575"/>
                </a:lnTo>
                <a:lnTo>
                  <a:pt x="505948" y="68958"/>
                </a:lnTo>
                <a:lnTo>
                  <a:pt x="495034" y="62595"/>
                </a:lnTo>
                <a:close/>
              </a:path>
              <a:path w="539114" h="917575">
                <a:moveTo>
                  <a:pt x="535538" y="51688"/>
                </a:moveTo>
                <a:lnTo>
                  <a:pt x="501396" y="51688"/>
                </a:lnTo>
                <a:lnTo>
                  <a:pt x="512318" y="58038"/>
                </a:lnTo>
                <a:lnTo>
                  <a:pt x="505948" y="68958"/>
                </a:lnTo>
                <a:lnTo>
                  <a:pt x="533400" y="84962"/>
                </a:lnTo>
                <a:lnTo>
                  <a:pt x="535538" y="51688"/>
                </a:lnTo>
                <a:close/>
              </a:path>
              <a:path w="539114" h="917575">
                <a:moveTo>
                  <a:pt x="501396" y="51688"/>
                </a:moveTo>
                <a:lnTo>
                  <a:pt x="495034" y="62595"/>
                </a:lnTo>
                <a:lnTo>
                  <a:pt x="505948" y="68958"/>
                </a:lnTo>
                <a:lnTo>
                  <a:pt x="512318" y="58038"/>
                </a:lnTo>
                <a:lnTo>
                  <a:pt x="501396" y="51688"/>
                </a:lnTo>
                <a:close/>
              </a:path>
              <a:path w="539114" h="917575">
                <a:moveTo>
                  <a:pt x="538861" y="0"/>
                </a:moveTo>
                <a:lnTo>
                  <a:pt x="467613" y="46609"/>
                </a:lnTo>
                <a:lnTo>
                  <a:pt x="495034" y="62595"/>
                </a:lnTo>
                <a:lnTo>
                  <a:pt x="501396" y="51688"/>
                </a:lnTo>
                <a:lnTo>
                  <a:pt x="535538" y="51688"/>
                </a:lnTo>
                <a:lnTo>
                  <a:pt x="53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12140" y="3567841"/>
            <a:ext cx="7755890" cy="2543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38303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B</a:t>
            </a:r>
            <a:r>
              <a:rPr dirty="0" sz="1400" spc="5" b="1">
                <a:latin typeface="Times New Roman"/>
                <a:cs typeface="Times New Roman"/>
              </a:rPr>
              <a:t>i</a:t>
            </a:r>
            <a:r>
              <a:rPr dirty="0" sz="1400" b="1">
                <a:latin typeface="Times New Roman"/>
                <a:cs typeface="Times New Roman"/>
              </a:rPr>
              <a:t>ts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</a:t>
            </a:r>
            <a:r>
              <a:rPr dirty="0" sz="1400" spc="5" b="1">
                <a:latin typeface="Times New Roman"/>
                <a:cs typeface="Times New Roman"/>
              </a:rPr>
              <a:t>os</a:t>
            </a:r>
            <a:r>
              <a:rPr dirty="0" sz="1400" b="1">
                <a:latin typeface="Times New Roman"/>
                <a:cs typeface="Times New Roman"/>
              </a:rPr>
              <a:t>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761365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Bits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sub</a:t>
            </a:r>
            <a:r>
              <a:rPr dirty="0" sz="1400" spc="-30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88900" marR="69850">
              <a:lnSpc>
                <a:spcPct val="100000"/>
              </a:lnSpc>
            </a:pP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4) </a:t>
            </a:r>
            <a:r>
              <a:rPr dirty="0" sz="2400" spc="-20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l 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núme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 </a:t>
            </a:r>
            <a:r>
              <a:rPr dirty="0" sz="2400" spc="-2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al </a:t>
            </a:r>
            <a:r>
              <a:rPr dirty="0" sz="2400" spc="-19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</a:t>
            </a:r>
            <a:r>
              <a:rPr dirty="0" sz="2400" spc="-2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bits 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</a:t>
            </a:r>
            <a:r>
              <a:rPr dirty="0" sz="2400" b="1">
                <a:latin typeface="Times New Roman"/>
                <a:cs typeface="Times New Roman"/>
              </a:rPr>
              <a:t>e 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identif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can </a:t>
            </a:r>
            <a:r>
              <a:rPr dirty="0" sz="2400" spc="-2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la </a:t>
            </a:r>
            <a:r>
              <a:rPr dirty="0" sz="2400" spc="-2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ón </a:t>
            </a:r>
            <a:r>
              <a:rPr dirty="0" sz="2400" spc="-2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host  </a:t>
            </a:r>
            <a:r>
              <a:rPr dirty="0" sz="2400" spc="-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en  </a:t>
            </a:r>
            <a:r>
              <a:rPr dirty="0" sz="2400" spc="-2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  </a:t>
            </a:r>
            <a:r>
              <a:rPr dirty="0" sz="2400" spc="-2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sz="2400" spc="-10" b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Times New Roman"/>
                <a:cs typeface="Times New Roman"/>
              </a:rPr>
              <a:t>te  </a:t>
            </a:r>
            <a:r>
              <a:rPr dirty="0" sz="2400" spc="-2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Crí</a:t>
            </a:r>
            <a:r>
              <a:rPr dirty="0" sz="2400" spc="-10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ico  </a:t>
            </a:r>
            <a:r>
              <a:rPr dirty="0" sz="2400" spc="-2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es  </a:t>
            </a:r>
            <a:r>
              <a:rPr dirty="0" sz="2400" spc="-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ut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l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ado  </a:t>
            </a:r>
            <a:r>
              <a:rPr dirty="0" sz="2400" spc="-2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para  </a:t>
            </a:r>
            <a:r>
              <a:rPr dirty="0" sz="2400" spc="-2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calcular 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</a:t>
            </a:r>
            <a:r>
              <a:rPr dirty="0" sz="2400" b="1">
                <a:latin typeface="Times New Roman"/>
                <a:cs typeface="Times New Roman"/>
              </a:rPr>
              <a:t> despla</a:t>
            </a:r>
            <a:r>
              <a:rPr dirty="0" sz="2400" spc="-2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amien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o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cada sub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baseline="-16865" sz="4200" spc="-22">
                <a:latin typeface="Times New Roman"/>
                <a:cs typeface="Times New Roman"/>
              </a:rPr>
              <a:t>Desplaz</a:t>
            </a:r>
            <a:r>
              <a:rPr dirty="0" baseline="-16865" sz="4200" spc="-52">
                <a:latin typeface="Times New Roman"/>
                <a:cs typeface="Times New Roman"/>
              </a:rPr>
              <a:t>am</a:t>
            </a:r>
            <a:r>
              <a:rPr dirty="0" baseline="-16865" sz="4200" spc="-22">
                <a:latin typeface="Times New Roman"/>
                <a:cs typeface="Times New Roman"/>
              </a:rPr>
              <a:t>ient</a:t>
            </a:r>
            <a:r>
              <a:rPr dirty="0" baseline="-16865" sz="4200" spc="-15">
                <a:latin typeface="Times New Roman"/>
                <a:cs typeface="Times New Roman"/>
              </a:rPr>
              <a:t>o</a:t>
            </a:r>
            <a:r>
              <a:rPr dirty="0" baseline="-16865" sz="4200" spc="-22">
                <a:latin typeface="Times New Roman"/>
                <a:cs typeface="Times New Roman"/>
              </a:rPr>
              <a:t>_</a:t>
            </a:r>
            <a:r>
              <a:rPr dirty="0" baseline="-16865" sz="4200" spc="-22">
                <a:latin typeface="Times New Roman"/>
                <a:cs typeface="Times New Roman"/>
              </a:rPr>
              <a:t>S</a:t>
            </a:r>
            <a:r>
              <a:rPr dirty="0" baseline="-16865" sz="4200" spc="-22">
                <a:latin typeface="Times New Roman"/>
                <a:cs typeface="Times New Roman"/>
              </a:rPr>
              <a:t>u</a:t>
            </a:r>
            <a:r>
              <a:rPr dirty="0" baseline="-16865" sz="4200" spc="-15">
                <a:latin typeface="Times New Roman"/>
                <a:cs typeface="Times New Roman"/>
              </a:rPr>
              <a:t>b</a:t>
            </a:r>
            <a:r>
              <a:rPr dirty="0" baseline="-16865" sz="4200" spc="-22">
                <a:latin typeface="Times New Roman"/>
                <a:cs typeface="Times New Roman"/>
              </a:rPr>
              <a:t>red</a:t>
            </a:r>
            <a:r>
              <a:rPr dirty="0" baseline="-16865" sz="4200" spc="-15">
                <a:latin typeface="Times New Roman"/>
                <a:cs typeface="Times New Roman"/>
              </a:rPr>
              <a:t> </a:t>
            </a:r>
            <a:r>
              <a:rPr dirty="0" baseline="-16865" sz="4200" spc="-30">
                <a:latin typeface="Times New Roman"/>
                <a:cs typeface="Times New Roman"/>
              </a:rPr>
              <a:t>=</a:t>
            </a:r>
            <a:r>
              <a:rPr dirty="0" baseline="-16865" sz="4200" spc="-7">
                <a:latin typeface="Times New Roman"/>
                <a:cs typeface="Times New Roman"/>
              </a:rPr>
              <a:t> </a:t>
            </a:r>
            <a:r>
              <a:rPr dirty="0" baseline="-16865" sz="4200" spc="0">
                <a:latin typeface="Times New Roman"/>
                <a:cs typeface="Times New Roman"/>
              </a:rPr>
              <a:t>2</a:t>
            </a:r>
            <a:r>
              <a:rPr dirty="0" sz="1850" spc="5">
                <a:latin typeface="Times New Roman"/>
                <a:cs typeface="Times New Roman"/>
              </a:rPr>
              <a:t>#bi</a:t>
            </a:r>
            <a:r>
              <a:rPr dirty="0" sz="1850" spc="-5">
                <a:latin typeface="Times New Roman"/>
                <a:cs typeface="Times New Roman"/>
              </a:rPr>
              <a:t>t</a:t>
            </a:r>
            <a:r>
              <a:rPr dirty="0" sz="1850" spc="5">
                <a:latin typeface="Times New Roman"/>
                <a:cs typeface="Times New Roman"/>
              </a:rPr>
              <a:t>s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de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host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en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el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byte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m</a:t>
            </a:r>
            <a:r>
              <a:rPr dirty="0" sz="1850" spc="-5">
                <a:latin typeface="Times New Roman"/>
                <a:cs typeface="Times New Roman"/>
              </a:rPr>
              <a:t>á</a:t>
            </a:r>
            <a:r>
              <a:rPr dirty="0" sz="1850" spc="5">
                <a:latin typeface="Times New Roman"/>
                <a:cs typeface="Times New Roman"/>
              </a:rPr>
              <a:t>s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i</a:t>
            </a:r>
            <a:r>
              <a:rPr dirty="0" sz="1850">
                <a:latin typeface="Times New Roman"/>
                <a:cs typeface="Times New Roman"/>
              </a:rPr>
              <a:t>m</a:t>
            </a:r>
            <a:r>
              <a:rPr dirty="0" sz="1850" spc="5">
                <a:latin typeface="Times New Roman"/>
                <a:cs typeface="Times New Roman"/>
              </a:rPr>
              <a:t>port</a:t>
            </a:r>
            <a:r>
              <a:rPr dirty="0" sz="1850" spc="-5">
                <a:latin typeface="Times New Roman"/>
                <a:cs typeface="Times New Roman"/>
              </a:rPr>
              <a:t>a</a:t>
            </a:r>
            <a:r>
              <a:rPr dirty="0" sz="1850" spc="5">
                <a:latin typeface="Times New Roman"/>
                <a:cs typeface="Times New Roman"/>
              </a:rPr>
              <a:t>nte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1715135">
              <a:lnSpc>
                <a:spcPct val="100000"/>
              </a:lnSpc>
            </a:pPr>
            <a:r>
              <a:rPr dirty="0" spc="-20"/>
              <a:t>Ejemplo</a:t>
            </a:r>
            <a:r>
              <a:rPr dirty="0" spc="-20"/>
              <a:t> </a:t>
            </a:r>
            <a:r>
              <a:rPr dirty="0" spc="-5"/>
              <a:t>1.1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8044" y="599748"/>
            <a:ext cx="11887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nti</a:t>
            </a:r>
            <a:r>
              <a:rPr dirty="0" sz="1800" spc="-20" b="1" i="1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ón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148941"/>
            <a:ext cx="7621905" cy="1062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tabLst>
                <a:tab pos="5202555" algn="l"/>
              </a:tabLst>
            </a:pP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5)</a:t>
            </a:r>
            <a:r>
              <a:rPr dirty="0" sz="2400" spc="1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Ut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li</a:t>
            </a:r>
            <a:r>
              <a:rPr dirty="0" sz="2400" spc="-25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ar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despla</a:t>
            </a:r>
            <a:r>
              <a:rPr dirty="0" sz="2400" spc="-20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am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ento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1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lc</a:t>
            </a:r>
            <a:r>
              <a:rPr dirty="0" sz="2400" spc="-10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do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1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so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4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 c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ear</a:t>
            </a:r>
            <a:r>
              <a:rPr dirty="0" sz="2400" b="1">
                <a:latin typeface="Times New Roman"/>
                <a:cs typeface="Times New Roman"/>
              </a:rPr>
              <a:t> la 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1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spc="-10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ra 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colu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na 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e 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la 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tabla.	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o 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olv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dar </a:t>
            </a:r>
            <a:r>
              <a:rPr dirty="0" sz="2400" spc="-1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</a:t>
            </a:r>
            <a:r>
              <a:rPr dirty="0" sz="2400" b="1">
                <a:latin typeface="Times New Roman"/>
                <a:cs typeface="Times New Roman"/>
              </a:rPr>
              <a:t>e 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</a:t>
            </a:r>
            <a:r>
              <a:rPr dirty="0" sz="2400" b="1">
                <a:latin typeface="Times New Roman"/>
                <a:cs typeface="Times New Roman"/>
              </a:rPr>
              <a:t> despla</a:t>
            </a:r>
            <a:r>
              <a:rPr dirty="0" sz="2400" spc="-25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amiento se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en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sz="2400" spc="-10" b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Times New Roman"/>
                <a:cs typeface="Times New Roman"/>
              </a:rPr>
              <a:t>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Crí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c</a:t>
            </a:r>
            <a:r>
              <a:rPr dirty="0" sz="2400" spc="-10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6124" y="2852212"/>
          <a:ext cx="7473315" cy="3836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667"/>
                <a:gridCol w="1463366"/>
                <a:gridCol w="1465205"/>
                <a:gridCol w="1782178"/>
                <a:gridCol w="1845262"/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#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Subred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195" marR="388620" indent="-24130">
                        <a:lnSpc>
                          <a:spcPts val="21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Dir.</a:t>
                      </a:r>
                      <a:r>
                        <a:rPr dirty="0" sz="1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 Inici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>
                        <a:lnSpc>
                          <a:spcPts val="21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era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>
                        <a:lnSpc>
                          <a:spcPts val="21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Últ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 Asi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0" marR="422909" indent="157480">
                        <a:lnSpc>
                          <a:spcPts val="21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Dir.</a:t>
                      </a:r>
                      <a:r>
                        <a:rPr dirty="0" sz="1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 Br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oa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dc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166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614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311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614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180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614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876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962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798830">
              <a:lnSpc>
                <a:spcPct val="100000"/>
              </a:lnSpc>
            </a:pPr>
            <a:r>
              <a:rPr dirty="0" spc="-15"/>
              <a:t>Direccio</a:t>
            </a:r>
            <a:r>
              <a:rPr dirty="0" spc="-35"/>
              <a:t>n</a:t>
            </a:r>
            <a:r>
              <a:rPr dirty="0" spc="-5"/>
              <a:t>amient</a:t>
            </a:r>
            <a:r>
              <a:rPr dirty="0"/>
              <a:t>o</a:t>
            </a:r>
            <a:r>
              <a:rPr dirty="0" spc="-20"/>
              <a:t> </a:t>
            </a:r>
            <a:r>
              <a:rPr dirty="0" spc="-5"/>
              <a:t>IPv4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nti</a:t>
            </a:r>
            <a:r>
              <a:rPr dirty="0" sz="1800" spc="-20" b="1" i="1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ón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 b="1">
                <a:latin typeface="Times New Roman"/>
                <a:cs typeface="Times New Roman"/>
              </a:rPr>
              <a:t>Cinco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clases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di</a:t>
            </a:r>
            <a:r>
              <a:rPr dirty="0" sz="2800" spc="-10" b="1">
                <a:latin typeface="Times New Roman"/>
                <a:cs typeface="Times New Roman"/>
              </a:rPr>
              <a:t>s</a:t>
            </a:r>
            <a:r>
              <a:rPr dirty="0" sz="2800" spc="-15" b="1">
                <a:latin typeface="Times New Roman"/>
                <a:cs typeface="Times New Roman"/>
              </a:rPr>
              <a:t>eña</a:t>
            </a:r>
            <a:r>
              <a:rPr dirty="0" sz="2800" spc="-15" b="1">
                <a:latin typeface="Times New Roman"/>
                <a:cs typeface="Times New Roman"/>
              </a:rPr>
              <a:t>d</a:t>
            </a:r>
            <a:r>
              <a:rPr dirty="0" sz="2800" spc="-15" b="1">
                <a:latin typeface="Times New Roman"/>
                <a:cs typeface="Times New Roman"/>
              </a:rPr>
              <a:t>as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:</a:t>
            </a:r>
            <a:r>
              <a:rPr dirty="0" sz="2800" spc="-14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A,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B,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C,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D,</a:t>
            </a:r>
            <a:r>
              <a:rPr dirty="0" sz="2800" spc="1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9740" y="5176721"/>
            <a:ext cx="1320800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08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Mult</a:t>
            </a:r>
            <a:r>
              <a:rPr dirty="0" sz="1800" spc="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cast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vestiga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ión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90650" y="2010995"/>
          <a:ext cx="5690870" cy="406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/>
                <a:gridCol w="1424785"/>
                <a:gridCol w="1368460"/>
                <a:gridCol w="2052944"/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Clase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4615" marR="88900" indent="-4445">
                        <a:lnSpc>
                          <a:spcPct val="957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Bytes rese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vados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 p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ase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7790" marR="92710">
                        <a:lnSpc>
                          <a:spcPct val="957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Bytes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 identificar Ho</a:t>
                      </a: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78105" indent="463550">
                        <a:lnSpc>
                          <a:spcPts val="23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ato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 dir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cc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nto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798830">
              <a:lnSpc>
                <a:spcPct val="100000"/>
              </a:lnSpc>
            </a:pPr>
            <a:r>
              <a:rPr dirty="0" spc="-15"/>
              <a:t>Direccio</a:t>
            </a:r>
            <a:r>
              <a:rPr dirty="0" spc="-35"/>
              <a:t>n</a:t>
            </a:r>
            <a:r>
              <a:rPr dirty="0" spc="-5"/>
              <a:t>amient</a:t>
            </a:r>
            <a:r>
              <a:rPr dirty="0"/>
              <a:t>o</a:t>
            </a:r>
            <a:r>
              <a:rPr dirty="0" spc="-20"/>
              <a:t> </a:t>
            </a:r>
            <a:r>
              <a:rPr dirty="0" spc="-5"/>
              <a:t>IPv4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nti</a:t>
            </a:r>
            <a:r>
              <a:rPr dirty="0" sz="1800" spc="-20" b="1" i="1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ón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044" y="2540099"/>
            <a:ext cx="2861310" cy="696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Bytes para Net</a:t>
            </a:r>
            <a:r>
              <a:rPr dirty="0" sz="2400" spc="-10" b="1">
                <a:latin typeface="Times New Roman"/>
                <a:cs typeface="Times New Roman"/>
              </a:rPr>
              <a:t>w</a:t>
            </a:r>
            <a:r>
              <a:rPr dirty="0" sz="2400" b="1">
                <a:latin typeface="Times New Roman"/>
                <a:cs typeface="Times New Roman"/>
              </a:rPr>
              <a:t>ork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Host en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Classful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4483" y="3302353"/>
            <a:ext cx="2642870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57225" marR="5080" indent="-64516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Rango de cada clase en binar</a:t>
            </a:r>
            <a:r>
              <a:rPr dirty="0" sz="2400" spc="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1255" y="1122144"/>
            <a:ext cx="3302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b1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3445" y="1139797"/>
            <a:ext cx="4826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b32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59329" y="1290955"/>
            <a:ext cx="4460875" cy="114300"/>
          </a:xfrm>
          <a:custGeom>
            <a:avLst/>
            <a:gdLst/>
            <a:ahLst/>
            <a:cxnLst/>
            <a:rect l="l" t="t" r="r" b="b"/>
            <a:pathLst>
              <a:path w="4460875" h="114300">
                <a:moveTo>
                  <a:pt x="4422436" y="38100"/>
                </a:moveTo>
                <a:lnTo>
                  <a:pt x="4365117" y="38100"/>
                </a:lnTo>
                <a:lnTo>
                  <a:pt x="4365244" y="76200"/>
                </a:lnTo>
                <a:lnTo>
                  <a:pt x="4346151" y="76221"/>
                </a:lnTo>
                <a:lnTo>
                  <a:pt x="4346194" y="114300"/>
                </a:lnTo>
                <a:lnTo>
                  <a:pt x="4460367" y="57023"/>
                </a:lnTo>
                <a:lnTo>
                  <a:pt x="4422436" y="38100"/>
                </a:lnTo>
                <a:close/>
              </a:path>
              <a:path w="4460875" h="114300">
                <a:moveTo>
                  <a:pt x="4346109" y="38121"/>
                </a:moveTo>
                <a:lnTo>
                  <a:pt x="0" y="42925"/>
                </a:lnTo>
                <a:lnTo>
                  <a:pt x="0" y="81025"/>
                </a:lnTo>
                <a:lnTo>
                  <a:pt x="4346151" y="76221"/>
                </a:lnTo>
                <a:lnTo>
                  <a:pt x="4346109" y="38121"/>
                </a:lnTo>
                <a:close/>
              </a:path>
              <a:path w="4460875" h="114300">
                <a:moveTo>
                  <a:pt x="4365117" y="38100"/>
                </a:moveTo>
                <a:lnTo>
                  <a:pt x="4346109" y="38121"/>
                </a:lnTo>
                <a:lnTo>
                  <a:pt x="4346151" y="76221"/>
                </a:lnTo>
                <a:lnTo>
                  <a:pt x="4365244" y="76200"/>
                </a:lnTo>
                <a:lnTo>
                  <a:pt x="4365117" y="38100"/>
                </a:lnTo>
                <a:close/>
              </a:path>
              <a:path w="4460875" h="114300">
                <a:moveTo>
                  <a:pt x="4346067" y="0"/>
                </a:moveTo>
                <a:lnTo>
                  <a:pt x="4346109" y="38121"/>
                </a:lnTo>
                <a:lnTo>
                  <a:pt x="4422436" y="38100"/>
                </a:lnTo>
                <a:lnTo>
                  <a:pt x="43460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82928" y="3752967"/>
          <a:ext cx="2578735" cy="194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914"/>
                <a:gridCol w="512924"/>
                <a:gridCol w="512967"/>
                <a:gridCol w="512828"/>
                <a:gridCol w="512935"/>
              </a:tblGrid>
              <a:tr h="359952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2200" b="1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C0C0C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C0C0C0"/>
                      </a:solidFill>
                      <a:prstDash val="solid"/>
                    </a:lnT>
                    <a:lnB w="923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59739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2200" b="1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C0C0C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C0C0C0"/>
                      </a:solidFill>
                      <a:prstDash val="solid"/>
                    </a:lnT>
                    <a:lnB w="923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5991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200" b="1">
                          <a:latin typeface="Arial"/>
                          <a:cs typeface="Arial"/>
                        </a:rPr>
                        <a:t>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C0C0C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C0C0C0"/>
                      </a:solidFill>
                      <a:prstDash val="solid"/>
                    </a:lnT>
                    <a:lnB w="923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59686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200" b="1">
                          <a:latin typeface="Arial"/>
                          <a:cs typeface="Arial"/>
                        </a:rPr>
                        <a:t>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C0C0C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C0C0C0"/>
                      </a:solidFill>
                      <a:prstDash val="solid"/>
                    </a:lnT>
                    <a:lnB w="923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59952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2200" b="1">
                          <a:latin typeface="Arial"/>
                          <a:cs typeface="Arial"/>
                        </a:rPr>
                        <a:t>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C0C0C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C0C0C0"/>
                      </a:solidFill>
                      <a:prstDash val="solid"/>
                    </a:lnT>
                    <a:lnB w="923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000000"/>
                      </a:solidFill>
                      <a:prstDash val="solid"/>
                    </a:lnL>
                    <a:lnR w="9259">
                      <a:solidFill>
                        <a:srgbClr val="00000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35905">
                <a:tc>
                  <a:txBody>
                    <a:bodyPr/>
                    <a:lstStyle/>
                    <a:p>
                      <a:pPr/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C0C0C0"/>
                      </a:solidFill>
                      <a:prstDash val="solid"/>
                    </a:lnL>
                    <a:lnR w="9259">
                      <a:solidFill>
                        <a:srgbClr val="C0C0C0"/>
                      </a:solidFill>
                      <a:prstDash val="solid"/>
                    </a:lnR>
                    <a:lnT w="9233">
                      <a:solidFill>
                        <a:srgbClr val="C0C0C0"/>
                      </a:solidFill>
                      <a:prstDash val="solid"/>
                    </a:lnT>
                    <a:lnB w="923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C0C0C0"/>
                      </a:solidFill>
                      <a:prstDash val="solid"/>
                    </a:lnL>
                    <a:lnR w="9259">
                      <a:solidFill>
                        <a:srgbClr val="C0C0C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C0C0C0"/>
                      </a:solidFill>
                      <a:prstDash val="solid"/>
                    </a:lnL>
                    <a:lnR w="9259">
                      <a:solidFill>
                        <a:srgbClr val="C0C0C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C0C0C0"/>
                      </a:solidFill>
                      <a:prstDash val="solid"/>
                    </a:lnL>
                    <a:lnR w="9259">
                      <a:solidFill>
                        <a:srgbClr val="C0C0C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259">
                      <a:solidFill>
                        <a:srgbClr val="C0C0C0"/>
                      </a:solidFill>
                      <a:prstDash val="solid"/>
                    </a:lnL>
                    <a:lnR w="9259">
                      <a:solidFill>
                        <a:srgbClr val="C0C0C0"/>
                      </a:solidFill>
                      <a:prstDash val="solid"/>
                    </a:lnR>
                    <a:lnT w="9233">
                      <a:solidFill>
                        <a:srgbClr val="000000"/>
                      </a:solidFill>
                      <a:prstDash val="solid"/>
                    </a:lnT>
                    <a:lnB w="9233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40528" y="4362614"/>
          <a:ext cx="3509645" cy="1906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260"/>
                <a:gridCol w="1597424"/>
                <a:gridCol w="1597513"/>
              </a:tblGrid>
              <a:tr h="380057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3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2400" spc="10" b="1">
                          <a:latin typeface="Arial"/>
                          <a:cs typeface="Arial"/>
                        </a:rPr>
                        <a:t>00000000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2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dirty="0" sz="2400" spc="10" b="1">
                          <a:latin typeface="Arial"/>
                          <a:cs typeface="Arial"/>
                        </a:rPr>
                        <a:t>01111111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2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9994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3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2400" spc="10" b="1">
                          <a:latin typeface="Arial"/>
                          <a:cs typeface="Arial"/>
                        </a:rPr>
                        <a:t>10000000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2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dirty="0" sz="2400" spc="10" b="1">
                          <a:latin typeface="Arial"/>
                          <a:cs typeface="Arial"/>
                        </a:rPr>
                        <a:t>10111111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2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057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3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2400" spc="10" b="1">
                          <a:latin typeface="Arial"/>
                          <a:cs typeface="Arial"/>
                        </a:rPr>
                        <a:t>11000000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2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dirty="0" sz="2400" spc="10" b="1">
                          <a:latin typeface="Arial"/>
                          <a:cs typeface="Arial"/>
                        </a:rPr>
                        <a:t>11011111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2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02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3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2400" spc="10" b="1">
                          <a:latin typeface="Arial"/>
                          <a:cs typeface="Arial"/>
                        </a:rPr>
                        <a:t>11100000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2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dirty="0" sz="2400" spc="10" b="1">
                          <a:latin typeface="Arial"/>
                          <a:cs typeface="Arial"/>
                        </a:rPr>
                        <a:t>11101111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2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029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3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2400" spc="10" b="1">
                          <a:latin typeface="Arial"/>
                          <a:cs typeface="Arial"/>
                        </a:rPr>
                        <a:t>11110000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2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dirty="0" sz="2400" spc="10" b="1">
                          <a:latin typeface="Arial"/>
                          <a:cs typeface="Arial"/>
                        </a:rPr>
                        <a:t>11111111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32">
                      <a:solidFill>
                        <a:srgbClr val="000000"/>
                      </a:solidFill>
                      <a:prstDash val="solid"/>
                    </a:lnL>
                    <a:lnR w="6032">
                      <a:solidFill>
                        <a:srgbClr val="000000"/>
                      </a:solidFill>
                      <a:prstDash val="solid"/>
                    </a:lnR>
                    <a:lnT w="6008">
                      <a:solidFill>
                        <a:srgbClr val="000000"/>
                      </a:solidFill>
                      <a:prstDash val="solid"/>
                    </a:lnT>
                    <a:lnB w="600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90344" y="1443227"/>
          <a:ext cx="4890770" cy="84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399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399"/>
              </a:tblGrid>
              <a:tr h="1524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4"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00" y="304800"/>
            <a:ext cx="79248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798830">
              <a:lnSpc>
                <a:spcPct val="100000"/>
              </a:lnSpc>
            </a:pPr>
            <a:r>
              <a:rPr dirty="0" spc="-15"/>
              <a:t>Direccio</a:t>
            </a:r>
            <a:r>
              <a:rPr dirty="0" spc="-35"/>
              <a:t>n</a:t>
            </a:r>
            <a:r>
              <a:rPr dirty="0" spc="-5"/>
              <a:t>amient</a:t>
            </a:r>
            <a:r>
              <a:rPr dirty="0"/>
              <a:t>o</a:t>
            </a:r>
            <a:r>
              <a:rPr dirty="0" spc="-20"/>
              <a:t> </a:t>
            </a:r>
            <a:r>
              <a:rPr dirty="0" spc="-5"/>
              <a:t>IPv4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nti</a:t>
            </a:r>
            <a:r>
              <a:rPr dirty="0" sz="1800" spc="-20" b="1" i="1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ón</a:t>
            </a:r>
            <a:endParaRPr sz="1800">
              <a:latin typeface="Arial Narrow"/>
              <a:cs typeface="Arial Narrow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1364" y="1828192"/>
          <a:ext cx="7583805" cy="2684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606"/>
                <a:gridCol w="1368868"/>
                <a:gridCol w="2623418"/>
                <a:gridCol w="2623545"/>
              </a:tblGrid>
              <a:tr h="759301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dirty="0" sz="2650" spc="-45">
                          <a:latin typeface="Arial Narrow"/>
                          <a:cs typeface="Arial Narrow"/>
                        </a:rPr>
                        <a:t>C</a:t>
                      </a:r>
                      <a:r>
                        <a:rPr dirty="0" sz="2650" spc="-5">
                          <a:latin typeface="Arial Narrow"/>
                          <a:cs typeface="Arial Narrow"/>
                        </a:rPr>
                        <a:t>l</a:t>
                      </a:r>
                      <a:r>
                        <a:rPr dirty="0" sz="2650" spc="-35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s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e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7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</a:pPr>
                      <a:r>
                        <a:rPr dirty="0" sz="2650" spc="-45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ang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o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dirty="0" sz="2650">
                          <a:latin typeface="Arial Narrow"/>
                          <a:cs typeface="Arial Narrow"/>
                        </a:rPr>
                        <a:t>#</a:t>
                      </a:r>
                      <a:r>
                        <a:rPr dirty="0" sz="2650" spc="-5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2650" spc="-35">
                          <a:latin typeface="Arial Narrow"/>
                          <a:cs typeface="Arial Narrow"/>
                        </a:rPr>
                        <a:t>P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os</a:t>
                      </a:r>
                      <a:r>
                        <a:rPr dirty="0" sz="2650" spc="-5">
                          <a:latin typeface="Arial Narrow"/>
                          <a:cs typeface="Arial Narrow"/>
                        </a:rPr>
                        <a:t>i</a:t>
                      </a:r>
                      <a:r>
                        <a:rPr dirty="0" sz="2650" spc="-50">
                          <a:latin typeface="Arial Narrow"/>
                          <a:cs typeface="Arial Narrow"/>
                        </a:rPr>
                        <a:t>b</a:t>
                      </a:r>
                      <a:r>
                        <a:rPr dirty="0" sz="2650" spc="-5">
                          <a:latin typeface="Arial Narrow"/>
                          <a:cs typeface="Arial Narrow"/>
                        </a:rPr>
                        <a:t>l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e</a:t>
                      </a:r>
                      <a:r>
                        <a:rPr dirty="0" sz="2650" spc="-5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d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e</a:t>
                      </a:r>
                      <a:r>
                        <a:rPr dirty="0" sz="2650" spc="-5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2650" spc="-2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ede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s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9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dirty="0" sz="2650">
                          <a:latin typeface="Arial Narrow"/>
                          <a:cs typeface="Arial Narrow"/>
                        </a:rPr>
                        <a:t>#</a:t>
                      </a:r>
                      <a:r>
                        <a:rPr dirty="0" sz="2650" spc="-5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d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e</a:t>
                      </a:r>
                      <a:r>
                        <a:rPr dirty="0" sz="2650" spc="-45">
                          <a:latin typeface="Arial Narrow"/>
                          <a:cs typeface="Arial Narrow"/>
                        </a:rPr>
                        <a:t> H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os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t</a:t>
                      </a:r>
                      <a:r>
                        <a:rPr dirty="0" sz="2650" spc="-4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po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dirty="0" sz="2650" spc="-4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2650" spc="-2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e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d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9">
                      <a:solidFill>
                        <a:srgbClr val="000000"/>
                      </a:solidFill>
                      <a:prstDash val="solid"/>
                    </a:lnL>
                    <a:lnR w="7220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24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2650">
                          <a:latin typeface="Arial Narrow"/>
                          <a:cs typeface="Arial Narrow"/>
                        </a:rPr>
                        <a:t>A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7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0</a:t>
                      </a:r>
                      <a:r>
                        <a:rPr dirty="0" sz="2650" spc="-20">
                          <a:latin typeface="Arial Narrow"/>
                          <a:cs typeface="Arial Narrow"/>
                        </a:rPr>
                        <a:t>-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12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7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128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9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16</a:t>
                      </a:r>
                      <a:r>
                        <a:rPr dirty="0" sz="2650" spc="-25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777</a:t>
                      </a:r>
                      <a:r>
                        <a:rPr dirty="0" sz="2650" spc="-25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21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4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9">
                      <a:solidFill>
                        <a:srgbClr val="000000"/>
                      </a:solidFill>
                      <a:prstDash val="solid"/>
                    </a:lnL>
                    <a:lnR w="7220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624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2650">
                          <a:latin typeface="Arial Narrow"/>
                          <a:cs typeface="Arial Narrow"/>
                        </a:rPr>
                        <a:t>B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7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9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128</a:t>
                      </a:r>
                      <a:r>
                        <a:rPr dirty="0" sz="2650" spc="-20">
                          <a:latin typeface="Arial Narrow"/>
                          <a:cs typeface="Arial Narrow"/>
                        </a:rPr>
                        <a:t>-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19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1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9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16</a:t>
                      </a:r>
                      <a:r>
                        <a:rPr dirty="0" sz="2650" spc="-25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38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4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9">
                      <a:solidFill>
                        <a:srgbClr val="000000"/>
                      </a:solidFill>
                      <a:prstDash val="solid"/>
                    </a:lnR>
                    <a:lnT w="7359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65</a:t>
                      </a:r>
                      <a:r>
                        <a:rPr dirty="0" sz="2650" spc="-25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53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4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9">
                      <a:solidFill>
                        <a:srgbClr val="000000"/>
                      </a:solidFill>
                      <a:prstDash val="solid"/>
                    </a:lnL>
                    <a:lnR w="7220">
                      <a:solidFill>
                        <a:srgbClr val="000000"/>
                      </a:solidFill>
                      <a:prstDash val="solid"/>
                    </a:lnR>
                    <a:lnT w="7359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27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2650">
                          <a:latin typeface="Arial Narrow"/>
                          <a:cs typeface="Arial Narrow"/>
                        </a:rPr>
                        <a:t>C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7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192</a:t>
                      </a:r>
                      <a:r>
                        <a:rPr dirty="0" sz="2650" spc="-20">
                          <a:latin typeface="Arial Narrow"/>
                          <a:cs typeface="Arial Narrow"/>
                        </a:rPr>
                        <a:t>-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22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3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6120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dirty="0" sz="2650" spc="-25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097</a:t>
                      </a:r>
                      <a:r>
                        <a:rPr dirty="0" sz="2650" spc="-25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15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2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9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254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9">
                      <a:solidFill>
                        <a:srgbClr val="000000"/>
                      </a:solidFill>
                      <a:prstDash val="solid"/>
                    </a:lnL>
                    <a:lnR w="7220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599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2650">
                          <a:latin typeface="Arial Narrow"/>
                          <a:cs typeface="Arial Narrow"/>
                        </a:rPr>
                        <a:t>D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7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9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224</a:t>
                      </a:r>
                      <a:r>
                        <a:rPr dirty="0" sz="2650" spc="-20">
                          <a:latin typeface="Arial Narrow"/>
                          <a:cs typeface="Arial Narrow"/>
                        </a:rPr>
                        <a:t>-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23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9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9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9">
                      <a:solidFill>
                        <a:srgbClr val="000000"/>
                      </a:solidFill>
                      <a:prstDash val="solid"/>
                    </a:lnR>
                    <a:lnT w="7359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9">
                      <a:solidFill>
                        <a:srgbClr val="000000"/>
                      </a:solidFill>
                      <a:prstDash val="solid"/>
                    </a:lnL>
                    <a:lnR w="7220">
                      <a:solidFill>
                        <a:srgbClr val="000000"/>
                      </a:solidFill>
                      <a:prstDash val="solid"/>
                    </a:lnR>
                    <a:lnT w="7359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283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2650">
                          <a:latin typeface="Arial Narrow"/>
                          <a:cs typeface="Arial Narrow"/>
                        </a:rPr>
                        <a:t>E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7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dirty="0" sz="2650" spc="-30">
                          <a:latin typeface="Arial Narrow"/>
                          <a:cs typeface="Arial Narrow"/>
                        </a:rPr>
                        <a:t>240</a:t>
                      </a:r>
                      <a:r>
                        <a:rPr dirty="0" sz="2650" spc="-20">
                          <a:latin typeface="Arial Narrow"/>
                          <a:cs typeface="Arial Narrow"/>
                        </a:rPr>
                        <a:t>-</a:t>
                      </a:r>
                      <a:r>
                        <a:rPr dirty="0" sz="2650" spc="-30">
                          <a:latin typeface="Arial Narrow"/>
                          <a:cs typeface="Arial Narrow"/>
                        </a:rPr>
                        <a:t>25</a:t>
                      </a:r>
                      <a:r>
                        <a:rPr dirty="0" sz="2650">
                          <a:latin typeface="Arial Narrow"/>
                          <a:cs typeface="Arial Narrow"/>
                        </a:rPr>
                        <a:t>5</a:t>
                      </a:r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8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8">
                      <a:solidFill>
                        <a:srgbClr val="000000"/>
                      </a:solidFill>
                      <a:prstDash val="solid"/>
                    </a:lnL>
                    <a:lnR w="7219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65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7219">
                      <a:solidFill>
                        <a:srgbClr val="000000"/>
                      </a:solidFill>
                      <a:prstDash val="solid"/>
                    </a:lnL>
                    <a:lnR w="7220">
                      <a:solidFill>
                        <a:srgbClr val="000000"/>
                      </a:solidFill>
                      <a:prstDash val="solid"/>
                    </a:lnR>
                    <a:lnT w="7358">
                      <a:solidFill>
                        <a:srgbClr val="000000"/>
                      </a:solidFill>
                      <a:prstDash val="solid"/>
                    </a:lnT>
                    <a:lnB w="735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1920875">
              <a:lnSpc>
                <a:spcPct val="100000"/>
              </a:lnSpc>
            </a:pPr>
            <a:r>
              <a:rPr dirty="0" spc="-15"/>
              <a:t>Ejercicio</a:t>
            </a:r>
            <a:r>
              <a:rPr dirty="0" spc="-15"/>
              <a:t> de</a:t>
            </a:r>
            <a:r>
              <a:rPr dirty="0" spc="-5"/>
              <a:t> clase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644" y="1725394"/>
            <a:ext cx="709040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¿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qué c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perten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sigu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ent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ecc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red?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1601" y="2708275"/>
          <a:ext cx="4867275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/>
                <a:gridCol w="1535938"/>
              </a:tblGrid>
              <a:tr h="4699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dirty="0" sz="24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ección</a:t>
                      </a:r>
                      <a:r>
                        <a:rPr dirty="0" sz="24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IPv4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127. 0. 0. 0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65. 0. 0. 0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192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0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0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172. 16. 0. 0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225. 255. 254. 245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798830">
              <a:lnSpc>
                <a:spcPct val="100000"/>
              </a:lnSpc>
            </a:pPr>
            <a:r>
              <a:rPr dirty="0" spc="-15"/>
              <a:t>Direccio</a:t>
            </a:r>
            <a:r>
              <a:rPr dirty="0" spc="-35"/>
              <a:t>n</a:t>
            </a:r>
            <a:r>
              <a:rPr dirty="0" spc="-5"/>
              <a:t>amient</a:t>
            </a:r>
            <a:r>
              <a:rPr dirty="0"/>
              <a:t>o</a:t>
            </a:r>
            <a:r>
              <a:rPr dirty="0" spc="-20"/>
              <a:t> </a:t>
            </a:r>
            <a:r>
              <a:rPr dirty="0" spc="-5"/>
              <a:t>IPv4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o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nti</a:t>
            </a:r>
            <a:r>
              <a:rPr dirty="0" sz="1800" spc="-20" b="1" i="1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dirty="0" sz="1800" b="1" i="1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i</a:t>
            </a:r>
            <a:r>
              <a:rPr dirty="0" sz="1800" spc="-10" b="1" i="1">
                <a:solidFill>
                  <a:srgbClr val="FFFFFF"/>
                </a:solidFill>
                <a:latin typeface="Arial Narrow"/>
                <a:cs typeface="Arial Narrow"/>
              </a:rPr>
              <a:t>ón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5257800"/>
            <a:ext cx="705612" cy="56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51175" y="1537995"/>
            <a:ext cx="275780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25" b="1" u="heavy">
                <a:latin typeface="Times New Roman"/>
                <a:cs typeface="Times New Roman"/>
              </a:rPr>
              <a:t>R</a:t>
            </a:r>
            <a:r>
              <a:rPr dirty="0" sz="2800" spc="-30" b="1" u="heavy">
                <a:latin typeface="Times New Roman"/>
                <a:cs typeface="Times New Roman"/>
              </a:rPr>
              <a:t>e</a:t>
            </a:r>
            <a:r>
              <a:rPr dirty="0" sz="2800" spc="-15" b="1" u="heavy">
                <a:latin typeface="Times New Roman"/>
                <a:cs typeface="Times New Roman"/>
              </a:rPr>
              <a:t>des</a:t>
            </a:r>
            <a:r>
              <a:rPr dirty="0" sz="2800" spc="-5" b="1" u="heavy">
                <a:latin typeface="Times New Roman"/>
                <a:cs typeface="Times New Roman"/>
              </a:rPr>
              <a:t> </a:t>
            </a:r>
            <a:r>
              <a:rPr dirty="0" sz="2800" spc="-25" b="1" u="heavy">
                <a:latin typeface="Times New Roman"/>
                <a:cs typeface="Times New Roman"/>
              </a:rPr>
              <a:t>R</a:t>
            </a:r>
            <a:r>
              <a:rPr dirty="0" sz="2800" spc="-30" b="1" u="heavy">
                <a:latin typeface="Times New Roman"/>
                <a:cs typeface="Times New Roman"/>
              </a:rPr>
              <a:t>e</a:t>
            </a:r>
            <a:r>
              <a:rPr dirty="0" sz="2800" spc="-15" b="1" u="heavy">
                <a:latin typeface="Times New Roman"/>
                <a:cs typeface="Times New Roman"/>
              </a:rPr>
              <a:t>se</a:t>
            </a:r>
            <a:r>
              <a:rPr dirty="0" sz="2800" spc="-25" b="1" u="heavy">
                <a:latin typeface="Times New Roman"/>
                <a:cs typeface="Times New Roman"/>
              </a:rPr>
              <a:t>r</a:t>
            </a:r>
            <a:r>
              <a:rPr dirty="0" sz="2800" spc="-15" b="1" u="heavy">
                <a:latin typeface="Times New Roman"/>
                <a:cs typeface="Times New Roman"/>
              </a:rPr>
              <a:t>v</a:t>
            </a:r>
            <a:r>
              <a:rPr dirty="0" sz="2800" spc="-10" b="1" u="heavy">
                <a:latin typeface="Times New Roman"/>
                <a:cs typeface="Times New Roman"/>
              </a:rPr>
              <a:t>a</a:t>
            </a:r>
            <a:r>
              <a:rPr dirty="0" sz="2800" spc="-20" b="1" u="heavy">
                <a:latin typeface="Times New Roman"/>
                <a:cs typeface="Times New Roman"/>
              </a:rPr>
              <a:t>d</a:t>
            </a:r>
            <a:r>
              <a:rPr dirty="0" sz="2800" spc="-10" b="1" u="heavy">
                <a:latin typeface="Times New Roman"/>
                <a:cs typeface="Times New Roman"/>
              </a:rPr>
              <a:t>a</a:t>
            </a:r>
            <a:r>
              <a:rPr dirty="0" sz="2800" spc="-15" b="1" u="heavy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194" y="5273056"/>
            <a:ext cx="6317615" cy="80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568325" algn="l"/>
                <a:tab pos="2105025" algn="l"/>
                <a:tab pos="4057650" algn="l"/>
                <a:tab pos="4493260" algn="l"/>
                <a:tab pos="4912360" algn="l"/>
              </a:tabLst>
            </a:pPr>
            <a:r>
              <a:rPr dirty="0" sz="2800" spc="-25" b="1">
                <a:latin typeface="Times New Roman"/>
                <a:cs typeface="Times New Roman"/>
              </a:rPr>
              <a:t>L</a:t>
            </a:r>
            <a:r>
              <a:rPr dirty="0" sz="2800" spc="-15" b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15" b="1">
                <a:latin typeface="Times New Roman"/>
                <a:cs typeface="Times New Roman"/>
              </a:rPr>
              <a:t>di</a:t>
            </a:r>
            <a:r>
              <a:rPr dirty="0" sz="2800" spc="-60" b="1">
                <a:latin typeface="Times New Roman"/>
                <a:cs typeface="Times New Roman"/>
              </a:rPr>
              <a:t>r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30" b="1">
                <a:latin typeface="Times New Roman"/>
                <a:cs typeface="Times New Roman"/>
              </a:rPr>
              <a:t>c</a:t>
            </a:r>
            <a:r>
              <a:rPr dirty="0" sz="2800" spc="-15" b="1">
                <a:latin typeface="Times New Roman"/>
                <a:cs typeface="Times New Roman"/>
              </a:rPr>
              <a:t>ción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15" b="1">
                <a:latin typeface="Times New Roman"/>
                <a:cs typeface="Times New Roman"/>
              </a:rPr>
              <a:t>IP</a:t>
            </a:r>
            <a:r>
              <a:rPr dirty="0" sz="2800" spc="254" b="1">
                <a:latin typeface="Times New Roman"/>
                <a:cs typeface="Times New Roman"/>
              </a:rPr>
              <a:t> 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12</a:t>
            </a:r>
            <a:r>
              <a:rPr dirty="0" sz="2800" spc="-10" b="1">
                <a:solidFill>
                  <a:srgbClr val="3333CC"/>
                </a:solidFill>
                <a:latin typeface="Times New Roman"/>
                <a:cs typeface="Times New Roman"/>
              </a:rPr>
              <a:t>7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dirty="0" sz="2800" spc="-10" b="1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dirty="0" sz="2800" spc="-10" b="1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25" b="1">
                <a:latin typeface="Times New Roman"/>
                <a:cs typeface="Times New Roman"/>
              </a:rPr>
              <a:t>e</a:t>
            </a:r>
            <a:r>
              <a:rPr dirty="0" sz="2800" spc="-15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15" b="1">
                <a:latin typeface="Times New Roman"/>
                <a:cs typeface="Times New Roman"/>
              </a:rPr>
              <a:t>la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15" b="1">
                <a:latin typeface="Times New Roman"/>
                <a:cs typeface="Times New Roman"/>
              </a:rPr>
              <a:t>di</a:t>
            </a:r>
            <a:r>
              <a:rPr dirty="0" sz="2800" spc="-60" b="1">
                <a:latin typeface="Times New Roman"/>
                <a:cs typeface="Times New Roman"/>
              </a:rPr>
              <a:t>r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spc="-30" b="1">
                <a:latin typeface="Times New Roman"/>
                <a:cs typeface="Times New Roman"/>
              </a:rPr>
              <a:t>c</a:t>
            </a:r>
            <a:r>
              <a:rPr dirty="0" sz="2800" spc="-15" b="1">
                <a:latin typeface="Times New Roman"/>
                <a:cs typeface="Times New Roman"/>
              </a:rPr>
              <a:t>c</a:t>
            </a:r>
            <a:r>
              <a:rPr dirty="0" sz="2800" spc="-25" b="1">
                <a:latin typeface="Times New Roman"/>
                <a:cs typeface="Times New Roman"/>
              </a:rPr>
              <a:t>i</a:t>
            </a:r>
            <a:r>
              <a:rPr dirty="0" sz="2800" spc="-15" b="1">
                <a:latin typeface="Times New Roman"/>
                <a:cs typeface="Times New Roman"/>
              </a:rPr>
              <a:t>ón</a:t>
            </a:r>
            <a:r>
              <a:rPr dirty="0" sz="2800" spc="-15" b="1">
                <a:latin typeface="Times New Roman"/>
                <a:cs typeface="Times New Roman"/>
              </a:rPr>
              <a:t> Loo</a:t>
            </a:r>
            <a:r>
              <a:rPr dirty="0" sz="2800" spc="-15" b="1">
                <a:latin typeface="Times New Roman"/>
                <a:cs typeface="Times New Roman"/>
              </a:rPr>
              <a:t>p</a:t>
            </a:r>
            <a:r>
              <a:rPr dirty="0" sz="2800" spc="-20" b="1">
                <a:latin typeface="Times New Roman"/>
                <a:cs typeface="Times New Roman"/>
              </a:rPr>
              <a:t>Back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p</a:t>
            </a:r>
            <a:r>
              <a:rPr dirty="0" sz="2800" spc="-10" b="1">
                <a:latin typeface="Times New Roman"/>
                <a:cs typeface="Times New Roman"/>
              </a:rPr>
              <a:t>a</a:t>
            </a:r>
            <a:r>
              <a:rPr dirty="0" sz="2800" spc="-15" b="1">
                <a:latin typeface="Times New Roman"/>
                <a:cs typeface="Times New Roman"/>
              </a:rPr>
              <a:t>ra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cua</a:t>
            </a: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sz="2800" spc="-20" b="1">
                <a:latin typeface="Times New Roman"/>
                <a:cs typeface="Times New Roman"/>
              </a:rPr>
              <a:t>q</a:t>
            </a:r>
            <a:r>
              <a:rPr dirty="0" sz="2800" spc="-15" b="1">
                <a:latin typeface="Times New Roman"/>
                <a:cs typeface="Times New Roman"/>
              </a:rPr>
              <a:t>u</a:t>
            </a:r>
            <a:r>
              <a:rPr dirty="0" sz="2800" spc="-15" b="1">
                <a:latin typeface="Times New Roman"/>
                <a:cs typeface="Times New Roman"/>
              </a:rPr>
              <a:t>ier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NIC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14169" y="2402221"/>
          <a:ext cx="5219700" cy="17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479"/>
                <a:gridCol w="2967700"/>
              </a:tblGrid>
              <a:tr h="5609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.0.0.0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</a:pP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.2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.2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.2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4035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2.1</a:t>
                      </a: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.0.0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.2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611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.0.0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</a:pP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192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.1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.2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spc="5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.2</a:t>
                      </a:r>
                      <a:r>
                        <a:rPr dirty="0" sz="2800" spc="1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340" rIns="0" bIns="0" rtlCol="0" vert="horz">
            <a:spAutoFit/>
          </a:bodyPr>
          <a:lstStyle/>
          <a:p>
            <a:pPr marL="1018540">
              <a:lnSpc>
                <a:spcPct val="100000"/>
              </a:lnSpc>
            </a:pPr>
            <a:r>
              <a:rPr dirty="0" spc="-15"/>
              <a:t>Dirección</a:t>
            </a:r>
            <a:r>
              <a:rPr dirty="0" spc="-15"/>
              <a:t> </a:t>
            </a:r>
            <a:r>
              <a:rPr dirty="0" spc="-15"/>
              <a:t>IP</a:t>
            </a:r>
            <a:r>
              <a:rPr dirty="0" spc="-60"/>
              <a:t> </a:t>
            </a:r>
            <a:r>
              <a:rPr dirty="0"/>
              <a:t>y</a:t>
            </a:r>
            <a:r>
              <a:rPr dirty="0" spc="10"/>
              <a:t> </a:t>
            </a:r>
            <a:r>
              <a:rPr dirty="0" spc="-15"/>
              <a:t>prefijo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550784" cy="4824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 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esque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as 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subneteo 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 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pref</a:t>
            </a:r>
            <a:r>
              <a:rPr dirty="0" sz="2400" spc="-1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jo 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 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 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 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5">
                <a:latin typeface="Times New Roman"/>
                <a:cs typeface="Times New Roman"/>
              </a:rPr>
              <a:t>ú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ero</a:t>
            </a:r>
            <a:r>
              <a:rPr dirty="0" sz="2400">
                <a:latin typeface="Times New Roman"/>
                <a:cs typeface="Times New Roman"/>
              </a:rPr>
              <a:t> en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ero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cua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ucho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igual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30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</a:t>
            </a:r>
            <a:r>
              <a:rPr dirty="0" sz="2400" spc="-10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infor</a:t>
            </a:r>
            <a:r>
              <a:rPr dirty="0" sz="2400" spc="-2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ación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alio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 del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esque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 ut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z</a:t>
            </a:r>
            <a:r>
              <a:rPr dirty="0" sz="2400">
                <a:latin typeface="Times New Roman"/>
                <a:cs typeface="Times New Roman"/>
              </a:rPr>
              <a:t>ado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3200">
              <a:latin typeface="Times New Roman"/>
              <a:cs typeface="Times New Roman"/>
            </a:endParaRPr>
          </a:p>
          <a:p>
            <a:pPr marL="2319020">
              <a:lnSpc>
                <a:spcPct val="100000"/>
              </a:lnSpc>
              <a:tabLst>
                <a:tab pos="4553585" algn="l"/>
              </a:tabLst>
            </a:pPr>
            <a:r>
              <a:rPr dirty="0" sz="3200" b="1">
                <a:latin typeface="Times New Roman"/>
                <a:cs typeface="Times New Roman"/>
              </a:rPr>
              <a:t>1</a:t>
            </a:r>
            <a:r>
              <a:rPr dirty="0" sz="3200" spc="5" b="1">
                <a:latin typeface="Times New Roman"/>
                <a:cs typeface="Times New Roman"/>
              </a:rPr>
              <a:t>0</a:t>
            </a:r>
            <a:r>
              <a:rPr dirty="0" sz="3200" b="1">
                <a:latin typeface="Times New Roman"/>
                <a:cs typeface="Times New Roman"/>
              </a:rPr>
              <a:t>.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2</a:t>
            </a:r>
            <a:r>
              <a:rPr dirty="0" sz="3200" spc="5" b="1">
                <a:latin typeface="Times New Roman"/>
                <a:cs typeface="Times New Roman"/>
              </a:rPr>
              <a:t>5</a:t>
            </a:r>
            <a:r>
              <a:rPr dirty="0" sz="3200" b="1">
                <a:latin typeface="Times New Roman"/>
                <a:cs typeface="Times New Roman"/>
              </a:rPr>
              <a:t>.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9</a:t>
            </a:r>
            <a:r>
              <a:rPr dirty="0" sz="3200" spc="5" b="1">
                <a:latin typeface="Times New Roman"/>
                <a:cs typeface="Times New Roman"/>
              </a:rPr>
              <a:t>6</a:t>
            </a:r>
            <a:r>
              <a:rPr dirty="0" sz="3200" b="1">
                <a:latin typeface="Times New Roman"/>
                <a:cs typeface="Times New Roman"/>
              </a:rPr>
              <a:t>.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0	/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22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4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</a:t>
            </a:r>
            <a:r>
              <a:rPr dirty="0" sz="2400" spc="-15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ijo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dica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posi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ión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1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Crít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co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5" b="1">
                <a:latin typeface="Times New Roman"/>
                <a:cs typeface="Times New Roman"/>
              </a:rPr>
              <a:t>BC</a:t>
            </a:r>
            <a:r>
              <a:rPr dirty="0" sz="2400">
                <a:latin typeface="Times New Roman"/>
                <a:cs typeface="Times New Roman"/>
              </a:rPr>
              <a:t>).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Este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20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te</a:t>
            </a:r>
            <a:r>
              <a:rPr dirty="0" sz="2400">
                <a:latin typeface="Times New Roman"/>
                <a:cs typeface="Times New Roman"/>
              </a:rPr>
              <a:t> nos 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 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ac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ón 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ra 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lc</a:t>
            </a:r>
            <a:r>
              <a:rPr dirty="0" sz="2400" spc="-20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lar 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 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</a:t>
            </a:r>
            <a:r>
              <a:rPr dirty="0" sz="2400" spc="-10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laza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iento 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entre</a:t>
            </a:r>
            <a:r>
              <a:rPr dirty="0" sz="2400">
                <a:latin typeface="Times New Roman"/>
                <a:cs typeface="Times New Roman"/>
              </a:rPr>
              <a:t> subredes,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ite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nstr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ir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ásca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eto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infor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ac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ón 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 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nú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o 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its 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q</a:t>
            </a:r>
            <a:r>
              <a:rPr dirty="0" sz="2400">
                <a:latin typeface="Times New Roman"/>
                <a:cs typeface="Times New Roman"/>
              </a:rPr>
              <a:t>ue 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 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il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zado 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ra</a:t>
            </a:r>
            <a:r>
              <a:rPr dirty="0" sz="2400">
                <a:latin typeface="Times New Roman"/>
                <a:cs typeface="Times New Roman"/>
              </a:rPr>
              <a:t> crear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subre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es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,por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consecue</a:t>
            </a:r>
            <a:r>
              <a:rPr dirty="0" sz="2400" spc="-10">
                <a:latin typeface="Times New Roman"/>
                <a:cs typeface="Times New Roman"/>
              </a:rPr>
              <a:t>nc</a:t>
            </a:r>
            <a:r>
              <a:rPr dirty="0" sz="2400">
                <a:latin typeface="Times New Roman"/>
                <a:cs typeface="Times New Roman"/>
              </a:rPr>
              <a:t>ia,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nú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ero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ts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ión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hosts.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508" y="146304"/>
            <a:ext cx="7924800" cy="119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51435">
              <a:lnSpc>
                <a:spcPct val="100000"/>
              </a:lnSpc>
            </a:pPr>
            <a:r>
              <a:rPr dirty="0" spc="-5"/>
              <a:t>Métod</a:t>
            </a:r>
            <a:r>
              <a:rPr dirty="0"/>
              <a:t>o base</a:t>
            </a:r>
            <a:r>
              <a:rPr dirty="0" spc="-15"/>
              <a:t> </a:t>
            </a:r>
            <a:r>
              <a:rPr dirty="0" spc="-5"/>
              <a:t>1</a:t>
            </a:r>
            <a:r>
              <a:rPr dirty="0"/>
              <a:t>0 </a:t>
            </a:r>
            <a:r>
              <a:rPr dirty="0" spc="-20"/>
              <a:t>para</a:t>
            </a:r>
            <a:r>
              <a:rPr dirty="0" spc="-15"/>
              <a:t> </a:t>
            </a:r>
            <a:r>
              <a:rPr dirty="0" spc="-5"/>
              <a:t>cre</a:t>
            </a:r>
            <a:r>
              <a:rPr dirty="0" spc="5"/>
              <a:t>a</a:t>
            </a:r>
            <a:r>
              <a:rPr dirty="0" spc="-15"/>
              <a:t>r</a:t>
            </a:r>
            <a:r>
              <a:rPr dirty="0" spc="-15"/>
              <a:t> </a:t>
            </a:r>
            <a:r>
              <a:rPr dirty="0" spc="-25"/>
              <a:t>subrede</a:t>
            </a:r>
            <a:r>
              <a:rPr dirty="0" spc="-20"/>
              <a:t>s</a:t>
            </a:r>
            <a:r>
              <a:rPr dirty="0" spc="-25"/>
              <a:t> </a:t>
            </a:r>
            <a:r>
              <a:rPr dirty="0"/>
              <a:t>y</a:t>
            </a:r>
          </a:p>
          <a:p>
            <a:pPr algn="ctr" marL="52069">
              <a:lnSpc>
                <a:spcPct val="100000"/>
              </a:lnSpc>
            </a:pPr>
            <a:r>
              <a:rPr dirty="0"/>
              <a:t>máscaras</a:t>
            </a:r>
            <a:r>
              <a:rPr dirty="0" spc="-15"/>
              <a:t> d</a:t>
            </a:r>
            <a:r>
              <a:rPr dirty="0"/>
              <a:t>e</a:t>
            </a:r>
            <a:r>
              <a:rPr dirty="0" spc="-30"/>
              <a:t> </a:t>
            </a:r>
            <a:r>
              <a:rPr dirty="0"/>
              <a:t>red.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dirty="0" spc="-30"/>
              <a:t>E</a:t>
            </a:r>
            <a:r>
              <a:rPr dirty="0" spc="-10"/>
              <a:t>l</a:t>
            </a:r>
            <a:r>
              <a:rPr dirty="0" spc="260"/>
              <a:t> </a:t>
            </a:r>
            <a:r>
              <a:rPr dirty="0" spc="-25"/>
              <a:t>m</a:t>
            </a:r>
            <a:r>
              <a:rPr dirty="0" spc="-30"/>
              <a:t>é</a:t>
            </a:r>
            <a:r>
              <a:rPr dirty="0" spc="-15"/>
              <a:t>to</a:t>
            </a:r>
            <a:r>
              <a:rPr dirty="0" spc="-10"/>
              <a:t>d</a:t>
            </a:r>
            <a:r>
              <a:rPr dirty="0" spc="-15"/>
              <a:t>o</a:t>
            </a:r>
            <a:r>
              <a:rPr dirty="0" spc="254"/>
              <a:t> </a:t>
            </a:r>
            <a:r>
              <a:rPr dirty="0" spc="-15"/>
              <a:t>consiste</a:t>
            </a:r>
            <a:r>
              <a:rPr dirty="0" spc="254"/>
              <a:t> </a:t>
            </a:r>
            <a:r>
              <a:rPr dirty="0" spc="-35"/>
              <a:t>e</a:t>
            </a:r>
            <a:r>
              <a:rPr dirty="0" spc="-15"/>
              <a:t>n</a:t>
            </a:r>
            <a:r>
              <a:rPr dirty="0" spc="260"/>
              <a:t> </a:t>
            </a:r>
            <a:r>
              <a:rPr dirty="0" spc="-15"/>
              <a:t>re</a:t>
            </a:r>
            <a:r>
              <a:rPr dirty="0" spc="-25"/>
              <a:t>a</a:t>
            </a:r>
            <a:r>
              <a:rPr dirty="0" spc="-10"/>
              <a:t>liz</a:t>
            </a:r>
            <a:r>
              <a:rPr dirty="0" spc="-25"/>
              <a:t>a</a:t>
            </a:r>
            <a:r>
              <a:rPr dirty="0" spc="-10"/>
              <a:t>r</a:t>
            </a:r>
            <a:r>
              <a:rPr dirty="0" spc="250"/>
              <a:t> </a:t>
            </a:r>
            <a:r>
              <a:rPr dirty="0" spc="-15"/>
              <a:t>só</a:t>
            </a:r>
            <a:r>
              <a:rPr dirty="0" spc="-5"/>
              <a:t>l</a:t>
            </a:r>
            <a:r>
              <a:rPr dirty="0" spc="-15"/>
              <a:t>o</a:t>
            </a:r>
            <a:r>
              <a:rPr dirty="0" spc="250"/>
              <a:t> </a:t>
            </a:r>
            <a:r>
              <a:rPr dirty="0" spc="-15"/>
              <a:t>o</a:t>
            </a:r>
            <a:r>
              <a:rPr dirty="0" spc="-10"/>
              <a:t>p</a:t>
            </a:r>
            <a:r>
              <a:rPr dirty="0" spc="-15"/>
              <a:t>er</a:t>
            </a:r>
            <a:r>
              <a:rPr dirty="0" spc="-35"/>
              <a:t>a</a:t>
            </a:r>
            <a:r>
              <a:rPr dirty="0" spc="-15"/>
              <a:t>ciones</a:t>
            </a:r>
            <a:r>
              <a:rPr dirty="0" spc="265"/>
              <a:t> </a:t>
            </a:r>
            <a:r>
              <a:rPr dirty="0" spc="-35"/>
              <a:t>en</a:t>
            </a:r>
          </a:p>
          <a:p>
            <a:pPr marL="355600">
              <a:lnSpc>
                <a:spcPct val="100000"/>
              </a:lnSpc>
            </a:pPr>
            <a:r>
              <a:rPr dirty="0" spc="-15"/>
              <a:t>base</a:t>
            </a:r>
            <a:r>
              <a:rPr dirty="0" spc="-5"/>
              <a:t> </a:t>
            </a:r>
            <a:r>
              <a:rPr dirty="0" spc="-10"/>
              <a:t>10</a:t>
            </a:r>
            <a:r>
              <a:rPr dirty="0" spc="-10"/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809625" algn="l"/>
                <a:tab pos="2012314" algn="l"/>
                <a:tab pos="2506345" algn="l"/>
                <a:tab pos="3807460" algn="l"/>
                <a:tab pos="5010150" algn="l"/>
                <a:tab pos="7597140" algn="l"/>
              </a:tabLst>
            </a:pPr>
            <a:r>
              <a:rPr dirty="0" spc="-25"/>
              <a:t>E</a:t>
            </a:r>
            <a:r>
              <a:rPr dirty="0" spc="-10"/>
              <a:t>l</a:t>
            </a:r>
            <a:r>
              <a:rPr dirty="0"/>
              <a:t>	</a:t>
            </a:r>
            <a:r>
              <a:rPr dirty="0" spc="-40"/>
              <a:t>m</a:t>
            </a:r>
            <a:r>
              <a:rPr dirty="0" spc="-15"/>
              <a:t>éto</a:t>
            </a:r>
            <a:r>
              <a:rPr dirty="0" spc="-10"/>
              <a:t>d</a:t>
            </a:r>
            <a:r>
              <a:rPr dirty="0" spc="-15"/>
              <a:t>o</a:t>
            </a:r>
            <a:r>
              <a:rPr dirty="0"/>
              <a:t>	</a:t>
            </a:r>
            <a:r>
              <a:rPr dirty="0" spc="-10"/>
              <a:t>n</a:t>
            </a:r>
            <a:r>
              <a:rPr dirty="0" spc="-15"/>
              <a:t>o</a:t>
            </a:r>
            <a:r>
              <a:rPr dirty="0"/>
              <a:t>	</a:t>
            </a:r>
            <a:r>
              <a:rPr dirty="0" spc="-15"/>
              <a:t>req</a:t>
            </a:r>
            <a:r>
              <a:rPr dirty="0" spc="-10"/>
              <a:t>u</a:t>
            </a:r>
            <a:r>
              <a:rPr dirty="0" spc="-15"/>
              <a:t>iere</a:t>
            </a:r>
            <a:r>
              <a:rPr dirty="0"/>
              <a:t>	</a:t>
            </a:r>
            <a:r>
              <a:rPr dirty="0" spc="-15"/>
              <a:t>realiz</a:t>
            </a:r>
            <a:r>
              <a:rPr dirty="0" spc="-30"/>
              <a:t>a</a:t>
            </a:r>
            <a:r>
              <a:rPr dirty="0" spc="-10"/>
              <a:t>r</a:t>
            </a:r>
            <a:r>
              <a:rPr dirty="0"/>
              <a:t>	</a:t>
            </a:r>
            <a:r>
              <a:rPr dirty="0" spc="-15"/>
              <a:t>tran</a:t>
            </a:r>
            <a:r>
              <a:rPr dirty="0" spc="-10"/>
              <a:t>s</a:t>
            </a:r>
            <a:r>
              <a:rPr dirty="0" spc="-10"/>
              <a:t>f</a:t>
            </a:r>
            <a:r>
              <a:rPr dirty="0" spc="-10"/>
              <a:t>o</a:t>
            </a:r>
            <a:r>
              <a:rPr dirty="0" spc="-15"/>
              <a:t>rma</a:t>
            </a:r>
            <a:r>
              <a:rPr dirty="0" spc="-25"/>
              <a:t>c</a:t>
            </a:r>
            <a:r>
              <a:rPr dirty="0" spc="-10"/>
              <a:t>i</a:t>
            </a:r>
            <a:r>
              <a:rPr dirty="0" spc="-10"/>
              <a:t>o</a:t>
            </a:r>
            <a:r>
              <a:rPr dirty="0" spc="-15"/>
              <a:t>nes</a:t>
            </a:r>
            <a:r>
              <a:rPr dirty="0"/>
              <a:t>	</a:t>
            </a:r>
            <a:r>
              <a:rPr dirty="0" spc="-15"/>
              <a:t>a</a:t>
            </a:r>
          </a:p>
          <a:p>
            <a:pPr marL="355600">
              <a:lnSpc>
                <a:spcPct val="100000"/>
              </a:lnSpc>
            </a:pPr>
            <a:r>
              <a:rPr dirty="0" spc="-15"/>
              <a:t>bi</a:t>
            </a:r>
            <a:r>
              <a:rPr dirty="0" spc="-10"/>
              <a:t>n</a:t>
            </a:r>
            <a:r>
              <a:rPr dirty="0" spc="-15"/>
              <a:t>ario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dirty="0" spc="-20"/>
              <a:t>Min</a:t>
            </a:r>
            <a:r>
              <a:rPr dirty="0" spc="-5"/>
              <a:t>i</a:t>
            </a:r>
            <a:r>
              <a:rPr dirty="0" spc="-40"/>
              <a:t>m</a:t>
            </a:r>
            <a:r>
              <a:rPr dirty="0" spc="-15"/>
              <a:t>iza</a:t>
            </a:r>
            <a:r>
              <a:rPr dirty="0"/>
              <a:t> </a:t>
            </a:r>
            <a:r>
              <a:rPr dirty="0" spc="-10"/>
              <a:t>l</a:t>
            </a:r>
            <a:r>
              <a:rPr dirty="0" spc="-10"/>
              <a:t>o</a:t>
            </a:r>
            <a:r>
              <a:rPr dirty="0" spc="-15"/>
              <a:t>s</a:t>
            </a:r>
            <a:r>
              <a:rPr dirty="0" spc="-10"/>
              <a:t> </a:t>
            </a:r>
            <a:r>
              <a:rPr dirty="0" spc="-15"/>
              <a:t>err</a:t>
            </a:r>
            <a:r>
              <a:rPr dirty="0" spc="-10"/>
              <a:t>o</a:t>
            </a:r>
            <a:r>
              <a:rPr dirty="0" spc="-15"/>
              <a:t>res</a:t>
            </a:r>
            <a:r>
              <a:rPr dirty="0"/>
              <a:t> </a:t>
            </a:r>
            <a:r>
              <a:rPr dirty="0" spc="-25"/>
              <a:t>e</a:t>
            </a:r>
            <a:r>
              <a:rPr dirty="0" spc="-15"/>
              <a:t>n</a:t>
            </a:r>
            <a:r>
              <a:rPr dirty="0"/>
              <a:t> </a:t>
            </a:r>
            <a:r>
              <a:rPr dirty="0" spc="-15"/>
              <a:t>c</a:t>
            </a:r>
            <a:r>
              <a:rPr dirty="0" spc="-30"/>
              <a:t>á</a:t>
            </a:r>
            <a:r>
              <a:rPr dirty="0" spc="-15"/>
              <a:t>lcul</a:t>
            </a:r>
            <a:r>
              <a:rPr dirty="0" spc="-10"/>
              <a:t>o</a:t>
            </a:r>
            <a:r>
              <a:rPr dirty="0" spc="-5"/>
              <a:t>s</a:t>
            </a:r>
            <a:r>
              <a:rPr dirty="0" spc="-10"/>
              <a:t>.</a:t>
            </a:r>
          </a:p>
          <a:p>
            <a:pPr>
              <a:lnSpc>
                <a:spcPct val="100000"/>
              </a:lnSpc>
              <a:spcBef>
                <a:spcPts val="27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dirty="0" spc="-15"/>
              <a:t>Método</a:t>
            </a:r>
            <a:r>
              <a:rPr dirty="0" spc="-5"/>
              <a:t> </a:t>
            </a:r>
            <a:r>
              <a:rPr dirty="0" spc="-40"/>
              <a:t>m</a:t>
            </a:r>
            <a:r>
              <a:rPr dirty="0" spc="-15"/>
              <a:t>uy</a:t>
            </a:r>
            <a:r>
              <a:rPr dirty="0" spc="20"/>
              <a:t> </a:t>
            </a:r>
            <a:r>
              <a:rPr dirty="0" spc="-15"/>
              <a:t>rápi</a:t>
            </a:r>
            <a:r>
              <a:rPr dirty="0" spc="-5"/>
              <a:t>d</a:t>
            </a:r>
            <a:r>
              <a:rPr dirty="0" spc="-15"/>
              <a:t>o</a:t>
            </a:r>
            <a:r>
              <a:rPr dirty="0" spc="-10"/>
              <a:t> </a:t>
            </a:r>
            <a:r>
              <a:rPr dirty="0" spc="-15"/>
              <a:t>para</a:t>
            </a:r>
            <a:r>
              <a:rPr dirty="0" spc="5"/>
              <a:t> </a:t>
            </a:r>
            <a:r>
              <a:rPr dirty="0" spc="-15"/>
              <a:t>cre</a:t>
            </a:r>
            <a:r>
              <a:rPr dirty="0" spc="-30"/>
              <a:t>a</a:t>
            </a:r>
            <a:r>
              <a:rPr dirty="0" spc="-10"/>
              <a:t>r</a:t>
            </a:r>
            <a:r>
              <a:rPr dirty="0" spc="10"/>
              <a:t> </a:t>
            </a:r>
            <a:r>
              <a:rPr dirty="0" spc="-15"/>
              <a:t>s</a:t>
            </a:r>
            <a:r>
              <a:rPr dirty="0" spc="-10"/>
              <a:t>u</a:t>
            </a:r>
            <a:r>
              <a:rPr dirty="0" spc="-15"/>
              <a:t>b</a:t>
            </a:r>
            <a:r>
              <a:rPr dirty="0" spc="-5"/>
              <a:t>r</a:t>
            </a:r>
            <a:r>
              <a:rPr dirty="0" spc="-15"/>
              <a:t>edes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dirty="0" spc="-30"/>
              <a:t>N</a:t>
            </a:r>
            <a:r>
              <a:rPr dirty="0" spc="-15"/>
              <a:t>o</a:t>
            </a:r>
            <a:r>
              <a:rPr dirty="0" spc="10"/>
              <a:t> </a:t>
            </a:r>
            <a:r>
              <a:rPr dirty="0" spc="-25"/>
              <a:t>e</a:t>
            </a:r>
            <a:r>
              <a:rPr dirty="0" spc="-15"/>
              <a:t>s</a:t>
            </a:r>
            <a:r>
              <a:rPr dirty="0"/>
              <a:t> </a:t>
            </a:r>
            <a:r>
              <a:rPr dirty="0" spc="-15"/>
              <a:t>nec</a:t>
            </a:r>
            <a:r>
              <a:rPr dirty="0" spc="-30"/>
              <a:t>e</a:t>
            </a:r>
            <a:r>
              <a:rPr dirty="0" spc="-15"/>
              <a:t>sario</a:t>
            </a:r>
            <a:r>
              <a:rPr dirty="0"/>
              <a:t> </a:t>
            </a:r>
            <a:r>
              <a:rPr dirty="0" spc="-25"/>
              <a:t>e</a:t>
            </a:r>
            <a:r>
              <a:rPr dirty="0" spc="-10"/>
              <a:t>l</a:t>
            </a:r>
            <a:r>
              <a:rPr dirty="0" spc="-5"/>
              <a:t> </a:t>
            </a:r>
            <a:r>
              <a:rPr dirty="0" spc="-15"/>
              <a:t>u</a:t>
            </a:r>
            <a:r>
              <a:rPr dirty="0" spc="-10"/>
              <a:t>s</a:t>
            </a:r>
            <a:r>
              <a:rPr dirty="0" spc="-15"/>
              <a:t>o</a:t>
            </a:r>
            <a:r>
              <a:rPr dirty="0"/>
              <a:t> </a:t>
            </a:r>
            <a:r>
              <a:rPr dirty="0" spc="-10"/>
              <a:t>d</a:t>
            </a:r>
            <a:r>
              <a:rPr dirty="0" spc="-15"/>
              <a:t>e</a:t>
            </a:r>
            <a:r>
              <a:rPr dirty="0" spc="-10"/>
              <a:t> </a:t>
            </a:r>
            <a:r>
              <a:rPr dirty="0" spc="-10"/>
              <a:t>un</a:t>
            </a:r>
            <a:r>
              <a:rPr dirty="0" spc="-15"/>
              <a:t>a</a:t>
            </a:r>
            <a:r>
              <a:rPr dirty="0" spc="-10"/>
              <a:t> </a:t>
            </a:r>
            <a:r>
              <a:rPr dirty="0" spc="-15"/>
              <a:t>c</a:t>
            </a:r>
            <a:r>
              <a:rPr dirty="0" spc="-30"/>
              <a:t>a</a:t>
            </a:r>
            <a:r>
              <a:rPr dirty="0" spc="-15"/>
              <a:t>lculad</a:t>
            </a:r>
            <a:r>
              <a:rPr dirty="0" spc="-10"/>
              <a:t>o</a:t>
            </a:r>
            <a:r>
              <a:rPr dirty="0" spc="-15"/>
              <a:t>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Oscar Hernández</dc:creator>
  <dc:title>No Slide Title</dc:title>
  <dcterms:created xsi:type="dcterms:W3CDTF">2021-01-10T19:56:32Z</dcterms:created>
  <dcterms:modified xsi:type="dcterms:W3CDTF">2021-01-10T19:56:32Z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LastSaved">
    <vt:filetime>2021-01-11T00:00:00Z</vt:filetime>
  </property>
</Properties>
</file>