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313" r:id="rId3"/>
    <p:sldId id="314" r:id="rId4"/>
    <p:sldId id="335" r:id="rId5"/>
    <p:sldId id="315" r:id="rId6"/>
    <p:sldId id="316" r:id="rId7"/>
    <p:sldId id="317" r:id="rId8"/>
    <p:sldId id="318" r:id="rId9"/>
    <p:sldId id="319" r:id="rId10"/>
    <p:sldId id="320" r:id="rId11"/>
    <p:sldId id="333" r:id="rId12"/>
    <p:sldId id="334" r:id="rId13"/>
    <p:sldId id="321" r:id="rId14"/>
    <p:sldId id="336" r:id="rId15"/>
    <p:sldId id="322" r:id="rId16"/>
    <p:sldId id="323" r:id="rId17"/>
    <p:sldId id="324" r:id="rId18"/>
    <p:sldId id="325" r:id="rId19"/>
    <p:sldId id="326" r:id="rId20"/>
    <p:sldId id="327" r:id="rId21"/>
    <p:sldId id="328" r:id="rId22"/>
    <p:sldId id="330" r:id="rId23"/>
    <p:sldId id="337" r:id="rId24"/>
    <p:sldId id="338" r:id="rId25"/>
    <p:sldId id="258" r:id="rId26"/>
    <p:sldId id="259" r:id="rId27"/>
    <p:sldId id="287" r:id="rId28"/>
    <p:sldId id="266" r:id="rId29"/>
    <p:sldId id="267" r:id="rId30"/>
    <p:sldId id="268" r:id="rId31"/>
    <p:sldId id="269" r:id="rId32"/>
    <p:sldId id="270" r:id="rId33"/>
    <p:sldId id="285" r:id="rId34"/>
    <p:sldId id="286" r:id="rId35"/>
    <p:sldId id="272" r:id="rId36"/>
    <p:sldId id="273" r:id="rId37"/>
    <p:sldId id="274" r:id="rId38"/>
    <p:sldId id="275" r:id="rId39"/>
    <p:sldId id="282" r:id="rId40"/>
    <p:sldId id="276" r:id="rId41"/>
    <p:sldId id="284" r:id="rId42"/>
    <p:sldId id="277" r:id="rId43"/>
    <p:sldId id="283" r:id="rId44"/>
    <p:sldId id="281" r:id="rId45"/>
    <p:sldId id="278" r:id="rId46"/>
    <p:sldId id="279" r:id="rId4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50" autoAdjust="0"/>
  </p:normalViewPr>
  <p:slideViewPr>
    <p:cSldViewPr>
      <p:cViewPr varScale="1">
        <p:scale>
          <a:sx n="71" d="100"/>
          <a:sy n="71" d="100"/>
        </p:scale>
        <p:origin x="1068" y="4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11/02/2021</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28</a:t>
            </a:fld>
            <a:endParaRPr lang="es-MX" dirty="0"/>
          </a:p>
        </p:txBody>
      </p:sp>
    </p:spTree>
    <p:extLst>
      <p:ext uri="{BB962C8B-B14F-4D97-AF65-F5344CB8AC3E}">
        <p14:creationId xmlns:p14="http://schemas.microsoft.com/office/powerpoint/2010/main" val="361320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31</a:t>
            </a:fld>
            <a:endParaRPr lang="es-MX" dirty="0"/>
          </a:p>
        </p:txBody>
      </p:sp>
    </p:spTree>
    <p:extLst>
      <p:ext uri="{BB962C8B-B14F-4D97-AF65-F5344CB8AC3E}">
        <p14:creationId xmlns:p14="http://schemas.microsoft.com/office/powerpoint/2010/main" val="2163582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32</a:t>
            </a:fld>
            <a:endParaRPr lang="es-MX" dirty="0"/>
          </a:p>
        </p:txBody>
      </p:sp>
    </p:spTree>
    <p:extLst>
      <p:ext uri="{BB962C8B-B14F-4D97-AF65-F5344CB8AC3E}">
        <p14:creationId xmlns:p14="http://schemas.microsoft.com/office/powerpoint/2010/main" val="1691407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p>
        </p:txBody>
      </p:sp>
      <p:sp>
        <p:nvSpPr>
          <p:cNvPr id="2867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5FD3E4D5-C6C4-4F7B-9C80-386F641F5605}" type="slidenum">
              <a:rPr lang="es-MX" sz="1200" smtClean="0"/>
              <a:pPr/>
              <a:t>36</a:t>
            </a:fld>
            <a:endParaRPr lang="es-MX" sz="1200"/>
          </a:p>
        </p:txBody>
      </p:sp>
    </p:spTree>
    <p:extLst>
      <p:ext uri="{BB962C8B-B14F-4D97-AF65-F5344CB8AC3E}">
        <p14:creationId xmlns:p14="http://schemas.microsoft.com/office/powerpoint/2010/main" val="2512630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solidFill>
                  <a:schemeClr val="bg2">
                    <a:lumMod val="25000"/>
                  </a:schemeClr>
                </a:solidFill>
              </a:rPr>
              <a:t>RIP</a:t>
            </a:r>
            <a:r>
              <a:rPr lang="es-MX" baseline="0" dirty="0">
                <a:solidFill>
                  <a:schemeClr val="bg2">
                    <a:lumMod val="25000"/>
                  </a:schemeClr>
                </a:solidFill>
              </a:rPr>
              <a:t> </a:t>
            </a:r>
            <a:r>
              <a:rPr lang="es-MX" dirty="0">
                <a:solidFill>
                  <a:schemeClr val="bg2">
                    <a:lumMod val="25000"/>
                  </a:schemeClr>
                </a:solidFill>
              </a:rPr>
              <a:t>calcula la métrica o ruta más corta posible hasta el destino a partir del </a:t>
            </a:r>
            <a:r>
              <a:rPr lang="es-MX" b="1" dirty="0">
                <a:solidFill>
                  <a:schemeClr val="bg2">
                    <a:lumMod val="25000"/>
                  </a:schemeClr>
                </a:solidFill>
              </a:rPr>
              <a:t>número de "saltos"</a:t>
            </a:r>
            <a:endParaRPr lang="es-MX" sz="1200" b="1" dirty="0">
              <a:solidFill>
                <a:schemeClr val="tx1">
                  <a:lumMod val="85000"/>
                  <a:lumOff val="15000"/>
                </a:schemeClr>
              </a:solidFill>
            </a:endParaRPr>
          </a:p>
          <a:p>
            <a:r>
              <a:rPr lang="es-MX" sz="1200" dirty="0">
                <a:solidFill>
                  <a:schemeClr val="tx1">
                    <a:lumMod val="85000"/>
                    <a:lumOff val="15000"/>
                  </a:schemeClr>
                </a:solidFill>
              </a:rPr>
              <a:t>IGRP utiliza una métrica compuesta para determinar la mejor ruta basándose en el </a:t>
            </a:r>
            <a:r>
              <a:rPr lang="es-MX" sz="1200" b="1" dirty="0">
                <a:solidFill>
                  <a:schemeClr val="tx1">
                    <a:lumMod val="85000"/>
                    <a:lumOff val="15000"/>
                  </a:schemeClr>
                </a:solidFill>
              </a:rPr>
              <a:t>ancho de banda, el retardo, la confiabilidad y la carga del enlace. </a:t>
            </a: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41</a:t>
            </a:fld>
            <a:endParaRPr lang="es-MX" dirty="0"/>
          </a:p>
        </p:txBody>
      </p:sp>
    </p:spTree>
    <p:extLst>
      <p:ext uri="{BB962C8B-B14F-4D97-AF65-F5344CB8AC3E}">
        <p14:creationId xmlns:p14="http://schemas.microsoft.com/office/powerpoint/2010/main" val="2756747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42</a:t>
            </a:fld>
            <a:endParaRPr lang="es-MX" dirty="0"/>
          </a:p>
        </p:txBody>
      </p:sp>
    </p:spTree>
    <p:extLst>
      <p:ext uri="{BB962C8B-B14F-4D97-AF65-F5344CB8AC3E}">
        <p14:creationId xmlns:p14="http://schemas.microsoft.com/office/powerpoint/2010/main" val="207861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200150" lvl="2" indent="-285750">
              <a:lnSpc>
                <a:spcPts val="2800"/>
              </a:lnSpc>
              <a:buFont typeface="Courier New" panose="02070309020205020404" pitchFamily="49" charset="0"/>
              <a:buChar char="o"/>
            </a:pPr>
            <a:r>
              <a:rPr lang="es-MX" sz="1800" dirty="0" err="1">
                <a:latin typeface="ZapfHumnst BT"/>
              </a:rPr>
              <a:t>Streaming</a:t>
            </a:r>
            <a:r>
              <a:rPr lang="es-MX" sz="1800" dirty="0">
                <a:latin typeface="ZapfHumnst BT"/>
              </a:rPr>
              <a:t> video (distribución digital de contenido multimedia a través de una red de computadoras, de manera que el usuario utiliza el producto a la vez que se descarga. La palabra retransmisión se refiere a una corriente continua que fluye sin interrupción, y habitualmente a la difusión de audio o vídeo)</a:t>
            </a:r>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43</a:t>
            </a:fld>
            <a:endParaRPr lang="es-MX" dirty="0"/>
          </a:p>
        </p:txBody>
      </p:sp>
    </p:spTree>
    <p:extLst>
      <p:ext uri="{BB962C8B-B14F-4D97-AF65-F5344CB8AC3E}">
        <p14:creationId xmlns:p14="http://schemas.microsoft.com/office/powerpoint/2010/main" val="2997307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p>
        </p:txBody>
      </p:sp>
      <p:sp>
        <p:nvSpPr>
          <p:cNvPr id="29700"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74B767B-5A6A-4E3E-B358-373E6C3B7CFA}" type="slidenum">
              <a:rPr lang="es-MX" sz="1200" smtClean="0"/>
              <a:pPr/>
              <a:t>45</a:t>
            </a:fld>
            <a:endParaRPr lang="es-MX" sz="1200"/>
          </a:p>
        </p:txBody>
      </p:sp>
    </p:spTree>
    <p:extLst>
      <p:ext uri="{BB962C8B-B14F-4D97-AF65-F5344CB8AC3E}">
        <p14:creationId xmlns:p14="http://schemas.microsoft.com/office/powerpoint/2010/main" val="2872444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p>
        </p:txBody>
      </p:sp>
      <p:sp>
        <p:nvSpPr>
          <p:cNvPr id="307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0608D962-800C-488D-BA7F-1F692CCBC88B}" type="slidenum">
              <a:rPr lang="es-MX" sz="1200" smtClean="0"/>
              <a:pPr/>
              <a:t>46</a:t>
            </a:fld>
            <a:endParaRPr lang="es-MX" sz="1200"/>
          </a:p>
        </p:txBody>
      </p:sp>
    </p:spTree>
    <p:extLst>
      <p:ext uri="{BB962C8B-B14F-4D97-AF65-F5344CB8AC3E}">
        <p14:creationId xmlns:p14="http://schemas.microsoft.com/office/powerpoint/2010/main" val="468015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9</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10</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16</a:t>
            </a:fld>
            <a:endParaRPr lang="es-MX" sz="1200"/>
          </a:p>
        </p:txBody>
      </p:sp>
    </p:spTree>
    <p:extLst>
      <p:ext uri="{BB962C8B-B14F-4D97-AF65-F5344CB8AC3E}">
        <p14:creationId xmlns:p14="http://schemas.microsoft.com/office/powerpoint/2010/main" val="350652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24</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MX"/>
          </a:p>
        </p:txBody>
      </p:sp>
      <p:sp>
        <p:nvSpPr>
          <p:cNvPr id="276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08F477D-C4A6-4FC1-B7B8-28E749EFEDAA}" type="slidenum">
              <a:rPr lang="es-MX" sz="1200" smtClean="0"/>
              <a:pPr/>
              <a:t>25</a:t>
            </a:fld>
            <a:endParaRPr lang="es-MX" sz="1200"/>
          </a:p>
        </p:txBody>
      </p:sp>
    </p:spTree>
    <p:extLst>
      <p:ext uri="{BB962C8B-B14F-4D97-AF65-F5344CB8AC3E}">
        <p14:creationId xmlns:p14="http://schemas.microsoft.com/office/powerpoint/2010/main" val="2936806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11/02/2021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11/02/2021</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23.png"/><Relationship Id="rId9"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7.jpg"/><Relationship Id="rId5" Type="http://schemas.openxmlformats.org/officeDocument/2006/relationships/image" Target="../media/image45.png"/><Relationship Id="rId4" Type="http://schemas.openxmlformats.org/officeDocument/2006/relationships/oleObject" Target="../embeddings/oleObject1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6.jpg"/><Relationship Id="rId5" Type="http://schemas.openxmlformats.org/officeDocument/2006/relationships/image" Target="../media/image55.gif"/><Relationship Id="rId4" Type="http://schemas.openxmlformats.org/officeDocument/2006/relationships/image" Target="../media/image54.jpg"/></Relationships>
</file>

<file path=ppt/slides/_rels/slide46.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2018 </a:t>
            </a:r>
            <a:br>
              <a:rPr lang="es-MX" sz="3200" dirty="0">
                <a:solidFill>
                  <a:schemeClr val="bg2">
                    <a:lumMod val="50000"/>
                  </a:schemeClr>
                </a:solidFill>
              </a:rPr>
            </a:br>
            <a:r>
              <a:rPr lang="es-MX" sz="3200" dirty="0">
                <a:solidFill>
                  <a:schemeClr val="bg2">
                    <a:lumMod val="50000"/>
                  </a:schemeClr>
                </a:solidFill>
              </a:rPr>
              <a:t>Fundamentos de redes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233246"/>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864221"/>
            <a:ext cx="5643563"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establece, mantiene y administra las sesiones entre las aplicaciones.</a:t>
            </a:r>
          </a:p>
          <a:p>
            <a:pPr algn="just">
              <a:lnSpc>
                <a:spcPts val="3000"/>
              </a:lnSpc>
            </a:pPr>
            <a:r>
              <a:rPr lang="es-MX" sz="1800" dirty="0">
                <a:solidFill>
                  <a:schemeClr val="bg2">
                    <a:lumMod val="25000"/>
                  </a:schemeClr>
                </a:solidFill>
                <a:latin typeface="ZapfHumnst BT"/>
              </a:rPr>
              <a:t>La capa de sesión maneja el intercambio de información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43808" y="1340768"/>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408712"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Bef>
                <a:spcPts val="600"/>
              </a:spcBef>
            </a:pPr>
            <a:r>
              <a:rPr lang="es-MX" sz="1900" dirty="0">
                <a:solidFill>
                  <a:schemeClr val="bg2">
                    <a:lumMod val="2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pasar éstas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lvl="1">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lvl="1">
              <a:lnSpc>
                <a:spcPts val="2800"/>
              </a:lnSpc>
              <a:buFont typeface="Wingdings" pitchFamily="2" charset="2"/>
              <a:buChar char="ü"/>
            </a:pPr>
            <a:r>
              <a:rPr lang="es-MX" sz="1900" dirty="0">
                <a:solidFill>
                  <a:schemeClr val="bg2">
                    <a:lumMod val="25000"/>
                  </a:schemeClr>
                </a:solidFill>
                <a:latin typeface="+mn-lt"/>
              </a:rPr>
              <a:t> Detección y corrección de errores</a:t>
            </a:r>
          </a:p>
          <a:p>
            <a:pPr lvl="1">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lvl="1">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2"/>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27784" y="1964407"/>
            <a:ext cx="5786438"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determina el mejor camino </a:t>
            </a:r>
            <a:r>
              <a:rPr lang="es-MX" sz="1800" dirty="0">
                <a:solidFill>
                  <a:schemeClr val="bg2">
                    <a:lumMod val="25000"/>
                  </a:schemeClr>
                </a:solidFill>
                <a:latin typeface="ZapfHumnst BT"/>
              </a:rPr>
              <a:t>para mover los datos de un lugar a otro. Esta capa usa el esquema de direccionamiento </a:t>
            </a:r>
            <a:r>
              <a:rPr lang="es-MX" sz="1800" b="1" dirty="0">
                <a:solidFill>
                  <a:schemeClr val="accent6">
                    <a:lumMod val="75000"/>
                  </a:schemeClr>
                </a:solidFill>
                <a:latin typeface="ZapfHumnst BT"/>
              </a:rPr>
              <a:t>IP</a:t>
            </a:r>
            <a:r>
              <a:rPr lang="es-MX" sz="1800" dirty="0">
                <a:solidFill>
                  <a:schemeClr val="bg2">
                    <a:lumMod val="25000"/>
                  </a:schemeClr>
                </a:solidFill>
                <a:latin typeface="ZapfHumnst BT"/>
              </a:rPr>
              <a:t> (Internet </a:t>
            </a:r>
            <a:r>
              <a:rPr lang="es-MX" sz="1800" dirty="0" err="1">
                <a:solidFill>
                  <a:schemeClr val="bg2">
                    <a:lumMod val="25000"/>
                  </a:schemeClr>
                </a:solidFill>
                <a:latin typeface="ZapfHumnst BT"/>
              </a:rPr>
              <a:t>Protocol</a:t>
            </a:r>
            <a:r>
              <a:rPr lang="es-MX" sz="1800" dirty="0">
                <a:solidFill>
                  <a:schemeClr val="bg2">
                    <a:lumMod val="25000"/>
                  </a:schemeClr>
                </a:solidFill>
                <a:latin typeface="ZapfHumnst BT"/>
              </a:rPr>
              <a:t>). Dispositivos  que operan en esta capa: </a:t>
            </a:r>
            <a:r>
              <a:rPr lang="es-MX" sz="1800" b="1" dirty="0" err="1">
                <a:solidFill>
                  <a:schemeClr val="accent6">
                    <a:lumMod val="75000"/>
                  </a:schemeClr>
                </a:solidFill>
                <a:latin typeface="ZapfHumnst BT"/>
              </a:rPr>
              <a:t>Routers</a:t>
            </a:r>
            <a:r>
              <a:rPr lang="es-MX" sz="1800" dirty="0">
                <a:solidFill>
                  <a:schemeClr val="bg2">
                    <a:lumMod val="25000"/>
                  </a:schemeClr>
                </a:solidFill>
                <a:latin typeface="ZapfHumnst BT"/>
              </a:rPr>
              <a:t> (</a:t>
            </a:r>
            <a:r>
              <a:rPr lang="es-MX" sz="1800" dirty="0" err="1">
                <a:solidFill>
                  <a:schemeClr val="bg2">
                    <a:lumMod val="25000"/>
                  </a:schemeClr>
                </a:solidFill>
                <a:latin typeface="ZapfHumnst BT"/>
              </a:rPr>
              <a:t>ruteadores</a:t>
            </a:r>
            <a:r>
              <a:rPr lang="es-MX" sz="1800" dirty="0">
                <a:solidFill>
                  <a:schemeClr val="bg2">
                    <a:lumMod val="25000"/>
                  </a:schemeClr>
                </a:solidFill>
                <a:latin typeface="ZapfHumnst BT"/>
              </a:rPr>
              <a:t>) y  </a:t>
            </a:r>
            <a:r>
              <a:rPr lang="es-MX" sz="1800" b="1" dirty="0" err="1">
                <a:solidFill>
                  <a:schemeClr val="accent6">
                    <a:lumMod val="75000"/>
                  </a:schemeClr>
                </a:solidFill>
                <a:latin typeface="ZapfHumnst BT"/>
              </a:rPr>
              <a:t>Switches</a:t>
            </a:r>
            <a:r>
              <a:rPr lang="es-MX" sz="1800" b="1" dirty="0">
                <a:solidFill>
                  <a:schemeClr val="accent6">
                    <a:lumMod val="75000"/>
                  </a:schemeClr>
                </a:solidFill>
                <a:latin typeface="ZapfHumnst BT"/>
              </a:rPr>
              <a:t> capa tres</a:t>
            </a:r>
            <a:endParaRPr lang="es-MX" sz="1800" dirty="0">
              <a:solidFill>
                <a:schemeClr val="accent6">
                  <a:lumMod val="75000"/>
                </a:schemeClr>
              </a:solidFill>
              <a:latin typeface="ZapfHumnst B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563" y="3789040"/>
            <a:ext cx="2540659"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627784" y="4178969"/>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a:solidFill>
                  <a:schemeClr val="bg2">
                    <a:lumMod val="25000"/>
                  </a:schemeClr>
                </a:solidFill>
                <a:latin typeface="ZapfHumnst BT"/>
              </a:rPr>
              <a:t>Funciones:</a:t>
            </a:r>
          </a:p>
          <a:p>
            <a:pPr algn="just">
              <a:lnSpc>
                <a:spcPct val="150000"/>
              </a:lnSpc>
              <a:buFont typeface="Wingdings" pitchFamily="2" charset="2"/>
              <a:buChar char="ü"/>
            </a:pPr>
            <a:r>
              <a:rPr lang="es-MX" sz="1800">
                <a:solidFill>
                  <a:schemeClr val="bg2">
                    <a:lumMod val="25000"/>
                  </a:schemeClr>
                </a:solidFill>
                <a:latin typeface="ZapfHumnst BT"/>
              </a:rPr>
              <a:t> Selección de ruta</a:t>
            </a:r>
          </a:p>
          <a:p>
            <a:pPr algn="just">
              <a:lnSpc>
                <a:spcPct val="150000"/>
              </a:lnSpc>
              <a:buFont typeface="Wingdings" pitchFamily="2" charset="2"/>
              <a:buChar char="ü"/>
            </a:pPr>
            <a:r>
              <a:rPr lang="es-MX" sz="180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7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5301208"/>
            <a:ext cx="3981700" cy="143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27784" y="1772816"/>
            <a:ext cx="633670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proporciona un servicio de transmisión de datos confiable a través de un enlace físico</a:t>
            </a:r>
            <a:r>
              <a:rPr lang="es-MX" sz="1900" dirty="0">
                <a:solidFill>
                  <a:schemeClr val="bg2">
                    <a:lumMod val="25000"/>
                  </a:schemeClr>
                </a:solidFill>
                <a:latin typeface="+mn-lt"/>
              </a:rPr>
              <a:t>.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acceso a la red,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10" name="Text Box 2"/>
          <p:cNvSpPr txBox="1">
            <a:spLocks noChangeArrowheads="1"/>
          </p:cNvSpPr>
          <p:nvPr/>
        </p:nvSpPr>
        <p:spPr bwMode="auto">
          <a:xfrm>
            <a:off x="2627784" y="4143856"/>
            <a:ext cx="6147048" cy="121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err="1">
                <a:solidFill>
                  <a:schemeClr val="accent6">
                    <a:lumMod val="75000"/>
                  </a:schemeClr>
                </a:solidFill>
                <a:latin typeface="+mn-lt"/>
              </a:rPr>
              <a:t>Switches</a:t>
            </a:r>
            <a:r>
              <a:rPr lang="es-MX" sz="1900" dirty="0">
                <a:solidFill>
                  <a:schemeClr val="bg2">
                    <a:lumMod val="25000"/>
                  </a:schemeClr>
                </a:solidFill>
                <a:latin typeface="+mn-lt"/>
              </a:rPr>
              <a:t> y </a:t>
            </a:r>
            <a:r>
              <a:rPr lang="es-MX" sz="1900" b="1" dirty="0">
                <a:solidFill>
                  <a:schemeClr val="accent6">
                    <a:lumMod val="75000"/>
                  </a:schemeClr>
                </a:solidFill>
                <a:latin typeface="+mn-lt"/>
              </a:rPr>
              <a:t>NIC</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27784" y="1161370"/>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295657" y="2020816"/>
            <a:ext cx="2188111" cy="3568424"/>
          </a:xfrm>
          <a:prstGeom prst="rect">
            <a:avLst/>
          </a:prstGeom>
        </p:spPr>
      </p:pic>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179"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3087224"/>
            <a:ext cx="2214311" cy="3118748"/>
          </a:xfrm>
          <a:prstGeom prst="rect">
            <a:avLst/>
          </a:prstGeom>
        </p:spPr>
      </p:pic>
      <p:sp>
        <p:nvSpPr>
          <p:cNvPr id="13316" name="Text Box 3"/>
          <p:cNvSpPr txBox="1">
            <a:spLocks noChangeArrowheads="1"/>
          </p:cNvSpPr>
          <p:nvPr/>
        </p:nvSpPr>
        <p:spPr bwMode="auto">
          <a:xfrm>
            <a:off x="2714625" y="1899409"/>
            <a:ext cx="581781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define las especificaciones eléctricas, mecánicas, funcionales y de procedimiento para activar y mantener el enlace físico entre los sistemas.</a:t>
            </a:r>
          </a:p>
        </p:txBody>
      </p:sp>
      <p:sp>
        <p:nvSpPr>
          <p:cNvPr id="9" name="Text Box 3"/>
          <p:cNvSpPr txBox="1">
            <a:spLocks noChangeArrowheads="1"/>
          </p:cNvSpPr>
          <p:nvPr/>
        </p:nvSpPr>
        <p:spPr bwMode="auto">
          <a:xfrm>
            <a:off x="2714624" y="3068960"/>
            <a:ext cx="3945608" cy="366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 (generalmente cable).</a:t>
            </a:r>
          </a:p>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err="1">
                <a:solidFill>
                  <a:schemeClr val="accent6">
                    <a:lumMod val="75000"/>
                  </a:schemeClr>
                </a:solidFill>
                <a:latin typeface="+mn-lt"/>
              </a:rPr>
              <a:t>Hub</a:t>
            </a:r>
            <a:r>
              <a:rPr lang="es-MX" sz="1900" dirty="0">
                <a:solidFill>
                  <a:schemeClr val="bg2">
                    <a:lumMod val="25000"/>
                  </a:schemeClr>
                </a:solidFill>
                <a:latin typeface="+mn-lt"/>
              </a:rPr>
              <a:t>, </a:t>
            </a:r>
            <a:r>
              <a:rPr lang="es-MX" sz="1900" b="1" dirty="0" err="1">
                <a:solidFill>
                  <a:schemeClr val="accent6">
                    <a:lumMod val="75000"/>
                  </a:schemeClr>
                </a:solidFill>
                <a:latin typeface="+mn-lt"/>
              </a:rPr>
              <a:t>Repeater</a:t>
            </a:r>
            <a:r>
              <a:rPr lang="es-MX" sz="1900" b="1" dirty="0">
                <a:solidFill>
                  <a:schemeClr val="accent6">
                    <a:lumMod val="75000"/>
                  </a:schemeClr>
                </a:solidFill>
                <a:latin typeface="+mn-lt"/>
              </a:rPr>
              <a:t> </a:t>
            </a:r>
            <a:r>
              <a:rPr lang="es-MX" sz="1900" dirty="0">
                <a:solidFill>
                  <a:schemeClr val="bg2">
                    <a:lumMod val="25000"/>
                  </a:schemeClr>
                </a:solidFill>
                <a:latin typeface="+mn-lt"/>
              </a:rPr>
              <a:t>(repetidor)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45432" y="1161370"/>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3"/>
          <a:stretch>
            <a:fillRect/>
          </a:stretch>
        </p:blipFill>
        <p:spPr>
          <a:xfrm>
            <a:off x="251520" y="1976001"/>
            <a:ext cx="2166220" cy="3541231"/>
          </a:xfrm>
          <a:prstGeom prst="rect">
            <a:avLst/>
          </a:prstGeom>
        </p:spPr>
      </p:pic>
    </p:spTree>
    <p:extLst>
      <p:ext uri="{BB962C8B-B14F-4D97-AF65-F5344CB8AC3E}">
        <p14:creationId xmlns:p14="http://schemas.microsoft.com/office/powerpoint/2010/main" val="881686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285875" y="3212976"/>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el conocimiento</a:t>
            </a:r>
          </a:p>
          <a:p>
            <a:pPr marL="0" lvl="1" algn="just"/>
            <a:r>
              <a:rPr lang="es-MX" sz="1600" dirty="0">
                <a:solidFill>
                  <a:schemeClr val="bg2">
                    <a:lumMod val="25000"/>
                  </a:schemeClr>
                </a:solidFill>
                <a:latin typeface="ZapfHumnst BT"/>
              </a:rPr>
              <a:t> Simplifica la enseñanza y el aprendizaje, proporcionando un lenguaje</a:t>
            </a:r>
          </a:p>
          <a:p>
            <a:pPr marL="0" lvl="1" algn="just"/>
            <a:r>
              <a:rPr lang="es-MX" sz="1600" dirty="0">
                <a:solidFill>
                  <a:schemeClr val="bg2">
                    <a:lumMod val="25000"/>
                  </a:schemeClr>
                </a:solidFill>
                <a:latin typeface="ZapfHumnst BT"/>
              </a:rPr>
              <a:t>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4020909235"/>
              </p:ext>
            </p:extLst>
          </p:nvPr>
        </p:nvGraphicFramePr>
        <p:xfrm>
          <a:off x="571500" y="3284414"/>
          <a:ext cx="542925" cy="409575"/>
        </p:xfrm>
        <a:graphic>
          <a:graphicData uri="http://schemas.openxmlformats.org/presentationml/2006/ole">
            <mc:AlternateContent xmlns:mc="http://schemas.openxmlformats.org/markup-compatibility/2006">
              <mc:Choice xmlns:v="urn:schemas-microsoft-com:vml" Requires="v">
                <p:oleObj spid="_x0000_s17600" name="Bitmap Image" r:id="rId3" imgW="542823" imgH="409738" progId="Paint.Picture">
                  <p:embed/>
                </p:oleObj>
              </mc:Choice>
              <mc:Fallback>
                <p:oleObj name="Bitmap Image" r:id="rId3" imgW="542823" imgH="4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441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85875" y="4275093"/>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 </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3753250713"/>
              </p:ext>
            </p:extLst>
          </p:nvPr>
        </p:nvGraphicFramePr>
        <p:xfrm>
          <a:off x="685800" y="4408443"/>
          <a:ext cx="485775" cy="400050"/>
        </p:xfrm>
        <a:graphic>
          <a:graphicData uri="http://schemas.openxmlformats.org/presentationml/2006/ole">
            <mc:AlternateContent xmlns:mc="http://schemas.openxmlformats.org/markup-compatibility/2006">
              <mc:Choice xmlns:v="urn:schemas-microsoft-com:vml" Requires="v">
                <p:oleObj spid="_x0000_s17601" name="Bitmap Image" r:id="rId5" imgW="485592" imgH="400000" progId="Paint.Picture">
                  <p:embed/>
                </p:oleObj>
              </mc:Choice>
              <mc:Fallback>
                <p:oleObj name="Bitmap Image" r:id="rId5" imgW="485592" imgH="40000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408443"/>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328738" y="12858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r>
              <a:rPr lang="es-MX" sz="1600" dirty="0">
                <a:solidFill>
                  <a:schemeClr val="bg2">
                    <a:lumMod val="25000"/>
                  </a:schemeClr>
                </a:solidFill>
                <a:latin typeface="ZapfHumnst BT"/>
              </a:rPr>
              <a:t>Separa el proceso de comunicación en pasos simples. </a:t>
            </a:r>
          </a:p>
        </p:txBody>
      </p:sp>
      <p:graphicFrame>
        <p:nvGraphicFramePr>
          <p:cNvPr id="18440" name="Object 14"/>
          <p:cNvGraphicFramePr>
            <a:graphicFrameLocks noChangeAspect="1"/>
          </p:cNvGraphicFramePr>
          <p:nvPr/>
        </p:nvGraphicFramePr>
        <p:xfrm>
          <a:off x="614363" y="1285875"/>
          <a:ext cx="457200" cy="465138"/>
        </p:xfrm>
        <a:graphic>
          <a:graphicData uri="http://schemas.openxmlformats.org/presentationml/2006/ole">
            <mc:AlternateContent xmlns:mc="http://schemas.openxmlformats.org/markup-compatibility/2006">
              <mc:Choice xmlns:v="urn:schemas-microsoft-com:vml" Requires="v">
                <p:oleObj spid="_x0000_s17602" name="Bitmap Image" r:id="rId7" imgW="457249" imgH="466523" progId="Paint.Picture">
                  <p:embed/>
                </p:oleObj>
              </mc:Choice>
              <mc:Fallback>
                <p:oleObj name="Bitmap Image" r:id="rId7" imgW="457249" imgH="466523"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3" y="1285875"/>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357313" y="2147144"/>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MX" sz="1600" dirty="0">
                <a:solidFill>
                  <a:schemeClr val="bg2">
                    <a:lumMod val="25000"/>
                  </a:schemeClr>
                </a:solidFill>
                <a:latin typeface="ZapfHumnst BT"/>
              </a:rPr>
              <a:t>Impide que los cambios en una capa puedan afectar las demás capas, para que se puedan desarrollar con más rapidez. </a:t>
            </a:r>
          </a:p>
        </p:txBody>
      </p:sp>
      <p:pic>
        <p:nvPicPr>
          <p:cNvPr id="18442" name="18 Imagen" descr="chipnuevo.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1500" y="2132856"/>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niveles?</a:t>
            </a:r>
          </a:p>
        </p:txBody>
      </p:sp>
      <p:graphicFrame>
        <p:nvGraphicFramePr>
          <p:cNvPr id="12" name="Object 8"/>
          <p:cNvGraphicFramePr>
            <a:graphicFrameLocks noChangeAspect="1"/>
          </p:cNvGraphicFramePr>
          <p:nvPr>
            <p:extLst>
              <p:ext uri="{D42A27DB-BD31-4B8C-83A1-F6EECF244321}">
                <p14:modId xmlns:p14="http://schemas.microsoft.com/office/powerpoint/2010/main" val="160204639"/>
              </p:ext>
            </p:extLst>
          </p:nvPr>
        </p:nvGraphicFramePr>
        <p:xfrm>
          <a:off x="700088" y="5229200"/>
          <a:ext cx="514350" cy="438150"/>
        </p:xfrm>
        <a:graphic>
          <a:graphicData uri="http://schemas.openxmlformats.org/presentationml/2006/ole">
            <mc:AlternateContent xmlns:mc="http://schemas.openxmlformats.org/markup-compatibility/2006">
              <mc:Choice xmlns:v="urn:schemas-microsoft-com:vml" Requires="v">
                <p:oleObj spid="_x0000_s17603" name="Bitmap Image" r:id="rId10" imgW="514442" imgH="438066" progId="Paint.Picture">
                  <p:embed/>
                </p:oleObj>
              </mc:Choice>
              <mc:Fallback>
                <p:oleObj name="Bitmap Image" r:id="rId10" imgW="514442" imgH="438066"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8" y="5229200"/>
                        <a:ext cx="5143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1"/>
          <p:cNvSpPr txBox="1">
            <a:spLocks noChangeArrowheads="1"/>
          </p:cNvSpPr>
          <p:nvPr/>
        </p:nvSpPr>
        <p:spPr bwMode="auto">
          <a:xfrm>
            <a:off x="1259632" y="5229200"/>
            <a:ext cx="7100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Estandarización</a:t>
            </a:r>
          </a:p>
          <a:p>
            <a:pPr marL="0" lvl="1" algn="just"/>
            <a:r>
              <a:rPr lang="es-MX" sz="1600" dirty="0">
                <a:solidFill>
                  <a:schemeClr val="bg2">
                    <a:lumMod val="25000"/>
                  </a:schemeClr>
                </a:solidFill>
                <a:latin typeface="ZapfHumnst BT"/>
              </a:rPr>
              <a:t>Normaliza los componentes de red para permitir el desarrollo y el soporte de los productos de diferentes fabricantes. </a:t>
            </a:r>
          </a:p>
        </p:txBody>
      </p:sp>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box(in)">
                                      <p:cBhvr>
                                        <p:cTn id="12" dur="20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in)">
                                      <p:cBhvr>
                                        <p:cTn id="17" dur="2000"/>
                                        <p:tgtEl>
                                          <p:spTgt spid="14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box(in)">
                                      <p:cBhvr>
                                        <p:cTn id="22" dur="20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3"/>
          <p:cNvSpPr txBox="1">
            <a:spLocks noChangeArrowheads="1"/>
          </p:cNvSpPr>
          <p:nvPr/>
        </p:nvSpPr>
        <p:spPr bwMode="auto">
          <a:xfrm>
            <a:off x="683568" y="1055058"/>
            <a:ext cx="79928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spcBef>
                <a:spcPct val="50000"/>
              </a:spcBef>
            </a:pPr>
            <a:r>
              <a:rPr lang="es-MX" sz="1600" dirty="0">
                <a:solidFill>
                  <a:schemeClr val="bg2">
                    <a:lumMod val="25000"/>
                  </a:schemeClr>
                </a:solidFill>
                <a:latin typeface="ZapfHumnst BT"/>
              </a:rPr>
              <a:t>El subsistema completo de comunicaciones ha sido dividido en </a:t>
            </a:r>
            <a:r>
              <a:rPr lang="es-MX" sz="1600" b="1" dirty="0">
                <a:solidFill>
                  <a:schemeClr val="accent6">
                    <a:lumMod val="75000"/>
                  </a:schemeClr>
                </a:solidFill>
                <a:latin typeface="ZapfHumnst BT"/>
              </a:rPr>
              <a:t>7 niveles</a:t>
            </a:r>
            <a:r>
              <a:rPr lang="es-MX" sz="1600" dirty="0">
                <a:solidFill>
                  <a:schemeClr val="bg2">
                    <a:lumMod val="25000"/>
                  </a:schemeClr>
                </a:solidFill>
                <a:latin typeface="ZapfHumnst BT"/>
              </a:rPr>
              <a:t>, cada uno de los cuales realiza una función muy bien definida</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564904"/>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1" name="Text Box 3"/>
          <p:cNvSpPr txBox="1">
            <a:spLocks noChangeArrowheads="1"/>
          </p:cNvSpPr>
          <p:nvPr/>
        </p:nvSpPr>
        <p:spPr bwMode="auto">
          <a:xfrm>
            <a:off x="2339752" y="1988840"/>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Aplicación</a:t>
            </a:r>
            <a:r>
              <a:rPr lang="es-MX" sz="1600" dirty="0">
                <a:solidFill>
                  <a:schemeClr val="bg2">
                    <a:lumMod val="25000"/>
                  </a:schemeClr>
                </a:solidFill>
                <a:latin typeface="ZapfHumnst BT"/>
              </a:rPr>
              <a:t> Proporciona servicios de red a las aplicaciones de los usuarios (Correo electrónico, transferencia de archivos, acceso desde terminales a computadoras remotas, servicio de nombres)</a:t>
            </a:r>
          </a:p>
        </p:txBody>
      </p:sp>
      <p:sp>
        <p:nvSpPr>
          <p:cNvPr id="12" name="Text Box 4"/>
          <p:cNvSpPr txBox="1">
            <a:spLocks noChangeArrowheads="1"/>
          </p:cNvSpPr>
          <p:nvPr/>
        </p:nvSpPr>
        <p:spPr bwMode="auto">
          <a:xfrm>
            <a:off x="2339752" y="3167327"/>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Presentación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define el formato de los datos que se van a intercambiar entre las aplicaciones y ofrece a las aplicaciones un conjunto de servicios de transformación de datos como: </a:t>
            </a:r>
            <a:r>
              <a:rPr lang="es-MX" sz="1600" b="1" dirty="0">
                <a:solidFill>
                  <a:schemeClr val="accent5">
                    <a:lumMod val="75000"/>
                  </a:schemeClr>
                </a:solidFill>
                <a:latin typeface="ZapfHumnst BT"/>
              </a:rPr>
              <a:t>compresión</a:t>
            </a:r>
            <a:r>
              <a:rPr lang="es-MX" sz="1600" dirty="0">
                <a:solidFill>
                  <a:schemeClr val="bg2">
                    <a:lumMod val="25000"/>
                  </a:schemeClr>
                </a:solidFill>
                <a:latin typeface="ZapfHumnst BT"/>
              </a:rPr>
              <a:t> y </a:t>
            </a:r>
            <a:r>
              <a:rPr lang="es-MX" sz="1600" b="1" dirty="0">
                <a:solidFill>
                  <a:schemeClr val="bg2">
                    <a:lumMod val="25000"/>
                  </a:schemeClr>
                </a:solidFill>
                <a:latin typeface="ZapfHumnst BT"/>
              </a:rPr>
              <a:t> </a:t>
            </a:r>
            <a:r>
              <a:rPr lang="es-MX" sz="1600" b="1" dirty="0">
                <a:solidFill>
                  <a:schemeClr val="accent5">
                    <a:lumMod val="75000"/>
                  </a:schemeClr>
                </a:solidFill>
                <a:latin typeface="ZapfHumnst BT"/>
              </a:rPr>
              <a:t>encriptación</a:t>
            </a:r>
            <a:r>
              <a:rPr lang="es-MX" sz="1600" b="1"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3" name="10 CuadroTexto"/>
          <p:cNvSpPr txBox="1">
            <a:spLocks noChangeArrowheads="1"/>
          </p:cNvSpPr>
          <p:nvPr/>
        </p:nvSpPr>
        <p:spPr bwMode="auto">
          <a:xfrm>
            <a:off x="2339752" y="4330258"/>
            <a:ext cx="6408712" cy="77482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Sesión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establece, mantiene y administra las sesiones entre las aplicaciones.</a:t>
            </a:r>
          </a:p>
        </p:txBody>
      </p:sp>
      <p:sp>
        <p:nvSpPr>
          <p:cNvPr id="14" name="11 CuadroTexto"/>
          <p:cNvSpPr txBox="1">
            <a:spLocks noChangeArrowheads="1"/>
          </p:cNvSpPr>
          <p:nvPr/>
        </p:nvSpPr>
        <p:spPr bwMode="auto">
          <a:xfrm>
            <a:off x="2339752" y="5140736"/>
            <a:ext cx="6408712"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Transporte </a:t>
            </a:r>
            <a:r>
              <a:rPr lang="es-MX" sz="1600" dirty="0">
                <a:solidFill>
                  <a:schemeClr val="bg2">
                    <a:lumMod val="25000"/>
                  </a:schemeClr>
                </a:solidFill>
                <a:latin typeface="ZapfHumnst BT"/>
              </a:rPr>
              <a:t> Esta capa segmenta y re-ensambla los datos. Su función básica  es aceptar los datos provenientes de la capa de sesión, dividirlos en unidades más pequeñas si es necesario, pasar éstas a la capa de red y asegurarse de que todas las piezas lleguen correctamente al otro extremo. </a:t>
            </a:r>
          </a:p>
        </p:txBody>
      </p:sp>
    </p:spTree>
    <p:extLst>
      <p:ext uri="{BB962C8B-B14F-4D97-AF65-F5344CB8AC3E}">
        <p14:creationId xmlns:p14="http://schemas.microsoft.com/office/powerpoint/2010/main" val="1921476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ox(in)">
                                      <p:cBhvr>
                                        <p:cTn id="7" dur="20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20619"/>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5" name="Text Box 2"/>
          <p:cNvSpPr txBox="1">
            <a:spLocks noChangeArrowheads="1"/>
          </p:cNvSpPr>
          <p:nvPr/>
        </p:nvSpPr>
        <p:spPr bwMode="auto">
          <a:xfrm>
            <a:off x="2483768" y="1484784"/>
            <a:ext cx="6192688" cy="1133900"/>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Red</a:t>
            </a:r>
            <a:r>
              <a:rPr lang="es-MX" sz="1600" dirty="0">
                <a:solidFill>
                  <a:schemeClr val="bg2">
                    <a:lumMod val="25000"/>
                  </a:schemeClr>
                </a:solidFill>
                <a:latin typeface="ZapfHumnst BT"/>
              </a:rPr>
              <a:t> Esta capa determina el mejor camino para mover los datos de un lugar a otro. Esta capa usa el esquema de direccionamiento </a:t>
            </a:r>
            <a:r>
              <a:rPr lang="es-MX" sz="1600" b="1" dirty="0">
                <a:solidFill>
                  <a:schemeClr val="accent5">
                    <a:lumMod val="75000"/>
                  </a:schemeClr>
                </a:solidFill>
                <a:latin typeface="ZapfHumnst BT"/>
              </a:rPr>
              <a:t>IP</a:t>
            </a:r>
            <a:r>
              <a:rPr lang="es-MX" sz="1600" dirty="0">
                <a:solidFill>
                  <a:schemeClr val="bg2">
                    <a:lumMod val="25000"/>
                  </a:schemeClr>
                </a:solidFill>
                <a:latin typeface="ZapfHumnst BT"/>
              </a:rPr>
              <a:t> (Internet </a:t>
            </a:r>
            <a:r>
              <a:rPr lang="es-MX" sz="1600" dirty="0" err="1">
                <a:solidFill>
                  <a:schemeClr val="bg2">
                    <a:lumMod val="25000"/>
                  </a:schemeClr>
                </a:solidFill>
                <a:latin typeface="ZapfHumnst BT"/>
              </a:rPr>
              <a:t>Protocol</a:t>
            </a:r>
            <a:r>
              <a:rPr lang="es-MX" sz="1600" dirty="0">
                <a:solidFill>
                  <a:schemeClr val="bg2">
                    <a:lumMod val="25000"/>
                  </a:schemeClr>
                </a:solidFill>
                <a:latin typeface="ZapfHumnst BT"/>
              </a:rPr>
              <a:t>). </a:t>
            </a:r>
          </a:p>
        </p:txBody>
      </p:sp>
      <p:sp>
        <p:nvSpPr>
          <p:cNvPr id="16" name="Text Box 2"/>
          <p:cNvSpPr txBox="1">
            <a:spLocks noChangeArrowheads="1"/>
          </p:cNvSpPr>
          <p:nvPr/>
        </p:nvSpPr>
        <p:spPr bwMode="auto">
          <a:xfrm>
            <a:off x="2483768" y="2636912"/>
            <a:ext cx="6192688"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Enlace de datos</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proporciona un servicio de transmisión de datos fiable a través de un enlace físico. Maneja la detección y control de errores, la topología de la red y el control de flujo. Esta capa usa un direccionamiento físico: </a:t>
            </a:r>
            <a:r>
              <a:rPr lang="es-MX" sz="1600" b="1" dirty="0">
                <a:solidFill>
                  <a:schemeClr val="accent5">
                    <a:lumMod val="75000"/>
                  </a:schemeClr>
                </a:solidFill>
                <a:latin typeface="ZapfHumnst BT"/>
              </a:rPr>
              <a:t>MAC</a:t>
            </a:r>
            <a:r>
              <a:rPr lang="es-MX" sz="1600" dirty="0">
                <a:solidFill>
                  <a:schemeClr val="bg2">
                    <a:lumMod val="25000"/>
                  </a:schemeClr>
                </a:solidFill>
                <a:latin typeface="ZapfHumnst BT"/>
              </a:rPr>
              <a:t> (Media Access Control). </a:t>
            </a:r>
            <a:endParaRPr lang="es-MX" sz="1600" b="1" dirty="0">
              <a:solidFill>
                <a:schemeClr val="bg2">
                  <a:lumMod val="25000"/>
                </a:schemeClr>
              </a:solidFill>
              <a:latin typeface="ZapfHumnst BT"/>
            </a:endParaRPr>
          </a:p>
        </p:txBody>
      </p:sp>
      <p:sp>
        <p:nvSpPr>
          <p:cNvPr id="17" name="Text Box 3"/>
          <p:cNvSpPr txBox="1">
            <a:spLocks noChangeArrowheads="1"/>
          </p:cNvSpPr>
          <p:nvPr/>
        </p:nvSpPr>
        <p:spPr bwMode="auto">
          <a:xfrm>
            <a:off x="2483768" y="4205759"/>
            <a:ext cx="6192688" cy="188753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Física</a:t>
            </a:r>
            <a:r>
              <a:rPr lang="es-MX" sz="1600" b="1" dirty="0">
                <a:solidFill>
                  <a:schemeClr val="bg2">
                    <a:lumMod val="25000"/>
                  </a:schemeClr>
                </a:solidFill>
                <a:latin typeface="ZapfHumnst BT"/>
              </a:rPr>
              <a:t> </a:t>
            </a:r>
            <a:r>
              <a:rPr lang="es-MX" sz="1600" dirty="0">
                <a:solidFill>
                  <a:schemeClr val="bg2">
                    <a:lumMod val="25000"/>
                  </a:schemeClr>
                </a:solidFill>
                <a:latin typeface="ZapfHumnst BT"/>
              </a:rPr>
              <a:t>Esta capa define las especificaciones eléctricas, mecánicas, funcionales y de procedimiento para activar y mantener el enlace físico entre los sistemas. Se encarga de la transmisión de cadenas de bits no estructurados sobre medios físicos como: par trenzado, fibra óptica y cable coaxial. </a:t>
            </a:r>
          </a:p>
        </p:txBody>
      </p:sp>
    </p:spTree>
    <p:extLst>
      <p:ext uri="{BB962C8B-B14F-4D97-AF65-F5344CB8AC3E}">
        <p14:creationId xmlns:p14="http://schemas.microsoft.com/office/powerpoint/2010/main" val="323308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2018 </a:t>
            </a:r>
            <a:br>
              <a:rPr lang="es-MX" sz="3200" dirty="0">
                <a:solidFill>
                  <a:schemeClr val="bg2">
                    <a:lumMod val="50000"/>
                  </a:schemeClr>
                </a:solidFill>
              </a:rPr>
            </a:br>
            <a:r>
              <a:rPr lang="es-MX" sz="3200" dirty="0">
                <a:solidFill>
                  <a:schemeClr val="bg2">
                    <a:lumMod val="50000"/>
                  </a:schemeClr>
                </a:solidFill>
              </a:rPr>
              <a:t>Fundamentos de redes</a:t>
            </a:r>
          </a:p>
        </p:txBody>
      </p:sp>
      <p:sp>
        <p:nvSpPr>
          <p:cNvPr id="3" name="Subtitle 2"/>
          <p:cNvSpPr>
            <a:spLocks noGrp="1"/>
          </p:cNvSpPr>
          <p:nvPr>
            <p:ph type="subTitle" idx="1"/>
          </p:nvPr>
        </p:nvSpPr>
        <p:spPr>
          <a:xfrm>
            <a:off x="1371600" y="2539752"/>
            <a:ext cx="6400800" cy="1249288"/>
          </a:xfrm>
        </p:spPr>
        <p:txBody>
          <a:bodyPr rtlCol="0">
            <a:normAutofit fontScale="92500"/>
          </a:bodyPr>
          <a:lstStyle/>
          <a:p>
            <a:pPr eaLnBrk="1" fontAlgn="auto" hangingPunct="1">
              <a:spcAft>
                <a:spcPts val="0"/>
              </a:spcAft>
              <a:defRPr/>
            </a:pPr>
            <a:r>
              <a:rPr lang="es-MX" b="1" dirty="0">
                <a:solidFill>
                  <a:schemeClr val="accent4">
                    <a:lumMod val="50000"/>
                  </a:schemeClr>
                </a:solidFill>
              </a:rPr>
              <a:t>Protocolos e interfaces del 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3573016"/>
            <a:ext cx="2808312" cy="2340260"/>
          </a:xfrm>
          <a:prstGeom prst="rect">
            <a:avLst/>
          </a:prstGeom>
        </p:spPr>
      </p:pic>
    </p:spTree>
    <p:extLst>
      <p:ext uri="{BB962C8B-B14F-4D97-AF65-F5344CB8AC3E}">
        <p14:creationId xmlns:p14="http://schemas.microsoft.com/office/powerpoint/2010/main" val="3311265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09600" y="1752600"/>
          <a:ext cx="1819275" cy="2552700"/>
        </p:xfrm>
        <a:graphic>
          <a:graphicData uri="http://schemas.openxmlformats.org/presentationml/2006/ole">
            <mc:AlternateContent xmlns:mc="http://schemas.openxmlformats.org/markup-compatibility/2006">
              <mc:Choice xmlns:v="urn:schemas-microsoft-com:vml" Requires="v">
                <p:oleObj spid="_x0000_s23554" name="Bitmap Image" r:id="rId4" imgW="1819280" imgH="2552567" progId="PBrush">
                  <p:embed/>
                </p:oleObj>
              </mc:Choice>
              <mc:Fallback>
                <p:oleObj name="Bitmap Image" r:id="rId4" imgW="1819280" imgH="2552567" progId="PBrush">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752600"/>
                        <a:ext cx="1819275" cy="255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3" name="Text Box 5"/>
          <p:cNvSpPr txBox="1">
            <a:spLocks noChangeArrowheads="1"/>
          </p:cNvSpPr>
          <p:nvPr/>
        </p:nvSpPr>
        <p:spPr bwMode="auto">
          <a:xfrm>
            <a:off x="2699792" y="1700808"/>
            <a:ext cx="53578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solidFill>
                  <a:schemeClr val="accent2"/>
                </a:solidFill>
                <a:latin typeface="ZapfHumnst BT"/>
              </a:rPr>
              <a:t> </a:t>
            </a:r>
            <a:r>
              <a:rPr lang="es-MX" sz="1800" dirty="0">
                <a:latin typeface="ZapfHumnst BT"/>
              </a:rPr>
              <a:t>el concepto de protocolos e interfaces del modelo de referencia </a:t>
            </a:r>
            <a:r>
              <a:rPr lang="es-MX" sz="1800" b="1" dirty="0">
                <a:latin typeface="ZapfHumnst BT"/>
              </a:rPr>
              <a:t>OSI</a:t>
            </a:r>
            <a:r>
              <a:rPr lang="es-MX" sz="1800" dirty="0">
                <a:latin typeface="ZapfHumnst BT"/>
              </a:rPr>
              <a:t>.</a:t>
            </a:r>
            <a:r>
              <a:rPr lang="es-MX" sz="1800" dirty="0">
                <a:solidFill>
                  <a:schemeClr val="accent2"/>
                </a:solidFill>
                <a:latin typeface="ZapfHumnst BT"/>
              </a:rPr>
              <a:t> </a:t>
            </a:r>
          </a:p>
        </p:txBody>
      </p:sp>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pic>
        <p:nvPicPr>
          <p:cNvPr id="5" name="Imagen 4"/>
          <p:cNvPicPr>
            <a:picLocks noChangeAspect="1"/>
          </p:cNvPicPr>
          <p:nvPr/>
        </p:nvPicPr>
        <p:blipFill>
          <a:blip r:embed="rId6"/>
          <a:stretch>
            <a:fillRect/>
          </a:stretch>
        </p:blipFill>
        <p:spPr>
          <a:xfrm>
            <a:off x="2710227" y="2924944"/>
            <a:ext cx="5040560" cy="3703043"/>
          </a:xfrm>
          <a:prstGeom prst="rect">
            <a:avLst/>
          </a:prstGeom>
        </p:spPr>
      </p:pic>
    </p:spTree>
    <p:extLst>
      <p:ext uri="{BB962C8B-B14F-4D97-AF65-F5344CB8AC3E}">
        <p14:creationId xmlns:p14="http://schemas.microsoft.com/office/powerpoint/2010/main" val="373595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anim calcmode="lin" valueType="num">
                                      <p:cBhvr>
                                        <p:cTn id="7" dur="1000" fill="hold"/>
                                        <p:tgtEl>
                                          <p:spTgt spid="7173"/>
                                        </p:tgtEl>
                                        <p:attrNameLst>
                                          <p:attrName>ppt_w</p:attrName>
                                        </p:attrNameLst>
                                      </p:cBhvr>
                                      <p:tavLst>
                                        <p:tav tm="0">
                                          <p:val>
                                            <p:fltVal val="0"/>
                                          </p:val>
                                        </p:tav>
                                        <p:tav tm="100000">
                                          <p:val>
                                            <p:strVal val="#ppt_w"/>
                                          </p:val>
                                        </p:tav>
                                      </p:tavLst>
                                    </p:anim>
                                    <p:anim calcmode="lin" valueType="num">
                                      <p:cBhvr>
                                        <p:cTn id="8" dur="1000" fill="hold"/>
                                        <p:tgtEl>
                                          <p:spTgt spid="7173"/>
                                        </p:tgtEl>
                                        <p:attrNameLst>
                                          <p:attrName>ppt_h</p:attrName>
                                        </p:attrNameLst>
                                      </p:cBhvr>
                                      <p:tavLst>
                                        <p:tav tm="0">
                                          <p:val>
                                            <p:fltVal val="0"/>
                                          </p:val>
                                        </p:tav>
                                        <p:tav tm="100000">
                                          <p:val>
                                            <p:strVal val="#ppt_h"/>
                                          </p:val>
                                        </p:tav>
                                      </p:tavLst>
                                    </p:anim>
                                    <p:anim calcmode="lin" valueType="num">
                                      <p:cBhvr>
                                        <p:cTn id="9" dur="1000" fill="hold"/>
                                        <p:tgtEl>
                                          <p:spTgt spid="717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17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714661" y="1772816"/>
            <a:ext cx="40005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Es un marco de referencia de estándares definido en </a:t>
            </a:r>
            <a:r>
              <a:rPr lang="es-MX" sz="1800" b="1" dirty="0">
                <a:solidFill>
                  <a:schemeClr val="accent6">
                    <a:lumMod val="75000"/>
                  </a:schemeClr>
                </a:solidFill>
                <a:latin typeface="ZapfHumnst BT"/>
              </a:rPr>
              <a:t>siete capas</a:t>
            </a:r>
            <a:r>
              <a:rPr lang="es-MX" sz="1800" b="1" dirty="0">
                <a:solidFill>
                  <a:schemeClr val="accent5">
                    <a:lumMod val="75000"/>
                  </a:schemeClr>
                </a:solidFill>
                <a:latin typeface="ZapfHumnst BT"/>
              </a:rPr>
              <a:t>. Cada uno de los niveles, define un </a:t>
            </a:r>
            <a:r>
              <a:rPr lang="es-MX" sz="1800" b="1" dirty="0">
                <a:solidFill>
                  <a:schemeClr val="accent6">
                    <a:lumMod val="75000"/>
                  </a:schemeClr>
                </a:solidFill>
                <a:latin typeface="ZapfHumnst BT"/>
              </a:rPr>
              <a:t>conjunto de reglas y funciones para facilitar la comunicación</a:t>
            </a:r>
            <a:r>
              <a:rPr lang="es-MX" sz="1800" b="1" dirty="0">
                <a:solidFill>
                  <a:schemeClr val="accent5">
                    <a:lumMod val="75000"/>
                  </a:schemeClr>
                </a:solidFill>
                <a:latin typeface="ZapfHumnst BT"/>
              </a:rPr>
              <a:t>.</a:t>
            </a:r>
          </a:p>
        </p:txBody>
      </p:sp>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2" name="Imagen 1"/>
          <p:cNvPicPr>
            <a:picLocks noChangeAspect="1"/>
          </p:cNvPicPr>
          <p:nvPr/>
        </p:nvPicPr>
        <p:blipFill>
          <a:blip r:embed="rId2"/>
          <a:stretch>
            <a:fillRect/>
          </a:stretch>
        </p:blipFill>
        <p:spPr>
          <a:xfrm>
            <a:off x="5076056" y="1223625"/>
            <a:ext cx="3168352" cy="5176462"/>
          </a:xfrm>
          <a:prstGeom prst="rect">
            <a:avLst/>
          </a:prstGeom>
        </p:spPr>
      </p:pic>
    </p:spTree>
    <p:extLst>
      <p:ext uri="{BB962C8B-B14F-4D97-AF65-F5344CB8AC3E}">
        <p14:creationId xmlns:p14="http://schemas.microsoft.com/office/powerpoint/2010/main" val="792958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5" y="332656"/>
            <a:ext cx="9130379" cy="6408712"/>
          </a:xfrm>
          <a:prstGeom prst="rect">
            <a:avLst/>
          </a:prstGeom>
        </p:spPr>
      </p:pic>
      <p:sp>
        <p:nvSpPr>
          <p:cNvPr id="7" name="Rectangle 2"/>
          <p:cNvSpPr txBox="1">
            <a:spLocks noChangeArrowheads="1"/>
          </p:cNvSpPr>
          <p:nvPr/>
        </p:nvSpPr>
        <p:spPr>
          <a:xfrm>
            <a:off x="0" y="21388"/>
            <a:ext cx="9144000" cy="1143000"/>
          </a:xfrm>
          <a:prstGeom prst="rect">
            <a:avLst/>
          </a:prstGeom>
          <a:solidFill>
            <a:schemeClr val="bg1"/>
          </a:solidFill>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274508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266" y="2167657"/>
            <a:ext cx="51149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5"/>
          <p:cNvSpPr txBox="1">
            <a:spLocks noChangeArrowheads="1"/>
          </p:cNvSpPr>
          <p:nvPr/>
        </p:nvSpPr>
        <p:spPr bwMode="auto">
          <a:xfrm>
            <a:off x="52611" y="1167532"/>
            <a:ext cx="2143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2000" b="1" dirty="0">
                <a:solidFill>
                  <a:schemeClr val="accent5">
                    <a:lumMod val="75000"/>
                  </a:schemeClr>
                </a:solidFill>
                <a:latin typeface="ZapfHumnst BT"/>
              </a:rPr>
              <a:t>Modelo OSI</a:t>
            </a:r>
            <a:endParaRPr lang="es-MX" sz="2000" dirty="0">
              <a:solidFill>
                <a:schemeClr val="accent5">
                  <a:lumMod val="75000"/>
                </a:schemeClr>
              </a:solidFill>
              <a:latin typeface="ZapfHumnst BT"/>
            </a:endParaRPr>
          </a:p>
        </p:txBody>
      </p:sp>
      <p:sp>
        <p:nvSpPr>
          <p:cNvPr id="16" name="Text Box 8"/>
          <p:cNvSpPr txBox="1">
            <a:spLocks noChangeArrowheads="1"/>
          </p:cNvSpPr>
          <p:nvPr/>
        </p:nvSpPr>
        <p:spPr bwMode="auto">
          <a:xfrm>
            <a:off x="393254" y="1579612"/>
            <a:ext cx="8143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600" b="1" dirty="0">
                <a:solidFill>
                  <a:schemeClr val="accent6">
                    <a:lumMod val="75000"/>
                  </a:schemeClr>
                </a:solidFill>
                <a:latin typeface="ZapfHumnst BT"/>
              </a:rPr>
              <a:t>Semántica:</a:t>
            </a:r>
            <a:r>
              <a:rPr lang="es-MX" sz="1600" dirty="0">
                <a:solidFill>
                  <a:schemeClr val="bg2">
                    <a:lumMod val="25000"/>
                  </a:schemeClr>
                </a:solidFill>
                <a:latin typeface="ZapfHumnst BT"/>
              </a:rPr>
              <a:t> </a:t>
            </a:r>
            <a:r>
              <a:rPr lang="es-MX" sz="1600" dirty="0" err="1">
                <a:solidFill>
                  <a:schemeClr val="bg2">
                    <a:lumMod val="25000"/>
                  </a:schemeClr>
                </a:solidFill>
                <a:latin typeface="ZapfHumnst BT"/>
              </a:rPr>
              <a:t>Overhead</a:t>
            </a:r>
            <a:r>
              <a:rPr lang="es-MX" sz="1600" dirty="0">
                <a:solidFill>
                  <a:schemeClr val="bg2">
                    <a:lumMod val="25000"/>
                  </a:schemeClr>
                </a:solidFill>
                <a:latin typeface="ZapfHumnst BT"/>
              </a:rPr>
              <a:t>. Información de control que define el significado de cada uno de los datos. </a:t>
            </a:r>
          </a:p>
        </p:txBody>
      </p:sp>
      <p:sp>
        <p:nvSpPr>
          <p:cNvPr id="8" name="Text Box 8"/>
          <p:cNvSpPr txBox="1">
            <a:spLocks noChangeArrowheads="1"/>
          </p:cNvSpPr>
          <p:nvPr/>
        </p:nvSpPr>
        <p:spPr bwMode="auto">
          <a:xfrm>
            <a:off x="321816" y="4382219"/>
            <a:ext cx="41433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400" b="1" dirty="0">
                <a:solidFill>
                  <a:schemeClr val="bg2">
                    <a:lumMod val="25000"/>
                  </a:schemeClr>
                </a:solidFill>
                <a:latin typeface="ZapfHumnst BT"/>
              </a:rPr>
              <a:t>CA</a:t>
            </a:r>
            <a:r>
              <a:rPr lang="es-MX" sz="1400" dirty="0">
                <a:solidFill>
                  <a:schemeClr val="bg2">
                    <a:lumMod val="25000"/>
                  </a:schemeClr>
                </a:solidFill>
                <a:latin typeface="ZapfHumnst BT"/>
              </a:rPr>
              <a:t> – Encabezado capa aplicación</a:t>
            </a:r>
          </a:p>
          <a:p>
            <a:pPr>
              <a:lnSpc>
                <a:spcPct val="150000"/>
              </a:lnSpc>
            </a:pPr>
            <a:r>
              <a:rPr lang="es-MX" sz="1400" b="1" dirty="0">
                <a:solidFill>
                  <a:schemeClr val="bg2">
                    <a:lumMod val="25000"/>
                  </a:schemeClr>
                </a:solidFill>
                <a:latin typeface="ZapfHumnst BT"/>
              </a:rPr>
              <a:t>CP</a:t>
            </a:r>
            <a:r>
              <a:rPr lang="es-MX" sz="1400" dirty="0">
                <a:solidFill>
                  <a:schemeClr val="bg2">
                    <a:lumMod val="25000"/>
                  </a:schemeClr>
                </a:solidFill>
                <a:latin typeface="ZapfHumnst BT"/>
              </a:rPr>
              <a:t> – Encabezado capa presentación</a:t>
            </a:r>
          </a:p>
          <a:p>
            <a:pPr>
              <a:lnSpc>
                <a:spcPct val="150000"/>
              </a:lnSpc>
            </a:pPr>
            <a:r>
              <a:rPr lang="es-MX" sz="1400" b="1" dirty="0">
                <a:solidFill>
                  <a:schemeClr val="bg2">
                    <a:lumMod val="25000"/>
                  </a:schemeClr>
                </a:solidFill>
                <a:latin typeface="ZapfHumnst BT"/>
              </a:rPr>
              <a:t>CS</a:t>
            </a:r>
            <a:r>
              <a:rPr lang="es-MX" sz="1400" dirty="0">
                <a:solidFill>
                  <a:schemeClr val="bg2">
                    <a:lumMod val="25000"/>
                  </a:schemeClr>
                </a:solidFill>
                <a:latin typeface="ZapfHumnst BT"/>
              </a:rPr>
              <a:t> – Encabezado capa sesión</a:t>
            </a:r>
          </a:p>
          <a:p>
            <a:pPr>
              <a:lnSpc>
                <a:spcPct val="150000"/>
              </a:lnSpc>
            </a:pPr>
            <a:r>
              <a:rPr lang="es-MX" sz="1400" b="1" dirty="0">
                <a:solidFill>
                  <a:schemeClr val="bg2">
                    <a:lumMod val="25000"/>
                  </a:schemeClr>
                </a:solidFill>
                <a:latin typeface="ZapfHumnst BT"/>
              </a:rPr>
              <a:t>CT</a:t>
            </a:r>
            <a:r>
              <a:rPr lang="es-MX" sz="1400" dirty="0">
                <a:solidFill>
                  <a:schemeClr val="bg2">
                    <a:lumMod val="25000"/>
                  </a:schemeClr>
                </a:solidFill>
                <a:latin typeface="ZapfHumnst BT"/>
              </a:rPr>
              <a:t> – Encabezado capa transporte</a:t>
            </a:r>
          </a:p>
          <a:p>
            <a:pPr>
              <a:lnSpc>
                <a:spcPct val="150000"/>
              </a:lnSpc>
            </a:pPr>
            <a:r>
              <a:rPr lang="es-MX" sz="1400" b="1" dirty="0">
                <a:solidFill>
                  <a:schemeClr val="bg2">
                    <a:lumMod val="25000"/>
                  </a:schemeClr>
                </a:solidFill>
                <a:latin typeface="ZapfHumnst BT"/>
              </a:rPr>
              <a:t>CR</a:t>
            </a:r>
            <a:r>
              <a:rPr lang="es-MX" sz="1400" dirty="0">
                <a:solidFill>
                  <a:schemeClr val="bg2">
                    <a:lumMod val="25000"/>
                  </a:schemeClr>
                </a:solidFill>
                <a:latin typeface="ZapfHumnst BT"/>
              </a:rPr>
              <a:t> – Encabezado capa red</a:t>
            </a:r>
          </a:p>
          <a:p>
            <a:pPr>
              <a:lnSpc>
                <a:spcPct val="150000"/>
              </a:lnSpc>
            </a:pPr>
            <a:r>
              <a:rPr lang="es-MX" sz="1400" b="1" dirty="0">
                <a:solidFill>
                  <a:schemeClr val="bg2">
                    <a:lumMod val="25000"/>
                  </a:schemeClr>
                </a:solidFill>
                <a:latin typeface="ZapfHumnst BT"/>
              </a:rPr>
              <a:t>CE</a:t>
            </a:r>
            <a:r>
              <a:rPr lang="es-MX" sz="1400" dirty="0">
                <a:solidFill>
                  <a:schemeClr val="bg2">
                    <a:lumMod val="25000"/>
                  </a:schemeClr>
                </a:solidFill>
                <a:latin typeface="ZapfHumnst BT"/>
              </a:rPr>
              <a:t> – Encabezado capa enlace de datos</a:t>
            </a:r>
          </a:p>
        </p:txBody>
      </p:sp>
      <p:sp>
        <p:nvSpPr>
          <p:cNvPr id="9" name="Text Box 8"/>
          <p:cNvSpPr txBox="1">
            <a:spLocks noChangeArrowheads="1"/>
          </p:cNvSpPr>
          <p:nvPr/>
        </p:nvSpPr>
        <p:spPr bwMode="auto">
          <a:xfrm>
            <a:off x="393254" y="2772866"/>
            <a:ext cx="561890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Los datos en cada capa no se modifican sino </a:t>
            </a:r>
          </a:p>
          <a:p>
            <a:pPr>
              <a:lnSpc>
                <a:spcPct val="150000"/>
              </a:lnSpc>
            </a:pPr>
            <a:r>
              <a:rPr lang="es-MX" sz="1600" dirty="0">
                <a:solidFill>
                  <a:schemeClr val="bg2">
                    <a:lumMod val="25000"/>
                  </a:schemeClr>
                </a:solidFill>
                <a:latin typeface="ZapfHumnst BT"/>
              </a:rPr>
              <a:t>   que se van agregando.</a:t>
            </a:r>
          </a:p>
        </p:txBody>
      </p:sp>
      <p:sp>
        <p:nvSpPr>
          <p:cNvPr id="18440" name="Text Box 8"/>
          <p:cNvSpPr txBox="1">
            <a:spLocks noChangeArrowheads="1"/>
          </p:cNvSpPr>
          <p:nvPr/>
        </p:nvSpPr>
        <p:spPr bwMode="auto">
          <a:xfrm>
            <a:off x="393254" y="2342653"/>
            <a:ext cx="5929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dirty="0">
                <a:solidFill>
                  <a:schemeClr val="bg2">
                    <a:lumMod val="25000"/>
                  </a:schemeClr>
                </a:solidFill>
                <a:latin typeface="ZapfHumnst BT"/>
              </a:rPr>
              <a:t>  Cada capa agrega sus propios significados (encabezados).</a:t>
            </a:r>
          </a:p>
        </p:txBody>
      </p:sp>
      <p:sp>
        <p:nvSpPr>
          <p:cNvPr id="10" name="Text Box 8"/>
          <p:cNvSpPr txBox="1">
            <a:spLocks noChangeArrowheads="1"/>
          </p:cNvSpPr>
          <p:nvPr/>
        </p:nvSpPr>
        <p:spPr bwMode="auto">
          <a:xfrm>
            <a:off x="393254" y="3485653"/>
            <a:ext cx="3714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 typeface="Arial" pitchFamily="34" charset="0"/>
              <a:buChar char="•"/>
            </a:pPr>
            <a:r>
              <a:rPr lang="es-MX" sz="1600">
                <a:solidFill>
                  <a:schemeClr val="bg2">
                    <a:lumMod val="25000"/>
                  </a:schemeClr>
                </a:solidFill>
                <a:latin typeface="ZapfHumnst BT"/>
              </a:rPr>
              <a:t>  La información en la red jamás va </a:t>
            </a:r>
          </a:p>
          <a:p>
            <a:pPr>
              <a:lnSpc>
                <a:spcPct val="150000"/>
              </a:lnSpc>
            </a:pPr>
            <a:r>
              <a:rPr lang="es-MX" sz="1600">
                <a:solidFill>
                  <a:schemeClr val="bg2">
                    <a:lumMod val="25000"/>
                  </a:schemeClr>
                </a:solidFill>
                <a:latin typeface="ZapfHumnst BT"/>
              </a:rPr>
              <a:t>   desnuda, siempre lleva overhead.</a:t>
            </a:r>
          </a:p>
        </p:txBody>
      </p:sp>
      <p:sp>
        <p:nvSpPr>
          <p:cNvPr id="1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Elementos de un protocolo</a:t>
            </a:r>
          </a:p>
        </p:txBody>
      </p:sp>
    </p:spTree>
    <p:extLst>
      <p:ext uri="{BB962C8B-B14F-4D97-AF65-F5344CB8AC3E}">
        <p14:creationId xmlns:p14="http://schemas.microsoft.com/office/powerpoint/2010/main" val="298064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2000" fill="hold"/>
                                        <p:tgtEl>
                                          <p:spTgt spid="23"/>
                                        </p:tgtEl>
                                        <p:attrNameLst>
                                          <p:attrName>ppt_x</p:attrName>
                                        </p:attrNameLst>
                                      </p:cBhvr>
                                      <p:tavLst>
                                        <p:tav tm="0">
                                          <p:val>
                                            <p:strVal val="1+#ppt_w/2"/>
                                          </p:val>
                                        </p:tav>
                                        <p:tav tm="100000">
                                          <p:val>
                                            <p:strVal val="#ppt_x"/>
                                          </p:val>
                                        </p:tav>
                                      </p:tavLst>
                                    </p:anim>
                                    <p:anim calcmode="lin" valueType="num">
                                      <p:cBhvr additive="base">
                                        <p:cTn id="8" dur="2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2000" fill="hold"/>
                                        <p:tgtEl>
                                          <p:spTgt spid="16"/>
                                        </p:tgtEl>
                                        <p:attrNameLst>
                                          <p:attrName>ppt_x</p:attrName>
                                        </p:attrNameLst>
                                      </p:cBhvr>
                                      <p:tavLst>
                                        <p:tav tm="0">
                                          <p:val>
                                            <p:strVal val="1+#ppt_w/2"/>
                                          </p:val>
                                        </p:tav>
                                        <p:tav tm="100000">
                                          <p:val>
                                            <p:strVal val="#ppt_x"/>
                                          </p:val>
                                        </p:tav>
                                      </p:tavLst>
                                    </p:anim>
                                    <p:anim calcmode="lin" valueType="num">
                                      <p:cBhvr additive="base">
                                        <p:cTn id="14" dur="2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2000" fill="hold"/>
                                        <p:tgtEl>
                                          <p:spTgt spid="8"/>
                                        </p:tgtEl>
                                        <p:attrNameLst>
                                          <p:attrName>ppt_x</p:attrName>
                                        </p:attrNameLst>
                                      </p:cBhvr>
                                      <p:tavLst>
                                        <p:tav tm="0">
                                          <p:val>
                                            <p:strVal val="1+#ppt_w/2"/>
                                          </p:val>
                                        </p:tav>
                                        <p:tav tm="100000">
                                          <p:val>
                                            <p:strVal val="#ppt_x"/>
                                          </p:val>
                                        </p:tav>
                                      </p:tavLst>
                                    </p:anim>
                                    <p:anim calcmode="lin" valueType="num">
                                      <p:cBhvr additive="base">
                                        <p:cTn id="20" dur="2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440"/>
                                        </p:tgtEl>
                                        <p:attrNameLst>
                                          <p:attrName>style.visibility</p:attrName>
                                        </p:attrNameLst>
                                      </p:cBhvr>
                                      <p:to>
                                        <p:strVal val="visible"/>
                                      </p:to>
                                    </p:set>
                                    <p:animEffect transition="in" filter="box(in)">
                                      <p:cBhvr>
                                        <p:cTn id="25" dur="2000"/>
                                        <p:tgtEl>
                                          <p:spTgt spid="1844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2000" fill="hold"/>
                                        <p:tgtEl>
                                          <p:spTgt spid="9"/>
                                        </p:tgtEl>
                                        <p:attrNameLst>
                                          <p:attrName>ppt_x</p:attrName>
                                        </p:attrNameLst>
                                      </p:cBhvr>
                                      <p:tavLst>
                                        <p:tav tm="0">
                                          <p:val>
                                            <p:strVal val="1+#ppt_w/2"/>
                                          </p:val>
                                        </p:tav>
                                        <p:tav tm="100000">
                                          <p:val>
                                            <p:strVal val="#ppt_x"/>
                                          </p:val>
                                        </p:tav>
                                      </p:tavLst>
                                    </p:anim>
                                    <p:anim calcmode="lin" valueType="num">
                                      <p:cBhvr additive="base">
                                        <p:cTn id="31" dur="2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2000" fill="hold"/>
                                        <p:tgtEl>
                                          <p:spTgt spid="10"/>
                                        </p:tgtEl>
                                        <p:attrNameLst>
                                          <p:attrName>ppt_x</p:attrName>
                                        </p:attrNameLst>
                                      </p:cBhvr>
                                      <p:tavLst>
                                        <p:tav tm="0">
                                          <p:val>
                                            <p:strVal val="1+#ppt_w/2"/>
                                          </p:val>
                                        </p:tav>
                                        <p:tav tm="100000">
                                          <p:val>
                                            <p:strVal val="#ppt_x"/>
                                          </p:val>
                                        </p:tav>
                                      </p:tavLst>
                                    </p:anim>
                                    <p:anim calcmode="lin" valueType="num">
                                      <p:cBhvr additive="base">
                                        <p:cTn id="37"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16" grpId="0" autoUpdateAnimBg="0"/>
      <p:bldP spid="8" grpId="0" autoUpdateAnimBg="0"/>
      <p:bldP spid="9" grpId="0" autoUpdateAnimBg="0"/>
      <p:bldP spid="18440" grpId="0"/>
      <p:bldP spid="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143000"/>
            <a:ext cx="5072063" cy="500063"/>
          </a:xfrm>
          <a:prstGeom prst="rect">
            <a:avLst/>
          </a:prstGeom>
        </p:spPr>
        <p:txBody>
          <a:bodyPr/>
          <a:lstStyle/>
          <a:p>
            <a:pPr marL="342900" indent="-342900" eaLnBrk="0" hangingPunct="0">
              <a:lnSpc>
                <a:spcPct val="150000"/>
              </a:lnSpc>
              <a:spcBef>
                <a:spcPct val="20000"/>
              </a:spcBef>
              <a:defRPr/>
            </a:pPr>
            <a:r>
              <a:rPr lang="es-MX" sz="1800" b="1" kern="0" dirty="0">
                <a:solidFill>
                  <a:srgbClr val="0070C0"/>
                </a:solidFill>
                <a:latin typeface="ZapfHumnst BT"/>
              </a:rPr>
              <a:t>Comunicaciones Peer-</a:t>
            </a:r>
            <a:r>
              <a:rPr lang="es-MX" sz="1800" b="1" kern="0" dirty="0" err="1">
                <a:solidFill>
                  <a:srgbClr val="0070C0"/>
                </a:solidFill>
                <a:latin typeface="ZapfHumnst BT"/>
              </a:rPr>
              <a:t>to</a:t>
            </a:r>
            <a:r>
              <a:rPr lang="es-MX" sz="1800" b="1" kern="0" dirty="0">
                <a:solidFill>
                  <a:srgbClr val="0070C0"/>
                </a:solidFill>
                <a:latin typeface="ZapfHumnst BT"/>
              </a:rPr>
              <a:t>-peer (Igual a igual)</a:t>
            </a:r>
          </a:p>
        </p:txBody>
      </p:sp>
      <p:pic>
        <p:nvPicPr>
          <p:cNvPr id="122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1857375"/>
            <a:ext cx="60007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642938" y="1857375"/>
            <a:ext cx="2071687" cy="4154984"/>
          </a:xfrm>
          <a:prstGeom prst="rect">
            <a:avLst/>
          </a:prstGeom>
          <a:noFill/>
          <a:ln w="9525">
            <a:noFill/>
            <a:miter lim="800000"/>
            <a:headEnd/>
            <a:tailEnd/>
          </a:ln>
          <a:effectLst/>
        </p:spPr>
        <p:txBody>
          <a:bodyPr>
            <a:spAutoFit/>
          </a:bodyPr>
          <a:lstStyle/>
          <a:p>
            <a:pPr eaLnBrk="0" hangingPunct="0">
              <a:lnSpc>
                <a:spcPct val="150000"/>
              </a:lnSpc>
              <a:spcBef>
                <a:spcPct val="50000"/>
              </a:spcBef>
              <a:defRPr/>
            </a:pPr>
            <a:r>
              <a:rPr lang="es-MX" sz="1600" kern="0" dirty="0">
                <a:latin typeface="ZapfHumnst BT"/>
              </a:rPr>
              <a:t>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b="1" kern="0" dirty="0">
                <a:latin typeface="ZapfHumnst BT"/>
              </a:rPr>
              <a:t> </a:t>
            </a:r>
            <a:r>
              <a:rPr lang="es-MX" sz="1600" kern="0" dirty="0">
                <a:latin typeface="ZapfHumnst BT"/>
              </a:rPr>
              <a:t>de una máquina mantiene una conversación con la capa </a:t>
            </a:r>
            <a:r>
              <a:rPr lang="es-MX" sz="16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600" kern="0" dirty="0">
                <a:solidFill>
                  <a:schemeClr val="accent6">
                    <a:lumMod val="75000"/>
                  </a:schemeClr>
                </a:solidFill>
                <a:latin typeface="ZapfHumnst BT"/>
              </a:rPr>
              <a:t> </a:t>
            </a:r>
            <a:r>
              <a:rPr lang="es-MX" sz="1600" kern="0" dirty="0">
                <a:latin typeface="ZapfHumnst BT"/>
              </a:rPr>
              <a:t>de otra máquina. Las reglas y convenciones utilizadas en esta conversación se conocen como </a:t>
            </a:r>
            <a:r>
              <a:rPr lang="es-MX" sz="1600" b="1" kern="0" dirty="0">
                <a:solidFill>
                  <a:schemeClr val="accent6">
                    <a:lumMod val="75000"/>
                  </a:schemeClr>
                </a:solidFill>
                <a:latin typeface="ZapfHumnst BT"/>
              </a:rPr>
              <a:t>protocolos de capa</a:t>
            </a:r>
            <a:endParaRPr lang="es-MX" sz="1800" dirty="0">
              <a:solidFill>
                <a:schemeClr val="accent6">
                  <a:lumMod val="75000"/>
                </a:schemeClr>
              </a:solidFill>
              <a:latin typeface="ZapfHumnst BT"/>
            </a:endParaRPr>
          </a:p>
        </p:txBody>
      </p:sp>
      <p:sp>
        <p:nvSpPr>
          <p:cNvPr id="7"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en diferentes capas</a:t>
            </a:r>
          </a:p>
        </p:txBody>
      </p:sp>
    </p:spTree>
    <p:extLst>
      <p:ext uri="{BB962C8B-B14F-4D97-AF65-F5344CB8AC3E}">
        <p14:creationId xmlns:p14="http://schemas.microsoft.com/office/powerpoint/2010/main" val="2053363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2000" fill="hold"/>
                                        <p:tgtEl>
                                          <p:spTgt spid="6"/>
                                        </p:tgtEl>
                                        <p:attrNameLst>
                                          <p:attrName>ppt_w</p:attrName>
                                        </p:attrNameLst>
                                      </p:cBhvr>
                                      <p:tavLst>
                                        <p:tav tm="0">
                                          <p:val>
                                            <p:fltVal val="0"/>
                                          </p:val>
                                        </p:tav>
                                        <p:tav tm="100000">
                                          <p:val>
                                            <p:strVal val="#ppt_w"/>
                                          </p:val>
                                        </p:tav>
                                      </p:tavLst>
                                    </p:anim>
                                    <p:anim calcmode="lin" valueType="num">
                                      <p:cBhvr>
                                        <p:cTn id="14" dur="2000" fill="hold"/>
                                        <p:tgtEl>
                                          <p:spTgt spid="6"/>
                                        </p:tgtEl>
                                        <p:attrNameLst>
                                          <p:attrName>ppt_h</p:attrName>
                                        </p:attrNameLst>
                                      </p:cBhvr>
                                      <p:tavLst>
                                        <p:tav tm="0">
                                          <p:val>
                                            <p:fltVal val="0"/>
                                          </p:val>
                                        </p:tav>
                                        <p:tav tm="100000">
                                          <p:val>
                                            <p:strVal val="#ppt_h"/>
                                          </p:val>
                                        </p:tav>
                                      </p:tavLst>
                                    </p:anim>
                                    <p:anim calcmode="lin" valueType="num">
                                      <p:cBhvr>
                                        <p:cTn id="15" dur="2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6" dur="2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03"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00063" y="1119188"/>
            <a:ext cx="8320409" cy="1666875"/>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a:t>
            </a:r>
            <a:r>
              <a:rPr lang="es-MX" sz="1800" b="1" kern="0" dirty="0" err="1">
                <a:solidFill>
                  <a:schemeClr val="accent5">
                    <a:lumMod val="75000"/>
                  </a:schemeClr>
                </a:solidFill>
                <a:latin typeface="ZapfHumnst BT"/>
              </a:rPr>
              <a:t>to</a:t>
            </a:r>
            <a:r>
              <a:rPr lang="es-MX" sz="1800" b="1" kern="0" dirty="0">
                <a:solidFill>
                  <a:schemeClr val="accent5">
                    <a:lumMod val="75000"/>
                  </a:schemeClr>
                </a:solidFill>
                <a:latin typeface="ZapfHumnst BT"/>
              </a:rPr>
              <a:t>-peer (Igual a igual)</a:t>
            </a:r>
          </a:p>
          <a:p>
            <a:pPr algn="just" eaLnBrk="0" hangingPunct="0">
              <a:lnSpc>
                <a:spcPct val="150000"/>
              </a:lnSpc>
              <a:spcBef>
                <a:spcPct val="20000"/>
              </a:spcBef>
              <a:defRPr/>
            </a:pPr>
            <a:r>
              <a:rPr lang="es-MX" sz="1800" kern="0" dirty="0">
                <a:solidFill>
                  <a:schemeClr val="bg2">
                    <a:lumMod val="25000"/>
                  </a:schemeClr>
                </a:solidFill>
                <a:latin typeface="ZapfHumnst BT"/>
              </a:rPr>
              <a:t>Cada capa (origen) se comunica con su correspondiente capa (destino) usando su propia </a:t>
            </a:r>
            <a:r>
              <a:rPr lang="es-MX" sz="1800" b="1" kern="0" dirty="0">
                <a:solidFill>
                  <a:schemeClr val="accent6">
                    <a:lumMod val="75000"/>
                  </a:schemeClr>
                </a:solidFill>
                <a:latin typeface="ZapfHumnst BT"/>
              </a:rPr>
              <a:t>unidad de datos de protocolo</a:t>
            </a:r>
            <a:r>
              <a:rPr lang="es-MX" sz="1800" kern="0" dirty="0">
                <a:solidFill>
                  <a:schemeClr val="accent6">
                    <a:lumMod val="75000"/>
                  </a:schemeClr>
                </a:solidFill>
                <a:latin typeface="ZapfHumnst BT"/>
              </a:rPr>
              <a:t> (</a:t>
            </a:r>
            <a:r>
              <a:rPr lang="es-MX" sz="1800" b="1" kern="0" dirty="0" err="1">
                <a:solidFill>
                  <a:schemeClr val="accent6">
                    <a:lumMod val="75000"/>
                  </a:schemeClr>
                </a:solidFill>
                <a:latin typeface="ZapfHumnst BT"/>
              </a:rPr>
              <a:t>protocol</a:t>
            </a:r>
            <a:r>
              <a:rPr lang="es-MX" sz="1800" b="1" kern="0" dirty="0">
                <a:solidFill>
                  <a:schemeClr val="accent6">
                    <a:lumMod val="75000"/>
                  </a:schemeClr>
                </a:solidFill>
                <a:latin typeface="ZapfHumnst BT"/>
              </a:rPr>
              <a:t> data </a:t>
            </a:r>
            <a:r>
              <a:rPr lang="es-MX" sz="1800" b="1" kern="0" dirty="0" err="1">
                <a:solidFill>
                  <a:schemeClr val="accent6">
                    <a:lumMod val="75000"/>
                  </a:schemeClr>
                </a:solidFill>
                <a:latin typeface="ZapfHumnst BT"/>
              </a:rPr>
              <a:t>unit</a:t>
            </a:r>
            <a:r>
              <a:rPr lang="es-MX" sz="1800" b="1" kern="0" dirty="0">
                <a:solidFill>
                  <a:schemeClr val="accent6">
                    <a:lumMod val="75000"/>
                  </a:schemeClr>
                </a:solidFill>
                <a:latin typeface="ZapfHumnst BT"/>
              </a:rPr>
              <a:t> -PDU)</a:t>
            </a:r>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2714625"/>
            <a:ext cx="5715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Unidades de datos de protocolo</a:t>
            </a:r>
          </a:p>
        </p:txBody>
      </p:sp>
    </p:spTree>
    <p:extLst>
      <p:ext uri="{BB962C8B-B14F-4D97-AF65-F5344CB8AC3E}">
        <p14:creationId xmlns:p14="http://schemas.microsoft.com/office/powerpoint/2010/main" val="16301706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20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Comunicaciones Peer-</a:t>
            </a:r>
            <a:r>
              <a:rPr lang="es-MX" sz="1800" b="1" kern="0" dirty="0" err="1">
                <a:solidFill>
                  <a:schemeClr val="accent5">
                    <a:lumMod val="75000"/>
                  </a:schemeClr>
                </a:solidFill>
                <a:latin typeface="ZapfHumnst BT"/>
              </a:rPr>
              <a:t>to</a:t>
            </a:r>
            <a:r>
              <a:rPr lang="es-MX" sz="1800" b="1" kern="0" dirty="0">
                <a:solidFill>
                  <a:schemeClr val="accent5">
                    <a:lumMod val="75000"/>
                  </a:schemeClr>
                </a:solidFill>
                <a:latin typeface="ZapfHumnst BT"/>
              </a:rPr>
              <a:t>-peer (Igual a igual)</a:t>
            </a:r>
          </a:p>
        </p:txBody>
      </p:sp>
      <p:grpSp>
        <p:nvGrpSpPr>
          <p:cNvPr id="14340" name="20 Grupo"/>
          <p:cNvGrpSpPr>
            <a:grpSpLocks/>
          </p:cNvGrpSpPr>
          <p:nvPr/>
        </p:nvGrpSpPr>
        <p:grpSpPr bwMode="auto">
          <a:xfrm>
            <a:off x="3500438" y="3357563"/>
            <a:ext cx="4857750" cy="3071812"/>
            <a:chOff x="2990844" y="3786190"/>
            <a:chExt cx="4152903" cy="2762250"/>
          </a:xfrm>
        </p:grpSpPr>
        <p:pic>
          <p:nvPicPr>
            <p:cNvPr id="143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844" y="3857628"/>
              <a:ext cx="7239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2" y="3786190"/>
              <a:ext cx="300037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5" name="7 Conector recto de flecha"/>
            <p:cNvCxnSpPr>
              <a:cxnSpLocks noChangeShapeType="1"/>
            </p:cNvCxnSpPr>
            <p:nvPr/>
          </p:nvCxnSpPr>
          <p:spPr bwMode="auto">
            <a:xfrm>
              <a:off x="3571868" y="4000504"/>
              <a:ext cx="571504" cy="1588"/>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6" name="9 Conector recto de flecha"/>
            <p:cNvCxnSpPr>
              <a:cxnSpLocks noChangeShapeType="1"/>
            </p:cNvCxnSpPr>
            <p:nvPr/>
          </p:nvCxnSpPr>
          <p:spPr bwMode="auto">
            <a:xfrm rot="5400000" flipH="1" flipV="1">
              <a:off x="3536148" y="4179100"/>
              <a:ext cx="571504" cy="500065"/>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cxnSp>
          <p:nvCxnSpPr>
            <p:cNvPr id="14347" name="12 Conector recto de flecha"/>
            <p:cNvCxnSpPr>
              <a:cxnSpLocks noChangeShapeType="1"/>
            </p:cNvCxnSpPr>
            <p:nvPr/>
          </p:nvCxnSpPr>
          <p:spPr bwMode="auto">
            <a:xfrm rot="5400000" flipH="1" flipV="1">
              <a:off x="3321835" y="4607727"/>
              <a:ext cx="1143008" cy="500066"/>
            </a:xfrm>
            <a:prstGeom prst="straightConnector1">
              <a:avLst/>
            </a:prstGeom>
            <a:noFill/>
            <a:ln w="50800" algn="ctr">
              <a:solidFill>
                <a:srgbClr val="FFC000"/>
              </a:solidFill>
              <a:round/>
              <a:headEnd/>
              <a:tailEnd type="triangle" w="med" len="med"/>
            </a:ln>
            <a:extLst>
              <a:ext uri="{909E8E84-426E-40DD-AFC4-6F175D3DCCD1}">
                <a14:hiddenFill xmlns:a14="http://schemas.microsoft.com/office/drawing/2010/main">
                  <a:noFill/>
                </a14:hiddenFill>
              </a:ext>
            </a:extLst>
          </p:spPr>
        </p:cxnSp>
      </p:grpSp>
      <p:sp>
        <p:nvSpPr>
          <p:cNvPr id="22" name="Rectangle 2"/>
          <p:cNvSpPr txBox="1">
            <a:spLocks noChangeArrowheads="1"/>
          </p:cNvSpPr>
          <p:nvPr/>
        </p:nvSpPr>
        <p:spPr>
          <a:xfrm>
            <a:off x="571500" y="1643063"/>
            <a:ext cx="8072438" cy="1643062"/>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realidad, los datos no se transfieren directamente desde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una máquina a la capa </a:t>
            </a:r>
            <a:r>
              <a:rPr lang="es-MX" sz="1800" b="1" i="1" kern="0" dirty="0">
                <a:solidFill>
                  <a:schemeClr val="accent6">
                    <a:lumMod val="75000"/>
                  </a:schemeClr>
                </a:solidFill>
                <a:effectLst>
                  <a:outerShdw blurRad="38100" dist="38100" dir="2700000" algn="tl">
                    <a:srgbClr val="000000">
                      <a:alpha val="43137"/>
                    </a:srgbClr>
                  </a:outerShdw>
                </a:effectLst>
                <a:latin typeface="ZapfHumnst BT"/>
              </a:rPr>
              <a:t>n</a:t>
            </a:r>
            <a:r>
              <a:rPr lang="es-MX" sz="1800" kern="0" dirty="0">
                <a:solidFill>
                  <a:schemeClr val="accent6">
                    <a:lumMod val="75000"/>
                  </a:schemeClr>
                </a:solidFill>
                <a:latin typeface="ZapfHumnst BT"/>
              </a:rPr>
              <a:t> </a:t>
            </a:r>
            <a:r>
              <a:rPr lang="es-MX" sz="1800" kern="0" dirty="0">
                <a:solidFill>
                  <a:schemeClr val="bg2">
                    <a:lumMod val="25000"/>
                  </a:schemeClr>
                </a:solidFill>
                <a:latin typeface="ZapfHumnst BT"/>
              </a:rPr>
              <a:t>de la otra máquina, sino que cada capa pasa los datos y la información de control a la capa inmediatamente inferior, hasta que se alcanza la capa más baja. </a:t>
            </a:r>
            <a:endParaRPr lang="es-MX" sz="1800" b="1" kern="0" dirty="0">
              <a:solidFill>
                <a:schemeClr val="bg2">
                  <a:lumMod val="25000"/>
                </a:schemeClr>
              </a:solidFill>
              <a:latin typeface="ZapfHumnst BT"/>
            </a:endParaRPr>
          </a:p>
        </p:txBody>
      </p:sp>
      <p:sp>
        <p:nvSpPr>
          <p:cNvPr id="23" name="Rectangle 2"/>
          <p:cNvSpPr txBox="1">
            <a:spLocks noChangeArrowheads="1"/>
          </p:cNvSpPr>
          <p:nvPr/>
        </p:nvSpPr>
        <p:spPr>
          <a:xfrm>
            <a:off x="571500" y="3429000"/>
            <a:ext cx="2571750" cy="2452688"/>
          </a:xfrm>
          <a:prstGeom prst="rect">
            <a:avLst/>
          </a:prstGeom>
        </p:spPr>
        <p:txBody>
          <a:bodyPr/>
          <a:lstStyle/>
          <a:p>
            <a:pPr marL="342900" indent="-342900" eaLnBrk="0" hangingPunct="0">
              <a:lnSpc>
                <a:spcPct val="150000"/>
              </a:lnSpc>
              <a:spcBef>
                <a:spcPct val="20000"/>
              </a:spcBef>
              <a:buFontTx/>
              <a:buChar char="•"/>
              <a:defRPr/>
            </a:pPr>
            <a:r>
              <a:rPr lang="es-MX" sz="1800" kern="0" dirty="0">
                <a:solidFill>
                  <a:schemeClr val="bg2">
                    <a:lumMod val="25000"/>
                  </a:schemeClr>
                </a:solidFill>
                <a:latin typeface="ZapfHumnst BT"/>
              </a:rPr>
              <a:t>En la </a:t>
            </a:r>
            <a:r>
              <a:rPr lang="es-MX" sz="1800" b="1" kern="0" dirty="0">
                <a:solidFill>
                  <a:schemeClr val="accent6">
                    <a:lumMod val="75000"/>
                  </a:schemeClr>
                </a:solidFill>
                <a:latin typeface="ZapfHumnst BT"/>
              </a:rPr>
              <a:t>capa 1</a:t>
            </a:r>
            <a:r>
              <a:rPr lang="es-MX" sz="1800" kern="0" dirty="0">
                <a:solidFill>
                  <a:schemeClr val="bg2">
                    <a:lumMod val="25000"/>
                  </a:schemeClr>
                </a:solidFill>
                <a:latin typeface="ZapfHumnst BT"/>
              </a:rPr>
              <a:t>, se encuentra el medio físico a través del cual ocurre la comunicación real. </a:t>
            </a: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12"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150209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
                                            <p:txEl>
                                              <p:pRg st="0" end="0"/>
                                            </p:txEl>
                                          </p:spTgt>
                                        </p:tgtEl>
                                        <p:attrNameLst>
                                          <p:attrName>style.visibility</p:attrName>
                                        </p:attrNameLst>
                                      </p:cBhvr>
                                      <p:to>
                                        <p:strVal val="visible"/>
                                      </p:to>
                                    </p:set>
                                    <p:anim calcmode="lin" valueType="num">
                                      <p:cBhvr additive="base">
                                        <p:cTn id="19" dur="20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P spid="23"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2794000"/>
            <a:ext cx="58959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500063" y="1000125"/>
            <a:ext cx="8320409" cy="1738313"/>
          </a:xfrm>
          <a:prstGeom prst="rect">
            <a:avLst/>
          </a:prstGeom>
        </p:spPr>
        <p:txBody>
          <a:bodyPr/>
          <a:lstStyle/>
          <a:p>
            <a:pPr marL="342900" indent="-342900" eaLnBrk="0" hangingPunct="0">
              <a:lnSpc>
                <a:spcPct val="150000"/>
              </a:lnSpc>
              <a:spcBef>
                <a:spcPct val="20000"/>
              </a:spcBef>
              <a:defRPr/>
            </a:pPr>
            <a:r>
              <a:rPr lang="es-ES" sz="1800" b="1" kern="0" dirty="0">
                <a:solidFill>
                  <a:schemeClr val="accent5">
                    <a:lumMod val="75000"/>
                  </a:schemeClr>
                </a:solidFill>
                <a:latin typeface="ZapfHumnst BT"/>
              </a:rPr>
              <a:t>PDU (Unidad de datos de protocolo)</a:t>
            </a:r>
            <a:endParaRPr lang="es-MX" sz="1800" b="1" kern="0" dirty="0">
              <a:solidFill>
                <a:schemeClr val="accent5">
                  <a:lumMod val="75000"/>
                </a:schemeClr>
              </a:solidFill>
              <a:latin typeface="ZapfHumnst BT"/>
            </a:endParaRPr>
          </a:p>
          <a:p>
            <a:pPr eaLnBrk="0" hangingPunct="0">
              <a:defRPr/>
            </a:pPr>
            <a:endParaRPr lang="es-MX" sz="1800" dirty="0"/>
          </a:p>
          <a:p>
            <a:pPr algn="just" eaLnBrk="0" hangingPunct="0">
              <a:lnSpc>
                <a:spcPts val="2400"/>
              </a:lnSpc>
              <a:defRPr/>
            </a:pPr>
            <a:r>
              <a:rPr lang="es-ES" sz="1600" kern="0" dirty="0">
                <a:latin typeface="ZapfHumnst BT"/>
              </a:rPr>
              <a:t>El intercambio de información entre dos capas OSI consiste en que cada capa en el </a:t>
            </a:r>
            <a:r>
              <a:rPr lang="es-ES" sz="1600" b="1" kern="0" dirty="0">
                <a:solidFill>
                  <a:schemeClr val="accent6">
                    <a:lumMod val="75000"/>
                  </a:schemeClr>
                </a:solidFill>
                <a:latin typeface="ZapfHumnst BT"/>
              </a:rPr>
              <a:t>sistema fuente </a:t>
            </a:r>
            <a:r>
              <a:rPr lang="es-ES" sz="1600" kern="0" dirty="0">
                <a:latin typeface="ZapfHumnst BT"/>
              </a:rPr>
              <a:t>le </a:t>
            </a:r>
            <a:r>
              <a:rPr lang="es-ES" sz="1600" b="1" kern="0" dirty="0">
                <a:solidFill>
                  <a:schemeClr val="accent6">
                    <a:lumMod val="75000"/>
                  </a:schemeClr>
                </a:solidFill>
                <a:latin typeface="ZapfHumnst BT"/>
              </a:rPr>
              <a:t>agrega información de control a los datos</a:t>
            </a:r>
            <a:r>
              <a:rPr lang="es-ES" sz="1600" kern="0" dirty="0">
                <a:latin typeface="ZapfHumnst BT"/>
              </a:rPr>
              <a:t>, y cada capa en el </a:t>
            </a:r>
            <a:r>
              <a:rPr lang="es-ES" sz="1600" b="1" kern="0" dirty="0">
                <a:solidFill>
                  <a:schemeClr val="accent6">
                    <a:lumMod val="75000"/>
                  </a:schemeClr>
                </a:solidFill>
                <a:latin typeface="ZapfHumnst BT"/>
              </a:rPr>
              <a:t>sistema de destino</a:t>
            </a:r>
            <a:r>
              <a:rPr lang="es-ES" sz="1600" kern="0" dirty="0">
                <a:solidFill>
                  <a:schemeClr val="accent6">
                    <a:lumMod val="75000"/>
                  </a:schemeClr>
                </a:solidFill>
                <a:latin typeface="ZapfHumnst BT"/>
              </a:rPr>
              <a:t> </a:t>
            </a:r>
            <a:r>
              <a:rPr lang="es-ES" sz="1600" b="1" kern="0" dirty="0">
                <a:solidFill>
                  <a:schemeClr val="accent6">
                    <a:lumMod val="75000"/>
                  </a:schemeClr>
                </a:solidFill>
                <a:latin typeface="ZapfHumnst BT"/>
              </a:rPr>
              <a:t>analiza y remueve la información de control de los datos</a:t>
            </a:r>
            <a:r>
              <a:rPr lang="es-ES" sz="1600" kern="0" dirty="0">
                <a:latin typeface="ZapfHumnst BT"/>
              </a:rPr>
              <a:t>.</a:t>
            </a:r>
            <a:endParaRPr lang="es-MX" sz="1800" b="1" kern="0" dirty="0">
              <a:latin typeface="ZapfHumnst BT"/>
            </a:endParaRPr>
          </a:p>
        </p:txBody>
      </p:sp>
      <p:sp>
        <p:nvSpPr>
          <p:cNvPr id="6" name="Rectangle 2"/>
          <p:cNvSpPr txBox="1">
            <a:spLocks noChangeArrowheads="1"/>
          </p:cNvSpPr>
          <p:nvPr/>
        </p:nvSpPr>
        <p:spPr>
          <a:xfrm>
            <a:off x="500063" y="2714625"/>
            <a:ext cx="2928937" cy="3882727"/>
          </a:xfrm>
          <a:prstGeom prst="rect">
            <a:avLst/>
          </a:prstGeom>
        </p:spPr>
        <p:txBody>
          <a:bodyPr/>
          <a:lstStyle/>
          <a:p>
            <a:pPr eaLnBrk="0" hangingPunct="0">
              <a:lnSpc>
                <a:spcPts val="2400"/>
              </a:lnSpc>
              <a:defRPr/>
            </a:pPr>
            <a:r>
              <a:rPr lang="es-ES" sz="1600" kern="0" dirty="0">
                <a:solidFill>
                  <a:schemeClr val="bg2">
                    <a:lumMod val="25000"/>
                  </a:schemeClr>
                </a:solidFill>
                <a:latin typeface="ZapfHumnst BT"/>
              </a:rPr>
              <a:t>Si un </a:t>
            </a:r>
            <a:r>
              <a:rPr lang="es-ES" sz="1600" b="1" kern="0" dirty="0">
                <a:solidFill>
                  <a:schemeClr val="accent6">
                    <a:lumMod val="75000"/>
                  </a:schemeClr>
                </a:solidFill>
                <a:latin typeface="ZapfHumnst BT"/>
              </a:rPr>
              <a:t>host A</a:t>
            </a:r>
            <a:r>
              <a:rPr lang="es-ES" sz="1600" kern="0" dirty="0">
                <a:solidFill>
                  <a:schemeClr val="bg2">
                    <a:lumMod val="25000"/>
                  </a:schemeClr>
                </a:solidFill>
                <a:latin typeface="ZapfHumnst BT"/>
              </a:rPr>
              <a:t> desea enviar datos al </a:t>
            </a:r>
            <a:r>
              <a:rPr lang="es-ES" sz="1600" b="1" kern="0" dirty="0">
                <a:solidFill>
                  <a:schemeClr val="accent6">
                    <a:lumMod val="75000"/>
                  </a:schemeClr>
                </a:solidFill>
                <a:latin typeface="ZapfHumnst BT"/>
              </a:rPr>
              <a:t>host B</a:t>
            </a:r>
            <a:r>
              <a:rPr lang="es-ES" sz="1600" kern="0" dirty="0">
                <a:solidFill>
                  <a:schemeClr val="bg2">
                    <a:lumMod val="25000"/>
                  </a:schemeClr>
                </a:solidFill>
                <a:latin typeface="ZapfHumnst BT"/>
              </a:rPr>
              <a:t>, en primer término los datos deben empaquetarse a través de un proceso denominado </a:t>
            </a:r>
            <a:r>
              <a:rPr lang="es-ES" sz="1600" b="1" kern="0" dirty="0">
                <a:solidFill>
                  <a:schemeClr val="accent6">
                    <a:lumMod val="75000"/>
                  </a:schemeClr>
                </a:solidFill>
                <a:latin typeface="ZapfHumnst BT"/>
              </a:rPr>
              <a:t>encapsulamiento</a:t>
            </a:r>
            <a:r>
              <a:rPr lang="es-ES" sz="1600" kern="0" dirty="0">
                <a:solidFill>
                  <a:schemeClr val="bg2">
                    <a:lumMod val="25000"/>
                  </a:schemeClr>
                </a:solidFill>
                <a:latin typeface="ZapfHumnst BT"/>
              </a:rPr>
              <a:t>, es decir, a medida que los datos se desplazan a través de las capas del modelo OSI, reciben </a:t>
            </a:r>
            <a:r>
              <a:rPr lang="es-ES" sz="1600" b="1" kern="0" dirty="0">
                <a:solidFill>
                  <a:schemeClr val="accent6">
                    <a:lumMod val="75000"/>
                  </a:schemeClr>
                </a:solidFill>
                <a:latin typeface="ZapfHumnst BT"/>
              </a:rPr>
              <a:t>encabezados, información final y otros tipos de información</a:t>
            </a:r>
            <a:r>
              <a:rPr lang="es-ES" sz="1600" kern="0" dirty="0">
                <a:solidFill>
                  <a:schemeClr val="accent6">
                    <a:lumMod val="75000"/>
                  </a:schemeClr>
                </a:solidFill>
                <a:latin typeface="ZapfHumnst BT"/>
              </a:rPr>
              <a:t>.</a:t>
            </a:r>
            <a:endParaRPr lang="es-MX" sz="1600" kern="0" dirty="0">
              <a:solidFill>
                <a:schemeClr val="accent6">
                  <a:lumMod val="75000"/>
                </a:schemeClr>
              </a:solidFill>
              <a:latin typeface="ZapfHumnst BT"/>
            </a:endParaRPr>
          </a:p>
          <a:p>
            <a:pPr marL="342900" indent="-342900" eaLnBrk="0" hangingPunct="0">
              <a:lnSpc>
                <a:spcPct val="150000"/>
              </a:lnSpc>
              <a:spcBef>
                <a:spcPct val="20000"/>
              </a:spcBef>
              <a:buFontTx/>
              <a:buChar char="•"/>
              <a:defRPr/>
            </a:pPr>
            <a:endParaRPr lang="es-MX" sz="1800" b="1" kern="0" dirty="0">
              <a:solidFill>
                <a:schemeClr val="bg2">
                  <a:lumMod val="25000"/>
                </a:schemeClr>
              </a:solidFill>
              <a:latin typeface="ZapfHumnst BT"/>
            </a:endParaRPr>
          </a:p>
        </p:txBody>
      </p:sp>
      <p:sp>
        <p:nvSpPr>
          <p:cNvPr id="7"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0837442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20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6"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07504"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Encapsulamiento</a:t>
            </a:r>
          </a:p>
        </p:txBody>
      </p:sp>
      <p:pic>
        <p:nvPicPr>
          <p:cNvPr id="3" name="Imagen 2"/>
          <p:cNvPicPr>
            <a:picLocks noChangeAspect="1"/>
          </p:cNvPicPr>
          <p:nvPr/>
        </p:nvPicPr>
        <p:blipFill>
          <a:blip r:embed="rId2"/>
          <a:stretch>
            <a:fillRect/>
          </a:stretch>
        </p:blipFill>
        <p:spPr>
          <a:xfrm>
            <a:off x="1187624" y="1340768"/>
            <a:ext cx="6557845" cy="5106994"/>
          </a:xfrm>
          <a:prstGeom prst="rect">
            <a:avLst/>
          </a:prstGeom>
        </p:spPr>
      </p:pic>
    </p:spTree>
    <p:extLst>
      <p:ext uri="{BB962C8B-B14F-4D97-AF65-F5344CB8AC3E}">
        <p14:creationId xmlns:p14="http://schemas.microsoft.com/office/powerpoint/2010/main" val="77011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161764"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Ejemplo de encapsulamiento</a:t>
            </a:r>
          </a:p>
        </p:txBody>
      </p:sp>
      <p:pic>
        <p:nvPicPr>
          <p:cNvPr id="2" name="Imagen 1"/>
          <p:cNvPicPr>
            <a:picLocks noChangeAspect="1"/>
          </p:cNvPicPr>
          <p:nvPr/>
        </p:nvPicPr>
        <p:blipFill>
          <a:blip r:embed="rId2"/>
          <a:stretch>
            <a:fillRect/>
          </a:stretch>
        </p:blipFill>
        <p:spPr>
          <a:xfrm>
            <a:off x="1331640" y="1484784"/>
            <a:ext cx="6624736" cy="5008947"/>
          </a:xfrm>
          <a:prstGeom prst="rect">
            <a:avLst/>
          </a:prstGeom>
        </p:spPr>
      </p:pic>
    </p:spTree>
    <p:extLst>
      <p:ext uri="{BB962C8B-B14F-4D97-AF65-F5344CB8AC3E}">
        <p14:creationId xmlns:p14="http://schemas.microsoft.com/office/powerpoint/2010/main" val="304948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a:xfrm>
            <a:off x="571500" y="1071563"/>
            <a:ext cx="5000625" cy="500062"/>
          </a:xfrm>
          <a:prstGeom prst="rect">
            <a:avLst/>
          </a:prstGeom>
        </p:spPr>
        <p:txBody>
          <a:bodyPr/>
          <a:lstStyle/>
          <a:p>
            <a:pPr marL="342900" indent="-342900" eaLnBrk="0" hangingPunct="0">
              <a:lnSpc>
                <a:spcPct val="150000"/>
              </a:lnSpc>
              <a:spcBef>
                <a:spcPct val="20000"/>
              </a:spcBef>
              <a:defRPr/>
            </a:pPr>
            <a:r>
              <a:rPr lang="es-MX" sz="1800" b="1" kern="0" dirty="0">
                <a:solidFill>
                  <a:schemeClr val="accent5">
                    <a:lumMod val="75000"/>
                  </a:schemeClr>
                </a:solidFill>
                <a:latin typeface="ZapfHumnst BT"/>
              </a:rPr>
              <a:t>Transmisión de los datos</a:t>
            </a:r>
          </a:p>
        </p:txBody>
      </p:sp>
      <p:sp>
        <p:nvSpPr>
          <p:cNvPr id="22" name="Rectangle 2"/>
          <p:cNvSpPr txBox="1">
            <a:spLocks noChangeArrowheads="1"/>
          </p:cNvSpPr>
          <p:nvPr/>
        </p:nvSpPr>
        <p:spPr>
          <a:xfrm>
            <a:off x="571500" y="1643063"/>
            <a:ext cx="7858125" cy="4929187"/>
          </a:xfrm>
          <a:prstGeom prst="rect">
            <a:avLst/>
          </a:prstGeom>
        </p:spPr>
        <p:txBody>
          <a:bodyPr/>
          <a:lstStyle/>
          <a:p>
            <a:pPr marL="342900" indent="-342900" eaLnBrk="0" hangingPunct="0">
              <a:lnSpc>
                <a:spcPts val="2500"/>
              </a:lnSpc>
              <a:spcBef>
                <a:spcPct val="20000"/>
              </a:spcBef>
              <a:defRPr/>
            </a:pPr>
            <a:r>
              <a:rPr lang="es-MX" sz="1600" kern="0" dirty="0">
                <a:latin typeface="ZapfHumnst BT"/>
              </a:rPr>
              <a:t>Cuando la </a:t>
            </a:r>
            <a:r>
              <a:rPr lang="es-MX" sz="1600" b="1" kern="0" dirty="0">
                <a:solidFill>
                  <a:schemeClr val="accent6">
                    <a:lumMod val="75000"/>
                  </a:schemeClr>
                </a:solidFill>
                <a:latin typeface="ZapfHumnst BT"/>
              </a:rPr>
              <a:t>aplicación X</a:t>
            </a:r>
            <a:r>
              <a:rPr lang="es-MX" sz="1600" kern="0" dirty="0">
                <a:latin typeface="ZapfHumnst BT"/>
              </a:rPr>
              <a:t> tiene un mensaje para enviar a la </a:t>
            </a:r>
            <a:r>
              <a:rPr lang="es-MX" sz="1600" b="1" kern="0" dirty="0">
                <a:solidFill>
                  <a:schemeClr val="accent6">
                    <a:lumMod val="75000"/>
                  </a:schemeClr>
                </a:solidFill>
                <a:latin typeface="ZapfHumnst BT"/>
              </a:rPr>
              <a:t>aplicación Y</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Transfiere estos datos a la </a:t>
            </a:r>
            <a:r>
              <a:rPr lang="es-MX" sz="1600" b="1" kern="0" dirty="0">
                <a:solidFill>
                  <a:schemeClr val="accent6">
                    <a:lumMod val="75000"/>
                  </a:schemeClr>
                </a:solidFill>
                <a:latin typeface="ZapfHumnst BT"/>
              </a:rPr>
              <a:t>capa de aplicación</a:t>
            </a:r>
            <a:r>
              <a:rPr lang="es-MX" sz="1600" kern="0" dirty="0">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A los datos se les </a:t>
            </a:r>
            <a:r>
              <a:rPr lang="es-MX" sz="1600" b="1" kern="0" dirty="0">
                <a:solidFill>
                  <a:schemeClr val="accent6">
                    <a:lumMod val="75000"/>
                  </a:schemeClr>
                </a:solidFill>
                <a:latin typeface="ZapfHumnst BT"/>
              </a:rPr>
              <a:t>añade un encabezado </a:t>
            </a:r>
            <a:r>
              <a:rPr lang="es-MX" sz="1600" kern="0" dirty="0">
                <a:latin typeface="ZapfHumnst BT"/>
              </a:rPr>
              <a:t>que contiene información necesaria para el protocolo de la </a:t>
            </a:r>
            <a:r>
              <a:rPr lang="es-MX" sz="1600" b="1" kern="0" dirty="0">
                <a:solidFill>
                  <a:schemeClr val="accent6">
                    <a:lumMod val="75000"/>
                  </a:schemeClr>
                </a:solidFill>
                <a:latin typeface="ZapfHumnst BT"/>
              </a:rPr>
              <a:t>capa 7</a:t>
            </a:r>
            <a:r>
              <a:rPr lang="es-MX" sz="1600" kern="0" dirty="0">
                <a:latin typeface="ZapfHumnst BT"/>
              </a:rPr>
              <a:t>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Seguidamente, los datos originales más la cabecera se pasan como una unidad a la </a:t>
            </a:r>
            <a:r>
              <a:rPr lang="es-MX" sz="1600" b="1" kern="0" dirty="0">
                <a:solidFill>
                  <a:schemeClr val="accent6">
                    <a:lumMod val="75000"/>
                  </a:schemeClr>
                </a:solidFill>
                <a:latin typeface="ZapfHumnst BT"/>
              </a:rPr>
              <a:t>capa 6</a:t>
            </a:r>
            <a:r>
              <a:rPr lang="es-MX" sz="1600" kern="0" dirty="0">
                <a:latin typeface="ZapfHumnst BT"/>
              </a:rPr>
              <a:t>. La entidad de presentación le añade su propia cabecera (un segundo encapsulado).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Este proceso continúa hacia abajo hasta llegar a la </a:t>
            </a:r>
            <a:r>
              <a:rPr lang="es-MX" sz="1600" b="1" kern="0" dirty="0">
                <a:solidFill>
                  <a:schemeClr val="accent6">
                    <a:lumMod val="75000"/>
                  </a:schemeClr>
                </a:solidFill>
                <a:latin typeface="ZapfHumnst BT"/>
              </a:rPr>
              <a:t>capa 2</a:t>
            </a:r>
            <a:r>
              <a:rPr lang="es-MX" sz="1600" kern="0" dirty="0">
                <a:latin typeface="ZapfHumnst BT"/>
              </a:rPr>
              <a:t>, que normalmente añade una cabecera y una cola. La unidad de datos de la capa 2, llamada trama (</a:t>
            </a:r>
            <a:r>
              <a:rPr lang="es-MX" sz="1600" kern="0" dirty="0" err="1">
                <a:latin typeface="ZapfHumnst BT"/>
              </a:rPr>
              <a:t>frame</a:t>
            </a:r>
            <a:r>
              <a:rPr lang="es-MX" sz="1600" kern="0" dirty="0">
                <a:latin typeface="ZapfHumnst BT"/>
              </a:rPr>
              <a:t>), se pasa al medio de transmisión mediante la </a:t>
            </a:r>
            <a:r>
              <a:rPr lang="es-MX" sz="1600" b="1" kern="0" dirty="0">
                <a:solidFill>
                  <a:schemeClr val="accent6">
                    <a:lumMod val="75000"/>
                  </a:schemeClr>
                </a:solidFill>
                <a:latin typeface="ZapfHumnst BT"/>
              </a:rPr>
              <a:t>capa física</a:t>
            </a:r>
            <a:r>
              <a:rPr lang="es-MX" sz="1600" kern="0" dirty="0">
                <a:solidFill>
                  <a:schemeClr val="accent6">
                    <a:lumMod val="75000"/>
                  </a:schemeClr>
                </a:solidFill>
                <a:latin typeface="ZapfHumnst BT"/>
              </a:rPr>
              <a:t>. </a:t>
            </a:r>
          </a:p>
          <a:p>
            <a:pPr marL="342900" indent="-342900" algn="just" eaLnBrk="0" hangingPunct="0">
              <a:lnSpc>
                <a:spcPts val="2500"/>
              </a:lnSpc>
              <a:spcBef>
                <a:spcPct val="20000"/>
              </a:spcBef>
              <a:buFont typeface="Arial" pitchFamily="34" charset="0"/>
              <a:buChar char="•"/>
              <a:defRPr/>
            </a:pPr>
            <a:r>
              <a:rPr lang="es-MX" sz="1600" kern="0" dirty="0">
                <a:latin typeface="ZapfHumnst BT"/>
              </a:rPr>
              <a:t>En el </a:t>
            </a:r>
            <a:r>
              <a:rPr lang="es-MX" sz="1600" b="1" kern="0" dirty="0">
                <a:solidFill>
                  <a:schemeClr val="accent6">
                    <a:lumMod val="75000"/>
                  </a:schemeClr>
                </a:solidFill>
                <a:latin typeface="ZapfHumnst BT"/>
              </a:rPr>
              <a:t>destino</a:t>
            </a:r>
            <a:r>
              <a:rPr lang="es-MX" sz="1600" kern="0" dirty="0">
                <a:latin typeface="ZapfHumnst BT"/>
              </a:rPr>
              <a:t>, al recibir la trama, ocurre el proceso inverso. Conforme los datos ascienden, cada capa elimina la cabecera más externa, actúa sobre la información de protocolo contenida en ella y pasa el resto de la información hacia la capa inmediatamente superior.</a:t>
            </a:r>
            <a:endParaRPr lang="es-MX" sz="1600" b="1" kern="0" dirty="0">
              <a:latin typeface="ZapfHumnst BT"/>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788550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20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20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anim calcmode="lin" valueType="num">
                                      <p:cBhvr additive="base">
                                        <p:cTn id="13" dur="2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4" dur="20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anim calcmode="lin" valueType="num">
                                      <p:cBhvr additive="base">
                                        <p:cTn id="19" dur="2000" fill="hold"/>
                                        <p:tgtEl>
                                          <p:spTgt spid="22">
                                            <p:txEl>
                                              <p:pRg st="1" end="1"/>
                                            </p:txEl>
                                          </p:spTgt>
                                        </p:tgtEl>
                                        <p:attrNameLst>
                                          <p:attrName>ppt_x</p:attrName>
                                        </p:attrNameLst>
                                      </p:cBhvr>
                                      <p:tavLst>
                                        <p:tav tm="0">
                                          <p:val>
                                            <p:strVal val="1+#ppt_w/2"/>
                                          </p:val>
                                        </p:tav>
                                        <p:tav tm="100000">
                                          <p:val>
                                            <p:strVal val="#ppt_x"/>
                                          </p:val>
                                        </p:tav>
                                      </p:tavLst>
                                    </p:anim>
                                    <p:anim calcmode="lin" valueType="num">
                                      <p:cBhvr additive="base">
                                        <p:cTn id="20" dur="2000" fill="hold"/>
                                        <p:tgtEl>
                                          <p:spTgt spid="2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
                                            <p:txEl>
                                              <p:pRg st="2" end="2"/>
                                            </p:txEl>
                                          </p:spTgt>
                                        </p:tgtEl>
                                        <p:attrNameLst>
                                          <p:attrName>style.visibility</p:attrName>
                                        </p:attrNameLst>
                                      </p:cBhvr>
                                      <p:to>
                                        <p:strVal val="visible"/>
                                      </p:to>
                                    </p:set>
                                    <p:anim calcmode="lin" valueType="num">
                                      <p:cBhvr additive="base">
                                        <p:cTn id="25" dur="2000" fill="hold"/>
                                        <p:tgtEl>
                                          <p:spTgt spid="22">
                                            <p:txEl>
                                              <p:pRg st="2" end="2"/>
                                            </p:txEl>
                                          </p:spTgt>
                                        </p:tgtEl>
                                        <p:attrNameLst>
                                          <p:attrName>ppt_x</p:attrName>
                                        </p:attrNameLst>
                                      </p:cBhvr>
                                      <p:tavLst>
                                        <p:tav tm="0">
                                          <p:val>
                                            <p:strVal val="1+#ppt_w/2"/>
                                          </p:val>
                                        </p:tav>
                                        <p:tav tm="100000">
                                          <p:val>
                                            <p:strVal val="#ppt_x"/>
                                          </p:val>
                                        </p:tav>
                                      </p:tavLst>
                                    </p:anim>
                                    <p:anim calcmode="lin" valueType="num">
                                      <p:cBhvr additive="base">
                                        <p:cTn id="26" dur="2000" fill="hold"/>
                                        <p:tgtEl>
                                          <p:spTgt spid="2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
                                            <p:txEl>
                                              <p:pRg st="3" end="3"/>
                                            </p:txEl>
                                          </p:spTgt>
                                        </p:tgtEl>
                                        <p:attrNameLst>
                                          <p:attrName>style.visibility</p:attrName>
                                        </p:attrNameLst>
                                      </p:cBhvr>
                                      <p:to>
                                        <p:strVal val="visible"/>
                                      </p:to>
                                    </p:set>
                                    <p:anim calcmode="lin" valueType="num">
                                      <p:cBhvr additive="base">
                                        <p:cTn id="31" dur="2000" fill="hold"/>
                                        <p:tgtEl>
                                          <p:spTgt spid="22">
                                            <p:txEl>
                                              <p:pRg st="3" end="3"/>
                                            </p:txEl>
                                          </p:spTgt>
                                        </p:tgtEl>
                                        <p:attrNameLst>
                                          <p:attrName>ppt_x</p:attrName>
                                        </p:attrNameLst>
                                      </p:cBhvr>
                                      <p:tavLst>
                                        <p:tav tm="0">
                                          <p:val>
                                            <p:strVal val="1+#ppt_w/2"/>
                                          </p:val>
                                        </p:tav>
                                        <p:tav tm="100000">
                                          <p:val>
                                            <p:strVal val="#ppt_x"/>
                                          </p:val>
                                        </p:tav>
                                      </p:tavLst>
                                    </p:anim>
                                    <p:anim calcmode="lin" valueType="num">
                                      <p:cBhvr additive="base">
                                        <p:cTn id="32" dur="2000" fill="hold"/>
                                        <p:tgtEl>
                                          <p:spTgt spid="2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anim calcmode="lin" valueType="num">
                                      <p:cBhvr additive="base">
                                        <p:cTn id="37" dur="2000" fill="hold"/>
                                        <p:tgtEl>
                                          <p:spTgt spid="22">
                                            <p:txEl>
                                              <p:pRg st="4" end="4"/>
                                            </p:txEl>
                                          </p:spTgt>
                                        </p:tgtEl>
                                        <p:attrNameLst>
                                          <p:attrName>ppt_x</p:attrName>
                                        </p:attrNameLst>
                                      </p:cBhvr>
                                      <p:tavLst>
                                        <p:tav tm="0">
                                          <p:val>
                                            <p:strVal val="1+#ppt_w/2"/>
                                          </p:val>
                                        </p:tav>
                                        <p:tav tm="100000">
                                          <p:val>
                                            <p:strVal val="#ppt_x"/>
                                          </p:val>
                                        </p:tav>
                                      </p:tavLst>
                                    </p:anim>
                                    <p:anim calcmode="lin" valueType="num">
                                      <p:cBhvr additive="base">
                                        <p:cTn id="38" dur="2000" fill="hold"/>
                                        <p:tgtEl>
                                          <p:spTgt spid="2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2">
                                            <p:txEl>
                                              <p:pRg st="5" end="5"/>
                                            </p:txEl>
                                          </p:spTgt>
                                        </p:tgtEl>
                                        <p:attrNameLst>
                                          <p:attrName>style.visibility</p:attrName>
                                        </p:attrNameLst>
                                      </p:cBhvr>
                                      <p:to>
                                        <p:strVal val="visible"/>
                                      </p:to>
                                    </p:set>
                                    <p:anim calcmode="lin" valueType="num">
                                      <p:cBhvr additive="base">
                                        <p:cTn id="43" dur="2000" fill="hold"/>
                                        <p:tgtEl>
                                          <p:spTgt spid="22">
                                            <p:txEl>
                                              <p:pRg st="5" end="5"/>
                                            </p:txEl>
                                          </p:spTgt>
                                        </p:tgtEl>
                                        <p:attrNameLst>
                                          <p:attrName>ppt_x</p:attrName>
                                        </p:attrNameLst>
                                      </p:cBhvr>
                                      <p:tavLst>
                                        <p:tav tm="0">
                                          <p:val>
                                            <p:strVal val="1+#ppt_w/2"/>
                                          </p:val>
                                        </p:tav>
                                        <p:tav tm="100000">
                                          <p:val>
                                            <p:strVal val="#ppt_x"/>
                                          </p:val>
                                        </p:tav>
                                      </p:tavLst>
                                    </p:anim>
                                    <p:anim calcmode="lin" valueType="num">
                                      <p:cBhvr additive="base">
                                        <p:cTn id="44" dur="2000" fill="hold"/>
                                        <p:tgtEl>
                                          <p:spTgt spid="2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autoUpdateAnimBg="0"/>
      <p:bldP spid="22"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5" name="66 Grupo"/>
          <p:cNvGrpSpPr>
            <a:grpSpLocks/>
          </p:cNvGrpSpPr>
          <p:nvPr/>
        </p:nvGrpSpPr>
        <p:grpSpPr bwMode="auto">
          <a:xfrm>
            <a:off x="0" y="1500188"/>
            <a:ext cx="9144000" cy="5286375"/>
            <a:chOff x="0" y="1500188"/>
            <a:chExt cx="9144000" cy="5286375"/>
          </a:xfrm>
        </p:grpSpPr>
        <p:sp>
          <p:nvSpPr>
            <p:cNvPr id="18436" name="6 Rectángulo redondeado"/>
            <p:cNvSpPr>
              <a:spLocks noChangeArrowheads="1"/>
            </p:cNvSpPr>
            <p:nvPr/>
          </p:nvSpPr>
          <p:spPr bwMode="auto">
            <a:xfrm>
              <a:off x="31750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Aplicación</a:t>
              </a:r>
            </a:p>
          </p:txBody>
        </p:sp>
        <p:sp>
          <p:nvSpPr>
            <p:cNvPr id="18437" name="7 Rectángulo redondeado"/>
            <p:cNvSpPr>
              <a:spLocks noChangeArrowheads="1"/>
            </p:cNvSpPr>
            <p:nvPr/>
          </p:nvSpPr>
          <p:spPr bwMode="auto">
            <a:xfrm>
              <a:off x="31750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a:latin typeface="Arial" pitchFamily="34" charset="0"/>
                  <a:cs typeface="Arial" pitchFamily="34" charset="0"/>
                </a:rPr>
                <a:t>Presentación</a:t>
              </a:r>
            </a:p>
          </p:txBody>
        </p:sp>
        <p:sp>
          <p:nvSpPr>
            <p:cNvPr id="18438" name="8 Rectángulo redondeado"/>
            <p:cNvSpPr>
              <a:spLocks noChangeArrowheads="1"/>
            </p:cNvSpPr>
            <p:nvPr/>
          </p:nvSpPr>
          <p:spPr bwMode="auto">
            <a:xfrm>
              <a:off x="31750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Sesión</a:t>
              </a:r>
            </a:p>
          </p:txBody>
        </p:sp>
        <p:sp>
          <p:nvSpPr>
            <p:cNvPr id="18439" name="9 Rectángulo"/>
            <p:cNvSpPr>
              <a:spLocks noChangeArrowheads="1"/>
            </p:cNvSpPr>
            <p:nvPr/>
          </p:nvSpPr>
          <p:spPr bwMode="auto">
            <a:xfrm>
              <a:off x="1841500"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CA</a:t>
              </a:r>
            </a:p>
          </p:txBody>
        </p:sp>
        <p:sp>
          <p:nvSpPr>
            <p:cNvPr id="18440" name="11 Rectángulo"/>
            <p:cNvSpPr>
              <a:spLocks noChangeArrowheads="1"/>
            </p:cNvSpPr>
            <p:nvPr/>
          </p:nvSpPr>
          <p:spPr bwMode="auto">
            <a:xfrm>
              <a:off x="2222500"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a:latin typeface="Arial" pitchFamily="34" charset="0"/>
                  <a:cs typeface="Arial" pitchFamily="34" charset="0"/>
                </a:rPr>
                <a:t>Datos</a:t>
              </a:r>
            </a:p>
          </p:txBody>
        </p:sp>
        <p:sp>
          <p:nvSpPr>
            <p:cNvPr id="18441" name="12 Rectángulo"/>
            <p:cNvSpPr>
              <a:spLocks noChangeArrowheads="1"/>
            </p:cNvSpPr>
            <p:nvPr/>
          </p:nvSpPr>
          <p:spPr bwMode="auto">
            <a:xfrm>
              <a:off x="1460500"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CP</a:t>
              </a:r>
            </a:p>
          </p:txBody>
        </p:sp>
        <p:sp>
          <p:nvSpPr>
            <p:cNvPr id="18442" name="13 Rectángulo"/>
            <p:cNvSpPr>
              <a:spLocks noChangeArrowheads="1"/>
            </p:cNvSpPr>
            <p:nvPr/>
          </p:nvSpPr>
          <p:spPr bwMode="auto">
            <a:xfrm>
              <a:off x="1841500"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Aplicación</a:t>
              </a:r>
            </a:p>
          </p:txBody>
        </p:sp>
        <p:sp>
          <p:nvSpPr>
            <p:cNvPr id="18443" name="14 Rectángulo"/>
            <p:cNvSpPr>
              <a:spLocks noChangeArrowheads="1"/>
            </p:cNvSpPr>
            <p:nvPr/>
          </p:nvSpPr>
          <p:spPr bwMode="auto">
            <a:xfrm>
              <a:off x="1079500"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CS</a:t>
              </a:r>
            </a:p>
          </p:txBody>
        </p:sp>
        <p:sp>
          <p:nvSpPr>
            <p:cNvPr id="18444" name="15 Rectángulo"/>
            <p:cNvSpPr>
              <a:spLocks noChangeArrowheads="1"/>
            </p:cNvSpPr>
            <p:nvPr/>
          </p:nvSpPr>
          <p:spPr bwMode="auto">
            <a:xfrm>
              <a:off x="1460500"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Presentación</a:t>
              </a:r>
            </a:p>
          </p:txBody>
        </p:sp>
        <p:sp>
          <p:nvSpPr>
            <p:cNvPr id="18445" name="16 Rectángulo redondeado"/>
            <p:cNvSpPr>
              <a:spLocks noChangeArrowheads="1"/>
            </p:cNvSpPr>
            <p:nvPr/>
          </p:nvSpPr>
          <p:spPr bwMode="auto">
            <a:xfrm>
              <a:off x="31750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Transporte</a:t>
              </a:r>
            </a:p>
          </p:txBody>
        </p:sp>
        <p:sp>
          <p:nvSpPr>
            <p:cNvPr id="18446" name="17 Rectángulo redondeado"/>
            <p:cNvSpPr>
              <a:spLocks noChangeArrowheads="1"/>
            </p:cNvSpPr>
            <p:nvPr/>
          </p:nvSpPr>
          <p:spPr bwMode="auto">
            <a:xfrm>
              <a:off x="31750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Red</a:t>
              </a:r>
            </a:p>
          </p:txBody>
        </p:sp>
        <p:sp>
          <p:nvSpPr>
            <p:cNvPr id="18447" name="18 Rectángulo redondeado"/>
            <p:cNvSpPr>
              <a:spLocks noChangeArrowheads="1"/>
            </p:cNvSpPr>
            <p:nvPr/>
          </p:nvSpPr>
          <p:spPr bwMode="auto">
            <a:xfrm>
              <a:off x="31750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Enlace de datos</a:t>
              </a:r>
            </a:p>
          </p:txBody>
        </p:sp>
        <p:sp>
          <p:nvSpPr>
            <p:cNvPr id="18448" name="26 Rectángulo redondeado"/>
            <p:cNvSpPr>
              <a:spLocks noChangeArrowheads="1"/>
            </p:cNvSpPr>
            <p:nvPr/>
          </p:nvSpPr>
          <p:spPr bwMode="auto">
            <a:xfrm>
              <a:off x="31750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Física</a:t>
              </a:r>
            </a:p>
          </p:txBody>
        </p:sp>
        <p:sp>
          <p:nvSpPr>
            <p:cNvPr id="18449" name="27 Rectángulo"/>
            <p:cNvSpPr>
              <a:spLocks noChangeArrowheads="1"/>
            </p:cNvSpPr>
            <p:nvPr/>
          </p:nvSpPr>
          <p:spPr bwMode="auto">
            <a:xfrm>
              <a:off x="762000"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CT</a:t>
              </a:r>
            </a:p>
          </p:txBody>
        </p:sp>
        <p:sp>
          <p:nvSpPr>
            <p:cNvPr id="18450" name="28 Rectángulo"/>
            <p:cNvSpPr>
              <a:spLocks noChangeArrowheads="1"/>
            </p:cNvSpPr>
            <p:nvPr/>
          </p:nvSpPr>
          <p:spPr bwMode="auto">
            <a:xfrm>
              <a:off x="1079500"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Sesión</a:t>
              </a:r>
            </a:p>
          </p:txBody>
        </p:sp>
        <p:sp>
          <p:nvSpPr>
            <p:cNvPr id="18451" name="29 Rectángulo"/>
            <p:cNvSpPr>
              <a:spLocks noChangeArrowheads="1"/>
            </p:cNvSpPr>
            <p:nvPr/>
          </p:nvSpPr>
          <p:spPr bwMode="auto">
            <a:xfrm>
              <a:off x="3810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CR</a:t>
              </a:r>
            </a:p>
          </p:txBody>
        </p:sp>
        <p:sp>
          <p:nvSpPr>
            <p:cNvPr id="18452" name="30 Rectángulo"/>
            <p:cNvSpPr>
              <a:spLocks noChangeArrowheads="1"/>
            </p:cNvSpPr>
            <p:nvPr/>
          </p:nvSpPr>
          <p:spPr bwMode="auto">
            <a:xfrm>
              <a:off x="7620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Transporte</a:t>
              </a:r>
            </a:p>
          </p:txBody>
        </p:sp>
        <p:sp>
          <p:nvSpPr>
            <p:cNvPr id="18453" name="32 Rectángulo"/>
            <p:cNvSpPr>
              <a:spLocks noChangeArrowheads="1"/>
            </p:cNvSpPr>
            <p:nvPr/>
          </p:nvSpPr>
          <p:spPr bwMode="auto">
            <a:xfrm>
              <a:off x="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54" name="33 Rectángulo"/>
            <p:cNvSpPr>
              <a:spLocks noChangeArrowheads="1"/>
            </p:cNvSpPr>
            <p:nvPr/>
          </p:nvSpPr>
          <p:spPr bwMode="auto">
            <a:xfrm>
              <a:off x="3810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Red</a:t>
              </a:r>
            </a:p>
          </p:txBody>
        </p:sp>
        <p:sp>
          <p:nvSpPr>
            <p:cNvPr id="18455" name="34 Rectángulo"/>
            <p:cNvSpPr>
              <a:spLocks noChangeArrowheads="1"/>
            </p:cNvSpPr>
            <p:nvPr/>
          </p:nvSpPr>
          <p:spPr bwMode="auto">
            <a:xfrm>
              <a:off x="2730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56" name="36 Rectángulo"/>
            <p:cNvSpPr>
              <a:spLocks noChangeArrowheads="1"/>
            </p:cNvSpPr>
            <p:nvPr/>
          </p:nvSpPr>
          <p:spPr bwMode="auto">
            <a:xfrm>
              <a:off x="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Enlace de datos</a:t>
              </a:r>
            </a:p>
          </p:txBody>
        </p:sp>
        <p:sp>
          <p:nvSpPr>
            <p:cNvPr id="18457" name="38 Rectángulo redondeado"/>
            <p:cNvSpPr>
              <a:spLocks noChangeArrowheads="1"/>
            </p:cNvSpPr>
            <p:nvPr/>
          </p:nvSpPr>
          <p:spPr bwMode="auto">
            <a:xfrm>
              <a:off x="4762500" y="2214563"/>
              <a:ext cx="1206500" cy="464344"/>
            </a:xfrm>
            <a:prstGeom prst="roundRect">
              <a:avLst>
                <a:gd name="adj" fmla="val 16667"/>
              </a:avLst>
            </a:prstGeom>
            <a:solidFill>
              <a:srgbClr val="FF99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Aplicación</a:t>
              </a:r>
            </a:p>
          </p:txBody>
        </p:sp>
        <p:sp>
          <p:nvSpPr>
            <p:cNvPr id="18458" name="39 Rectángulo redondeado"/>
            <p:cNvSpPr>
              <a:spLocks noChangeArrowheads="1"/>
            </p:cNvSpPr>
            <p:nvPr/>
          </p:nvSpPr>
          <p:spPr bwMode="auto">
            <a:xfrm>
              <a:off x="4762500" y="2756297"/>
              <a:ext cx="1206500" cy="464344"/>
            </a:xfrm>
            <a:prstGeom prst="roundRect">
              <a:avLst>
                <a:gd name="adj" fmla="val 16667"/>
              </a:avLst>
            </a:prstGeom>
            <a:solidFill>
              <a:srgbClr val="FF33CC"/>
            </a:solidFill>
            <a:ln w="9525" algn="ctr">
              <a:solidFill>
                <a:schemeClr val="tx1"/>
              </a:solidFill>
              <a:round/>
              <a:headEnd/>
              <a:tailEnd/>
            </a:ln>
          </p:spPr>
          <p:txBody>
            <a:bodyPr anchor="ctr"/>
            <a:lstStyle/>
            <a:p>
              <a:pPr algn="ctr" eaLnBrk="0" hangingPunct="0"/>
              <a:r>
                <a:rPr lang="es-MX" sz="1200" b="1">
                  <a:latin typeface="Arial" pitchFamily="34" charset="0"/>
                  <a:cs typeface="Arial" pitchFamily="34" charset="0"/>
                </a:rPr>
                <a:t>Presentación</a:t>
              </a:r>
            </a:p>
          </p:txBody>
        </p:sp>
        <p:sp>
          <p:nvSpPr>
            <p:cNvPr id="18459" name="40 Rectángulo redondeado"/>
            <p:cNvSpPr>
              <a:spLocks noChangeArrowheads="1"/>
            </p:cNvSpPr>
            <p:nvPr/>
          </p:nvSpPr>
          <p:spPr bwMode="auto">
            <a:xfrm>
              <a:off x="4762500" y="3298032"/>
              <a:ext cx="1206500" cy="464344"/>
            </a:xfrm>
            <a:prstGeom prst="roundRect">
              <a:avLst>
                <a:gd name="adj" fmla="val 16667"/>
              </a:avLst>
            </a:prstGeom>
            <a:solidFill>
              <a:srgbClr val="00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Sesión</a:t>
              </a:r>
            </a:p>
          </p:txBody>
        </p:sp>
        <p:sp>
          <p:nvSpPr>
            <p:cNvPr id="18460" name="41 Rectángulo"/>
            <p:cNvSpPr>
              <a:spLocks noChangeArrowheads="1"/>
            </p:cNvSpPr>
            <p:nvPr/>
          </p:nvSpPr>
          <p:spPr bwMode="auto">
            <a:xfrm>
              <a:off x="7842285" y="2214563"/>
              <a:ext cx="381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CA</a:t>
              </a:r>
            </a:p>
          </p:txBody>
        </p:sp>
        <p:sp>
          <p:nvSpPr>
            <p:cNvPr id="18461" name="42 Rectángulo"/>
            <p:cNvSpPr>
              <a:spLocks noChangeArrowheads="1"/>
            </p:cNvSpPr>
            <p:nvPr/>
          </p:nvSpPr>
          <p:spPr bwMode="auto">
            <a:xfrm>
              <a:off x="8223285" y="2214563"/>
              <a:ext cx="508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900" b="1">
                  <a:latin typeface="Arial" pitchFamily="34" charset="0"/>
                  <a:cs typeface="Arial" pitchFamily="34" charset="0"/>
                </a:rPr>
                <a:t>Datos</a:t>
              </a:r>
            </a:p>
          </p:txBody>
        </p:sp>
        <p:sp>
          <p:nvSpPr>
            <p:cNvPr id="18462" name="43 Rectángulo"/>
            <p:cNvSpPr>
              <a:spLocks noChangeArrowheads="1"/>
            </p:cNvSpPr>
            <p:nvPr/>
          </p:nvSpPr>
          <p:spPr bwMode="auto">
            <a:xfrm>
              <a:off x="7485095" y="2833688"/>
              <a:ext cx="381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CP</a:t>
              </a:r>
            </a:p>
          </p:txBody>
        </p:sp>
        <p:sp>
          <p:nvSpPr>
            <p:cNvPr id="18463" name="44 Rectángulo"/>
            <p:cNvSpPr>
              <a:spLocks noChangeArrowheads="1"/>
            </p:cNvSpPr>
            <p:nvPr/>
          </p:nvSpPr>
          <p:spPr bwMode="auto">
            <a:xfrm>
              <a:off x="7866095" y="2833688"/>
              <a:ext cx="889000" cy="386953"/>
            </a:xfrm>
            <a:prstGeom prst="rect">
              <a:avLst/>
            </a:prstGeom>
            <a:solidFill>
              <a:srgbClr val="FF99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Aplicación</a:t>
              </a:r>
            </a:p>
          </p:txBody>
        </p:sp>
        <p:sp>
          <p:nvSpPr>
            <p:cNvPr id="18464" name="45 Rectángulo"/>
            <p:cNvSpPr>
              <a:spLocks noChangeArrowheads="1"/>
            </p:cNvSpPr>
            <p:nvPr/>
          </p:nvSpPr>
          <p:spPr bwMode="auto">
            <a:xfrm>
              <a:off x="7127905" y="3375422"/>
              <a:ext cx="38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CS</a:t>
              </a:r>
            </a:p>
          </p:txBody>
        </p:sp>
        <p:sp>
          <p:nvSpPr>
            <p:cNvPr id="18465" name="46 Rectángulo"/>
            <p:cNvSpPr>
              <a:spLocks noChangeArrowheads="1"/>
            </p:cNvSpPr>
            <p:nvPr/>
          </p:nvSpPr>
          <p:spPr bwMode="auto">
            <a:xfrm>
              <a:off x="7508905" y="3375422"/>
              <a:ext cx="1270000" cy="386953"/>
            </a:xfrm>
            <a:prstGeom prst="rect">
              <a:avLst/>
            </a:prstGeom>
            <a:solidFill>
              <a:srgbClr val="FF33CC"/>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Presentación</a:t>
              </a:r>
            </a:p>
          </p:txBody>
        </p:sp>
        <p:sp>
          <p:nvSpPr>
            <p:cNvPr id="18466" name="47 Rectángulo redondeado"/>
            <p:cNvSpPr>
              <a:spLocks noChangeArrowheads="1"/>
            </p:cNvSpPr>
            <p:nvPr/>
          </p:nvSpPr>
          <p:spPr bwMode="auto">
            <a:xfrm>
              <a:off x="4762500" y="3839766"/>
              <a:ext cx="1206500" cy="464344"/>
            </a:xfrm>
            <a:prstGeom prst="roundRect">
              <a:avLst>
                <a:gd name="adj" fmla="val 16667"/>
              </a:avLst>
            </a:prstGeom>
            <a:solidFill>
              <a:srgbClr val="FFFF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Transporte</a:t>
              </a:r>
            </a:p>
          </p:txBody>
        </p:sp>
        <p:sp>
          <p:nvSpPr>
            <p:cNvPr id="18467" name="48 Rectángulo redondeado"/>
            <p:cNvSpPr>
              <a:spLocks noChangeArrowheads="1"/>
            </p:cNvSpPr>
            <p:nvPr/>
          </p:nvSpPr>
          <p:spPr bwMode="auto">
            <a:xfrm>
              <a:off x="4762500" y="4381501"/>
              <a:ext cx="1206500" cy="464344"/>
            </a:xfrm>
            <a:prstGeom prst="roundRect">
              <a:avLst>
                <a:gd name="adj" fmla="val 16667"/>
              </a:avLst>
            </a:prstGeom>
            <a:solidFill>
              <a:srgbClr val="9966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Red</a:t>
              </a:r>
            </a:p>
          </p:txBody>
        </p:sp>
        <p:sp>
          <p:nvSpPr>
            <p:cNvPr id="18468" name="49 Rectángulo redondeado"/>
            <p:cNvSpPr>
              <a:spLocks noChangeArrowheads="1"/>
            </p:cNvSpPr>
            <p:nvPr/>
          </p:nvSpPr>
          <p:spPr bwMode="auto">
            <a:xfrm>
              <a:off x="4762500" y="4923235"/>
              <a:ext cx="1206500" cy="464344"/>
            </a:xfrm>
            <a:prstGeom prst="roundRect">
              <a:avLst>
                <a:gd name="adj" fmla="val 16667"/>
              </a:avLst>
            </a:prstGeom>
            <a:solidFill>
              <a:srgbClr val="6699FF"/>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Enlace de datos</a:t>
              </a:r>
            </a:p>
          </p:txBody>
        </p:sp>
        <p:sp>
          <p:nvSpPr>
            <p:cNvPr id="18469" name="50 Rectángulo redondeado"/>
            <p:cNvSpPr>
              <a:spLocks noChangeArrowheads="1"/>
            </p:cNvSpPr>
            <p:nvPr/>
          </p:nvSpPr>
          <p:spPr bwMode="auto">
            <a:xfrm>
              <a:off x="4762500" y="5464969"/>
              <a:ext cx="1206500" cy="464344"/>
            </a:xfrm>
            <a:prstGeom prst="roundRect">
              <a:avLst>
                <a:gd name="adj" fmla="val 16667"/>
              </a:avLst>
            </a:prstGeom>
            <a:solidFill>
              <a:srgbClr val="FF0000"/>
            </a:solidFill>
            <a:ln w="9525" algn="ctr">
              <a:solidFill>
                <a:schemeClr val="tx1"/>
              </a:solidFill>
              <a:round/>
              <a:headEnd/>
              <a:tailEnd/>
            </a:ln>
          </p:spPr>
          <p:txBody>
            <a:bodyPr anchor="ctr"/>
            <a:lstStyle/>
            <a:p>
              <a:pPr algn="ctr" eaLnBrk="0" hangingPunct="0"/>
              <a:r>
                <a:rPr lang="es-MX" sz="1300" b="1">
                  <a:latin typeface="Arial" pitchFamily="34" charset="0"/>
                  <a:cs typeface="Arial" pitchFamily="34" charset="0"/>
                </a:rPr>
                <a:t>Física</a:t>
              </a:r>
            </a:p>
          </p:txBody>
        </p:sp>
        <p:sp>
          <p:nvSpPr>
            <p:cNvPr id="18470" name="51 Rectángulo"/>
            <p:cNvSpPr>
              <a:spLocks noChangeArrowheads="1"/>
            </p:cNvSpPr>
            <p:nvPr/>
          </p:nvSpPr>
          <p:spPr bwMode="auto">
            <a:xfrm>
              <a:off x="6818342" y="3917157"/>
              <a:ext cx="317500"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CT</a:t>
              </a:r>
            </a:p>
          </p:txBody>
        </p:sp>
        <p:sp>
          <p:nvSpPr>
            <p:cNvPr id="18471" name="52 Rectángulo"/>
            <p:cNvSpPr>
              <a:spLocks noChangeArrowheads="1"/>
            </p:cNvSpPr>
            <p:nvPr/>
          </p:nvSpPr>
          <p:spPr bwMode="auto">
            <a:xfrm>
              <a:off x="7135842" y="3917157"/>
              <a:ext cx="1651000" cy="386953"/>
            </a:xfrm>
            <a:prstGeom prst="rect">
              <a:avLst/>
            </a:prstGeom>
            <a:solidFill>
              <a:srgbClr val="00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Sesión</a:t>
              </a:r>
            </a:p>
          </p:txBody>
        </p:sp>
        <p:sp>
          <p:nvSpPr>
            <p:cNvPr id="18472" name="53 Rectángulo"/>
            <p:cNvSpPr>
              <a:spLocks noChangeArrowheads="1"/>
            </p:cNvSpPr>
            <p:nvPr/>
          </p:nvSpPr>
          <p:spPr bwMode="auto">
            <a:xfrm>
              <a:off x="6413500" y="4458891"/>
              <a:ext cx="381000"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CR</a:t>
              </a:r>
            </a:p>
          </p:txBody>
        </p:sp>
        <p:sp>
          <p:nvSpPr>
            <p:cNvPr id="18473" name="54 Rectángulo"/>
            <p:cNvSpPr>
              <a:spLocks noChangeArrowheads="1"/>
            </p:cNvSpPr>
            <p:nvPr/>
          </p:nvSpPr>
          <p:spPr bwMode="auto">
            <a:xfrm>
              <a:off x="6794500" y="4458891"/>
              <a:ext cx="1968472" cy="386953"/>
            </a:xfrm>
            <a:prstGeom prst="rect">
              <a:avLst/>
            </a:prstGeom>
            <a:solidFill>
              <a:srgbClr val="FFFF00"/>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Transporte</a:t>
              </a:r>
            </a:p>
          </p:txBody>
        </p:sp>
        <p:sp>
          <p:nvSpPr>
            <p:cNvPr id="18474" name="55 Rectángulo"/>
            <p:cNvSpPr>
              <a:spLocks noChangeArrowheads="1"/>
            </p:cNvSpPr>
            <p:nvPr/>
          </p:nvSpPr>
          <p:spPr bwMode="auto">
            <a:xfrm>
              <a:off x="60325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75" name="56 Rectángulo"/>
            <p:cNvSpPr>
              <a:spLocks noChangeArrowheads="1"/>
            </p:cNvSpPr>
            <p:nvPr/>
          </p:nvSpPr>
          <p:spPr bwMode="auto">
            <a:xfrm>
              <a:off x="6413500" y="5000626"/>
              <a:ext cx="2349472" cy="386953"/>
            </a:xfrm>
            <a:prstGeom prst="rect">
              <a:avLst/>
            </a:prstGeom>
            <a:solidFill>
              <a:srgbClr val="9966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Red</a:t>
              </a:r>
            </a:p>
          </p:txBody>
        </p:sp>
        <p:sp>
          <p:nvSpPr>
            <p:cNvPr id="18476" name="57 Rectángulo"/>
            <p:cNvSpPr>
              <a:spLocks noChangeArrowheads="1"/>
            </p:cNvSpPr>
            <p:nvPr/>
          </p:nvSpPr>
          <p:spPr bwMode="auto">
            <a:xfrm>
              <a:off x="8763000" y="5000626"/>
              <a:ext cx="3810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CE</a:t>
              </a:r>
            </a:p>
          </p:txBody>
        </p:sp>
        <p:sp>
          <p:nvSpPr>
            <p:cNvPr id="18477" name="58 Rectángulo"/>
            <p:cNvSpPr>
              <a:spLocks noChangeArrowheads="1"/>
            </p:cNvSpPr>
            <p:nvPr/>
          </p:nvSpPr>
          <p:spPr bwMode="auto">
            <a:xfrm>
              <a:off x="6032500" y="5542360"/>
              <a:ext cx="3111500" cy="386953"/>
            </a:xfrm>
            <a:prstGeom prst="rect">
              <a:avLst/>
            </a:prstGeom>
            <a:solidFill>
              <a:srgbClr val="6699FF"/>
            </a:solidFill>
            <a:ln w="9525" algn="ctr">
              <a:solidFill>
                <a:schemeClr val="tx1"/>
              </a:solidFill>
              <a:round/>
              <a:headEnd/>
              <a:tailEnd/>
            </a:ln>
          </p:spPr>
          <p:txBody>
            <a:bodyPr anchor="ctr"/>
            <a:lstStyle/>
            <a:p>
              <a:pPr algn="ctr" eaLnBrk="0" hangingPunct="0"/>
              <a:r>
                <a:rPr lang="es-MX" sz="1000" b="1">
                  <a:latin typeface="Arial" pitchFamily="34" charset="0"/>
                  <a:cs typeface="Arial" pitchFamily="34" charset="0"/>
                </a:rPr>
                <a:t>PDU  Enlace de datos</a:t>
              </a:r>
            </a:p>
          </p:txBody>
        </p:sp>
        <p:cxnSp>
          <p:nvCxnSpPr>
            <p:cNvPr id="18478" name="60 Conector recto"/>
            <p:cNvCxnSpPr>
              <a:cxnSpLocks noChangeShapeType="1"/>
              <a:stCxn id="18448" idx="3"/>
              <a:endCxn id="18469" idx="1"/>
            </p:cNvCxnSpPr>
            <p:nvPr/>
          </p:nvCxnSpPr>
          <p:spPr bwMode="auto">
            <a:xfrm>
              <a:off x="4381500" y="5697141"/>
              <a:ext cx="381000" cy="172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79" name="74 Flecha curvada hacia la derecha"/>
            <p:cNvSpPr>
              <a:spLocks noChangeArrowheads="1"/>
            </p:cNvSpPr>
            <p:nvPr/>
          </p:nvSpPr>
          <p:spPr bwMode="auto">
            <a:xfrm rot="-5400000">
              <a:off x="4233069" y="3947319"/>
              <a:ext cx="677863" cy="5000625"/>
            </a:xfrm>
            <a:prstGeom prst="curvedRightArrow">
              <a:avLst>
                <a:gd name="adj1" fmla="val 25000"/>
                <a:gd name="adj2" fmla="val 50068"/>
                <a:gd name="adj3" fmla="val 25000"/>
              </a:avLst>
            </a:prstGeom>
            <a:solidFill>
              <a:schemeClr val="accent1"/>
            </a:solidFill>
            <a:ln w="9525" algn="ctr">
              <a:solidFill>
                <a:schemeClr val="tx1"/>
              </a:solidFill>
              <a:round/>
              <a:headEnd/>
              <a:tailEnd/>
            </a:ln>
          </p:spPr>
          <p:txBody>
            <a:bodyPr/>
            <a:lstStyle/>
            <a:p>
              <a:pPr eaLnBrk="0" hangingPunct="0"/>
              <a:endParaRPr lang="es-MX"/>
            </a:p>
          </p:txBody>
        </p:sp>
        <p:sp>
          <p:nvSpPr>
            <p:cNvPr id="18480" name="75 CuadroTexto"/>
            <p:cNvSpPr txBox="1">
              <a:spLocks noChangeArrowheads="1"/>
            </p:cNvSpPr>
            <p:nvPr/>
          </p:nvSpPr>
          <p:spPr bwMode="auto">
            <a:xfrm>
              <a:off x="714375" y="1500188"/>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a:latin typeface="Arial" pitchFamily="34" charset="0"/>
                  <a:cs typeface="Arial" pitchFamily="34" charset="0"/>
                </a:rPr>
                <a:t>Construcción de una PDU de salida</a:t>
              </a:r>
            </a:p>
          </p:txBody>
        </p:sp>
        <p:cxnSp>
          <p:nvCxnSpPr>
            <p:cNvPr id="18481" name="77 Conector recto de flecha"/>
            <p:cNvCxnSpPr>
              <a:cxnSpLocks noChangeShapeType="1"/>
            </p:cNvCxnSpPr>
            <p:nvPr/>
          </p:nvCxnSpPr>
          <p:spPr bwMode="auto">
            <a:xfrm rot="5400000">
              <a:off x="2285206" y="2713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2" name="78 Conector recto de flecha"/>
            <p:cNvCxnSpPr>
              <a:cxnSpLocks noChangeShapeType="1"/>
            </p:cNvCxnSpPr>
            <p:nvPr/>
          </p:nvCxnSpPr>
          <p:spPr bwMode="auto">
            <a:xfrm rot="5400000">
              <a:off x="2213769" y="2070894"/>
              <a:ext cx="2857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3" name="79 Conector recto de flecha"/>
            <p:cNvCxnSpPr>
              <a:cxnSpLocks noChangeShapeType="1"/>
            </p:cNvCxnSpPr>
            <p:nvPr/>
          </p:nvCxnSpPr>
          <p:spPr bwMode="auto">
            <a:xfrm rot="5400000">
              <a:off x="2285206" y="32853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4" name="80 Conector recto de flecha"/>
            <p:cNvCxnSpPr>
              <a:cxnSpLocks noChangeShapeType="1"/>
            </p:cNvCxnSpPr>
            <p:nvPr/>
          </p:nvCxnSpPr>
          <p:spPr bwMode="auto">
            <a:xfrm rot="5400000">
              <a:off x="2285206" y="3856832"/>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5" name="81 Conector recto de flecha"/>
            <p:cNvCxnSpPr>
              <a:cxnSpLocks noChangeShapeType="1"/>
            </p:cNvCxnSpPr>
            <p:nvPr/>
          </p:nvCxnSpPr>
          <p:spPr bwMode="auto">
            <a:xfrm rot="5400000">
              <a:off x="2285206" y="43568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6" name="82 Conector recto de flecha"/>
            <p:cNvCxnSpPr>
              <a:cxnSpLocks noChangeShapeType="1"/>
            </p:cNvCxnSpPr>
            <p:nvPr/>
          </p:nvCxnSpPr>
          <p:spPr bwMode="auto">
            <a:xfrm rot="5400000">
              <a:off x="2285206" y="4928394"/>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7" name="83 Conector recto de flecha"/>
            <p:cNvCxnSpPr>
              <a:cxnSpLocks noChangeShapeType="1"/>
            </p:cNvCxnSpPr>
            <p:nvPr/>
          </p:nvCxnSpPr>
          <p:spPr bwMode="auto">
            <a:xfrm rot="5400000">
              <a:off x="2285206" y="5428470"/>
              <a:ext cx="142875"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88" name="84 Conector recto de flecha"/>
            <p:cNvCxnSpPr>
              <a:cxnSpLocks noChangeShapeType="1"/>
            </p:cNvCxnSpPr>
            <p:nvPr/>
          </p:nvCxnSpPr>
          <p:spPr bwMode="auto">
            <a:xfrm rot="5400000">
              <a:off x="8428866" y="2713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89" name="85 Conector recto de flecha"/>
            <p:cNvCxnSpPr>
              <a:cxnSpLocks noChangeShapeType="1"/>
            </p:cNvCxnSpPr>
            <p:nvPr/>
          </p:nvCxnSpPr>
          <p:spPr bwMode="auto">
            <a:xfrm rot="5400000">
              <a:off x="8359017" y="2070894"/>
              <a:ext cx="285750" cy="1587"/>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0" name="86 Conector recto de flecha"/>
            <p:cNvCxnSpPr>
              <a:cxnSpLocks noChangeShapeType="1"/>
            </p:cNvCxnSpPr>
            <p:nvPr/>
          </p:nvCxnSpPr>
          <p:spPr bwMode="auto">
            <a:xfrm rot="5400000">
              <a:off x="8359009" y="32853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1" name="87 Conector recto de flecha"/>
            <p:cNvCxnSpPr>
              <a:cxnSpLocks noChangeShapeType="1"/>
            </p:cNvCxnSpPr>
            <p:nvPr/>
          </p:nvCxnSpPr>
          <p:spPr bwMode="auto">
            <a:xfrm rot="5400000">
              <a:off x="8357420" y="3856832"/>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2" name="88 Conector recto de flecha"/>
            <p:cNvCxnSpPr>
              <a:cxnSpLocks noChangeShapeType="1"/>
            </p:cNvCxnSpPr>
            <p:nvPr/>
          </p:nvCxnSpPr>
          <p:spPr bwMode="auto">
            <a:xfrm rot="5400000">
              <a:off x="8357420" y="43568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3" name="89 Conector recto de flecha"/>
            <p:cNvCxnSpPr>
              <a:cxnSpLocks noChangeShapeType="1"/>
            </p:cNvCxnSpPr>
            <p:nvPr/>
          </p:nvCxnSpPr>
          <p:spPr bwMode="auto">
            <a:xfrm rot="5400000">
              <a:off x="8357420" y="4928394"/>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cxnSp>
          <p:nvCxnSpPr>
            <p:cNvPr id="18494" name="90 Conector recto de flecha"/>
            <p:cNvCxnSpPr>
              <a:cxnSpLocks noChangeShapeType="1"/>
            </p:cNvCxnSpPr>
            <p:nvPr/>
          </p:nvCxnSpPr>
          <p:spPr bwMode="auto">
            <a:xfrm rot="5400000">
              <a:off x="8359009" y="5428457"/>
              <a:ext cx="142875" cy="1588"/>
            </a:xfrm>
            <a:prstGeom prst="straightConnector1">
              <a:avLst/>
            </a:prstGeom>
            <a:noFill/>
            <a:ln w="9525" algn="ctr">
              <a:solidFill>
                <a:schemeClr val="tx1"/>
              </a:solidFill>
              <a:round/>
              <a:headEnd type="arrow" w="med" len="med"/>
              <a:tailEnd/>
            </a:ln>
            <a:extLst>
              <a:ext uri="{909E8E84-426E-40DD-AFC4-6F175D3DCCD1}">
                <a14:hiddenFill xmlns:a14="http://schemas.microsoft.com/office/drawing/2010/main">
                  <a:noFill/>
                </a14:hiddenFill>
              </a:ext>
            </a:extLst>
          </p:spPr>
        </p:cxnSp>
        <p:sp>
          <p:nvSpPr>
            <p:cNvPr id="18495" name="99 CuadroTexto"/>
            <p:cNvSpPr txBox="1">
              <a:spLocks noChangeArrowheads="1"/>
            </p:cNvSpPr>
            <p:nvPr/>
          </p:nvSpPr>
          <p:spPr bwMode="auto">
            <a:xfrm>
              <a:off x="6643702" y="1571612"/>
              <a:ext cx="2286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s-MX" sz="1400" b="1">
                  <a:latin typeface="Arial" pitchFamily="34" charset="0"/>
                  <a:cs typeface="Arial" pitchFamily="34" charset="0"/>
                </a:rPr>
                <a:t>Extracción de una PDU de entrada</a:t>
              </a:r>
            </a:p>
          </p:txBody>
        </p:sp>
        <p:sp>
          <p:nvSpPr>
            <p:cNvPr id="18496" name="104 Elipse"/>
            <p:cNvSpPr>
              <a:spLocks noChangeArrowheads="1"/>
            </p:cNvSpPr>
            <p:nvPr/>
          </p:nvSpPr>
          <p:spPr bwMode="auto">
            <a:xfrm>
              <a:off x="3000375"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a:latin typeface="Arial" pitchFamily="34" charset="0"/>
                  <a:cs typeface="Arial" pitchFamily="34" charset="0"/>
                </a:rPr>
                <a:t>Aplicación X</a:t>
              </a:r>
            </a:p>
          </p:txBody>
        </p:sp>
        <p:sp>
          <p:nvSpPr>
            <p:cNvPr id="18497" name="105 Elipse"/>
            <p:cNvSpPr>
              <a:spLocks noChangeArrowheads="1"/>
            </p:cNvSpPr>
            <p:nvPr/>
          </p:nvSpPr>
          <p:spPr bwMode="auto">
            <a:xfrm>
              <a:off x="4643438" y="1643063"/>
              <a:ext cx="1428750" cy="357187"/>
            </a:xfrm>
            <a:prstGeom prst="ellipse">
              <a:avLst/>
            </a:prstGeom>
            <a:solidFill>
              <a:schemeClr val="bg1"/>
            </a:solidFill>
            <a:ln w="9525" algn="ctr">
              <a:solidFill>
                <a:schemeClr val="tx1"/>
              </a:solidFill>
              <a:round/>
              <a:headEnd/>
              <a:tailEnd/>
            </a:ln>
          </p:spPr>
          <p:txBody>
            <a:bodyPr/>
            <a:lstStyle/>
            <a:p>
              <a:pPr eaLnBrk="0" hangingPunct="0"/>
              <a:r>
                <a:rPr lang="es-MX" sz="1000" b="1">
                  <a:latin typeface="Arial" pitchFamily="34" charset="0"/>
                  <a:cs typeface="Arial" pitchFamily="34" charset="0"/>
                </a:rPr>
                <a:t>Aplicación Y</a:t>
              </a:r>
            </a:p>
          </p:txBody>
        </p:sp>
      </p:grpSp>
      <p:sp>
        <p:nvSpPr>
          <p:cNvPr id="6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3492807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4 Ima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000125"/>
            <a:ext cx="7286625"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spTree>
    <p:extLst>
      <p:ext uri="{BB962C8B-B14F-4D97-AF65-F5344CB8AC3E}">
        <p14:creationId xmlns:p14="http://schemas.microsoft.com/office/powerpoint/2010/main" val="3162798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4528912"/>
            <a:ext cx="2356472" cy="2356472"/>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182" y="1883277"/>
            <a:ext cx="4816996" cy="2823206"/>
          </a:xfrm>
          <a:prstGeom prst="rect">
            <a:avLst/>
          </a:prstGeom>
        </p:spPr>
      </p:pic>
      <p:sp>
        <p:nvSpPr>
          <p:cNvPr id="4" name="3 CuadroTexto"/>
          <p:cNvSpPr txBox="1"/>
          <p:nvPr/>
        </p:nvSpPr>
        <p:spPr>
          <a:xfrm>
            <a:off x="536757" y="980728"/>
            <a:ext cx="2693925" cy="553998"/>
          </a:xfrm>
          <a:prstGeom prst="rect">
            <a:avLst/>
          </a:prstGeom>
          <a:noFill/>
        </p:spPr>
        <p:txBody>
          <a:bodyPr wrap="square">
            <a:spAutoFit/>
          </a:bodyPr>
          <a:lstStyle/>
          <a:p>
            <a:pPr eaLnBrk="0" hangingPunct="0">
              <a:lnSpc>
                <a:spcPct val="150000"/>
              </a:lnSpc>
              <a:defRPr/>
            </a:pPr>
            <a:r>
              <a:rPr lang="es-MX" sz="2000" b="1" dirty="0">
                <a:solidFill>
                  <a:schemeClr val="accent6">
                    <a:lumMod val="75000"/>
                  </a:schemeClr>
                </a:solidFill>
                <a:latin typeface="ZapfHumnst BT"/>
              </a:rPr>
              <a:t>Capa física</a:t>
            </a:r>
            <a:r>
              <a:rPr lang="es-MX" sz="2000" dirty="0">
                <a:solidFill>
                  <a:schemeClr val="bg2">
                    <a:lumMod val="25000"/>
                  </a:schemeClr>
                </a:solidFill>
                <a:latin typeface="ZapfHumnst BT"/>
              </a:rPr>
              <a:t>  </a:t>
            </a:r>
            <a:endParaRPr lang="es-MX" b="1" dirty="0">
              <a:solidFill>
                <a:schemeClr val="bg2">
                  <a:lumMod val="25000"/>
                </a:schemeClr>
              </a:solidFill>
            </a:endParaRPr>
          </a:p>
        </p:txBody>
      </p:sp>
      <p:sp>
        <p:nvSpPr>
          <p:cNvPr id="8"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sp>
        <p:nvSpPr>
          <p:cNvPr id="9" name="3 CuadroTexto"/>
          <p:cNvSpPr txBox="1"/>
          <p:nvPr/>
        </p:nvSpPr>
        <p:spPr>
          <a:xfrm>
            <a:off x="531101" y="2104816"/>
            <a:ext cx="2404009" cy="1477328"/>
          </a:xfrm>
          <a:prstGeom prst="rect">
            <a:avLst/>
          </a:prstGeom>
          <a:noFill/>
        </p:spPr>
        <p:txBody>
          <a:bodyPr wrap="square">
            <a:spAutoFit/>
          </a:bodyPr>
          <a:lstStyle/>
          <a:p>
            <a:pPr marL="342900" indent="-342900" eaLnBrk="0" hangingPunct="0">
              <a:lnSpc>
                <a:spcPct val="150000"/>
              </a:lnSpc>
              <a:buFont typeface="Arial" panose="020B0604020202020204" pitchFamily="34" charset="0"/>
              <a:buChar char="•"/>
              <a:defRPr/>
            </a:pPr>
            <a:r>
              <a:rPr lang="es-MX" sz="2000" dirty="0">
                <a:solidFill>
                  <a:schemeClr val="bg2">
                    <a:lumMod val="25000"/>
                  </a:schemeClr>
                </a:solidFill>
                <a:latin typeface="ZapfHumnst BT"/>
              </a:rPr>
              <a:t>Cable coaxial</a:t>
            </a:r>
          </a:p>
          <a:p>
            <a:pPr marL="342900" indent="-342900" eaLnBrk="0" hangingPunct="0">
              <a:lnSpc>
                <a:spcPct val="150000"/>
              </a:lnSpc>
              <a:buFont typeface="Arial" panose="020B0604020202020204" pitchFamily="34" charset="0"/>
              <a:buChar char="•"/>
              <a:defRPr/>
            </a:pPr>
            <a:r>
              <a:rPr lang="es-MX" sz="2000" dirty="0">
                <a:solidFill>
                  <a:schemeClr val="bg2">
                    <a:lumMod val="25000"/>
                  </a:schemeClr>
                </a:solidFill>
                <a:latin typeface="ZapfHumnst BT"/>
              </a:rPr>
              <a:t>Par trenzado</a:t>
            </a:r>
          </a:p>
          <a:p>
            <a:pPr marL="342900" indent="-342900" eaLnBrk="0" hangingPunct="0">
              <a:lnSpc>
                <a:spcPct val="150000"/>
              </a:lnSpc>
              <a:buFont typeface="Arial" panose="020B0604020202020204" pitchFamily="34" charset="0"/>
              <a:buChar char="•"/>
              <a:defRPr/>
            </a:pPr>
            <a:r>
              <a:rPr lang="es-MX" sz="2000" dirty="0">
                <a:solidFill>
                  <a:schemeClr val="bg2">
                    <a:lumMod val="25000"/>
                  </a:schemeClr>
                </a:solidFill>
                <a:latin typeface="ZapfHumnst BT"/>
              </a:rPr>
              <a:t>Fibra óptica</a:t>
            </a:r>
            <a:endParaRPr lang="es-MX" b="1" dirty="0">
              <a:solidFill>
                <a:schemeClr val="bg2">
                  <a:lumMod val="25000"/>
                </a:schemeClr>
              </a:solidFill>
            </a:endParaRPr>
          </a:p>
        </p:txBody>
      </p:sp>
      <p:sp>
        <p:nvSpPr>
          <p:cNvPr id="10" name="3 CuadroTexto"/>
          <p:cNvSpPr txBox="1"/>
          <p:nvPr/>
        </p:nvSpPr>
        <p:spPr>
          <a:xfrm>
            <a:off x="539552" y="4972362"/>
            <a:ext cx="4032448" cy="965970"/>
          </a:xfrm>
          <a:prstGeom prst="rect">
            <a:avLst/>
          </a:prstGeom>
          <a:noFill/>
        </p:spPr>
        <p:txBody>
          <a:bodyPr wrap="square">
            <a:spAutoFit/>
          </a:bodyPr>
          <a:lstStyle/>
          <a:p>
            <a:pPr marL="342900" indent="-342900" eaLnBrk="0" hangingPunct="0">
              <a:lnSpc>
                <a:spcPct val="150000"/>
              </a:lnSpc>
              <a:buFont typeface="Arial" panose="020B0604020202020204" pitchFamily="34" charset="0"/>
              <a:buChar char="•"/>
              <a:defRPr/>
            </a:pPr>
            <a:r>
              <a:rPr lang="es-MX" sz="2000" dirty="0">
                <a:solidFill>
                  <a:schemeClr val="bg2">
                    <a:lumMod val="25000"/>
                  </a:schemeClr>
                </a:solidFill>
                <a:latin typeface="ZapfHumnst BT"/>
              </a:rPr>
              <a:t>Microondas</a:t>
            </a:r>
          </a:p>
          <a:p>
            <a:pPr marL="342900" indent="-342900" eaLnBrk="0" hangingPunct="0">
              <a:lnSpc>
                <a:spcPct val="150000"/>
              </a:lnSpc>
              <a:buFont typeface="Arial" panose="020B0604020202020204" pitchFamily="34" charset="0"/>
              <a:buChar char="•"/>
              <a:defRPr/>
            </a:pPr>
            <a:r>
              <a:rPr lang="es-MX" sz="2000" dirty="0">
                <a:solidFill>
                  <a:schemeClr val="bg2">
                    <a:lumMod val="25000"/>
                  </a:schemeClr>
                </a:solidFill>
                <a:latin typeface="ZapfHumnst BT"/>
              </a:rPr>
              <a:t>RS-232 (Puerto serial)  </a:t>
            </a:r>
            <a:endParaRPr lang="es-MX" b="1" dirty="0">
              <a:solidFill>
                <a:schemeClr val="bg2">
                  <a:lumMod val="25000"/>
                </a:schemeClr>
              </a:solidFill>
            </a:endParaRPr>
          </a:p>
        </p:txBody>
      </p:sp>
      <p:sp>
        <p:nvSpPr>
          <p:cNvPr id="11" name="6 CuadroTexto"/>
          <p:cNvSpPr txBox="1"/>
          <p:nvPr/>
        </p:nvSpPr>
        <p:spPr>
          <a:xfrm>
            <a:off x="538753" y="1493663"/>
            <a:ext cx="6500813" cy="504305"/>
          </a:xfrm>
          <a:prstGeom prst="rect">
            <a:avLst/>
          </a:prstGeom>
          <a:noFill/>
        </p:spPr>
        <p:txBody>
          <a:bodyPr>
            <a:spAutoFit/>
          </a:bodyPr>
          <a:lstStyle/>
          <a:p>
            <a:pPr eaLnBrk="0" hangingPunct="0">
              <a:lnSpc>
                <a:spcPct val="150000"/>
              </a:lnSpc>
              <a:spcAft>
                <a:spcPts val="1200"/>
              </a:spcAft>
              <a:defRPr/>
            </a:pPr>
            <a:r>
              <a:rPr lang="es-MX" sz="2000" dirty="0">
                <a:solidFill>
                  <a:schemeClr val="bg2">
                    <a:lumMod val="25000"/>
                  </a:schemeClr>
                </a:solidFill>
                <a:latin typeface="ZapfHumnst BT"/>
              </a:rPr>
              <a:t>Algunos ejemplos de estándares de esta capa son:</a:t>
            </a:r>
            <a:endParaRPr lang="es-MX" dirty="0">
              <a:solidFill>
                <a:schemeClr val="bg2">
                  <a:lumMod val="25000"/>
                </a:schemeClr>
              </a:solidFill>
            </a:endParaRPr>
          </a:p>
        </p:txBody>
      </p:sp>
    </p:spTree>
    <p:extLst>
      <p:ext uri="{BB962C8B-B14F-4D97-AF65-F5344CB8AC3E}">
        <p14:creationId xmlns:p14="http://schemas.microsoft.com/office/powerpoint/2010/main" val="44423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in)">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5129800" y="2257832"/>
            <a:ext cx="3038118" cy="1675224"/>
          </a:xfrm>
          <a:prstGeom prst="rect">
            <a:avLst/>
          </a:prstGeom>
        </p:spPr>
      </p:pic>
      <p:sp>
        <p:nvSpPr>
          <p:cNvPr id="7" name="6 CuadroTexto"/>
          <p:cNvSpPr txBox="1"/>
          <p:nvPr/>
        </p:nvSpPr>
        <p:spPr>
          <a:xfrm>
            <a:off x="467544" y="980728"/>
            <a:ext cx="6500813" cy="1169551"/>
          </a:xfrm>
          <a:prstGeom prst="rect">
            <a:avLst/>
          </a:prstGeom>
          <a:noFill/>
        </p:spPr>
        <p:txBody>
          <a:bodyPr>
            <a:spAutoFit/>
          </a:bodyPr>
          <a:lstStyle/>
          <a:p>
            <a:pPr eaLnBrk="0" hangingPunct="0">
              <a:lnSpc>
                <a:spcPct val="150000"/>
              </a:lnSpc>
              <a:spcAft>
                <a:spcPts val="1200"/>
              </a:spcAft>
              <a:defRPr/>
            </a:pPr>
            <a:r>
              <a:rPr lang="es-MX" sz="2000" b="1" dirty="0">
                <a:solidFill>
                  <a:schemeClr val="accent6">
                    <a:lumMod val="75000"/>
                  </a:schemeClr>
                </a:solidFill>
                <a:latin typeface="ZapfHumnst BT"/>
              </a:rPr>
              <a:t>Capa de enlace de datos</a:t>
            </a:r>
          </a:p>
          <a:p>
            <a:pPr eaLnBrk="0" hangingPunct="0">
              <a:lnSpc>
                <a:spcPct val="150000"/>
              </a:lnSpc>
              <a:spcAft>
                <a:spcPts val="1200"/>
              </a:spcAft>
              <a:defRPr/>
            </a:pPr>
            <a:r>
              <a:rPr lang="es-MX" sz="2000" dirty="0">
                <a:solidFill>
                  <a:schemeClr val="bg2">
                    <a:lumMod val="25000"/>
                  </a:schemeClr>
                </a:solidFill>
                <a:latin typeface="ZapfHumnst BT"/>
              </a:rPr>
              <a:t>Algunos ejemplos de estándares de esta capa son:</a:t>
            </a:r>
            <a:endParaRPr lang="es-MX" dirty="0">
              <a:solidFill>
                <a:schemeClr val="bg2">
                  <a:lumMod val="25000"/>
                </a:schemeClr>
              </a:solidFill>
            </a:endParaRPr>
          </a:p>
        </p:txBody>
      </p:sp>
      <p:sp>
        <p:nvSpPr>
          <p:cNvPr id="8"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sp>
        <p:nvSpPr>
          <p:cNvPr id="9" name="6 CuadroTexto"/>
          <p:cNvSpPr txBox="1"/>
          <p:nvPr/>
        </p:nvSpPr>
        <p:spPr>
          <a:xfrm>
            <a:off x="506286" y="5395282"/>
            <a:ext cx="3057603" cy="553998"/>
          </a:xfrm>
          <a:prstGeom prst="rect">
            <a:avLst/>
          </a:prstGeom>
          <a:noFill/>
        </p:spPr>
        <p:txBody>
          <a:bodyPr wrap="square">
            <a:spAutoFit/>
          </a:bodyPr>
          <a:lstStyle/>
          <a:p>
            <a:pPr eaLnBrk="0" hangingPunct="0">
              <a:lnSpc>
                <a:spcPct val="150000"/>
              </a:lnSpc>
              <a:buFont typeface="Arial" pitchFamily="34" charset="0"/>
              <a:buChar char="•"/>
              <a:defRPr/>
            </a:pPr>
            <a:r>
              <a:rPr lang="es-MX" sz="2000" dirty="0">
                <a:solidFill>
                  <a:schemeClr val="bg2">
                    <a:lumMod val="25000"/>
                  </a:schemeClr>
                </a:solidFill>
                <a:latin typeface="ZapfHumnst BT"/>
              </a:rPr>
              <a:t>  Wireless (802.11)</a:t>
            </a:r>
            <a:endParaRPr lang="es-MX" dirty="0">
              <a:solidFill>
                <a:schemeClr val="bg2">
                  <a:lumMod val="25000"/>
                </a:schemeClr>
              </a:solidFill>
            </a:endParaRPr>
          </a:p>
        </p:txBody>
      </p:sp>
      <p:sp>
        <p:nvSpPr>
          <p:cNvPr id="10" name="6 CuadroTexto"/>
          <p:cNvSpPr txBox="1"/>
          <p:nvPr/>
        </p:nvSpPr>
        <p:spPr>
          <a:xfrm>
            <a:off x="459519" y="2541125"/>
            <a:ext cx="3104370" cy="553998"/>
          </a:xfrm>
          <a:prstGeom prst="rect">
            <a:avLst/>
          </a:prstGeom>
          <a:noFill/>
        </p:spPr>
        <p:txBody>
          <a:bodyPr wrap="square">
            <a:spAutoFit/>
          </a:bodyPr>
          <a:lstStyle/>
          <a:p>
            <a:pPr eaLnBrk="0" hangingPunct="0">
              <a:lnSpc>
                <a:spcPct val="150000"/>
              </a:lnSpc>
              <a:buFont typeface="Arial" pitchFamily="34" charset="0"/>
              <a:buChar char="•"/>
              <a:defRPr/>
            </a:pPr>
            <a:r>
              <a:rPr lang="es-MX" sz="2000" dirty="0">
                <a:solidFill>
                  <a:schemeClr val="bg2">
                    <a:lumMod val="25000"/>
                  </a:schemeClr>
                </a:solidFill>
                <a:latin typeface="ZapfHumnst BT"/>
              </a:rPr>
              <a:t>  Ethernet (802.3)</a:t>
            </a:r>
            <a:endParaRPr lang="es-MX" dirty="0">
              <a:solidFill>
                <a:schemeClr val="bg2">
                  <a:lumMod val="25000"/>
                </a:schemeClr>
              </a:solidFill>
            </a:endParaRPr>
          </a:p>
        </p:txBody>
      </p:sp>
      <p:sp>
        <p:nvSpPr>
          <p:cNvPr id="11" name="6 CuadroTexto"/>
          <p:cNvSpPr txBox="1"/>
          <p:nvPr/>
        </p:nvSpPr>
        <p:spPr>
          <a:xfrm>
            <a:off x="459519" y="3955122"/>
            <a:ext cx="6500813" cy="553998"/>
          </a:xfrm>
          <a:prstGeom prst="rect">
            <a:avLst/>
          </a:prstGeom>
          <a:noFill/>
        </p:spPr>
        <p:txBody>
          <a:bodyPr>
            <a:spAutoFit/>
          </a:bodyPr>
          <a:lstStyle/>
          <a:p>
            <a:pPr eaLnBrk="0" hangingPunct="0">
              <a:lnSpc>
                <a:spcPct val="150000"/>
              </a:lnSpc>
              <a:buFont typeface="Arial" pitchFamily="34" charset="0"/>
              <a:buChar char="•"/>
              <a:defRPr/>
            </a:pPr>
            <a:r>
              <a:rPr lang="es-MX" sz="2000" dirty="0">
                <a:solidFill>
                  <a:schemeClr val="bg2">
                    <a:lumMod val="25000"/>
                  </a:schemeClr>
                </a:solidFill>
                <a:latin typeface="ZapfHumnst BT"/>
              </a:rPr>
              <a:t>  </a:t>
            </a:r>
            <a:r>
              <a:rPr lang="es-MX" sz="2000" dirty="0" err="1">
                <a:solidFill>
                  <a:schemeClr val="bg2">
                    <a:lumMod val="25000"/>
                  </a:schemeClr>
                </a:solidFill>
                <a:latin typeface="ZapfHumnst BT"/>
              </a:rPr>
              <a:t>Token</a:t>
            </a:r>
            <a:r>
              <a:rPr lang="es-MX" sz="2000" dirty="0">
                <a:solidFill>
                  <a:schemeClr val="bg2">
                    <a:lumMod val="25000"/>
                  </a:schemeClr>
                </a:solidFill>
                <a:latin typeface="ZapfHumnst BT"/>
              </a:rPr>
              <a:t> ring (802.5) </a:t>
            </a:r>
            <a:endParaRPr lang="es-MX" dirty="0">
              <a:solidFill>
                <a:schemeClr val="bg2">
                  <a:lumMod val="25000"/>
                </a:schemeClr>
              </a:solidFill>
            </a:endParaRPr>
          </a:p>
        </p:txBody>
      </p:sp>
      <p:graphicFrame>
        <p:nvGraphicFramePr>
          <p:cNvPr id="12" name="Object 2"/>
          <p:cNvGraphicFramePr>
            <a:graphicFrameLocks noChangeAspect="1"/>
          </p:cNvGraphicFramePr>
          <p:nvPr/>
        </p:nvGraphicFramePr>
        <p:xfrm>
          <a:off x="2915816" y="3440330"/>
          <a:ext cx="2084667" cy="1788870"/>
        </p:xfrm>
        <a:graphic>
          <a:graphicData uri="http://schemas.openxmlformats.org/presentationml/2006/ole">
            <mc:AlternateContent xmlns:mc="http://schemas.openxmlformats.org/markup-compatibility/2006">
              <mc:Choice xmlns:v="urn:schemas-microsoft-com:vml" Requires="v">
                <p:oleObj spid="_x0000_s24578" name="Imagen" r:id="rId4" imgW="1077063" imgH="924514" progId="Word.Picture.8">
                  <p:embed/>
                </p:oleObj>
              </mc:Choice>
              <mc:Fallback>
                <p:oleObj name="Imagen" r:id="rId4" imgW="1077063" imgH="924514" progId="Word.Picture.8">
                  <p:embed/>
                  <p:pic>
                    <p:nvPicPr>
                      <p:cNvPr id="1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816" y="3440330"/>
                        <a:ext cx="2084667" cy="1788870"/>
                      </a:xfrm>
                      <a:prstGeom prst="rect">
                        <a:avLst/>
                      </a:prstGeom>
                      <a:noFill/>
                      <a:ln>
                        <a:noFill/>
                      </a:ln>
                      <a:effectLst/>
                    </p:spPr>
                  </p:pic>
                </p:oleObj>
              </mc:Fallback>
            </mc:AlternateContent>
          </a:graphicData>
        </a:graphic>
      </p:graphicFrame>
      <p:pic>
        <p:nvPicPr>
          <p:cNvPr id="6" name="Imagen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2985" y="4797152"/>
            <a:ext cx="2619375" cy="1752600"/>
          </a:xfrm>
          <a:prstGeom prst="rect">
            <a:avLst/>
          </a:prstGeom>
        </p:spPr>
      </p:pic>
    </p:spTree>
    <p:extLst>
      <p:ext uri="{BB962C8B-B14F-4D97-AF65-F5344CB8AC3E}">
        <p14:creationId xmlns:p14="http://schemas.microsoft.com/office/powerpoint/2010/main" val="3618787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57"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4014910"/>
            <a:ext cx="3749241" cy="2808312"/>
          </a:xfrm>
          <a:prstGeom prst="rect">
            <a:avLst/>
          </a:prstGeom>
        </p:spPr>
      </p:pic>
      <p:sp>
        <p:nvSpPr>
          <p:cNvPr id="4" name="3 CuadroTexto"/>
          <p:cNvSpPr txBox="1"/>
          <p:nvPr/>
        </p:nvSpPr>
        <p:spPr>
          <a:xfrm>
            <a:off x="467545" y="1052736"/>
            <a:ext cx="2376263" cy="553998"/>
          </a:xfrm>
          <a:prstGeom prst="rect">
            <a:avLst/>
          </a:prstGeom>
          <a:noFill/>
        </p:spPr>
        <p:txBody>
          <a:bodyPr wrap="square">
            <a:spAutoFit/>
          </a:bodyPr>
          <a:lstStyle/>
          <a:p>
            <a:pPr eaLnBrk="0" hangingPunct="0">
              <a:lnSpc>
                <a:spcPct val="150000"/>
              </a:lnSpc>
              <a:spcAft>
                <a:spcPts val="600"/>
              </a:spcAft>
              <a:defRPr/>
            </a:pPr>
            <a:r>
              <a:rPr lang="es-MX" sz="2000" b="1" dirty="0">
                <a:solidFill>
                  <a:schemeClr val="accent6">
                    <a:lumMod val="75000"/>
                  </a:schemeClr>
                </a:solidFill>
                <a:latin typeface="ZapfHumnst BT"/>
              </a:rPr>
              <a:t>Capa de red</a:t>
            </a:r>
            <a:r>
              <a:rPr lang="es-MX" sz="1600" dirty="0">
                <a:solidFill>
                  <a:schemeClr val="bg2">
                    <a:lumMod val="25000"/>
                  </a:schemeClr>
                </a:solidFill>
                <a:latin typeface="ZapfHumnst BT"/>
              </a:rPr>
              <a:t> </a:t>
            </a: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sp>
        <p:nvSpPr>
          <p:cNvPr id="8" name="3 CuadroTexto"/>
          <p:cNvSpPr txBox="1"/>
          <p:nvPr/>
        </p:nvSpPr>
        <p:spPr>
          <a:xfrm>
            <a:off x="467544" y="1772766"/>
            <a:ext cx="7960369" cy="2239331"/>
          </a:xfrm>
          <a:prstGeom prst="rect">
            <a:avLst/>
          </a:prstGeom>
          <a:noFill/>
        </p:spPr>
        <p:txBody>
          <a:bodyPr wrap="square">
            <a:spAutoFit/>
          </a:bodyPr>
          <a:lstStyle/>
          <a:p>
            <a:pPr marL="285750" indent="-285750"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IP (IPv4 e IPv6)</a:t>
            </a:r>
            <a:r>
              <a:rPr lang="es-MX" sz="1400" b="1" dirty="0">
                <a:solidFill>
                  <a:schemeClr val="bg2">
                    <a:lumMod val="25000"/>
                  </a:schemeClr>
                </a:solidFill>
                <a:latin typeface="ZapfHumnst BT"/>
              </a:rPr>
              <a:t> </a:t>
            </a:r>
            <a:r>
              <a:rPr lang="es-MX" sz="1600" dirty="0">
                <a:solidFill>
                  <a:schemeClr val="bg2">
                    <a:lumMod val="25000"/>
                  </a:schemeClr>
                </a:solidFill>
                <a:latin typeface="ZapfHumnst BT"/>
              </a:rPr>
              <a:t>Encargado de dirigir y encaminar los paquetes a través de una red.</a:t>
            </a:r>
          </a:p>
          <a:p>
            <a:pPr marL="285750" indent="-285750"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ICMP </a:t>
            </a:r>
            <a:r>
              <a:rPr lang="es-MX" b="1" dirty="0">
                <a:solidFill>
                  <a:schemeClr val="bg2">
                    <a:lumMod val="25000"/>
                  </a:schemeClr>
                </a:solidFill>
                <a:latin typeface="ZapfHumnst BT"/>
              </a:rPr>
              <a:t>(Internet Control </a:t>
            </a:r>
            <a:r>
              <a:rPr lang="es-MX" b="1" dirty="0" err="1">
                <a:solidFill>
                  <a:schemeClr val="bg2">
                    <a:lumMod val="25000"/>
                  </a:schemeClr>
                </a:solidFill>
                <a:latin typeface="ZapfHumnst BT"/>
              </a:rPr>
              <a:t>Message</a:t>
            </a:r>
            <a:r>
              <a:rPr lang="es-MX" b="1" dirty="0">
                <a:solidFill>
                  <a:schemeClr val="bg2">
                    <a:lumMod val="25000"/>
                  </a:schemeClr>
                </a:solidFill>
                <a:latin typeface="ZapfHumnst BT"/>
              </a:rPr>
              <a:t> </a:t>
            </a:r>
            <a:r>
              <a:rPr lang="es-MX" b="1" dirty="0" err="1">
                <a:solidFill>
                  <a:schemeClr val="bg2">
                    <a:lumMod val="25000"/>
                  </a:schemeClr>
                </a:solidFill>
                <a:latin typeface="ZapfHumnst BT"/>
              </a:rPr>
              <a:t>Protocol</a:t>
            </a:r>
            <a:r>
              <a:rPr lang="es-MX" b="1" dirty="0">
                <a:solidFill>
                  <a:schemeClr val="bg2">
                    <a:lumMod val="25000"/>
                  </a:schemeClr>
                </a:solidFill>
                <a:latin typeface="ZapfHumnst BT"/>
              </a:rPr>
              <a:t>)  </a:t>
            </a:r>
            <a:r>
              <a:rPr lang="es-MX" sz="1600" dirty="0">
                <a:solidFill>
                  <a:schemeClr val="bg2">
                    <a:lumMod val="25000"/>
                  </a:schemeClr>
                </a:solidFill>
                <a:latin typeface="ZapfHumnst BT"/>
              </a:rPr>
              <a:t>Protocolo de mensajes de control de Internet</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Ping y </a:t>
            </a:r>
            <a:r>
              <a:rPr lang="es-MX" sz="1600" dirty="0" err="1">
                <a:solidFill>
                  <a:schemeClr val="bg2">
                    <a:lumMod val="25000"/>
                  </a:schemeClr>
                </a:solidFill>
                <a:latin typeface="ZapfHumnst BT"/>
              </a:rPr>
              <a:t>tracert</a:t>
            </a:r>
            <a:endParaRPr lang="es-MX" sz="1600" dirty="0">
              <a:solidFill>
                <a:schemeClr val="bg2">
                  <a:lumMod val="25000"/>
                </a:schemeClr>
              </a:solidFill>
              <a:latin typeface="ZapfHumnst BT"/>
            </a:endParaRPr>
          </a:p>
          <a:p>
            <a:pPr marL="285750" indent="-285750" eaLnBrk="0" hangingPunct="0">
              <a:lnSpc>
                <a:spcPct val="150000"/>
              </a:lnSpc>
              <a:spcBef>
                <a:spcPts val="600"/>
              </a:spcBef>
              <a:buFont typeface="Courier New" panose="02070309020205020404" pitchFamily="49" charset="0"/>
              <a:buChar char="o"/>
              <a:defRPr/>
            </a:pPr>
            <a:r>
              <a:rPr lang="es-MX" sz="1800" b="1" dirty="0">
                <a:solidFill>
                  <a:schemeClr val="bg2">
                    <a:lumMod val="25000"/>
                  </a:schemeClr>
                </a:solidFill>
                <a:latin typeface="ZapfHumnst BT"/>
              </a:rPr>
              <a:t>ARP</a:t>
            </a:r>
            <a:r>
              <a:rPr lang="es-MX" sz="1800" dirty="0">
                <a:solidFill>
                  <a:schemeClr val="bg2">
                    <a:lumMod val="25000"/>
                  </a:schemeClr>
                </a:solidFill>
                <a:latin typeface="ZapfHumnst BT"/>
              </a:rPr>
              <a:t>  </a:t>
            </a:r>
            <a:r>
              <a:rPr lang="es-MX" sz="1600" dirty="0">
                <a:solidFill>
                  <a:schemeClr val="bg2">
                    <a:lumMod val="25000"/>
                  </a:schemeClr>
                </a:solidFill>
                <a:latin typeface="ZapfHumnst BT"/>
              </a:rPr>
              <a:t>Protocolo responsable de encontrar la dirección de hardware (Ethernet MAC) que corresponde a una determinada dirección IP. </a:t>
            </a:r>
          </a:p>
        </p:txBody>
      </p:sp>
    </p:spTree>
    <p:extLst>
      <p:ext uri="{BB962C8B-B14F-4D97-AF65-F5344CB8AC3E}">
        <p14:creationId xmlns:p14="http://schemas.microsoft.com/office/powerpoint/2010/main" val="2353616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3335612" y="3810000"/>
            <a:ext cx="5675707" cy="3048000"/>
          </a:xfrm>
          <a:prstGeom prst="rect">
            <a:avLst/>
          </a:prstGeom>
        </p:spPr>
      </p:pic>
      <p:sp>
        <p:nvSpPr>
          <p:cNvPr id="4" name="3 CuadroTexto"/>
          <p:cNvSpPr txBox="1"/>
          <p:nvPr/>
        </p:nvSpPr>
        <p:spPr>
          <a:xfrm>
            <a:off x="500063" y="1000125"/>
            <a:ext cx="8536433" cy="496996"/>
          </a:xfrm>
          <a:prstGeom prst="rect">
            <a:avLst/>
          </a:prstGeom>
          <a:noFill/>
        </p:spPr>
        <p:txBody>
          <a:bodyPr wrap="square">
            <a:spAutoFit/>
          </a:bodyPr>
          <a:lstStyle/>
          <a:p>
            <a:pPr eaLnBrk="0" hangingPunct="0">
              <a:lnSpc>
                <a:spcPct val="150000"/>
              </a:lnSpc>
              <a:spcAft>
                <a:spcPts val="600"/>
              </a:spcAft>
              <a:defRPr/>
            </a:pPr>
            <a:r>
              <a:rPr lang="es-MX" sz="2000" b="1" dirty="0">
                <a:solidFill>
                  <a:schemeClr val="accent6">
                    <a:lumMod val="75000"/>
                  </a:schemeClr>
                </a:solidFill>
                <a:latin typeface="ZapfHumnst BT"/>
              </a:rPr>
              <a:t>Capa de red</a:t>
            </a:r>
            <a:endParaRPr lang="es-MX" sz="1600" dirty="0">
              <a:solidFill>
                <a:schemeClr val="bg2">
                  <a:lumMod val="25000"/>
                </a:schemeClr>
              </a:solidFill>
              <a:latin typeface="ZapfHumnst BT"/>
            </a:endParaRPr>
          </a:p>
        </p:txBody>
      </p:sp>
      <p:sp>
        <p:nvSpPr>
          <p:cNvPr id="24580" name="4 CuadroTexto"/>
          <p:cNvSpPr txBox="1">
            <a:spLocks noChangeArrowheads="1"/>
          </p:cNvSpPr>
          <p:nvPr/>
        </p:nvSpPr>
        <p:spPr bwMode="auto">
          <a:xfrm>
            <a:off x="4771106" y="1628800"/>
            <a:ext cx="3820417"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ts val="2400"/>
              </a:spcBef>
            </a:pPr>
            <a:r>
              <a:rPr lang="es-MX" sz="1600" b="1" dirty="0">
                <a:solidFill>
                  <a:schemeClr val="accent5">
                    <a:lumMod val="75000"/>
                  </a:schemeClr>
                </a:solidFill>
                <a:latin typeface="ZapfHumnst BT"/>
              </a:rPr>
              <a:t>Protocolos de enrutamiento exterior: </a:t>
            </a:r>
          </a:p>
          <a:p>
            <a:pPr>
              <a:lnSpc>
                <a:spcPct val="150000"/>
              </a:lnSpc>
              <a:spcBef>
                <a:spcPts val="600"/>
              </a:spcBef>
            </a:pPr>
            <a:r>
              <a:rPr lang="es-MX" sz="1600" dirty="0">
                <a:solidFill>
                  <a:schemeClr val="bg2">
                    <a:lumMod val="25000"/>
                  </a:schemeClr>
                </a:solidFill>
                <a:latin typeface="+mn-lt"/>
              </a:rPr>
              <a:t>Se encargan de distribuir información de enrutamiento entre diferentes sistemas. Utilizados entre Proveedores de Servicio de Internet (ISP)</a:t>
            </a:r>
          </a:p>
          <a:p>
            <a:pPr>
              <a:lnSpc>
                <a:spcPct val="150000"/>
              </a:lnSpc>
              <a:buFont typeface="Arial" pitchFamily="34" charset="0"/>
              <a:buChar char="•"/>
            </a:pPr>
            <a:r>
              <a:rPr lang="es-MX" sz="1600" dirty="0">
                <a:solidFill>
                  <a:schemeClr val="bg2">
                    <a:lumMod val="25000"/>
                  </a:schemeClr>
                </a:solidFill>
                <a:latin typeface="+mn-lt"/>
              </a:rPr>
              <a:t>  </a:t>
            </a:r>
            <a:r>
              <a:rPr lang="es-MX" sz="1600" b="1" dirty="0">
                <a:solidFill>
                  <a:schemeClr val="bg2">
                    <a:lumMod val="25000"/>
                  </a:schemeClr>
                </a:solidFill>
                <a:latin typeface="+mn-lt"/>
              </a:rPr>
              <a:t>BGP</a:t>
            </a:r>
          </a:p>
        </p:txBody>
      </p:sp>
      <p:sp>
        <p:nvSpPr>
          <p:cNvPr id="24581" name="5 CuadroTexto"/>
          <p:cNvSpPr txBox="1">
            <a:spLocks noChangeArrowheads="1"/>
          </p:cNvSpPr>
          <p:nvPr/>
        </p:nvSpPr>
        <p:spPr bwMode="auto">
          <a:xfrm>
            <a:off x="500063" y="1628800"/>
            <a:ext cx="3960440" cy="349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600" b="1" dirty="0">
                <a:solidFill>
                  <a:schemeClr val="accent5">
                    <a:lumMod val="75000"/>
                  </a:schemeClr>
                </a:solidFill>
                <a:latin typeface="ZapfHumnst BT"/>
              </a:rPr>
              <a:t>Protocolos de enrutamiento interior: </a:t>
            </a:r>
          </a:p>
          <a:p>
            <a:pPr>
              <a:lnSpc>
                <a:spcPct val="150000"/>
              </a:lnSpc>
              <a:spcBef>
                <a:spcPts val="600"/>
              </a:spcBef>
            </a:pPr>
            <a:r>
              <a:rPr lang="es-MX" sz="1600" dirty="0">
                <a:solidFill>
                  <a:schemeClr val="bg2">
                    <a:lumMod val="25000"/>
                  </a:schemeClr>
                </a:solidFill>
                <a:latin typeface="+mn-lt"/>
              </a:rPr>
              <a:t>Se encargan de distribuir información de enrutamiento  (</a:t>
            </a:r>
            <a:r>
              <a:rPr lang="es-MX" sz="1600" u="sng" dirty="0">
                <a:solidFill>
                  <a:schemeClr val="bg2">
                    <a:lumMod val="25000"/>
                  </a:schemeClr>
                </a:solidFill>
                <a:latin typeface="+mn-lt"/>
              </a:rPr>
              <a:t>topología, condiciones de tráfico</a:t>
            </a:r>
            <a:r>
              <a:rPr lang="es-MX" sz="1600" dirty="0">
                <a:solidFill>
                  <a:schemeClr val="bg2">
                    <a:lumMod val="25000"/>
                  </a:schemeClr>
                </a:solidFill>
                <a:latin typeface="+mn-lt"/>
              </a:rPr>
              <a:t>, </a:t>
            </a:r>
            <a:r>
              <a:rPr lang="es-MX" sz="1600" u="sng" dirty="0">
                <a:solidFill>
                  <a:schemeClr val="bg2">
                    <a:lumMod val="25000"/>
                  </a:schemeClr>
                </a:solidFill>
                <a:latin typeface="+mn-lt"/>
              </a:rPr>
              <a:t>retardo de redes interconectadas</a:t>
            </a:r>
            <a:r>
              <a:rPr lang="es-MX" sz="1600" dirty="0">
                <a:solidFill>
                  <a:schemeClr val="bg2">
                    <a:lumMod val="25000"/>
                  </a:schemeClr>
                </a:solidFill>
                <a:latin typeface="+mn-lt"/>
              </a:rPr>
              <a:t>) entre los dispositivos de un mismo sistema.</a:t>
            </a:r>
          </a:p>
          <a:p>
            <a:pPr>
              <a:lnSpc>
                <a:spcPct val="150000"/>
              </a:lnSpc>
              <a:buFont typeface="Arial" pitchFamily="34" charset="0"/>
              <a:buChar char="•"/>
            </a:pPr>
            <a:r>
              <a:rPr lang="es-MX" sz="1600" dirty="0">
                <a:solidFill>
                  <a:schemeClr val="bg2">
                    <a:lumMod val="25000"/>
                  </a:schemeClr>
                </a:solidFill>
                <a:latin typeface="+mn-lt"/>
              </a:rPr>
              <a:t>  </a:t>
            </a:r>
            <a:r>
              <a:rPr lang="es-MX" sz="1600" b="1" dirty="0">
                <a:solidFill>
                  <a:schemeClr val="bg2">
                    <a:lumMod val="25000"/>
                  </a:schemeClr>
                </a:solidFill>
                <a:latin typeface="+mn-lt"/>
              </a:rPr>
              <a:t>RIP</a:t>
            </a:r>
            <a:r>
              <a:rPr lang="es-MX" sz="1600" dirty="0">
                <a:solidFill>
                  <a:schemeClr val="bg2">
                    <a:lumMod val="25000"/>
                  </a:schemeClr>
                </a:solidFill>
                <a:latin typeface="+mn-lt"/>
              </a:rPr>
              <a:t> (RIP V1 y RIP V2)</a:t>
            </a:r>
          </a:p>
          <a:p>
            <a:pPr>
              <a:lnSpc>
                <a:spcPct val="150000"/>
              </a:lnSpc>
              <a:buFont typeface="Arial" pitchFamily="34" charset="0"/>
              <a:buChar char="•"/>
            </a:pPr>
            <a:r>
              <a:rPr lang="es-MX" sz="1600" b="1" dirty="0">
                <a:solidFill>
                  <a:schemeClr val="bg2">
                    <a:lumMod val="25000"/>
                  </a:schemeClr>
                </a:solidFill>
                <a:latin typeface="+mn-lt"/>
              </a:rPr>
              <a:t>  IGRP </a:t>
            </a:r>
            <a:r>
              <a:rPr lang="es-MX" sz="1600" dirty="0">
                <a:solidFill>
                  <a:schemeClr val="bg2">
                    <a:lumMod val="25000"/>
                  </a:schemeClr>
                </a:solidFill>
                <a:latin typeface="+mn-lt"/>
              </a:rPr>
              <a:t>(Propietario CISCO)</a:t>
            </a:r>
          </a:p>
          <a:p>
            <a:pPr>
              <a:lnSpc>
                <a:spcPct val="150000"/>
              </a:lnSpc>
              <a:buFont typeface="Arial" pitchFamily="34" charset="0"/>
              <a:buChar char="•"/>
            </a:pPr>
            <a:r>
              <a:rPr lang="es-MX" sz="1600" dirty="0">
                <a:solidFill>
                  <a:schemeClr val="bg2">
                    <a:lumMod val="25000"/>
                  </a:schemeClr>
                </a:solidFill>
                <a:latin typeface="+mn-lt"/>
              </a:rPr>
              <a:t>  </a:t>
            </a:r>
            <a:r>
              <a:rPr lang="es-MX" sz="1600" b="1" dirty="0">
                <a:solidFill>
                  <a:schemeClr val="bg2">
                    <a:lumMod val="25000"/>
                  </a:schemeClr>
                </a:solidFill>
                <a:latin typeface="+mn-lt"/>
              </a:rPr>
              <a:t>EIGRP</a:t>
            </a:r>
          </a:p>
          <a:p>
            <a:pPr>
              <a:lnSpc>
                <a:spcPct val="150000"/>
              </a:lnSpc>
              <a:buFont typeface="Arial" pitchFamily="34" charset="0"/>
              <a:buChar char="•"/>
            </a:pPr>
            <a:r>
              <a:rPr lang="es-MX" sz="1600" b="1" dirty="0">
                <a:solidFill>
                  <a:schemeClr val="bg2">
                    <a:lumMod val="25000"/>
                  </a:schemeClr>
                </a:solidFill>
                <a:latin typeface="+mn-lt"/>
              </a:rPr>
              <a:t>  OSPF</a:t>
            </a: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spTree>
    <p:extLst>
      <p:ext uri="{BB962C8B-B14F-4D97-AF65-F5344CB8AC3E}">
        <p14:creationId xmlns:p14="http://schemas.microsoft.com/office/powerpoint/2010/main" val="3264464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box(in)">
                                      <p:cBhvr>
                                        <p:cTn id="12" dur="20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box(in)">
                                      <p:cBhvr>
                                        <p:cTn id="17" dur="20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580" grpId="0"/>
      <p:bldP spid="2458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536" y="908720"/>
            <a:ext cx="3000375" cy="553998"/>
          </a:xfrm>
          <a:prstGeom prst="rect">
            <a:avLst/>
          </a:prstGeom>
          <a:noFill/>
        </p:spPr>
        <p:txBody>
          <a:bodyPr>
            <a:spAutoFit/>
          </a:bodyPr>
          <a:lstStyle/>
          <a:p>
            <a:pPr eaLnBrk="0" hangingPunct="0">
              <a:lnSpc>
                <a:spcPct val="150000"/>
              </a:lnSpc>
              <a:defRPr/>
            </a:pPr>
            <a:r>
              <a:rPr lang="es-MX" sz="2000" b="1" dirty="0">
                <a:solidFill>
                  <a:schemeClr val="accent6">
                    <a:lumMod val="75000"/>
                  </a:schemeClr>
                </a:solidFill>
                <a:latin typeface="ZapfHumnst BT"/>
              </a:rPr>
              <a:t>Capa de transporte</a:t>
            </a:r>
          </a:p>
        </p:txBody>
      </p:sp>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grpSp>
        <p:nvGrpSpPr>
          <p:cNvPr id="10" name="Grupo 9"/>
          <p:cNvGrpSpPr/>
          <p:nvPr/>
        </p:nvGrpSpPr>
        <p:grpSpPr>
          <a:xfrm>
            <a:off x="3788024" y="1844824"/>
            <a:ext cx="4824536" cy="4824536"/>
            <a:chOff x="3788024" y="1772816"/>
            <a:chExt cx="4824536" cy="4824536"/>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12" name="Nube 11"/>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3" name="Nube 12"/>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No, más lento para que pueda guardar con precisión!</a:t>
              </a:r>
            </a:p>
          </p:txBody>
        </p:sp>
        <p:sp>
          <p:nvSpPr>
            <p:cNvPr id="14" name="Rectángulo 13"/>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2532" name="5 CuadroTexto"/>
          <p:cNvSpPr txBox="1">
            <a:spLocks noChangeArrowheads="1"/>
          </p:cNvSpPr>
          <p:nvPr/>
        </p:nvSpPr>
        <p:spPr bwMode="auto">
          <a:xfrm>
            <a:off x="395536" y="1574624"/>
            <a:ext cx="8001000" cy="41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800" dirty="0">
                <a:latin typeface="ZapfHumnst BT"/>
              </a:rPr>
              <a:t>Se han especificado dos protocolos para la capa de transporte: TCP y UDP</a:t>
            </a:r>
          </a:p>
        </p:txBody>
      </p:sp>
      <p:sp>
        <p:nvSpPr>
          <p:cNvPr id="7" name="5 CuadroTexto"/>
          <p:cNvSpPr txBox="1">
            <a:spLocks noChangeArrowheads="1"/>
          </p:cNvSpPr>
          <p:nvPr/>
        </p:nvSpPr>
        <p:spPr bwMode="auto">
          <a:xfrm>
            <a:off x="403648" y="2276872"/>
            <a:ext cx="6184576"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latin typeface="ZapfHumnst BT"/>
              </a:rPr>
              <a:t>TCP</a:t>
            </a:r>
            <a:r>
              <a:rPr lang="es-MX" sz="1800" dirty="0">
                <a:latin typeface="ZapfHumnst BT"/>
              </a:rPr>
              <a:t> </a:t>
            </a:r>
            <a:r>
              <a:rPr lang="es-MX" sz="1400" dirty="0">
                <a:latin typeface="ZapfHumnst BT"/>
              </a:rPr>
              <a:t>(Protocolo de Control de Transmisión/</a:t>
            </a:r>
            <a:r>
              <a:rPr lang="es-MX" sz="1400" dirty="0" err="1">
                <a:latin typeface="ZapfHumnst BT"/>
              </a:rPr>
              <a:t>Transmission</a:t>
            </a:r>
            <a:r>
              <a:rPr lang="es-MX" sz="1400" dirty="0">
                <a:latin typeface="ZapfHumnst BT"/>
              </a:rPr>
              <a:t> Control </a:t>
            </a:r>
            <a:r>
              <a:rPr lang="es-MX" sz="1400" dirty="0" err="1">
                <a:latin typeface="ZapfHumnst BT"/>
              </a:rPr>
              <a:t>Protocol</a:t>
            </a:r>
            <a:r>
              <a:rPr lang="es-MX" sz="1400" dirty="0">
                <a:latin typeface="ZapfHumnst BT"/>
              </a:rPr>
              <a:t>)</a:t>
            </a:r>
          </a:p>
          <a:p>
            <a:pPr lvl="1">
              <a:lnSpc>
                <a:spcPts val="2800"/>
              </a:lnSpc>
              <a:buFont typeface="Wingdings" pitchFamily="2" charset="2"/>
              <a:buChar char="ü"/>
            </a:pPr>
            <a:r>
              <a:rPr lang="es-MX" sz="1800" dirty="0">
                <a:latin typeface="ZapfHumnst BT"/>
              </a:rPr>
              <a:t>  </a:t>
            </a:r>
            <a:r>
              <a:rPr lang="es-MX" sz="1800" b="1" dirty="0">
                <a:solidFill>
                  <a:schemeClr val="accent5">
                    <a:lumMod val="75000"/>
                  </a:schemeClr>
                </a:solidFill>
                <a:latin typeface="ZapfHumnst BT"/>
              </a:rPr>
              <a:t>Servicio orientado a conexión</a:t>
            </a:r>
          </a:p>
        </p:txBody>
      </p:sp>
      <p:sp>
        <p:nvSpPr>
          <p:cNvPr id="8" name="5 CuadroTexto"/>
          <p:cNvSpPr txBox="1">
            <a:spLocks noChangeArrowheads="1"/>
          </p:cNvSpPr>
          <p:nvPr/>
        </p:nvSpPr>
        <p:spPr bwMode="auto">
          <a:xfrm>
            <a:off x="269444" y="3276271"/>
            <a:ext cx="403244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1200150" lvl="2" indent="-285750">
              <a:lnSpc>
                <a:spcPts val="2800"/>
              </a:lnSpc>
              <a:buFont typeface="Courier New" panose="02070309020205020404" pitchFamily="49" charset="0"/>
              <a:buChar char="o"/>
            </a:pPr>
            <a:r>
              <a:rPr lang="es-MX" sz="1600" dirty="0">
                <a:latin typeface="ZapfHumnst BT"/>
              </a:rPr>
              <a:t>Exploradores web</a:t>
            </a:r>
          </a:p>
          <a:p>
            <a:pPr marL="1200150" lvl="2" indent="-285750">
              <a:lnSpc>
                <a:spcPts val="2800"/>
              </a:lnSpc>
              <a:buFont typeface="Courier New" panose="02070309020205020404" pitchFamily="49" charset="0"/>
              <a:buChar char="o"/>
            </a:pPr>
            <a:r>
              <a:rPr lang="es-MX" sz="1600" dirty="0">
                <a:latin typeface="ZapfHumnst BT"/>
              </a:rPr>
              <a:t>Correo electrónico</a:t>
            </a:r>
          </a:p>
          <a:p>
            <a:pPr marL="1200150" lvl="2" indent="-285750">
              <a:lnSpc>
                <a:spcPts val="2800"/>
              </a:lnSpc>
              <a:buFont typeface="Courier New" panose="02070309020205020404" pitchFamily="49" charset="0"/>
              <a:buChar char="o"/>
            </a:pPr>
            <a:r>
              <a:rPr lang="es-MX" sz="1600" dirty="0">
                <a:latin typeface="ZapfHumnst BT"/>
              </a:rPr>
              <a:t>Transferencia de archivos</a:t>
            </a:r>
          </a:p>
        </p:txBody>
      </p:sp>
    </p:spTree>
    <p:extLst>
      <p:ext uri="{BB962C8B-B14F-4D97-AF65-F5344CB8AC3E}">
        <p14:creationId xmlns:p14="http://schemas.microsoft.com/office/powerpoint/2010/main" val="24781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532"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536" y="908720"/>
            <a:ext cx="3000375" cy="553998"/>
          </a:xfrm>
          <a:prstGeom prst="rect">
            <a:avLst/>
          </a:prstGeom>
          <a:noFill/>
        </p:spPr>
        <p:txBody>
          <a:bodyPr>
            <a:spAutoFit/>
          </a:bodyPr>
          <a:lstStyle/>
          <a:p>
            <a:pPr eaLnBrk="0" hangingPunct="0">
              <a:lnSpc>
                <a:spcPct val="150000"/>
              </a:lnSpc>
              <a:defRPr/>
            </a:pPr>
            <a:r>
              <a:rPr lang="es-MX" sz="2000" b="1" dirty="0">
                <a:solidFill>
                  <a:schemeClr val="accent6">
                    <a:lumMod val="75000"/>
                  </a:schemeClr>
                </a:solidFill>
                <a:latin typeface="ZapfHumnst BT"/>
              </a:rPr>
              <a:t>Capa de transporte</a:t>
            </a:r>
          </a:p>
        </p:txBody>
      </p:sp>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grpSp>
        <p:nvGrpSpPr>
          <p:cNvPr id="12" name="Grupo 11"/>
          <p:cNvGrpSpPr/>
          <p:nvPr/>
        </p:nvGrpSpPr>
        <p:grpSpPr>
          <a:xfrm>
            <a:off x="3788024" y="1772816"/>
            <a:ext cx="4824536" cy="4824536"/>
            <a:chOff x="3788024" y="1772816"/>
            <a:chExt cx="4824536" cy="4824536"/>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024" y="1772816"/>
              <a:ext cx="4824536" cy="4824536"/>
            </a:xfrm>
            <a:prstGeom prst="rect">
              <a:avLst/>
            </a:prstGeom>
          </p:spPr>
        </p:pic>
        <p:sp>
          <p:nvSpPr>
            <p:cNvPr id="3" name="Nube 2"/>
            <p:cNvSpPr/>
            <p:nvPr/>
          </p:nvSpPr>
          <p:spPr>
            <a:xfrm>
              <a:off x="4427984" y="3011161"/>
              <a:ext cx="1656184"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¿Estás recibiendo todo esto?</a:t>
              </a:r>
            </a:p>
          </p:txBody>
        </p:sp>
        <p:sp>
          <p:nvSpPr>
            <p:cNvPr id="11" name="Nube 10"/>
            <p:cNvSpPr/>
            <p:nvPr/>
          </p:nvSpPr>
          <p:spPr>
            <a:xfrm>
              <a:off x="6084168" y="2860040"/>
              <a:ext cx="2142316" cy="185799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b="1" dirty="0">
                  <a:solidFill>
                    <a:srgbClr val="FF0000"/>
                  </a:solidFill>
                </a:rPr>
                <a:t>A quién le importa envíalo más rápido!</a:t>
              </a:r>
            </a:p>
          </p:txBody>
        </p:sp>
        <p:sp>
          <p:nvSpPr>
            <p:cNvPr id="10" name="Rectángulo 9"/>
            <p:cNvSpPr/>
            <p:nvPr/>
          </p:nvSpPr>
          <p:spPr>
            <a:xfrm>
              <a:off x="5698092" y="1988840"/>
              <a:ext cx="890132" cy="720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6" name="5 CuadroTexto"/>
          <p:cNvSpPr txBox="1">
            <a:spLocks noChangeArrowheads="1"/>
          </p:cNvSpPr>
          <p:nvPr/>
        </p:nvSpPr>
        <p:spPr bwMode="auto">
          <a:xfrm>
            <a:off x="459432" y="1597986"/>
            <a:ext cx="8001000" cy="927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Aft>
                <a:spcPts val="1200"/>
              </a:spcAft>
            </a:pPr>
            <a:r>
              <a:rPr lang="es-MX" sz="1800" b="1" dirty="0">
                <a:latin typeface="ZapfHumnst BT"/>
              </a:rPr>
              <a:t>UDP</a:t>
            </a:r>
            <a:r>
              <a:rPr lang="es-MX" sz="1800" dirty="0">
                <a:latin typeface="ZapfHumnst BT"/>
              </a:rPr>
              <a:t> </a:t>
            </a:r>
            <a:r>
              <a:rPr lang="es-MX" sz="1400" dirty="0">
                <a:latin typeface="ZapfHumnst BT"/>
              </a:rPr>
              <a:t>(Protocolo de Datagrama de Usuario/</a:t>
            </a:r>
            <a:r>
              <a:rPr lang="es-MX" sz="1400" dirty="0" err="1">
                <a:latin typeface="ZapfHumnst BT"/>
              </a:rPr>
              <a:t>User</a:t>
            </a:r>
            <a:r>
              <a:rPr lang="es-MX" sz="1400" dirty="0">
                <a:latin typeface="ZapfHumnst BT"/>
              </a:rPr>
              <a:t> </a:t>
            </a:r>
            <a:r>
              <a:rPr lang="es-MX" sz="1400" dirty="0" err="1">
                <a:latin typeface="ZapfHumnst BT"/>
              </a:rPr>
              <a:t>Datagram</a:t>
            </a:r>
            <a:r>
              <a:rPr lang="es-MX" sz="1400" dirty="0">
                <a:latin typeface="ZapfHumnst BT"/>
              </a:rPr>
              <a:t> </a:t>
            </a:r>
            <a:r>
              <a:rPr lang="es-MX" sz="1400" dirty="0" err="1">
                <a:latin typeface="ZapfHumnst BT"/>
              </a:rPr>
              <a:t>Protocol</a:t>
            </a:r>
            <a:r>
              <a:rPr lang="es-MX" sz="1400" dirty="0">
                <a:latin typeface="ZapfHumnst BT"/>
              </a:rPr>
              <a:t>)</a:t>
            </a:r>
          </a:p>
          <a:p>
            <a:pPr lvl="1">
              <a:lnSpc>
                <a:spcPts val="2800"/>
              </a:lnSpc>
              <a:buFont typeface="Wingdings" pitchFamily="2" charset="2"/>
              <a:buChar char="ü"/>
            </a:pPr>
            <a:r>
              <a:rPr lang="es-MX" sz="1800" dirty="0">
                <a:latin typeface="ZapfHumnst BT"/>
              </a:rPr>
              <a:t>  </a:t>
            </a:r>
            <a:r>
              <a:rPr lang="es-MX" sz="1800" b="1" dirty="0">
                <a:solidFill>
                  <a:schemeClr val="accent5">
                    <a:lumMod val="75000"/>
                  </a:schemeClr>
                </a:solidFill>
                <a:latin typeface="ZapfHumnst BT"/>
              </a:rPr>
              <a:t>Servicio no orientado a conexión, sin confirmación</a:t>
            </a:r>
          </a:p>
        </p:txBody>
      </p:sp>
      <p:sp>
        <p:nvSpPr>
          <p:cNvPr id="9" name="5 CuadroTexto"/>
          <p:cNvSpPr txBox="1">
            <a:spLocks noChangeArrowheads="1"/>
          </p:cNvSpPr>
          <p:nvPr/>
        </p:nvSpPr>
        <p:spPr bwMode="auto">
          <a:xfrm>
            <a:off x="211040" y="2684025"/>
            <a:ext cx="3830868" cy="2605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1200150" lvl="2" indent="-285750">
              <a:lnSpc>
                <a:spcPts val="2800"/>
              </a:lnSpc>
              <a:buFont typeface="Courier New" panose="02070309020205020404" pitchFamily="49" charset="0"/>
              <a:buChar char="o"/>
            </a:pPr>
            <a:r>
              <a:rPr lang="es-MX" sz="1600" dirty="0" err="1">
                <a:latin typeface="ZapfHumnst BT"/>
              </a:rPr>
              <a:t>Streaming</a:t>
            </a:r>
            <a:r>
              <a:rPr lang="es-MX" sz="1600" dirty="0">
                <a:latin typeface="ZapfHumnst BT"/>
              </a:rPr>
              <a:t> video (distribución digital de contenido multimedia)</a:t>
            </a:r>
          </a:p>
          <a:p>
            <a:pPr marL="1200150" lvl="2" indent="-285750">
              <a:lnSpc>
                <a:spcPts val="2800"/>
              </a:lnSpc>
              <a:buFont typeface="Courier New" panose="02070309020205020404" pitchFamily="49" charset="0"/>
              <a:buChar char="o"/>
            </a:pPr>
            <a:r>
              <a:rPr lang="es-MX" sz="1600" dirty="0">
                <a:latin typeface="ZapfHumnst BT"/>
              </a:rPr>
              <a:t>Voz sobre </a:t>
            </a:r>
            <a:r>
              <a:rPr lang="es-MX" sz="1600" dirty="0" err="1">
                <a:latin typeface="ZapfHumnst BT"/>
              </a:rPr>
              <a:t>ip</a:t>
            </a:r>
            <a:endParaRPr lang="es-MX" sz="1600" dirty="0">
              <a:latin typeface="ZapfHumnst BT"/>
            </a:endParaRPr>
          </a:p>
          <a:p>
            <a:pPr marL="1200150" lvl="2" indent="-285750">
              <a:lnSpc>
                <a:spcPts val="2800"/>
              </a:lnSpc>
              <a:buFont typeface="Courier New" panose="02070309020205020404" pitchFamily="49" charset="0"/>
              <a:buChar char="o"/>
            </a:pPr>
            <a:r>
              <a:rPr lang="es-MX" sz="1600" dirty="0">
                <a:latin typeface="ZapfHumnst BT"/>
              </a:rPr>
              <a:t>Sistema de nombres de dominio</a:t>
            </a:r>
          </a:p>
          <a:p>
            <a:pPr marL="1200150" lvl="2" indent="-285750">
              <a:lnSpc>
                <a:spcPts val="2800"/>
              </a:lnSpc>
              <a:buFont typeface="Courier New" panose="02070309020205020404" pitchFamily="49" charset="0"/>
              <a:buChar char="o"/>
            </a:pPr>
            <a:r>
              <a:rPr lang="es-MX" sz="1600" dirty="0">
                <a:latin typeface="ZapfHumnst BT"/>
              </a:rPr>
              <a:t>Juegos en línea</a:t>
            </a:r>
          </a:p>
        </p:txBody>
      </p:sp>
    </p:spTree>
    <p:extLst>
      <p:ext uri="{BB962C8B-B14F-4D97-AF65-F5344CB8AC3E}">
        <p14:creationId xmlns:p14="http://schemas.microsoft.com/office/powerpoint/2010/main" val="201091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pic>
        <p:nvPicPr>
          <p:cNvPr id="2457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268760"/>
            <a:ext cx="6120680" cy="2919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57200" y="2524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itchFamily="34" charset="0"/>
              <a:cs typeface="Arial" pitchFamily="34" charset="0"/>
            </a:endParaRPr>
          </a:p>
        </p:txBody>
      </p:sp>
      <p:pic>
        <p:nvPicPr>
          <p:cNvPr id="24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712" y="4581128"/>
            <a:ext cx="6334583" cy="14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spTree>
    <p:extLst>
      <p:ext uri="{BB962C8B-B14F-4D97-AF65-F5344CB8AC3E}">
        <p14:creationId xmlns:p14="http://schemas.microsoft.com/office/powerpoint/2010/main" val="1663303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a:spLocks noChangeArrowheads="1"/>
          </p:cNvSpPr>
          <p:nvPr/>
        </p:nvSpPr>
        <p:spPr bwMode="auto">
          <a:xfrm>
            <a:off x="395536" y="4918809"/>
            <a:ext cx="2584751"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1600" u="sng" dirty="0">
                <a:solidFill>
                  <a:schemeClr val="bg2">
                    <a:lumMod val="25000"/>
                  </a:schemeClr>
                </a:solidFill>
                <a:latin typeface="ZapfHumnst BT"/>
              </a:rPr>
              <a:t>Estándares de video:</a:t>
            </a:r>
          </a:p>
          <a:p>
            <a:pPr lvl="1">
              <a:lnSpc>
                <a:spcPts val="3000"/>
              </a:lnSpc>
              <a:buFont typeface="Wingdings" pitchFamily="2" charset="2"/>
              <a:buChar char="ü"/>
            </a:pPr>
            <a:r>
              <a:rPr lang="es-MX" sz="1600" dirty="0">
                <a:solidFill>
                  <a:schemeClr val="bg2">
                    <a:lumMod val="25000"/>
                  </a:schemeClr>
                </a:solidFill>
                <a:latin typeface="ZapfHumnst BT"/>
              </a:rPr>
              <a:t>MPEG</a:t>
            </a:r>
          </a:p>
          <a:p>
            <a:pPr lvl="1">
              <a:lnSpc>
                <a:spcPts val="3000"/>
              </a:lnSpc>
              <a:buFont typeface="Wingdings" pitchFamily="2" charset="2"/>
              <a:buChar char="ü"/>
            </a:pPr>
            <a:r>
              <a:rPr lang="es-MX" sz="1600" dirty="0">
                <a:solidFill>
                  <a:schemeClr val="bg2">
                    <a:lumMod val="25000"/>
                  </a:schemeClr>
                </a:solidFill>
                <a:latin typeface="ZapfHumnst BT"/>
              </a:rPr>
              <a:t> QuickTime</a:t>
            </a:r>
            <a:endParaRPr lang="es-MX" sz="1600" dirty="0">
              <a:solidFill>
                <a:schemeClr val="bg2">
                  <a:lumMod val="25000"/>
                </a:schemeClr>
              </a:solidFill>
            </a:endParaRPr>
          </a:p>
        </p:txBody>
      </p:sp>
      <p:sp>
        <p:nvSpPr>
          <p:cNvPr id="7" name="6 CuadroTexto"/>
          <p:cNvSpPr txBox="1">
            <a:spLocks noChangeArrowheads="1"/>
          </p:cNvSpPr>
          <p:nvPr/>
        </p:nvSpPr>
        <p:spPr bwMode="auto">
          <a:xfrm>
            <a:off x="466974" y="3140968"/>
            <a:ext cx="3456954"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600" u="sng" dirty="0">
                <a:solidFill>
                  <a:schemeClr val="bg2">
                    <a:lumMod val="25000"/>
                  </a:schemeClr>
                </a:solidFill>
                <a:latin typeface="ZapfHumnst BT"/>
              </a:rPr>
              <a:t>Estándares de imágenes gráficas:</a:t>
            </a:r>
          </a:p>
          <a:p>
            <a:pPr lvl="1">
              <a:lnSpc>
                <a:spcPts val="3000"/>
              </a:lnSpc>
              <a:buFont typeface="Wingdings" pitchFamily="2" charset="2"/>
              <a:buChar char="ü"/>
            </a:pPr>
            <a:r>
              <a:rPr lang="es-MX" sz="1600" dirty="0">
                <a:solidFill>
                  <a:schemeClr val="bg2">
                    <a:lumMod val="25000"/>
                  </a:schemeClr>
                </a:solidFill>
                <a:latin typeface="ZapfHumnst BT"/>
              </a:rPr>
              <a:t> GIF</a:t>
            </a:r>
          </a:p>
          <a:p>
            <a:pPr lvl="1">
              <a:lnSpc>
                <a:spcPts val="3000"/>
              </a:lnSpc>
              <a:buFont typeface="Wingdings" pitchFamily="2" charset="2"/>
              <a:buChar char="ü"/>
            </a:pPr>
            <a:r>
              <a:rPr lang="es-MX" sz="1600" dirty="0">
                <a:solidFill>
                  <a:schemeClr val="bg2">
                    <a:lumMod val="25000"/>
                  </a:schemeClr>
                </a:solidFill>
                <a:latin typeface="ZapfHumnst BT"/>
              </a:rPr>
              <a:t>JPEG</a:t>
            </a:r>
          </a:p>
          <a:p>
            <a:pPr lvl="1">
              <a:lnSpc>
                <a:spcPts val="3000"/>
              </a:lnSpc>
              <a:buFont typeface="Wingdings" pitchFamily="2" charset="2"/>
              <a:buChar char="ü"/>
            </a:pPr>
            <a:r>
              <a:rPr lang="es-MX" sz="1600" dirty="0">
                <a:solidFill>
                  <a:schemeClr val="bg2">
                    <a:lumMod val="25000"/>
                  </a:schemeClr>
                </a:solidFill>
                <a:latin typeface="ZapfHumnst BT"/>
              </a:rPr>
              <a:t> PNG</a:t>
            </a:r>
          </a:p>
        </p:txBody>
      </p:sp>
      <p:sp>
        <p:nvSpPr>
          <p:cNvPr id="8" name="7 CuadroTexto"/>
          <p:cNvSpPr txBox="1"/>
          <p:nvPr/>
        </p:nvSpPr>
        <p:spPr>
          <a:xfrm>
            <a:off x="441699" y="1052736"/>
            <a:ext cx="3914277" cy="553998"/>
          </a:xfrm>
          <a:prstGeom prst="rect">
            <a:avLst/>
          </a:prstGeom>
          <a:noFill/>
        </p:spPr>
        <p:txBody>
          <a:bodyPr wrap="square">
            <a:spAutoFit/>
          </a:bodyPr>
          <a:lstStyle/>
          <a:p>
            <a:pPr eaLnBrk="0" hangingPunct="0">
              <a:lnSpc>
                <a:spcPct val="150000"/>
              </a:lnSpc>
              <a:defRPr/>
            </a:pPr>
            <a:r>
              <a:rPr lang="es-MX" sz="2000" b="1" dirty="0">
                <a:solidFill>
                  <a:schemeClr val="accent6">
                    <a:lumMod val="75000"/>
                  </a:schemeClr>
                </a:solidFill>
                <a:latin typeface="ZapfHumnst BT"/>
              </a:rPr>
              <a:t>Capa de presentación</a:t>
            </a:r>
            <a:endParaRPr lang="es-MX" sz="1600" dirty="0">
              <a:solidFill>
                <a:schemeClr val="accent6">
                  <a:lumMod val="75000"/>
                </a:schemeClr>
              </a:solidFill>
            </a:endParaRPr>
          </a:p>
        </p:txBody>
      </p:sp>
      <p:sp>
        <p:nvSpPr>
          <p:cNvPr id="6"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sp>
        <p:nvSpPr>
          <p:cNvPr id="9" name="6 CuadroTexto"/>
          <p:cNvSpPr txBox="1">
            <a:spLocks noChangeArrowheads="1"/>
          </p:cNvSpPr>
          <p:nvPr/>
        </p:nvSpPr>
        <p:spPr bwMode="auto">
          <a:xfrm>
            <a:off x="508877" y="1670698"/>
            <a:ext cx="3703083"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1600" u="sng" dirty="0">
                <a:solidFill>
                  <a:schemeClr val="bg2">
                    <a:lumMod val="25000"/>
                  </a:schemeClr>
                </a:solidFill>
                <a:latin typeface="ZapfHumnst BT"/>
              </a:rPr>
              <a:t>Estándares para dar formato al texto:</a:t>
            </a:r>
          </a:p>
          <a:p>
            <a:pPr lvl="1">
              <a:lnSpc>
                <a:spcPts val="3000"/>
              </a:lnSpc>
              <a:buFont typeface="Wingdings" pitchFamily="2" charset="2"/>
              <a:buChar char="ü"/>
            </a:pPr>
            <a:r>
              <a:rPr lang="es-MX" sz="1600" dirty="0">
                <a:solidFill>
                  <a:schemeClr val="bg2">
                    <a:lumMod val="25000"/>
                  </a:schemeClr>
                </a:solidFill>
                <a:latin typeface="ZapfHumnst BT"/>
              </a:rPr>
              <a:t>EBCDIC</a:t>
            </a:r>
          </a:p>
          <a:p>
            <a:pPr lvl="1">
              <a:lnSpc>
                <a:spcPts val="3000"/>
              </a:lnSpc>
              <a:buFont typeface="Wingdings" pitchFamily="2" charset="2"/>
              <a:buChar char="ü"/>
            </a:pPr>
            <a:r>
              <a:rPr lang="es-MX" sz="1600" dirty="0">
                <a:solidFill>
                  <a:schemeClr val="bg2">
                    <a:lumMod val="25000"/>
                  </a:schemeClr>
                </a:solidFill>
                <a:latin typeface="ZapfHumnst BT"/>
              </a:rPr>
              <a:t>ASCII</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983" y="3026047"/>
            <a:ext cx="2610663" cy="2122217"/>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3937" y="4726037"/>
            <a:ext cx="1632037" cy="1632037"/>
          </a:xfrm>
          <a:prstGeom prst="rect">
            <a:avLst/>
          </a:prstGeom>
        </p:spPr>
      </p:pic>
      <p:pic>
        <p:nvPicPr>
          <p:cNvPr id="11" name="Imagen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2252" y="1953394"/>
            <a:ext cx="3771900" cy="971550"/>
          </a:xfrm>
          <a:prstGeom prst="rect">
            <a:avLst/>
          </a:prstGeom>
        </p:spPr>
      </p:pic>
      <p:sp>
        <p:nvSpPr>
          <p:cNvPr id="13" name="Llamada ovalada 12"/>
          <p:cNvSpPr/>
          <p:nvPr/>
        </p:nvSpPr>
        <p:spPr>
          <a:xfrm>
            <a:off x="5580112" y="889249"/>
            <a:ext cx="2844040" cy="892785"/>
          </a:xfrm>
          <a:prstGeom prst="wedgeEllipseCallout">
            <a:avLst/>
          </a:prstGeom>
          <a:solidFill>
            <a:schemeClr val="bg1"/>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s-MX" sz="1600" b="1" dirty="0">
                <a:solidFill>
                  <a:schemeClr val="accent3">
                    <a:lumMod val="75000"/>
                  </a:schemeClr>
                </a:solidFill>
              </a:rPr>
              <a:t>Opera como traductor entre estos dos tipos de códigos</a:t>
            </a:r>
          </a:p>
        </p:txBody>
      </p:sp>
      <p:pic>
        <p:nvPicPr>
          <p:cNvPr id="10" name="Imagen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41188" y="4565074"/>
            <a:ext cx="1650916" cy="1600230"/>
          </a:xfrm>
          <a:prstGeom prst="rect">
            <a:avLst/>
          </a:prstGeom>
        </p:spPr>
      </p:pic>
    </p:spTree>
    <p:extLst>
      <p:ext uri="{BB962C8B-B14F-4D97-AF65-F5344CB8AC3E}">
        <p14:creationId xmlns:p14="http://schemas.microsoft.com/office/powerpoint/2010/main" val="2301536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ox(in)">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in)">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in)">
                                      <p:cBhvr>
                                        <p:cTn id="4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4149080"/>
            <a:ext cx="3771342" cy="2514228"/>
          </a:xfrm>
          <a:prstGeom prst="rect">
            <a:avLst/>
          </a:prstGeom>
        </p:spPr>
      </p:pic>
      <p:sp>
        <p:nvSpPr>
          <p:cNvPr id="6" name="5 CuadroTexto"/>
          <p:cNvSpPr txBox="1">
            <a:spLocks noChangeArrowheads="1"/>
          </p:cNvSpPr>
          <p:nvPr/>
        </p:nvSpPr>
        <p:spPr bwMode="auto">
          <a:xfrm>
            <a:off x="611560" y="2348880"/>
            <a:ext cx="6643687" cy="2092325"/>
          </a:xfrm>
          <a:prstGeom prst="rect">
            <a:avLst/>
          </a:prstGeom>
          <a:noFill/>
          <a:ln w="9525">
            <a:noFill/>
            <a:miter lim="800000"/>
            <a:headEnd/>
            <a:tailEnd/>
          </a:ln>
        </p:spPr>
        <p:txBody>
          <a:bodyPr>
            <a:spAutoFit/>
          </a:bodyPr>
          <a:lstStyle/>
          <a:p>
            <a:pPr eaLnBrk="0" hangingPunct="0">
              <a:lnSpc>
                <a:spcPts val="3000"/>
              </a:lnSpc>
              <a:defRPr/>
            </a:pPr>
            <a:r>
              <a:rPr lang="es-MX" sz="1800" b="1" dirty="0">
                <a:solidFill>
                  <a:schemeClr val="accent6">
                    <a:lumMod val="75000"/>
                  </a:schemeClr>
                </a:solidFill>
                <a:latin typeface="ZapfHumnst BT"/>
              </a:rPr>
              <a:t>Capa de aplicación</a:t>
            </a:r>
            <a:endParaRPr lang="es-MX" sz="1800" b="1" dirty="0">
              <a:solidFill>
                <a:schemeClr val="bg2">
                  <a:lumMod val="25000"/>
                </a:schemeClr>
              </a:solidFill>
              <a:latin typeface="ZapfHumnst BT"/>
            </a:endParaRPr>
          </a:p>
          <a:p>
            <a:pPr lvl="1" eaLnBrk="0" hangingPunct="0">
              <a:lnSpc>
                <a:spcPts val="3000"/>
              </a:lnSpc>
              <a:spcBef>
                <a:spcPts val="600"/>
              </a:spcBef>
              <a:buFont typeface="Wingdings" pitchFamily="2" charset="2"/>
              <a:buChar char="ü"/>
              <a:defRPr/>
            </a:pPr>
            <a:r>
              <a:rPr lang="es-MX" sz="1800" dirty="0">
                <a:solidFill>
                  <a:schemeClr val="bg2">
                    <a:lumMod val="25000"/>
                  </a:schemeClr>
                </a:solidFill>
                <a:latin typeface="ZapfHumnst BT"/>
              </a:rPr>
              <a:t> HTTP posibilita la descarga de páginas Web</a:t>
            </a:r>
          </a:p>
          <a:p>
            <a:pPr lvl="1" eaLnBrk="0" hangingPunct="0">
              <a:lnSpc>
                <a:spcPts val="3000"/>
              </a:lnSpc>
              <a:buFont typeface="Wingdings" pitchFamily="2" charset="2"/>
              <a:buChar char="ü"/>
              <a:defRPr/>
            </a:pPr>
            <a:r>
              <a:rPr lang="es-MX" sz="1800" dirty="0">
                <a:solidFill>
                  <a:schemeClr val="bg2">
                    <a:lumMod val="25000"/>
                  </a:schemeClr>
                </a:solidFill>
                <a:latin typeface="ZapfHumnst BT"/>
              </a:rPr>
              <a:t> FTP permite la transferencia de archivos</a:t>
            </a:r>
          </a:p>
          <a:p>
            <a:pPr lvl="1" eaLnBrk="0" hangingPunct="0">
              <a:lnSpc>
                <a:spcPts val="3000"/>
              </a:lnSpc>
              <a:buFont typeface="Wingdings" pitchFamily="2" charset="2"/>
              <a:buChar char="ü"/>
              <a:defRPr/>
            </a:pPr>
            <a:r>
              <a:rPr lang="es-MX" sz="1800" dirty="0">
                <a:solidFill>
                  <a:schemeClr val="bg2">
                    <a:lumMod val="25000"/>
                  </a:schemeClr>
                </a:solidFill>
                <a:latin typeface="ZapfHumnst BT"/>
              </a:rPr>
              <a:t> SMTP para la transferencia  de correo</a:t>
            </a:r>
          </a:p>
          <a:p>
            <a:pPr lvl="1" eaLnBrk="0" hangingPunct="0">
              <a:lnSpc>
                <a:spcPts val="3000"/>
              </a:lnSpc>
              <a:buFont typeface="Wingdings" pitchFamily="2" charset="2"/>
              <a:buChar char="ü"/>
              <a:defRPr/>
            </a:pPr>
            <a:r>
              <a:rPr lang="es-MX" sz="1800" dirty="0">
                <a:solidFill>
                  <a:schemeClr val="bg2">
                    <a:lumMod val="25000"/>
                  </a:schemeClr>
                </a:solidFill>
                <a:latin typeface="ZapfHumnst BT"/>
              </a:rPr>
              <a:t> DNS para la búsqueda de direcciones IP</a:t>
            </a:r>
          </a:p>
        </p:txBody>
      </p:sp>
      <p:sp>
        <p:nvSpPr>
          <p:cNvPr id="7" name="6 CuadroTexto"/>
          <p:cNvSpPr txBox="1"/>
          <p:nvPr/>
        </p:nvSpPr>
        <p:spPr>
          <a:xfrm>
            <a:off x="611560" y="1196752"/>
            <a:ext cx="8286750" cy="938719"/>
          </a:xfrm>
          <a:prstGeom prst="rect">
            <a:avLst/>
          </a:prstGeom>
          <a:noFill/>
        </p:spPr>
        <p:txBody>
          <a:bodyPr>
            <a:spAutoFit/>
          </a:bodyPr>
          <a:lstStyle/>
          <a:p>
            <a:pPr eaLnBrk="0" hangingPunct="0">
              <a:lnSpc>
                <a:spcPct val="150000"/>
              </a:lnSpc>
              <a:defRPr/>
            </a:pPr>
            <a:r>
              <a:rPr lang="es-MX" sz="2000" b="1" dirty="0">
                <a:solidFill>
                  <a:schemeClr val="accent6">
                    <a:lumMod val="75000"/>
                  </a:schemeClr>
                </a:solidFill>
                <a:latin typeface="ZapfHumnst BT"/>
              </a:rPr>
              <a:t>Capa de sesión</a:t>
            </a:r>
            <a:endParaRPr lang="es-MX" sz="2000" b="1" dirty="0">
              <a:solidFill>
                <a:schemeClr val="bg2">
                  <a:lumMod val="25000"/>
                </a:schemeClr>
              </a:solidFill>
              <a:latin typeface="ZapfHumnst BT"/>
            </a:endParaRPr>
          </a:p>
          <a:p>
            <a:pPr lvl="1" eaLnBrk="0" hangingPunct="0">
              <a:lnSpc>
                <a:spcPts val="3000"/>
              </a:lnSpc>
              <a:buFont typeface="Wingdings" pitchFamily="2" charset="2"/>
              <a:buChar char="ü"/>
              <a:defRPr/>
            </a:pPr>
            <a:r>
              <a:rPr lang="es-MX" sz="1800" dirty="0">
                <a:solidFill>
                  <a:schemeClr val="bg2">
                    <a:lumMod val="25000"/>
                  </a:schemeClr>
                </a:solidFill>
                <a:latin typeface="ZapfHumnst BT"/>
              </a:rPr>
              <a:t> </a:t>
            </a:r>
            <a:r>
              <a:rPr lang="es-MX" sz="1800" dirty="0" err="1">
                <a:solidFill>
                  <a:schemeClr val="bg2">
                    <a:lumMod val="25000"/>
                  </a:schemeClr>
                </a:solidFill>
                <a:latin typeface="ZapfHumnst BT"/>
              </a:rPr>
              <a:t>Netbios</a:t>
            </a:r>
            <a:r>
              <a:rPr lang="es-MX" sz="1800" dirty="0">
                <a:solidFill>
                  <a:schemeClr val="bg2">
                    <a:lumMod val="25000"/>
                  </a:schemeClr>
                </a:solidFill>
                <a:latin typeface="ZapfHumnst BT"/>
              </a:rPr>
              <a:t> (permite a las aplicaciones 'hablar' con la red)</a:t>
            </a:r>
            <a:r>
              <a:rPr lang="es-MX" dirty="0">
                <a:solidFill>
                  <a:schemeClr val="bg2">
                    <a:lumMod val="25000"/>
                  </a:schemeClr>
                </a:solidFill>
                <a:latin typeface="ZapfHumnst BT"/>
              </a:rPr>
              <a:t> </a:t>
            </a:r>
            <a:endParaRPr lang="es-MX" dirty="0">
              <a:solidFill>
                <a:schemeClr val="bg2">
                  <a:lumMod val="25000"/>
                </a:schemeClr>
              </a:solidFill>
            </a:endParaRPr>
          </a:p>
        </p:txBody>
      </p:sp>
      <p:sp>
        <p:nvSpPr>
          <p:cNvPr id="5" name="Rectangle 2"/>
          <p:cNvSpPr txBox="1">
            <a:spLocks noChangeArrowheads="1"/>
          </p:cNvSpPr>
          <p:nvPr/>
        </p:nvSpPr>
        <p:spPr>
          <a:xfrm>
            <a:off x="72008"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Protocolos Modelo OSI</a:t>
            </a:r>
          </a:p>
        </p:txBody>
      </p:sp>
    </p:spTree>
    <p:extLst>
      <p:ext uri="{BB962C8B-B14F-4D97-AF65-F5344CB8AC3E}">
        <p14:creationId xmlns:p14="http://schemas.microsoft.com/office/powerpoint/2010/main" val="2046544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27"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51"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54664" y="1303384"/>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9" name="8 CuadroTexto"/>
          <p:cNvSpPr txBox="1">
            <a:spLocks noChangeArrowheads="1"/>
          </p:cNvSpPr>
          <p:nvPr/>
        </p:nvSpPr>
        <p:spPr bwMode="auto">
          <a:xfrm>
            <a:off x="827584" y="3873592"/>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5" name="4 CuadroTexto"/>
          <p:cNvSpPr txBox="1">
            <a:spLocks noChangeArrowheads="1"/>
          </p:cNvSpPr>
          <p:nvPr/>
        </p:nvSpPr>
        <p:spPr bwMode="auto">
          <a:xfrm>
            <a:off x="827584" y="1825367"/>
            <a:ext cx="77768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2000" dirty="0">
              <a:solidFill>
                <a:schemeClr val="bg2">
                  <a:lumMod val="25000"/>
                </a:schemeClr>
              </a:solidFill>
              <a:latin typeface="Calibri" panose="020F0502020204030204" pitchFamily="34" charset="0"/>
            </a:endParaRPr>
          </a:p>
          <a:p>
            <a:pPr algn="just">
              <a:lnSpc>
                <a:spcPts val="3000"/>
              </a:lnSpc>
            </a:pPr>
            <a:r>
              <a:rPr lang="es-MX" sz="2000" dirty="0">
                <a:solidFill>
                  <a:schemeClr val="bg2">
                    <a:lumMod val="25000"/>
                  </a:schemeClr>
                </a:solidFill>
                <a:latin typeface="Calibri" panose="020F0502020204030204" pitchFamily="34" charset="0"/>
              </a:rPr>
              <a:t>Por ejemplo: 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90" y="4653137"/>
            <a:ext cx="2681958" cy="1564476"/>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TotalTime>
  <Words>3033</Words>
  <Application>Microsoft Office PowerPoint</Application>
  <PresentationFormat>Presentación en pantalla (4:3)</PresentationFormat>
  <Paragraphs>324</Paragraphs>
  <Slides>46</Slides>
  <Notes>18</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46</vt:i4>
      </vt:variant>
    </vt:vector>
  </HeadingPairs>
  <TitlesOfParts>
    <vt:vector size="56" baseType="lpstr">
      <vt:lpstr>Arial</vt:lpstr>
      <vt:lpstr>Calibri</vt:lpstr>
      <vt:lpstr>Courier New</vt:lpstr>
      <vt:lpstr>Dom Casual</vt:lpstr>
      <vt:lpstr>Times New Roman</vt:lpstr>
      <vt:lpstr>Wingdings</vt:lpstr>
      <vt:lpstr>ZapfHumnst BT</vt:lpstr>
      <vt:lpstr>Tema de Office</vt:lpstr>
      <vt:lpstr>Bitmap Image</vt:lpstr>
      <vt:lpstr>Imagen</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TC 2018  Fundamentos de redes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82</cp:revision>
  <dcterms:created xsi:type="dcterms:W3CDTF">2013-06-11T22:32:36Z</dcterms:created>
  <dcterms:modified xsi:type="dcterms:W3CDTF">2021-02-11T15:42:27Z</dcterms:modified>
</cp:coreProperties>
</file>