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5"/>
  </p:notesMasterIdLst>
  <p:sldIdLst>
    <p:sldId id="876" r:id="rId2"/>
    <p:sldId id="759" r:id="rId3"/>
    <p:sldId id="1108" r:id="rId4"/>
    <p:sldId id="1177" r:id="rId5"/>
    <p:sldId id="1186" r:id="rId6"/>
    <p:sldId id="1178" r:id="rId7"/>
    <p:sldId id="1179" r:id="rId8"/>
    <p:sldId id="1103" r:id="rId9"/>
    <p:sldId id="1172" r:id="rId10"/>
    <p:sldId id="1180" r:id="rId11"/>
    <p:sldId id="1181" r:id="rId12"/>
    <p:sldId id="1182" r:id="rId13"/>
    <p:sldId id="291" r:id="rId14"/>
  </p:sldIdLst>
  <p:sldSz cx="9144000" cy="5143500" type="screen16x9"/>
  <p:notesSz cx="6858000" cy="9144000"/>
  <p:custDataLst>
    <p:tags r:id="rId1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476" autoAdjust="0"/>
    <p:restoredTop sz="86683" autoAdjust="0"/>
  </p:normalViewPr>
  <p:slideViewPr>
    <p:cSldViewPr snapToGrid="0" showGuides="1">
      <p:cViewPr varScale="1">
        <p:scale>
          <a:sx n="126" d="100"/>
          <a:sy n="126" d="100"/>
        </p:scale>
        <p:origin x="1896" y="10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1/30/2023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Cisco Networking Academy</a:t>
            </a:r>
          </a:p>
          <a:p>
            <a:pPr rtl="0"/>
            <a:r>
              <a:rPr lang="es-419">
                <a:solidFill>
                  <a:schemeClr val="accent5">
                    <a:lumMod val="40000"/>
                    <a:lumOff val="60000"/>
                  </a:schemeClr>
                </a:solidFill>
              </a:rPr>
              <a:t>Switching, Routing y Wireless Essentials (SRWE)</a:t>
            </a:r>
          </a:p>
          <a:p>
            <a:pPr rtl="0">
              <a:buFontTx/>
              <a:buNone/>
            </a:pPr>
            <a:r>
              <a:rPr lang="es-419">
                <a:solidFill>
                  <a:schemeClr val="accent5">
                    <a:lumMod val="40000"/>
                    <a:lumOff val="60000"/>
                  </a:schemeClr>
                </a:solidFill>
              </a:rPr>
              <a:t>Módulo 9: Conceptos de la FHRP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9.2 — HSRP</a:t>
            </a:r>
          </a:p>
          <a:p>
            <a:pPr rtl="0"/>
            <a:r>
              <a:rPr lang="es-419"/>
              <a:t>9.2.2 – Prioridad e intento de prioridad del HSRP</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1869806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9.2 — HSRP</a:t>
            </a:r>
          </a:p>
          <a:p>
            <a:pPr rtl="0"/>
            <a:r>
              <a:rPr lang="es-419"/>
              <a:t>9.2.2 – Prioridad e intento de prioridad del HSRP (Cont.)</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2804402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9.2 — HSRP</a:t>
            </a:r>
          </a:p>
          <a:p>
            <a:pPr rtl="0"/>
            <a:r>
              <a:rPr lang="es-419"/>
              <a:t>9.2.3 – Temporizadores y estados del HSRP</a:t>
            </a:r>
          </a:p>
          <a:p>
            <a:pPr rtl="0"/>
            <a:r>
              <a:rPr lang="es-419"/>
              <a:t>9.2.4 – Verifique su comprensión - HSRP</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4088361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a:solidFill>
                  <a:schemeClr val="accent5">
                    <a:lumMod val="40000"/>
                    <a:lumOff val="60000"/>
                  </a:schemeClr>
                </a:solidFill>
              </a:rPr>
              <a:t>9</a:t>
            </a:r>
            <a:r>
              <a:rPr lang="es-419" sz="1200" baseline="0">
                <a:solidFill>
                  <a:schemeClr val="accent5">
                    <a:lumMod val="40000"/>
                    <a:lumOff val="60000"/>
                  </a:schemeClr>
                </a:solidFill>
              </a:rPr>
              <a:t> – </a:t>
            </a:r>
            <a:r>
              <a:rPr lang="es-419">
                <a:solidFill>
                  <a:schemeClr val="accent5">
                    <a:lumMod val="40000"/>
                    <a:lumOff val="60000"/>
                  </a:schemeClr>
                </a:solidFill>
              </a:rPr>
              <a:t>Conceptos de FHRP</a:t>
            </a:r>
          </a:p>
          <a:p>
            <a:pPr rtl="0">
              <a:buFontTx/>
              <a:buNone/>
            </a:pPr>
            <a:r>
              <a:rPr lang="es-419" sz="1200" b="0"/>
              <a:t>9.1 – Protocolos de redundancia de primer salto</a:t>
            </a:r>
          </a:p>
        </p:txBody>
      </p:sp>
      <p:sp>
        <p:nvSpPr>
          <p:cNvPr id="4" name="Slide Number Placeholder 3"/>
          <p:cNvSpPr>
            <a:spLocks noGrp="1"/>
          </p:cNvSpPr>
          <p:nvPr>
            <p:ph type="sldNum" sz="quarter" idx="10"/>
          </p:nvPr>
        </p:nvSpPr>
        <p:spPr/>
        <p:txBody>
          <a:bodyPr/>
          <a:lstStyle/>
          <a:p>
            <a:pPr rtl="0"/>
            <a:fld id="{5641018C-6CAF-B84E-B92C-ECB119457FBA}" type="slidenum">
              <a:rPr/>
              <a:t>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9.1 – Protocolos de redundancia de primer salto</a:t>
            </a:r>
          </a:p>
          <a:p>
            <a:pPr rtl="0"/>
            <a:r>
              <a:rPr lang="es-419"/>
              <a:t>9.1.1 – Limitaciones del Gateway predeterminado</a:t>
            </a:r>
          </a:p>
        </p:txBody>
      </p:sp>
      <p:sp>
        <p:nvSpPr>
          <p:cNvPr id="4" name="Slide Number Placeholder 3"/>
          <p:cNvSpPr>
            <a:spLocks noGrp="1"/>
          </p:cNvSpPr>
          <p:nvPr>
            <p:ph type="sldNum" sz="quarter" idx="5"/>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75155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9.1 – Protocolos de redundancia de primer salto</a:t>
            </a:r>
          </a:p>
          <a:p>
            <a:pPr rtl="0"/>
            <a:r>
              <a:rPr lang="es-419"/>
              <a:t>9.1.2 – Redundancia del router</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2339968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9.1 – Protocolos de redundancia de primer salto</a:t>
            </a:r>
          </a:p>
          <a:p>
            <a:pPr rtl="0"/>
            <a:r>
              <a:rPr lang="es-419"/>
              <a:t>9.1.2 — Redundancia del router (cont.)</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3424651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9.1 – Protocolos de redundancia de primer salto</a:t>
            </a:r>
          </a:p>
          <a:p>
            <a:pPr rtl="0"/>
            <a:r>
              <a:rPr lang="es-419"/>
              <a:t>9.1.3 – Pasos para la conmutación por falla del router</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2184486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9.1 – Protocolos de redundancia de primer salto</a:t>
            </a:r>
          </a:p>
          <a:p>
            <a:pPr rtl="0"/>
            <a:r>
              <a:rPr lang="es-419"/>
              <a:t>9.1.4 — Opciones de FHRP</a:t>
            </a:r>
          </a:p>
          <a:p>
            <a:pPr rtl="0"/>
            <a:r>
              <a:rPr lang="es-419"/>
              <a:t>9.1.5 — Compruebe su comprensión — Protocolos de redundancia de primer salto</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1721335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a:solidFill>
                  <a:schemeClr val="accent5">
                    <a:lumMod val="40000"/>
                    <a:lumOff val="60000"/>
                  </a:schemeClr>
                </a:solidFill>
              </a:rPr>
              <a:t>9</a:t>
            </a:r>
            <a:r>
              <a:rPr lang="es-419" sz="1200" baseline="0">
                <a:solidFill>
                  <a:schemeClr val="accent5">
                    <a:lumMod val="40000"/>
                    <a:lumOff val="60000"/>
                  </a:schemeClr>
                </a:solidFill>
              </a:rPr>
              <a:t> – </a:t>
            </a:r>
            <a:r>
              <a:rPr lang="es-419">
                <a:solidFill>
                  <a:schemeClr val="accent5">
                    <a:lumMod val="40000"/>
                    <a:lumOff val="60000"/>
                  </a:schemeClr>
                </a:solidFill>
              </a:rPr>
              <a:t>Conceptos de FHRP</a:t>
            </a:r>
          </a:p>
          <a:p>
            <a:pPr rtl="0">
              <a:buFontTx/>
              <a:buNone/>
            </a:pPr>
            <a:r>
              <a:rPr lang="es-419" sz="1200" b="0"/>
              <a:t>9.2 — HSRP</a:t>
            </a:r>
          </a:p>
        </p:txBody>
      </p:sp>
      <p:sp>
        <p:nvSpPr>
          <p:cNvPr id="4" name="Slide Number Placeholder 3"/>
          <p:cNvSpPr>
            <a:spLocks noGrp="1"/>
          </p:cNvSpPr>
          <p:nvPr>
            <p:ph type="sldNum" sz="quarter" idx="10"/>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9.2 — HSRP</a:t>
            </a:r>
          </a:p>
          <a:p>
            <a:pPr rtl="0"/>
            <a:r>
              <a:rPr lang="es-419"/>
              <a:t>9.2.1 – Descripción general de HSRP</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372966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Switching, Routing y Wireless Essentials (SRWE)</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es-419" dirty="0">
                <a:solidFill>
                  <a:schemeClr val="accent5">
                    <a:lumMod val="40000"/>
                    <a:lumOff val="60000"/>
                  </a:schemeClr>
                </a:solidFill>
              </a:rPr>
              <a:t>Conceptos de la FHRP</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HSRP (Hot </a:t>
            </a:r>
            <a:r>
              <a:rPr lang="es-419" sz="1600" dirty="0" err="1"/>
              <a:t>Standby</a:t>
            </a:r>
            <a:r>
              <a:rPr lang="es-419" sz="1600" dirty="0"/>
              <a:t> </a:t>
            </a:r>
            <a:r>
              <a:rPr lang="es-419" sz="1600" dirty="0" err="1"/>
              <a:t>Router</a:t>
            </a:r>
            <a:r>
              <a:rPr lang="es-419" sz="1600" dirty="0"/>
              <a:t> </a:t>
            </a:r>
            <a:r>
              <a:rPr lang="es-419" sz="1600" dirty="0" err="1"/>
              <a:t>Protocol</a:t>
            </a:r>
            <a:br>
              <a:rPr lang="es-419" sz="1600" dirty="0"/>
            </a:br>
            <a:r>
              <a:rPr lang="es-419" sz="2400" dirty="0"/>
              <a:t>Prioridad e Intento de Prioridad del HSRP</a:t>
            </a:r>
          </a:p>
        </p:txBody>
      </p:sp>
      <p:sp>
        <p:nvSpPr>
          <p:cNvPr id="5" name="Content Placeholder 4">
            <a:extLst>
              <a:ext uri="{FF2B5EF4-FFF2-40B4-BE49-F238E27FC236}">
                <a16:creationId xmlns:a16="http://schemas.microsoft.com/office/drawing/2014/main" id="{6F5BBAAA-B22D-324B-8BD3-79C7933D1A7D}"/>
              </a:ext>
            </a:extLst>
          </p:cNvPr>
          <p:cNvSpPr>
            <a:spLocks noGrp="1"/>
          </p:cNvSpPr>
          <p:nvPr>
            <p:ph idx="1"/>
          </p:nvPr>
        </p:nvSpPr>
        <p:spPr>
          <a:xfrm>
            <a:off x="74814" y="731837"/>
            <a:ext cx="8775271" cy="1162277"/>
          </a:xfrm>
        </p:spPr>
        <p:txBody>
          <a:bodyPr/>
          <a:lstStyle/>
          <a:p>
            <a:pPr marL="0" indent="0" algn="l" rtl="0"/>
            <a:r>
              <a:rPr lang="es-419" sz="1400" dirty="0">
                <a:solidFill>
                  <a:srgbClr val="000000"/>
                </a:solidFill>
              </a:rPr>
              <a:t>El rol de los </a:t>
            </a:r>
            <a:r>
              <a:rPr lang="es-419" sz="1400" dirty="0" err="1">
                <a:solidFill>
                  <a:srgbClr val="000000"/>
                </a:solidFill>
              </a:rPr>
              <a:t>routers</a:t>
            </a:r>
            <a:r>
              <a:rPr lang="es-419" sz="1400" dirty="0">
                <a:solidFill>
                  <a:srgbClr val="000000"/>
                </a:solidFill>
              </a:rPr>
              <a:t> activos y de reserva se determina durante el proceso de elección del HSRP. De manera predeterminada, el </a:t>
            </a:r>
            <a:r>
              <a:rPr lang="es-419" sz="1400" dirty="0" err="1">
                <a:solidFill>
                  <a:srgbClr val="000000"/>
                </a:solidFill>
              </a:rPr>
              <a:t>router</a:t>
            </a:r>
            <a:r>
              <a:rPr lang="es-419" sz="1400" dirty="0">
                <a:solidFill>
                  <a:srgbClr val="000000"/>
                </a:solidFill>
              </a:rPr>
              <a:t> </a:t>
            </a:r>
            <a:r>
              <a:rPr lang="es-419" sz="1400" b="1" dirty="0">
                <a:solidFill>
                  <a:srgbClr val="000000"/>
                </a:solidFill>
                <a:highlight>
                  <a:srgbClr val="FFFF00"/>
                </a:highlight>
              </a:rPr>
              <a:t>con la dirección IPv4 numéricamente más alta se elige como </a:t>
            </a:r>
            <a:r>
              <a:rPr lang="es-419" sz="1400" b="1" dirty="0" err="1">
                <a:solidFill>
                  <a:srgbClr val="000000"/>
                </a:solidFill>
                <a:highlight>
                  <a:srgbClr val="FFFF00"/>
                </a:highlight>
              </a:rPr>
              <a:t>router</a:t>
            </a:r>
            <a:r>
              <a:rPr lang="es-419" sz="1400" b="1" dirty="0">
                <a:solidFill>
                  <a:srgbClr val="000000"/>
                </a:solidFill>
                <a:highlight>
                  <a:srgbClr val="FFFF00"/>
                </a:highlight>
              </a:rPr>
              <a:t> activo</a:t>
            </a:r>
            <a:r>
              <a:rPr lang="es-419" sz="1400" dirty="0">
                <a:solidFill>
                  <a:srgbClr val="000000"/>
                </a:solidFill>
              </a:rPr>
              <a:t>. Sin embargo, siempre es mejor controlar cómo funcionará su red en condiciones normales en lugar de dejarlo librado al azar.</a:t>
            </a:r>
            <a:endParaRPr lang="en-US" sz="1200" dirty="0">
              <a:solidFill>
                <a:srgbClr val="000000"/>
              </a:solidFill>
            </a:endParaRPr>
          </a:p>
        </p:txBody>
      </p:sp>
      <p:pic>
        <p:nvPicPr>
          <p:cNvPr id="6" name="Picture 5">
            <a:extLst>
              <a:ext uri="{FF2B5EF4-FFF2-40B4-BE49-F238E27FC236}">
                <a16:creationId xmlns:a16="http://schemas.microsoft.com/office/drawing/2014/main" id="{1D2FA1F9-0021-49AB-B72A-CAD8F128BC10}"/>
              </a:ext>
            </a:extLst>
          </p:cNvPr>
          <p:cNvPicPr>
            <a:picLocks noChangeAspect="1"/>
          </p:cNvPicPr>
          <p:nvPr/>
        </p:nvPicPr>
        <p:blipFill>
          <a:blip r:embed="rId3"/>
          <a:stretch>
            <a:fillRect/>
          </a:stretch>
        </p:blipFill>
        <p:spPr>
          <a:xfrm>
            <a:off x="4964902" y="1909807"/>
            <a:ext cx="3835181" cy="2415755"/>
          </a:xfrm>
          <a:prstGeom prst="rect">
            <a:avLst/>
          </a:prstGeom>
        </p:spPr>
      </p:pic>
      <p:sp>
        <p:nvSpPr>
          <p:cNvPr id="2" name="Content Placeholder 4">
            <a:extLst>
              <a:ext uri="{FF2B5EF4-FFF2-40B4-BE49-F238E27FC236}">
                <a16:creationId xmlns:a16="http://schemas.microsoft.com/office/drawing/2014/main" id="{12CFFE30-39B3-830E-81BC-F41E53AE37B1}"/>
              </a:ext>
            </a:extLst>
          </p:cNvPr>
          <p:cNvSpPr txBox="1">
            <a:spLocks/>
          </p:cNvSpPr>
          <p:nvPr/>
        </p:nvSpPr>
        <p:spPr>
          <a:xfrm>
            <a:off x="74814" y="1675328"/>
            <a:ext cx="4840086" cy="288471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s-ES" sz="1400" dirty="0">
                <a:solidFill>
                  <a:srgbClr val="000000"/>
                </a:solidFill>
              </a:rPr>
              <a:t>La prioridad HSRP se puede utilizar para determinar el </a:t>
            </a:r>
            <a:r>
              <a:rPr lang="es-ES" sz="1400" dirty="0" err="1">
                <a:solidFill>
                  <a:srgbClr val="000000"/>
                </a:solidFill>
              </a:rPr>
              <a:t>router</a:t>
            </a:r>
            <a:r>
              <a:rPr lang="es-ES" sz="1400" dirty="0">
                <a:solidFill>
                  <a:srgbClr val="000000"/>
                </a:solidFill>
              </a:rPr>
              <a:t> activo. </a:t>
            </a:r>
          </a:p>
          <a:p>
            <a:pPr marL="342900" indent="-342900" algn="l">
              <a:buFont typeface="Arial" panose="020B0604020202020204" pitchFamily="34" charset="0"/>
              <a:buChar char="•"/>
            </a:pPr>
            <a:r>
              <a:rPr lang="es-ES" sz="1400" dirty="0">
                <a:solidFill>
                  <a:srgbClr val="000000"/>
                </a:solidFill>
              </a:rPr>
              <a:t>El </a:t>
            </a:r>
            <a:r>
              <a:rPr lang="es-ES" sz="1400" dirty="0" err="1">
                <a:solidFill>
                  <a:srgbClr val="000000"/>
                </a:solidFill>
              </a:rPr>
              <a:t>router</a:t>
            </a:r>
            <a:r>
              <a:rPr lang="es-ES" sz="1400" dirty="0">
                <a:solidFill>
                  <a:srgbClr val="000000"/>
                </a:solidFill>
              </a:rPr>
              <a:t> con la prioridad HSRP más alta será el </a:t>
            </a:r>
            <a:r>
              <a:rPr lang="es-ES" sz="1400" dirty="0" err="1">
                <a:solidFill>
                  <a:srgbClr val="000000"/>
                </a:solidFill>
              </a:rPr>
              <a:t>router</a:t>
            </a:r>
            <a:r>
              <a:rPr lang="es-ES" sz="1400" dirty="0">
                <a:solidFill>
                  <a:srgbClr val="000000"/>
                </a:solidFill>
              </a:rPr>
              <a:t> activo. </a:t>
            </a:r>
          </a:p>
          <a:p>
            <a:pPr marL="342900" indent="-342900" algn="l">
              <a:buFont typeface="Arial" panose="020B0604020202020204" pitchFamily="34" charset="0"/>
              <a:buChar char="•"/>
            </a:pPr>
            <a:r>
              <a:rPr lang="es-ES" sz="1400" dirty="0">
                <a:solidFill>
                  <a:srgbClr val="000000"/>
                </a:solidFill>
              </a:rPr>
              <a:t>De manera predeterminada, la prioridad HSRP es 100.</a:t>
            </a:r>
          </a:p>
          <a:p>
            <a:pPr marL="342900" indent="-342900" algn="l">
              <a:buFont typeface="Arial" panose="020B0604020202020204" pitchFamily="34" charset="0"/>
              <a:buChar char="•"/>
            </a:pPr>
            <a:r>
              <a:rPr lang="es-ES" sz="1400" dirty="0">
                <a:solidFill>
                  <a:srgbClr val="000000"/>
                </a:solidFill>
              </a:rPr>
              <a:t>Si las prioridades son iguales, el </a:t>
            </a:r>
            <a:r>
              <a:rPr lang="es-ES" sz="1400" dirty="0" err="1">
                <a:solidFill>
                  <a:srgbClr val="000000"/>
                </a:solidFill>
              </a:rPr>
              <a:t>router</a:t>
            </a:r>
            <a:r>
              <a:rPr lang="es-ES" sz="1400" dirty="0">
                <a:solidFill>
                  <a:srgbClr val="000000"/>
                </a:solidFill>
              </a:rPr>
              <a:t> con la dirección IPv4 numéricamente más alta es elegido como </a:t>
            </a:r>
            <a:r>
              <a:rPr lang="es-ES" sz="1400" dirty="0" err="1">
                <a:solidFill>
                  <a:srgbClr val="000000"/>
                </a:solidFill>
              </a:rPr>
              <a:t>router</a:t>
            </a:r>
            <a:r>
              <a:rPr lang="es-ES" sz="1400" dirty="0">
                <a:solidFill>
                  <a:srgbClr val="000000"/>
                </a:solidFill>
              </a:rPr>
              <a:t> activo.</a:t>
            </a:r>
          </a:p>
          <a:p>
            <a:pPr marL="342900" indent="-342900" algn="l">
              <a:buFont typeface="Arial" panose="020B0604020202020204" pitchFamily="34" charset="0"/>
              <a:buChar char="•"/>
            </a:pPr>
            <a:r>
              <a:rPr lang="es-ES" sz="1400" dirty="0">
                <a:solidFill>
                  <a:srgbClr val="000000"/>
                </a:solidFill>
              </a:rPr>
              <a:t>Para configurar un </a:t>
            </a:r>
            <a:r>
              <a:rPr lang="es-ES" sz="1400" dirty="0" err="1">
                <a:solidFill>
                  <a:srgbClr val="000000"/>
                </a:solidFill>
              </a:rPr>
              <a:t>router</a:t>
            </a:r>
            <a:r>
              <a:rPr lang="es-ES" sz="1400" dirty="0">
                <a:solidFill>
                  <a:srgbClr val="000000"/>
                </a:solidFill>
              </a:rPr>
              <a:t> para que sea el </a:t>
            </a:r>
            <a:r>
              <a:rPr lang="es-ES" sz="1400" dirty="0" err="1">
                <a:solidFill>
                  <a:srgbClr val="000000"/>
                </a:solidFill>
              </a:rPr>
              <a:t>router</a:t>
            </a:r>
            <a:r>
              <a:rPr lang="es-ES" sz="1400" dirty="0">
                <a:solidFill>
                  <a:srgbClr val="000000"/>
                </a:solidFill>
              </a:rPr>
              <a:t> activo, utilice el comando de interfaz </a:t>
            </a:r>
            <a:r>
              <a:rPr lang="es-ES" sz="1400" b="1" dirty="0" err="1">
                <a:solidFill>
                  <a:schemeClr val="accent5">
                    <a:lumMod val="75000"/>
                  </a:schemeClr>
                </a:solidFill>
              </a:rPr>
              <a:t>standby</a:t>
            </a:r>
            <a:r>
              <a:rPr lang="es-ES" sz="1400" b="1" dirty="0">
                <a:solidFill>
                  <a:schemeClr val="accent5">
                    <a:lumMod val="75000"/>
                  </a:schemeClr>
                </a:solidFill>
              </a:rPr>
              <a:t> </a:t>
            </a:r>
            <a:r>
              <a:rPr lang="es-ES" sz="1400" b="1" dirty="0" err="1">
                <a:solidFill>
                  <a:schemeClr val="accent5">
                    <a:lumMod val="75000"/>
                  </a:schemeClr>
                </a:solidFill>
              </a:rPr>
              <a:t>priority</a:t>
            </a:r>
            <a:r>
              <a:rPr lang="es-ES" sz="1400" dirty="0">
                <a:solidFill>
                  <a:schemeClr val="accent5">
                    <a:lumMod val="75000"/>
                  </a:schemeClr>
                </a:solidFill>
              </a:rPr>
              <a:t> </a:t>
            </a:r>
            <a:r>
              <a:rPr lang="es-ES" sz="1400" dirty="0">
                <a:solidFill>
                  <a:srgbClr val="000000"/>
                </a:solidFill>
              </a:rPr>
              <a:t>. El rango de prioridad HSRP es de 0 a 255.</a:t>
            </a:r>
          </a:p>
          <a:p>
            <a:pPr marL="342900" indent="-342900" algn="l">
              <a:buFont typeface="Arial" panose="020B0604020202020204" pitchFamily="34" charset="0"/>
              <a:buChar char="•"/>
            </a:pPr>
            <a:endParaRPr lang="es-ES" sz="1200" dirty="0">
              <a:solidFill>
                <a:srgbClr val="000000"/>
              </a:solidFill>
            </a:endParaRPr>
          </a:p>
        </p:txBody>
      </p:sp>
    </p:spTree>
    <p:extLst>
      <p:ext uri="{BB962C8B-B14F-4D97-AF65-F5344CB8AC3E}">
        <p14:creationId xmlns:p14="http://schemas.microsoft.com/office/powerpoint/2010/main" val="364785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HSRP</a:t>
            </a:r>
            <a:br>
              <a:rPr lang="en-US" dirty="0"/>
            </a:br>
            <a:r>
              <a:rPr lang="es-419" sz="2400"/>
              <a:t>Prioridad e intento de prioridad del HSRP (Cont.)</a:t>
            </a:r>
          </a:p>
        </p:txBody>
      </p:sp>
      <p:sp>
        <p:nvSpPr>
          <p:cNvPr id="4" name="Content Placeholder 3">
            <a:extLst>
              <a:ext uri="{FF2B5EF4-FFF2-40B4-BE49-F238E27FC236}">
                <a16:creationId xmlns:a16="http://schemas.microsoft.com/office/drawing/2014/main" id="{A4E41E6A-CDF5-0640-8804-41A2B2B6B6A0}"/>
              </a:ext>
            </a:extLst>
          </p:cNvPr>
          <p:cNvSpPr>
            <a:spLocks noGrp="1"/>
          </p:cNvSpPr>
          <p:nvPr>
            <p:ph idx="1"/>
          </p:nvPr>
        </p:nvSpPr>
        <p:spPr>
          <a:xfrm>
            <a:off x="0" y="731837"/>
            <a:ext cx="5344886" cy="3689897"/>
          </a:xfrm>
        </p:spPr>
        <p:txBody>
          <a:bodyPr/>
          <a:lstStyle/>
          <a:p>
            <a:pPr marL="0" indent="0" algn="l" rtl="0"/>
            <a:r>
              <a:rPr lang="es-419" sz="1200" dirty="0">
                <a:solidFill>
                  <a:srgbClr val="000000"/>
                </a:solidFill>
              </a:rPr>
              <a:t>De forma predeterminada, después de que un </a:t>
            </a:r>
            <a:r>
              <a:rPr lang="es-419" sz="1200" dirty="0" err="1">
                <a:solidFill>
                  <a:srgbClr val="000000"/>
                </a:solidFill>
              </a:rPr>
              <a:t>router</a:t>
            </a:r>
            <a:r>
              <a:rPr lang="es-419" sz="1200" dirty="0">
                <a:solidFill>
                  <a:srgbClr val="000000"/>
                </a:solidFill>
              </a:rPr>
              <a:t> se convierte en el </a:t>
            </a:r>
            <a:r>
              <a:rPr lang="es-419" sz="1200" dirty="0" err="1">
                <a:solidFill>
                  <a:srgbClr val="000000"/>
                </a:solidFill>
              </a:rPr>
              <a:t>router</a:t>
            </a:r>
            <a:r>
              <a:rPr lang="es-419" sz="1200" dirty="0">
                <a:solidFill>
                  <a:srgbClr val="000000"/>
                </a:solidFill>
              </a:rPr>
              <a:t> activo, seguirá siendo el </a:t>
            </a:r>
            <a:r>
              <a:rPr lang="es-419" sz="1200" dirty="0" err="1">
                <a:solidFill>
                  <a:srgbClr val="000000"/>
                </a:solidFill>
              </a:rPr>
              <a:t>router</a:t>
            </a:r>
            <a:r>
              <a:rPr lang="es-419" sz="1200" dirty="0">
                <a:solidFill>
                  <a:srgbClr val="000000"/>
                </a:solidFill>
              </a:rPr>
              <a:t> activo incluso si otro </a:t>
            </a:r>
            <a:r>
              <a:rPr lang="es-419" sz="1200" dirty="0" err="1">
                <a:solidFill>
                  <a:srgbClr val="000000"/>
                </a:solidFill>
              </a:rPr>
              <a:t>router</a:t>
            </a:r>
            <a:r>
              <a:rPr lang="es-419" sz="1200" dirty="0">
                <a:solidFill>
                  <a:srgbClr val="000000"/>
                </a:solidFill>
              </a:rPr>
              <a:t> está disponible en línea con una prioridad HSRP más alta.</a:t>
            </a:r>
          </a:p>
          <a:p>
            <a:pPr marL="342900" indent="-342900" algn="l" rtl="0">
              <a:buFont typeface="Arial" panose="020B0604020202020204" pitchFamily="34" charset="0"/>
              <a:buChar char="•"/>
            </a:pPr>
            <a:r>
              <a:rPr lang="es-419" sz="1200" dirty="0">
                <a:solidFill>
                  <a:srgbClr val="000000"/>
                </a:solidFill>
              </a:rPr>
              <a:t>Para forzar un nuevo proceso de elección HSRP cuando un </a:t>
            </a:r>
            <a:r>
              <a:rPr lang="es-419" sz="1200" dirty="0" err="1">
                <a:solidFill>
                  <a:srgbClr val="000000"/>
                </a:solidFill>
              </a:rPr>
              <a:t>router</a:t>
            </a:r>
            <a:r>
              <a:rPr lang="es-419" sz="1200" dirty="0">
                <a:solidFill>
                  <a:srgbClr val="000000"/>
                </a:solidFill>
              </a:rPr>
              <a:t> de mayor prioridad entra en línea, la preferencia debe habilitarse mediante el comando </a:t>
            </a:r>
            <a:r>
              <a:rPr lang="es-419" sz="1200" b="1" dirty="0" err="1">
                <a:solidFill>
                  <a:schemeClr val="accent5">
                    <a:lumMod val="75000"/>
                  </a:schemeClr>
                </a:solidFill>
              </a:rPr>
              <a:t>standby</a:t>
            </a:r>
            <a:r>
              <a:rPr lang="es-419" sz="1200" b="1" dirty="0">
                <a:solidFill>
                  <a:schemeClr val="accent5">
                    <a:lumMod val="75000"/>
                  </a:schemeClr>
                </a:solidFill>
              </a:rPr>
              <a:t> </a:t>
            </a:r>
            <a:r>
              <a:rPr lang="es-419" sz="1200" b="1" dirty="0" err="1">
                <a:solidFill>
                  <a:schemeClr val="accent5">
                    <a:lumMod val="75000"/>
                  </a:schemeClr>
                </a:solidFill>
              </a:rPr>
              <a:t>preempt</a:t>
            </a:r>
            <a:r>
              <a:rPr lang="es-419" sz="1200" dirty="0">
                <a:solidFill>
                  <a:schemeClr val="accent5">
                    <a:lumMod val="75000"/>
                  </a:schemeClr>
                </a:solidFill>
              </a:rPr>
              <a:t>  </a:t>
            </a:r>
            <a:r>
              <a:rPr lang="es-419" sz="1200" dirty="0">
                <a:solidFill>
                  <a:srgbClr val="000000"/>
                </a:solidFill>
              </a:rPr>
              <a:t>El intento de prioridad es la capacidad de un </a:t>
            </a:r>
            <a:r>
              <a:rPr lang="es-419" sz="1200" dirty="0" err="1">
                <a:solidFill>
                  <a:srgbClr val="000000"/>
                </a:solidFill>
              </a:rPr>
              <a:t>router</a:t>
            </a:r>
            <a:r>
              <a:rPr lang="es-419" sz="1200" dirty="0">
                <a:solidFill>
                  <a:srgbClr val="000000"/>
                </a:solidFill>
              </a:rPr>
              <a:t> HSRP de activar el proceso de la nueva elección. Con este intento de prioridad activado, un </a:t>
            </a:r>
            <a:r>
              <a:rPr lang="es-419" sz="1200" dirty="0" err="1">
                <a:solidFill>
                  <a:srgbClr val="000000"/>
                </a:solidFill>
              </a:rPr>
              <a:t>router</a:t>
            </a:r>
            <a:r>
              <a:rPr lang="es-419" sz="1200" dirty="0">
                <a:solidFill>
                  <a:srgbClr val="000000"/>
                </a:solidFill>
              </a:rPr>
              <a:t> disponible en línea con una prioridad HSRP más alta asume el rol de </a:t>
            </a:r>
            <a:r>
              <a:rPr lang="es-419" sz="1200" dirty="0" err="1">
                <a:solidFill>
                  <a:srgbClr val="000000"/>
                </a:solidFill>
              </a:rPr>
              <a:t>router</a:t>
            </a:r>
            <a:r>
              <a:rPr lang="es-419" sz="1200" dirty="0">
                <a:solidFill>
                  <a:srgbClr val="000000"/>
                </a:solidFill>
              </a:rPr>
              <a:t> activo.</a:t>
            </a:r>
          </a:p>
          <a:p>
            <a:pPr marL="342900" indent="-342900" algn="l" rtl="0">
              <a:buFont typeface="Arial" panose="020B0604020202020204" pitchFamily="34" charset="0"/>
              <a:buChar char="•"/>
            </a:pPr>
            <a:r>
              <a:rPr lang="es-419" sz="1200" dirty="0">
                <a:solidFill>
                  <a:srgbClr val="000000"/>
                </a:solidFill>
              </a:rPr>
              <a:t>El intento de prioridad solo permite que un </a:t>
            </a:r>
            <a:r>
              <a:rPr lang="es-419" sz="1200" dirty="0" err="1">
                <a:solidFill>
                  <a:srgbClr val="000000"/>
                </a:solidFill>
              </a:rPr>
              <a:t>router</a:t>
            </a:r>
            <a:r>
              <a:rPr lang="es-419" sz="1200" dirty="0">
                <a:solidFill>
                  <a:srgbClr val="000000"/>
                </a:solidFill>
              </a:rPr>
              <a:t> se convierta en </a:t>
            </a:r>
            <a:r>
              <a:rPr lang="es-419" sz="1200" dirty="0" err="1">
                <a:solidFill>
                  <a:srgbClr val="000000"/>
                </a:solidFill>
              </a:rPr>
              <a:t>router</a:t>
            </a:r>
            <a:r>
              <a:rPr lang="es-419" sz="1200" dirty="0">
                <a:solidFill>
                  <a:srgbClr val="000000"/>
                </a:solidFill>
              </a:rPr>
              <a:t> activo si tiene una prioridad más alta. Un </a:t>
            </a:r>
            <a:r>
              <a:rPr lang="es-419" sz="1200" dirty="0" err="1">
                <a:solidFill>
                  <a:srgbClr val="000000"/>
                </a:solidFill>
              </a:rPr>
              <a:t>router</a:t>
            </a:r>
            <a:r>
              <a:rPr lang="es-419" sz="1200" dirty="0">
                <a:solidFill>
                  <a:srgbClr val="000000"/>
                </a:solidFill>
              </a:rPr>
              <a:t> habilitado para intento de propiedad, con una prioridad equivalente pero una dirección IPv4 más alta, no desplazará la prioridad de un </a:t>
            </a:r>
            <a:r>
              <a:rPr lang="es-419" sz="1200" dirty="0" err="1">
                <a:solidFill>
                  <a:srgbClr val="000000"/>
                </a:solidFill>
              </a:rPr>
              <a:t>router</a:t>
            </a:r>
            <a:r>
              <a:rPr lang="es-419" sz="1200" dirty="0">
                <a:solidFill>
                  <a:srgbClr val="000000"/>
                </a:solidFill>
              </a:rPr>
              <a:t> activo. Consulte la topología de la figura.</a:t>
            </a:r>
          </a:p>
          <a:p>
            <a:pPr marL="0" indent="0" algn="l" rtl="0"/>
            <a:r>
              <a:rPr lang="es-419" sz="1200" b="1" dirty="0">
                <a:solidFill>
                  <a:srgbClr val="000000"/>
                </a:solidFill>
              </a:rPr>
              <a:t>Nota</a:t>
            </a:r>
            <a:r>
              <a:rPr lang="es-419" sz="1200" dirty="0">
                <a:solidFill>
                  <a:srgbClr val="000000"/>
                </a:solidFill>
              </a:rPr>
              <a:t>: Si el intento de prioridad está desactivado, el </a:t>
            </a:r>
            <a:r>
              <a:rPr lang="es-419" sz="1200" dirty="0" err="1">
                <a:solidFill>
                  <a:srgbClr val="000000"/>
                </a:solidFill>
              </a:rPr>
              <a:t>router</a:t>
            </a:r>
            <a:r>
              <a:rPr lang="es-419" sz="1200" dirty="0">
                <a:solidFill>
                  <a:srgbClr val="000000"/>
                </a:solidFill>
              </a:rPr>
              <a:t> que arranque primero será el </a:t>
            </a:r>
            <a:r>
              <a:rPr lang="es-419" sz="1200" dirty="0" err="1">
                <a:solidFill>
                  <a:srgbClr val="000000"/>
                </a:solidFill>
              </a:rPr>
              <a:t>router</a:t>
            </a:r>
            <a:r>
              <a:rPr lang="es-419" sz="1200" dirty="0">
                <a:solidFill>
                  <a:srgbClr val="000000"/>
                </a:solidFill>
              </a:rPr>
              <a:t> activo si no hay otros </a:t>
            </a:r>
            <a:r>
              <a:rPr lang="es-419" sz="1200" dirty="0" err="1">
                <a:solidFill>
                  <a:srgbClr val="000000"/>
                </a:solidFill>
              </a:rPr>
              <a:t>routers</a:t>
            </a:r>
            <a:r>
              <a:rPr lang="es-419" sz="1200" dirty="0">
                <a:solidFill>
                  <a:srgbClr val="000000"/>
                </a:solidFill>
              </a:rPr>
              <a:t> en línea durante el proceso de elección.</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6F27F9D-11B5-114E-AA42-B00DF8AA05C3}"/>
              </a:ext>
            </a:extLst>
          </p:cNvPr>
          <p:cNvPicPr>
            <a:picLocks noChangeAspect="1"/>
          </p:cNvPicPr>
          <p:nvPr/>
        </p:nvPicPr>
        <p:blipFill>
          <a:blip r:embed="rId3"/>
          <a:stretch>
            <a:fillRect/>
          </a:stretch>
        </p:blipFill>
        <p:spPr>
          <a:xfrm>
            <a:off x="5250062" y="1377221"/>
            <a:ext cx="3808786" cy="2399129"/>
          </a:xfrm>
          <a:prstGeom prst="rect">
            <a:avLst/>
          </a:prstGeom>
        </p:spPr>
      </p:pic>
    </p:spTree>
    <p:extLst>
      <p:ext uri="{BB962C8B-B14F-4D97-AF65-F5344CB8AC3E}">
        <p14:creationId xmlns:p14="http://schemas.microsoft.com/office/powerpoint/2010/main" val="184194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HSRP</a:t>
            </a:r>
            <a:br>
              <a:rPr lang="en-US" dirty="0"/>
            </a:br>
            <a:r>
              <a:rPr lang="es-419" sz="2400"/>
              <a:t>Estados y Temporizadores de HSRP</a:t>
            </a:r>
          </a:p>
        </p:txBody>
      </p:sp>
      <p:graphicFrame>
        <p:nvGraphicFramePr>
          <p:cNvPr id="6" name="Content Placeholder 5">
            <a:extLst>
              <a:ext uri="{FF2B5EF4-FFF2-40B4-BE49-F238E27FC236}">
                <a16:creationId xmlns:a16="http://schemas.microsoft.com/office/drawing/2014/main" id="{7FE344E1-48D1-4B48-ABFC-55F5BB949F83}"/>
              </a:ext>
            </a:extLst>
          </p:cNvPr>
          <p:cNvGraphicFramePr>
            <a:graphicFrameLocks noGrp="1"/>
          </p:cNvGraphicFramePr>
          <p:nvPr>
            <p:ph idx="1"/>
            <p:extLst>
              <p:ext uri="{D42A27DB-BD31-4B8C-83A1-F6EECF244321}">
                <p14:modId xmlns:p14="http://schemas.microsoft.com/office/powerpoint/2010/main" val="1718684649"/>
              </p:ext>
            </p:extLst>
          </p:nvPr>
        </p:nvGraphicFramePr>
        <p:xfrm>
          <a:off x="431800" y="731837"/>
          <a:ext cx="8280400" cy="2766060"/>
        </p:xfrm>
        <a:graphic>
          <a:graphicData uri="http://schemas.openxmlformats.org/drawingml/2006/table">
            <a:tbl>
              <a:tblPr firstRow="1" bandRow="1">
                <a:tableStyleId>{5C22544A-7EE6-4342-B048-85BDC9FD1C3A}</a:tableStyleId>
              </a:tblPr>
              <a:tblGrid>
                <a:gridCol w="1279709">
                  <a:extLst>
                    <a:ext uri="{9D8B030D-6E8A-4147-A177-3AD203B41FA5}">
                      <a16:colId xmlns:a16="http://schemas.microsoft.com/office/drawing/2014/main" val="3026019774"/>
                    </a:ext>
                  </a:extLst>
                </a:gridCol>
                <a:gridCol w="7000691">
                  <a:extLst>
                    <a:ext uri="{9D8B030D-6E8A-4147-A177-3AD203B41FA5}">
                      <a16:colId xmlns:a16="http://schemas.microsoft.com/office/drawing/2014/main" val="541146387"/>
                    </a:ext>
                  </a:extLst>
                </a:gridCol>
              </a:tblGrid>
              <a:tr h="370840">
                <a:tc>
                  <a:txBody>
                    <a:bodyPr/>
                    <a:lstStyle/>
                    <a:p>
                      <a:pPr algn="l" rtl="0" fontAlgn="ctr"/>
                      <a:r>
                        <a:rPr lang="es-419" sz="1200">
                          <a:effectLst/>
                        </a:rPr>
                        <a:t>Estado de HSRP</a:t>
                      </a:r>
                    </a:p>
                  </a:txBody>
                  <a:tcPr marL="47625" marR="47625" marT="47625" marB="47625" anchor="ctr"/>
                </a:tc>
                <a:tc>
                  <a:txBody>
                    <a:bodyPr/>
                    <a:lstStyle/>
                    <a:p>
                      <a:pPr algn="l" rtl="0" fontAlgn="ctr"/>
                      <a:r>
                        <a:rPr lang="es-419" sz="1200">
                          <a:effectLst/>
                        </a:rPr>
                        <a:t>Descripción</a:t>
                      </a:r>
                    </a:p>
                  </a:txBody>
                  <a:tcPr marL="47625" marR="47625" marT="47625" marB="47625" anchor="ctr"/>
                </a:tc>
                <a:extLst>
                  <a:ext uri="{0D108BD9-81ED-4DB2-BD59-A6C34878D82A}">
                    <a16:rowId xmlns:a16="http://schemas.microsoft.com/office/drawing/2014/main" val="1133325050"/>
                  </a:ext>
                </a:extLst>
              </a:tr>
              <a:tr h="370840">
                <a:tc>
                  <a:txBody>
                    <a:bodyPr/>
                    <a:lstStyle/>
                    <a:p>
                      <a:pPr rtl="0" fontAlgn="ctr"/>
                      <a:r>
                        <a:rPr lang="es-419" sz="1200" b="0">
                          <a:solidFill>
                            <a:srgbClr val="000000"/>
                          </a:solidFill>
                          <a:effectLst/>
                        </a:rPr>
                        <a:t>Inicial</a:t>
                      </a:r>
                    </a:p>
                  </a:txBody>
                  <a:tcPr marL="47625" marR="47625" marT="47625" marB="47625" anchor="ctr"/>
                </a:tc>
                <a:tc>
                  <a:txBody>
                    <a:bodyPr/>
                    <a:lstStyle/>
                    <a:p>
                      <a:pPr rtl="0" fontAlgn="ctr"/>
                      <a:r>
                        <a:rPr lang="es-419" sz="1200" b="0">
                          <a:solidFill>
                            <a:srgbClr val="000000"/>
                          </a:solidFill>
                          <a:effectLst/>
                        </a:rPr>
                        <a:t>Este estado se ingresa a través de un cambio de configuración o cuando una interfaz está disponible por primera vez.</a:t>
                      </a:r>
                    </a:p>
                  </a:txBody>
                  <a:tcPr marL="47625" marR="47625" marT="47625" marB="47625" anchor="ctr"/>
                </a:tc>
                <a:extLst>
                  <a:ext uri="{0D108BD9-81ED-4DB2-BD59-A6C34878D82A}">
                    <a16:rowId xmlns:a16="http://schemas.microsoft.com/office/drawing/2014/main" val="1148319399"/>
                  </a:ext>
                </a:extLst>
              </a:tr>
              <a:tr h="370840">
                <a:tc>
                  <a:txBody>
                    <a:bodyPr/>
                    <a:lstStyle/>
                    <a:p>
                      <a:pPr rtl="0" fontAlgn="ctr"/>
                      <a:r>
                        <a:rPr lang="es-419" sz="1200" b="0">
                          <a:solidFill>
                            <a:srgbClr val="000000"/>
                          </a:solidFill>
                          <a:effectLst/>
                        </a:rPr>
                        <a:t>Aprender</a:t>
                      </a:r>
                    </a:p>
                  </a:txBody>
                  <a:tcPr marL="47625" marR="47625" marT="47625" marB="47625" anchor="ctr"/>
                </a:tc>
                <a:tc>
                  <a:txBody>
                    <a:bodyPr/>
                    <a:lstStyle/>
                    <a:p>
                      <a:pPr rtl="0" fontAlgn="ctr"/>
                      <a:r>
                        <a:rPr lang="es-419" sz="1200" b="0">
                          <a:solidFill>
                            <a:srgbClr val="000000"/>
                          </a:solidFill>
                          <a:effectLst/>
                        </a:rPr>
                        <a:t>El router no ha establecido la dirección IP virtual y todavía no ha visto un mensaje de saludo del router activo. En este estado, el router espera para escuchar al router activo.</a:t>
                      </a:r>
                    </a:p>
                  </a:txBody>
                  <a:tcPr marL="47625" marR="47625" marT="47625" marB="47625" anchor="ctr"/>
                </a:tc>
                <a:extLst>
                  <a:ext uri="{0D108BD9-81ED-4DB2-BD59-A6C34878D82A}">
                    <a16:rowId xmlns:a16="http://schemas.microsoft.com/office/drawing/2014/main" val="917921214"/>
                  </a:ext>
                </a:extLst>
              </a:tr>
              <a:tr h="370840">
                <a:tc>
                  <a:txBody>
                    <a:bodyPr/>
                    <a:lstStyle/>
                    <a:p>
                      <a:pPr rtl="0" fontAlgn="ctr"/>
                      <a:r>
                        <a:rPr lang="es-419" sz="1200" b="0">
                          <a:solidFill>
                            <a:srgbClr val="000000"/>
                          </a:solidFill>
                          <a:effectLst/>
                        </a:rPr>
                        <a:t>Escuchar</a:t>
                      </a:r>
                    </a:p>
                  </a:txBody>
                  <a:tcPr marL="47625" marR="47625" marT="47625" marB="47625" anchor="ctr"/>
                </a:tc>
                <a:tc>
                  <a:txBody>
                    <a:bodyPr/>
                    <a:lstStyle/>
                    <a:p>
                      <a:pPr rtl="0" fontAlgn="ctr"/>
                      <a:r>
                        <a:rPr lang="es-419" sz="1200" b="0">
                          <a:solidFill>
                            <a:srgbClr val="000000"/>
                          </a:solidFill>
                          <a:effectLst/>
                        </a:rPr>
                        <a:t>El router conoce la dirección IP virtual, pero el router no es el router activo ni el router de reserva. Escucha los mensajes de saludo de esos routers.</a:t>
                      </a:r>
                    </a:p>
                  </a:txBody>
                  <a:tcPr marL="47625" marR="47625" marT="47625" marB="47625" anchor="ctr"/>
                </a:tc>
                <a:extLst>
                  <a:ext uri="{0D108BD9-81ED-4DB2-BD59-A6C34878D82A}">
                    <a16:rowId xmlns:a16="http://schemas.microsoft.com/office/drawing/2014/main" val="3623876716"/>
                  </a:ext>
                </a:extLst>
              </a:tr>
              <a:tr h="370840">
                <a:tc>
                  <a:txBody>
                    <a:bodyPr/>
                    <a:lstStyle/>
                    <a:p>
                      <a:pPr rtl="0" fontAlgn="ctr"/>
                      <a:r>
                        <a:rPr lang="es-419" sz="1200" b="0">
                          <a:solidFill>
                            <a:srgbClr val="000000"/>
                          </a:solidFill>
                          <a:effectLst/>
                        </a:rPr>
                        <a:t>Hablar</a:t>
                      </a:r>
                    </a:p>
                  </a:txBody>
                  <a:tcPr marL="47625" marR="47625" marT="47625" marB="47625" anchor="ctr"/>
                </a:tc>
                <a:tc>
                  <a:txBody>
                    <a:bodyPr/>
                    <a:lstStyle/>
                    <a:p>
                      <a:pPr rtl="0" fontAlgn="ctr"/>
                      <a:r>
                        <a:rPr lang="es-419" sz="1200" b="0">
                          <a:solidFill>
                            <a:srgbClr val="000000"/>
                          </a:solidFill>
                          <a:effectLst/>
                        </a:rPr>
                        <a:t>El router envía mensajes de saludo periódicos y participa activamente en la elección de un router activo y/o de reserva.</a:t>
                      </a:r>
                    </a:p>
                  </a:txBody>
                  <a:tcPr marL="47625" marR="47625" marT="47625" marB="47625" anchor="ctr"/>
                </a:tc>
                <a:extLst>
                  <a:ext uri="{0D108BD9-81ED-4DB2-BD59-A6C34878D82A}">
                    <a16:rowId xmlns:a16="http://schemas.microsoft.com/office/drawing/2014/main" val="326289891"/>
                  </a:ext>
                </a:extLst>
              </a:tr>
              <a:tr h="370840">
                <a:tc>
                  <a:txBody>
                    <a:bodyPr/>
                    <a:lstStyle/>
                    <a:p>
                      <a:pPr rtl="0" fontAlgn="ctr"/>
                      <a:r>
                        <a:rPr lang="es-419" sz="1200" b="0">
                          <a:solidFill>
                            <a:srgbClr val="000000"/>
                          </a:solidFill>
                          <a:effectLst/>
                        </a:rPr>
                        <a:t>En espera</a:t>
                      </a:r>
                    </a:p>
                  </a:txBody>
                  <a:tcPr marL="47625" marR="47625" marT="47625" marB="47625" anchor="ctr"/>
                </a:tc>
                <a:tc>
                  <a:txBody>
                    <a:bodyPr/>
                    <a:lstStyle/>
                    <a:p>
                      <a:pPr rtl="0" fontAlgn="ctr"/>
                      <a:r>
                        <a:rPr lang="es-419" sz="1200" b="0">
                          <a:solidFill>
                            <a:srgbClr val="000000"/>
                          </a:solidFill>
                          <a:effectLst/>
                        </a:rPr>
                        <a:t>El router es candidato a convertirse en el próximo router activo y envía mensajes de saludo periódicos.</a:t>
                      </a:r>
                    </a:p>
                  </a:txBody>
                  <a:tcPr marL="47625" marR="47625" marT="47625" marB="47625" anchor="ctr"/>
                </a:tc>
                <a:extLst>
                  <a:ext uri="{0D108BD9-81ED-4DB2-BD59-A6C34878D82A}">
                    <a16:rowId xmlns:a16="http://schemas.microsoft.com/office/drawing/2014/main" val="3139545418"/>
                  </a:ext>
                </a:extLst>
              </a:tr>
            </a:tbl>
          </a:graphicData>
        </a:graphic>
      </p:graphicFrame>
      <p:sp>
        <p:nvSpPr>
          <p:cNvPr id="8" name="Rectangle 7">
            <a:extLst>
              <a:ext uri="{FF2B5EF4-FFF2-40B4-BE49-F238E27FC236}">
                <a16:creationId xmlns:a16="http://schemas.microsoft.com/office/drawing/2014/main" id="{E10172B9-E5FB-2B4A-B80F-2F1FE8313D8F}"/>
              </a:ext>
            </a:extLst>
          </p:cNvPr>
          <p:cNvSpPr/>
          <p:nvPr/>
        </p:nvSpPr>
        <p:spPr>
          <a:xfrm>
            <a:off x="65089" y="3666172"/>
            <a:ext cx="8926511" cy="1015663"/>
          </a:xfrm>
          <a:prstGeom prst="rect">
            <a:avLst/>
          </a:prstGeom>
        </p:spPr>
        <p:txBody>
          <a:bodyPr wrap="square">
            <a:spAutoFit/>
          </a:bodyPr>
          <a:lstStyle/>
          <a:p>
            <a:pPr algn="just" rtl="0"/>
            <a:r>
              <a:rPr lang="es-419" sz="1200" dirty="0">
                <a:solidFill>
                  <a:srgbClr val="000000"/>
                </a:solidFill>
                <a:latin typeface="+mn-lt"/>
              </a:rPr>
              <a:t>El </a:t>
            </a:r>
            <a:r>
              <a:rPr lang="es-419" sz="1200" dirty="0" err="1">
                <a:solidFill>
                  <a:srgbClr val="000000"/>
                </a:solidFill>
                <a:latin typeface="+mn-lt"/>
              </a:rPr>
              <a:t>router</a:t>
            </a:r>
            <a:r>
              <a:rPr lang="es-419" sz="1200" dirty="0">
                <a:solidFill>
                  <a:srgbClr val="000000"/>
                </a:solidFill>
                <a:latin typeface="+mn-lt"/>
              </a:rPr>
              <a:t> HSRP activo y el de reserva envían paquetes de saludo a la dirección de multidifusión del grupo HSRP cada 3 segundos, de forma predeterminada. El </a:t>
            </a:r>
            <a:r>
              <a:rPr lang="es-419" sz="1200" dirty="0" err="1">
                <a:solidFill>
                  <a:srgbClr val="000000"/>
                </a:solidFill>
                <a:latin typeface="+mn-lt"/>
              </a:rPr>
              <a:t>router</a:t>
            </a:r>
            <a:r>
              <a:rPr lang="es-419" sz="1200" dirty="0">
                <a:solidFill>
                  <a:srgbClr val="000000"/>
                </a:solidFill>
                <a:latin typeface="+mn-lt"/>
              </a:rPr>
              <a:t> de reserva se convertirá en activo si no recibe un mensaje de saludo del </a:t>
            </a:r>
            <a:r>
              <a:rPr lang="es-419" sz="1200" dirty="0" err="1">
                <a:solidFill>
                  <a:srgbClr val="000000"/>
                </a:solidFill>
                <a:latin typeface="+mn-lt"/>
              </a:rPr>
              <a:t>router</a:t>
            </a:r>
            <a:r>
              <a:rPr lang="es-419" sz="1200" dirty="0">
                <a:solidFill>
                  <a:srgbClr val="000000"/>
                </a:solidFill>
                <a:latin typeface="+mn-lt"/>
              </a:rPr>
              <a:t> activo después de 10 segundos. Puede bajar estas configuraciones del temporizador para agilizar las fallas o el intento de prioridad. Sin embargo, para evitar el aumento del uso de la CPU y cambios de estado de reserva innecesarios, no configure el temporizador de saludo a menos de 1 segundo o el temporizador de espera a menos de 4 segundos.</a:t>
            </a:r>
          </a:p>
        </p:txBody>
      </p:sp>
    </p:spTree>
    <p:extLst>
      <p:ext uri="{BB962C8B-B14F-4D97-AF65-F5344CB8AC3E}">
        <p14:creationId xmlns:p14="http://schemas.microsoft.com/office/powerpoint/2010/main" val="58986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dirty="0">
                <a:solidFill>
                  <a:schemeClr val="accent5">
                    <a:lumMod val="40000"/>
                    <a:lumOff val="60000"/>
                  </a:schemeClr>
                </a:solidFill>
              </a:rPr>
              <a:t>Protocolos de redundancia de primer salto</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First Hop Redundancy Protocols</a:t>
            </a:r>
            <a:br>
              <a:rPr lang="en-US" dirty="0"/>
            </a:br>
            <a:r>
              <a:rPr lang="es-419" sz="2400"/>
              <a:t>Limitaciones del gateway predeterminado</a:t>
            </a:r>
          </a:p>
        </p:txBody>
      </p:sp>
      <p:sp>
        <p:nvSpPr>
          <p:cNvPr id="4" name="Content Placeholder 3">
            <a:extLst>
              <a:ext uri="{FF2B5EF4-FFF2-40B4-BE49-F238E27FC236}">
                <a16:creationId xmlns:a16="http://schemas.microsoft.com/office/drawing/2014/main" id="{3D5485CB-B816-1A47-B966-D19EA3F3139D}"/>
              </a:ext>
            </a:extLst>
          </p:cNvPr>
          <p:cNvSpPr>
            <a:spLocks noGrp="1"/>
          </p:cNvSpPr>
          <p:nvPr>
            <p:ph idx="1"/>
          </p:nvPr>
        </p:nvSpPr>
        <p:spPr>
          <a:xfrm>
            <a:off x="174566" y="731837"/>
            <a:ext cx="5159433" cy="3689897"/>
          </a:xfrm>
        </p:spPr>
        <p:txBody>
          <a:bodyPr/>
          <a:lstStyle/>
          <a:p>
            <a:pPr marL="0" indent="0" algn="l" rtl="0">
              <a:spcBef>
                <a:spcPts val="0"/>
              </a:spcBef>
            </a:pPr>
            <a:r>
              <a:rPr lang="es-419" sz="1600" dirty="0">
                <a:solidFill>
                  <a:srgbClr val="000000"/>
                </a:solidFill>
              </a:rPr>
              <a:t>Los dispositivos finales generalmente se configuran con una única dirección IPv4 de puerta de enlace predeterminada. </a:t>
            </a:r>
          </a:p>
          <a:p>
            <a:pPr marL="285750" indent="-285750" algn="l" rtl="0">
              <a:spcBef>
                <a:spcPts val="0"/>
              </a:spcBef>
              <a:buFont typeface="Arial" panose="020B0604020202020204" pitchFamily="34" charset="0"/>
              <a:buChar char="•"/>
            </a:pPr>
            <a:r>
              <a:rPr lang="es-419" sz="1600" dirty="0">
                <a:solidFill>
                  <a:srgbClr val="000000"/>
                </a:solidFill>
              </a:rPr>
              <a:t>Si falla la interfaz de enrutador de puerta de enlace predeterminada, los hosts LAN pierden conectividad LAN externa.</a:t>
            </a:r>
          </a:p>
          <a:p>
            <a:pPr marL="285750" indent="-285750" algn="l" rtl="0">
              <a:spcBef>
                <a:spcPts val="0"/>
              </a:spcBef>
              <a:buFont typeface="Arial" panose="020B0604020202020204" pitchFamily="34" charset="0"/>
              <a:buChar char="•"/>
            </a:pPr>
            <a:r>
              <a:rPr lang="es-419" sz="1600" dirty="0">
                <a:solidFill>
                  <a:srgbClr val="000000"/>
                </a:solidFill>
              </a:rPr>
              <a:t>Esto ocurre incluso si existe un enrutador redundante o un conmutador de capa 3 que podría servir como puerta de enlace predeterminada.</a:t>
            </a:r>
          </a:p>
          <a:p>
            <a:pPr marL="0" indent="0" algn="l" rtl="0"/>
            <a:r>
              <a:rPr lang="es-419" sz="1600" dirty="0">
                <a:solidFill>
                  <a:srgbClr val="000000"/>
                </a:solidFill>
              </a:rPr>
              <a:t>Los protocolos de redundancia de primer salto (FHRP) son mecanismos que proporcionan puertas de enlace predeterminadas alternativas en redes conmutadas donde dos o más enrutadores están conectados a las mismas VLAN. </a:t>
            </a:r>
          </a:p>
          <a:p>
            <a:pPr marL="342900" indent="-342900" algn="l">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a16="http://schemas.microsoft.com/office/drawing/2014/main" id="{02A458F8-CA96-41B9-8641-6706CA960241}"/>
              </a:ext>
            </a:extLst>
          </p:cNvPr>
          <p:cNvPicPr>
            <a:picLocks noChangeAspect="1"/>
          </p:cNvPicPr>
          <p:nvPr/>
        </p:nvPicPr>
        <p:blipFill>
          <a:blip r:embed="rId3"/>
          <a:stretch>
            <a:fillRect/>
          </a:stretch>
        </p:blipFill>
        <p:spPr>
          <a:xfrm>
            <a:off x="5466818" y="731837"/>
            <a:ext cx="3287305" cy="3042619"/>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First Hop Redundancy Protocols</a:t>
            </a:r>
            <a:br>
              <a:rPr lang="en-US" dirty="0"/>
            </a:br>
            <a:r>
              <a:rPr lang="es-419" sz="2400"/>
              <a:t>Redundancia del router</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0" indent="0" algn="l" rtl="0"/>
            <a:r>
              <a:rPr lang="es-419" sz="1400">
                <a:solidFill>
                  <a:srgbClr val="000000"/>
                </a:solidFill>
              </a:rPr>
              <a:t>Una forma de evitar un único punto de falla en el gateway predeterminado es implementar un router virtual. Para implementar este tipo de redundancia de enrutadores, varios enrutadores están configurados para trabajar juntos y presentar la ilusión de un solo enrutador a los hosts en la LAN. Al compartir una dirección IP y una dirección MAC, dos o más routers pueden funcionar como un único router virtual.</a:t>
            </a:r>
          </a:p>
          <a:p>
            <a:pPr marL="342900" indent="-342900" algn="l" rtl="0">
              <a:buFont typeface="Arial" panose="020B0604020202020204" pitchFamily="34" charset="0"/>
              <a:buChar char="•"/>
            </a:pPr>
            <a:r>
              <a:rPr lang="es-419" sz="1400">
                <a:solidFill>
                  <a:srgbClr val="000000"/>
                </a:solidFill>
              </a:rPr>
              <a:t>La dirección IPv4 del router virtual se configura como la puerta de enlace predeterminada para las estaciones de trabajo de un segmento específico de IPv4. </a:t>
            </a:r>
          </a:p>
          <a:p>
            <a:pPr marL="342900" indent="-342900" algn="l" rtl="0">
              <a:buFont typeface="Arial" panose="020B0604020202020204" pitchFamily="34" charset="0"/>
              <a:buChar char="•"/>
            </a:pPr>
            <a:r>
              <a:rPr lang="es-419" sz="1400">
                <a:solidFill>
                  <a:srgbClr val="000000"/>
                </a:solidFill>
              </a:rPr>
              <a:t>Cuando se envían tramas desde los dispositivos host hacia el gateway predeterminado, los hosts utilizan ARP para resolver la dirección MAC asociada a la dirección IPv4 del gateway predeterminado. La resolución de ARP devuelve la dirección MAC del router virtual. El router actualmente activo dentro del grupo de routers virtuales puede procesar físicamente las tramas que se envían a la dirección MAC del router virtual. </a:t>
            </a:r>
          </a:p>
          <a:p>
            <a:pPr marL="342900" indent="-342900" algn="l" rtl="0">
              <a:buFont typeface="Arial" panose="020B0604020202020204" pitchFamily="34" charset="0"/>
              <a:buChar char="•"/>
            </a:pPr>
            <a:r>
              <a:rPr lang="es-419" sz="1400">
                <a:solidFill>
                  <a:srgbClr val="000000"/>
                </a:solidFill>
              </a:rPr>
              <a:t>Los protocolos se utilizan para identificar dos o más routers como los dispositivos responsables de procesar tramas que se envían a la dirección MAC o IP de un único router virtual. Los dispositivos host envían el tráfico a la dirección del router virtual. El router físico que reenvía este tráfico es transparente para los dispositivos host.</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32734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First Hop Redundancy Protocols</a:t>
            </a:r>
            <a:br>
              <a:rPr lang="en-US" dirty="0"/>
            </a:br>
            <a:r>
              <a:rPr lang="es-419" sz="2400"/>
              <a:t>Redundancia del router (Cont.)</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dirty="0">
                <a:solidFill>
                  <a:srgbClr val="000000"/>
                </a:solidFill>
              </a:rPr>
              <a:t>Un protocolo de redundancia proporciona el mecanismo para determinar qué </a:t>
            </a:r>
            <a:r>
              <a:rPr lang="es-419" sz="1600" dirty="0" err="1">
                <a:solidFill>
                  <a:srgbClr val="000000"/>
                </a:solidFill>
              </a:rPr>
              <a:t>router</a:t>
            </a:r>
            <a:r>
              <a:rPr lang="es-419" sz="1600" dirty="0">
                <a:solidFill>
                  <a:srgbClr val="000000"/>
                </a:solidFill>
              </a:rPr>
              <a:t> debe cumplir la función activa en el reenvío de tráfico. Además, determina cuándo un </a:t>
            </a:r>
            <a:r>
              <a:rPr lang="es-419" sz="1600" dirty="0" err="1">
                <a:solidFill>
                  <a:srgbClr val="000000"/>
                </a:solidFill>
              </a:rPr>
              <a:t>router</a:t>
            </a:r>
            <a:r>
              <a:rPr lang="es-419" sz="1600" dirty="0">
                <a:solidFill>
                  <a:srgbClr val="000000"/>
                </a:solidFill>
              </a:rPr>
              <a:t> de reserva debe asumir la función de reenvío. La transición entre los </a:t>
            </a:r>
            <a:r>
              <a:rPr lang="es-419" sz="1600" dirty="0" err="1">
                <a:solidFill>
                  <a:srgbClr val="000000"/>
                </a:solidFill>
              </a:rPr>
              <a:t>routers</a:t>
            </a:r>
            <a:r>
              <a:rPr lang="es-419" sz="1600" dirty="0">
                <a:solidFill>
                  <a:srgbClr val="000000"/>
                </a:solidFill>
              </a:rPr>
              <a:t> de reenvío es transparente para los dispositivos finales.</a:t>
            </a:r>
          </a:p>
          <a:p>
            <a:pPr marL="342900" indent="-342900" algn="l" rtl="0">
              <a:buFont typeface="Arial" panose="020B0604020202020204" pitchFamily="34" charset="0"/>
              <a:buChar char="•"/>
            </a:pPr>
            <a:r>
              <a:rPr lang="es-419" sz="1600" dirty="0">
                <a:solidFill>
                  <a:srgbClr val="000000"/>
                </a:solidFill>
              </a:rPr>
              <a:t>La capacidad que tiene una red para recuperarse dinámicamente de la falla de un dispositivo que funciona como </a:t>
            </a:r>
            <a:r>
              <a:rPr lang="es-419" sz="1600" dirty="0" err="1">
                <a:solidFill>
                  <a:srgbClr val="000000"/>
                </a:solidFill>
              </a:rPr>
              <a:t>gateway</a:t>
            </a:r>
            <a:r>
              <a:rPr lang="es-419" sz="1600" dirty="0">
                <a:solidFill>
                  <a:srgbClr val="000000"/>
                </a:solidFill>
              </a:rPr>
              <a:t> predeterminado se conoce como </a:t>
            </a:r>
            <a:r>
              <a:rPr lang="es-419" sz="1600" b="1" dirty="0">
                <a:solidFill>
                  <a:schemeClr val="accent5">
                    <a:lumMod val="75000"/>
                  </a:schemeClr>
                </a:solidFill>
              </a:rPr>
              <a:t>“redundancia de primer salto”</a:t>
            </a:r>
            <a:r>
              <a:rPr lang="es-419" sz="1600" dirty="0">
                <a:solidFill>
                  <a:srgbClr val="000000"/>
                </a:solidFill>
              </a:rPr>
              <a:t>.</a:t>
            </a:r>
          </a:p>
          <a:p>
            <a:pPr marL="0" indent="0" algn="l"/>
            <a:endParaRPr lang="en-US" sz="1200" dirty="0">
              <a:solidFill>
                <a:srgbClr val="000000"/>
              </a:solidFill>
            </a:endParaRPr>
          </a:p>
        </p:txBody>
      </p:sp>
    </p:spTree>
    <p:extLst>
      <p:ext uri="{BB962C8B-B14F-4D97-AF65-F5344CB8AC3E}">
        <p14:creationId xmlns:p14="http://schemas.microsoft.com/office/powerpoint/2010/main" val="28832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Protocolos de redundancia del primer salto (</a:t>
            </a:r>
            <a:r>
              <a:rPr lang="es-419" sz="1600" dirty="0" err="1"/>
              <a:t>First</a:t>
            </a:r>
            <a:r>
              <a:rPr lang="es-419" sz="1600" dirty="0"/>
              <a:t> Hop </a:t>
            </a:r>
            <a:r>
              <a:rPr lang="es-419" sz="1600" dirty="0" err="1"/>
              <a:t>Redundancy</a:t>
            </a:r>
            <a:r>
              <a:rPr lang="es-419" sz="1600" dirty="0"/>
              <a:t> </a:t>
            </a:r>
            <a:r>
              <a:rPr lang="es-419" sz="1600" dirty="0" err="1"/>
              <a:t>Protocols</a:t>
            </a:r>
            <a:r>
              <a:rPr lang="es-419" sz="1600" dirty="0"/>
              <a:t>)</a:t>
            </a:r>
            <a:br>
              <a:rPr lang="en-US" dirty="0"/>
            </a:br>
            <a:r>
              <a:rPr lang="es-419" sz="2400" dirty="0"/>
              <a:t>Pasos para la conmutación por error del enrutador</a:t>
            </a:r>
          </a:p>
        </p:txBody>
      </p:sp>
      <p:sp>
        <p:nvSpPr>
          <p:cNvPr id="4" name="Content Placeholder 3">
            <a:extLst>
              <a:ext uri="{FF2B5EF4-FFF2-40B4-BE49-F238E27FC236}">
                <a16:creationId xmlns:a16="http://schemas.microsoft.com/office/drawing/2014/main" id="{DB2203C8-9AB3-F946-93C5-9C15F626E893}"/>
              </a:ext>
            </a:extLst>
          </p:cNvPr>
          <p:cNvSpPr>
            <a:spLocks noGrp="1"/>
          </p:cNvSpPr>
          <p:nvPr>
            <p:ph idx="1"/>
          </p:nvPr>
        </p:nvSpPr>
        <p:spPr>
          <a:xfrm>
            <a:off x="124692" y="731837"/>
            <a:ext cx="3681766" cy="3689897"/>
          </a:xfrm>
        </p:spPr>
        <p:txBody>
          <a:bodyPr/>
          <a:lstStyle/>
          <a:p>
            <a:pPr marL="0" indent="0" algn="l" rtl="0"/>
            <a:r>
              <a:rPr lang="es-419" sz="1500">
                <a:solidFill>
                  <a:srgbClr val="000000"/>
                </a:solidFill>
              </a:rPr>
              <a:t>Cuando falla el router activo, el protocolo de redundancia hace que el router de reserva asuma el nuevo rol de router activo, como se muestra en la figura. Estos son los pasos que se llevan a cabo cuando falla el router activo:</a:t>
            </a:r>
          </a:p>
          <a:p>
            <a:pPr marL="415985" lvl="1" indent="-342900" rtl="0">
              <a:buFont typeface="+mj-lt"/>
              <a:buAutoNum type="arabicPeriod"/>
            </a:pPr>
            <a:r>
              <a:rPr lang="es-419" sz="1500">
                <a:solidFill>
                  <a:srgbClr val="000000"/>
                </a:solidFill>
              </a:rPr>
              <a:t>El router de reserva deja de recibir los mensajes de saludo del router de reenvío.</a:t>
            </a:r>
          </a:p>
          <a:p>
            <a:pPr marL="415985" lvl="1" indent="-342900" rtl="0">
              <a:buFont typeface="+mj-lt"/>
              <a:buAutoNum type="arabicPeriod"/>
            </a:pPr>
            <a:r>
              <a:rPr lang="es-419" sz="1500">
                <a:solidFill>
                  <a:srgbClr val="000000"/>
                </a:solidFill>
              </a:rPr>
              <a:t>El router de reserva asume la función del router de reenvío.</a:t>
            </a:r>
          </a:p>
          <a:p>
            <a:pPr marL="415985" lvl="1" indent="-342900" rtl="0">
              <a:buFont typeface="+mj-lt"/>
              <a:buAutoNum type="arabicPeriod"/>
            </a:pPr>
            <a:r>
              <a:rPr lang="es-419" sz="1500">
                <a:solidFill>
                  <a:srgbClr val="000000"/>
                </a:solidFill>
              </a:rPr>
              <a:t>Debido a que el nuevo router de reenvío asume tanto la dirección IPv4 como la dirección MAC del router virtual, los dispositivos host no perciben ninguna interrupción en el servicio.</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65760B28-058E-7341-B2ED-DE4F6990AD60}"/>
              </a:ext>
            </a:extLst>
          </p:cNvPr>
          <p:cNvPicPr>
            <a:picLocks noChangeAspect="1"/>
          </p:cNvPicPr>
          <p:nvPr/>
        </p:nvPicPr>
        <p:blipFill>
          <a:blip r:embed="rId3"/>
          <a:stretch>
            <a:fillRect/>
          </a:stretch>
        </p:blipFill>
        <p:spPr>
          <a:xfrm>
            <a:off x="3806457" y="721766"/>
            <a:ext cx="5000812" cy="3467462"/>
          </a:xfrm>
          <a:prstGeom prst="rect">
            <a:avLst/>
          </a:prstGeom>
        </p:spPr>
      </p:pic>
    </p:spTree>
    <p:extLst>
      <p:ext uri="{BB962C8B-B14F-4D97-AF65-F5344CB8AC3E}">
        <p14:creationId xmlns:p14="http://schemas.microsoft.com/office/powerpoint/2010/main" val="16111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First Hop Redundancy Protocols</a:t>
            </a:r>
            <a:br>
              <a:rPr lang="en-US" dirty="0"/>
            </a:br>
            <a:r>
              <a:rPr lang="es-419" sz="2400"/>
              <a:t>Opciones FHRP </a:t>
            </a:r>
          </a:p>
        </p:txBody>
      </p:sp>
      <p:graphicFrame>
        <p:nvGraphicFramePr>
          <p:cNvPr id="6" name="Content Placeholder 5">
            <a:extLst>
              <a:ext uri="{FF2B5EF4-FFF2-40B4-BE49-F238E27FC236}">
                <a16:creationId xmlns:a16="http://schemas.microsoft.com/office/drawing/2014/main" id="{8C577A76-89AB-744A-916B-9618A7BACA08}"/>
              </a:ext>
            </a:extLst>
          </p:cNvPr>
          <p:cNvGraphicFramePr>
            <a:graphicFrameLocks noGrp="1"/>
          </p:cNvGraphicFramePr>
          <p:nvPr>
            <p:ph idx="1"/>
            <p:extLst>
              <p:ext uri="{D42A27DB-BD31-4B8C-83A1-F6EECF244321}">
                <p14:modId xmlns:p14="http://schemas.microsoft.com/office/powerpoint/2010/main" val="4233581212"/>
              </p:ext>
            </p:extLst>
          </p:nvPr>
        </p:nvGraphicFramePr>
        <p:xfrm>
          <a:off x="191385" y="625512"/>
          <a:ext cx="8676167" cy="4724400"/>
        </p:xfrm>
        <a:graphic>
          <a:graphicData uri="http://schemas.openxmlformats.org/drawingml/2006/table">
            <a:tbl>
              <a:tblPr firstRow="1" bandRow="1">
                <a:tableStyleId>{5C22544A-7EE6-4342-B048-85BDC9FD1C3A}</a:tableStyleId>
              </a:tblPr>
              <a:tblGrid>
                <a:gridCol w="1418859">
                  <a:extLst>
                    <a:ext uri="{9D8B030D-6E8A-4147-A177-3AD203B41FA5}">
                      <a16:colId xmlns:a16="http://schemas.microsoft.com/office/drawing/2014/main" val="141585740"/>
                    </a:ext>
                  </a:extLst>
                </a:gridCol>
                <a:gridCol w="7257308">
                  <a:extLst>
                    <a:ext uri="{9D8B030D-6E8A-4147-A177-3AD203B41FA5}">
                      <a16:colId xmlns:a16="http://schemas.microsoft.com/office/drawing/2014/main" val="2051280231"/>
                    </a:ext>
                  </a:extLst>
                </a:gridCol>
              </a:tblGrid>
              <a:tr h="212909">
                <a:tc>
                  <a:txBody>
                    <a:bodyPr/>
                    <a:lstStyle/>
                    <a:p>
                      <a:pPr algn="l" rtl="0" fontAlgn="ctr"/>
                      <a:r>
                        <a:rPr lang="es-419" sz="1000">
                          <a:effectLst/>
                        </a:rPr>
                        <a:t>Opciones de FHRP</a:t>
                      </a:r>
                    </a:p>
                  </a:txBody>
                  <a:tcPr marL="47625" marR="47625" marT="47625" marB="47625" anchor="ctr"/>
                </a:tc>
                <a:tc>
                  <a:txBody>
                    <a:bodyPr/>
                    <a:lstStyle/>
                    <a:p>
                      <a:pPr algn="l" rtl="0" fontAlgn="ctr"/>
                      <a:r>
                        <a:rPr lang="es-419" sz="1000">
                          <a:effectLst/>
                        </a:rPr>
                        <a:t>Descripción</a:t>
                      </a:r>
                    </a:p>
                  </a:txBody>
                  <a:tcPr marL="47625" marR="47625" marT="47625" marB="47625" anchor="ctr"/>
                </a:tc>
                <a:extLst>
                  <a:ext uri="{0D108BD9-81ED-4DB2-BD59-A6C34878D82A}">
                    <a16:rowId xmlns:a16="http://schemas.microsoft.com/office/drawing/2014/main" val="1646877341"/>
                  </a:ext>
                </a:extLst>
              </a:tr>
              <a:tr h="550831">
                <a:tc>
                  <a:txBody>
                    <a:bodyPr/>
                    <a:lstStyle/>
                    <a:p>
                      <a:pPr rtl="0" fontAlgn="ctr"/>
                      <a:r>
                        <a:rPr lang="es-419" sz="1000" b="0" dirty="0">
                          <a:effectLst/>
                        </a:rPr>
                        <a:t>Protocolo de </a:t>
                      </a:r>
                      <a:r>
                        <a:rPr lang="es-419" sz="1000" b="0" dirty="0" err="1">
                          <a:effectLst/>
                        </a:rPr>
                        <a:t>router</a:t>
                      </a:r>
                      <a:r>
                        <a:rPr lang="es-419" sz="1000" b="0" dirty="0">
                          <a:effectLst/>
                        </a:rPr>
                        <a:t> de reserva directa (</a:t>
                      </a:r>
                      <a:r>
                        <a:rPr lang="es-419" sz="1000" b="1" dirty="0">
                          <a:effectLst/>
                        </a:rPr>
                        <a:t>HSRP</a:t>
                      </a:r>
                      <a:r>
                        <a:rPr lang="es-419" sz="1000" b="0" dirty="0">
                          <a:effectLst/>
                        </a:rPr>
                        <a:t>, Hot </a:t>
                      </a:r>
                      <a:r>
                        <a:rPr lang="es-419" sz="1000" b="0" dirty="0" err="1">
                          <a:effectLst/>
                        </a:rPr>
                        <a:t>Standby</a:t>
                      </a:r>
                      <a:r>
                        <a:rPr lang="es-419" sz="1000" b="0" dirty="0">
                          <a:effectLst/>
                        </a:rPr>
                        <a:t> </a:t>
                      </a:r>
                      <a:r>
                        <a:rPr lang="es-419" sz="1000" b="0" dirty="0" err="1">
                          <a:effectLst/>
                        </a:rPr>
                        <a:t>Router</a:t>
                      </a:r>
                      <a:r>
                        <a:rPr lang="es-419" sz="1000" b="0" dirty="0">
                          <a:effectLst/>
                        </a:rPr>
                        <a:t> </a:t>
                      </a:r>
                      <a:r>
                        <a:rPr lang="es-419" sz="1000" b="0" dirty="0" err="1">
                          <a:effectLst/>
                        </a:rPr>
                        <a:t>Protocol</a:t>
                      </a:r>
                      <a:r>
                        <a:rPr lang="es-419" sz="1000" b="0" dirty="0">
                          <a:effectLst/>
                        </a:rPr>
                        <a:t>)</a:t>
                      </a:r>
                    </a:p>
                  </a:txBody>
                  <a:tcPr marL="47625" marR="47625" marT="47625" marB="47625" anchor="ctr"/>
                </a:tc>
                <a:tc>
                  <a:txBody>
                    <a:bodyPr/>
                    <a:lstStyle/>
                    <a:p>
                      <a:pPr rtl="0" fontAlgn="ctr"/>
                      <a:r>
                        <a:rPr lang="es-419" sz="1000" b="0" dirty="0">
                          <a:effectLst/>
                        </a:rPr>
                        <a:t>HSRP es un FHRP propiedad de Cisco que está diseñado para permitir la conmutación por error transparente de un dispositivo IPv4 de primer salto. HSRP se utiliza en un grupo de </a:t>
                      </a:r>
                      <a:r>
                        <a:rPr lang="es-419" sz="1000" b="0" dirty="0" err="1">
                          <a:effectLst/>
                        </a:rPr>
                        <a:t>routers</a:t>
                      </a:r>
                      <a:r>
                        <a:rPr lang="es-419" sz="1000" b="0" dirty="0">
                          <a:effectLst/>
                        </a:rPr>
                        <a:t> para seleccionar un dispositivo activo y un dispositivo de reserva. El dispositivo activo es el dispositivo que se utiliza para enrutar paquetes; el dispositivo en espera es el dispositivo que se hace cargo cuando falla el dispositivo activo o cuando se cumplen las condiciones preestablecidas. </a:t>
                      </a:r>
                    </a:p>
                  </a:txBody>
                  <a:tcPr marL="47625" marR="47625" marT="47625" marB="47625" anchor="ctr"/>
                </a:tc>
                <a:extLst>
                  <a:ext uri="{0D108BD9-81ED-4DB2-BD59-A6C34878D82A}">
                    <a16:rowId xmlns:a16="http://schemas.microsoft.com/office/drawing/2014/main" val="3190795731"/>
                  </a:ext>
                </a:extLst>
              </a:tr>
              <a:tr h="605972">
                <a:tc>
                  <a:txBody>
                    <a:bodyPr/>
                    <a:lstStyle/>
                    <a:p>
                      <a:pPr rtl="0" fontAlgn="ctr"/>
                      <a:r>
                        <a:rPr lang="es-419" sz="1000" b="0" dirty="0">
                          <a:effectLst/>
                        </a:rPr>
                        <a:t>HSRP para IPv6</a:t>
                      </a:r>
                    </a:p>
                  </a:txBody>
                  <a:tcPr marL="47625" marR="47625" marT="47625" marB="47625" anchor="ctr"/>
                </a:tc>
                <a:tc>
                  <a:txBody>
                    <a:bodyPr/>
                    <a:lstStyle/>
                    <a:p>
                      <a:pPr rtl="0" fontAlgn="ctr"/>
                      <a:r>
                        <a:rPr lang="es-419" sz="1000" b="0">
                          <a:effectLst/>
                        </a:rPr>
                        <a:t>Este es un FHRP propiedad de Cisco que proporciona la misma funcionalidad de HSRP, pero en un entorno IPv6. Un grupo IPv6 HSRP tiene una dirección MAC virtual derivada del número del grupo HSRP y una dirección IPv6 link-local virtual derivada de la dirección MAC virtual HSRP. Cuando el grupo HSRP está activo, se envían anuncios de router (RA) periódicos para la dirección IPv6 link-local virtual HSRP. Cuando el grupo se vuelve inactivo, estos RA se detienen después de enviar un RA final.</a:t>
                      </a:r>
                    </a:p>
                  </a:txBody>
                  <a:tcPr marL="47625" marR="47625" marT="47625" marB="47625" anchor="ctr"/>
                </a:tc>
                <a:extLst>
                  <a:ext uri="{0D108BD9-81ED-4DB2-BD59-A6C34878D82A}">
                    <a16:rowId xmlns:a16="http://schemas.microsoft.com/office/drawing/2014/main" val="448110865"/>
                  </a:ext>
                </a:extLst>
              </a:tr>
              <a:tr h="605972">
                <a:tc>
                  <a:txBody>
                    <a:bodyPr/>
                    <a:lstStyle/>
                    <a:p>
                      <a:pPr rtl="0" fontAlgn="ctr"/>
                      <a:r>
                        <a:rPr lang="es-419" sz="1000" b="0" dirty="0">
                          <a:effectLst/>
                        </a:rPr>
                        <a:t>Virtual </a:t>
                      </a:r>
                      <a:r>
                        <a:rPr lang="es-419" sz="1000" b="0" dirty="0" err="1">
                          <a:effectLst/>
                        </a:rPr>
                        <a:t>Router</a:t>
                      </a:r>
                      <a:r>
                        <a:rPr lang="es-419" sz="1000" b="0" dirty="0">
                          <a:effectLst/>
                        </a:rPr>
                        <a:t> </a:t>
                      </a:r>
                      <a:r>
                        <a:rPr lang="es-419" sz="1000" b="0" dirty="0" err="1">
                          <a:effectLst/>
                        </a:rPr>
                        <a:t>Redundancy</a:t>
                      </a:r>
                      <a:r>
                        <a:rPr lang="es-419" sz="1000" b="0" dirty="0">
                          <a:effectLst/>
                        </a:rPr>
                        <a:t> </a:t>
                      </a:r>
                      <a:r>
                        <a:rPr lang="es-419" sz="1000" b="0" dirty="0" err="1">
                          <a:effectLst/>
                        </a:rPr>
                        <a:t>Protocol</a:t>
                      </a:r>
                      <a:r>
                        <a:rPr lang="es-419" sz="1000" b="0" dirty="0">
                          <a:effectLst/>
                        </a:rPr>
                        <a:t> versión 2 (</a:t>
                      </a:r>
                      <a:r>
                        <a:rPr lang="es-419" sz="1000" b="1" dirty="0">
                          <a:effectLst/>
                        </a:rPr>
                        <a:t>VRRPv2</a:t>
                      </a:r>
                      <a:r>
                        <a:rPr lang="es-419" sz="1000" b="0" dirty="0">
                          <a:effectLst/>
                        </a:rPr>
                        <a:t>)</a:t>
                      </a:r>
                    </a:p>
                  </a:txBody>
                  <a:tcPr marL="47625" marR="47625" marT="47625" marB="47625" anchor="ctr"/>
                </a:tc>
                <a:tc>
                  <a:txBody>
                    <a:bodyPr/>
                    <a:lstStyle/>
                    <a:p>
                      <a:pPr rtl="0" fontAlgn="ctr"/>
                      <a:r>
                        <a:rPr lang="es-419" sz="1000" b="0">
                          <a:effectLst/>
                        </a:rPr>
                        <a:t>Este es un protocolo de elección no patentado que asigna dinámicamente la responsabilidad de uno o más enrutadores virtuales a los enrutadores VRRP en una LAN IPv4. Esto permite que varios routers en un enlace multiacceso utilicen la misma dirección IPv4 virtual. En una configuración VRRP, se elige un router como router virtual maestro, mientras que el resto funciona como respaldo en caso de que falle el router virtual maestro.</a:t>
                      </a:r>
                    </a:p>
                  </a:txBody>
                  <a:tcPr marL="47625" marR="47625" marT="47625" marB="47625" anchor="ctr"/>
                </a:tc>
                <a:extLst>
                  <a:ext uri="{0D108BD9-81ED-4DB2-BD59-A6C34878D82A}">
                    <a16:rowId xmlns:a16="http://schemas.microsoft.com/office/drawing/2014/main" val="3776444347"/>
                  </a:ext>
                </a:extLst>
              </a:tr>
              <a:tr h="343930">
                <a:tc>
                  <a:txBody>
                    <a:bodyPr/>
                    <a:lstStyle/>
                    <a:p>
                      <a:pPr rtl="0" fontAlgn="ctr"/>
                      <a:r>
                        <a:rPr lang="es-419" sz="1000" b="1" dirty="0">
                          <a:effectLst/>
                        </a:rPr>
                        <a:t>VRRPv3</a:t>
                      </a:r>
                    </a:p>
                  </a:txBody>
                  <a:tcPr marL="47625" marR="47625" marT="47625" marB="47625" anchor="ctr"/>
                </a:tc>
                <a:tc>
                  <a:txBody>
                    <a:bodyPr/>
                    <a:lstStyle/>
                    <a:p>
                      <a:pPr rtl="0" fontAlgn="ctr"/>
                      <a:r>
                        <a:rPr lang="es-419" sz="1000" b="0">
                          <a:effectLst/>
                        </a:rPr>
                        <a:t>Proporciona la capacidad de admitir direcciones IPv4 e IPv6. VRRPv3 funciona en entornos de varios proveedores y es más escalable que VRRPv2.</a:t>
                      </a:r>
                    </a:p>
                  </a:txBody>
                  <a:tcPr marL="47625" marR="47625" marT="47625" marB="47625" anchor="ctr"/>
                </a:tc>
                <a:extLst>
                  <a:ext uri="{0D108BD9-81ED-4DB2-BD59-A6C34878D82A}">
                    <a16:rowId xmlns:a16="http://schemas.microsoft.com/office/drawing/2014/main" val="1909641129"/>
                  </a:ext>
                </a:extLst>
              </a:tr>
              <a:tr h="474951">
                <a:tc>
                  <a:txBody>
                    <a:bodyPr/>
                    <a:lstStyle/>
                    <a:p>
                      <a:pPr rtl="0" fontAlgn="ctr"/>
                      <a:r>
                        <a:rPr lang="es-419" sz="1000" b="0" dirty="0">
                          <a:effectLst/>
                        </a:rPr>
                        <a:t>Protocolo de equilibrio de carga del </a:t>
                      </a:r>
                      <a:r>
                        <a:rPr lang="es-419" sz="1000" b="0" dirty="0" err="1">
                          <a:effectLst/>
                        </a:rPr>
                        <a:t>gateway</a:t>
                      </a:r>
                      <a:r>
                        <a:rPr lang="es-419" sz="1000" b="0" dirty="0">
                          <a:effectLst/>
                        </a:rPr>
                        <a:t> (</a:t>
                      </a:r>
                      <a:r>
                        <a:rPr lang="es-419" sz="1000" b="1" dirty="0">
                          <a:effectLst/>
                        </a:rPr>
                        <a:t>GLBP</a:t>
                      </a:r>
                      <a:r>
                        <a:rPr lang="es-419" sz="1000" b="0" dirty="0">
                          <a:effectLst/>
                        </a:rPr>
                        <a:t>)</a:t>
                      </a:r>
                    </a:p>
                  </a:txBody>
                  <a:tcPr marL="47625" marR="47625" marT="47625" marB="47625" anchor="ctr"/>
                </a:tc>
                <a:tc>
                  <a:txBody>
                    <a:bodyPr/>
                    <a:lstStyle/>
                    <a:p>
                      <a:pPr rtl="0" fontAlgn="ctr"/>
                      <a:r>
                        <a:rPr lang="es-419" sz="1000" b="0">
                          <a:effectLst/>
                        </a:rPr>
                        <a:t>Este es un FHRP propiedad de Cisco que protege el tráfico de datos de un enrutador o circuito fallido, como HSRP y VRRP, al tiempo que permite el equilibrio de carga (también llamado carga compartida) entre un grupo de enrutadores redundantes.</a:t>
                      </a:r>
                    </a:p>
                  </a:txBody>
                  <a:tcPr marL="47625" marR="47625" marT="47625" marB="47625" anchor="ctr"/>
                </a:tc>
                <a:extLst>
                  <a:ext uri="{0D108BD9-81ED-4DB2-BD59-A6C34878D82A}">
                    <a16:rowId xmlns:a16="http://schemas.microsoft.com/office/drawing/2014/main" val="3038858797"/>
                  </a:ext>
                </a:extLst>
              </a:tr>
              <a:tr h="474951">
                <a:tc>
                  <a:txBody>
                    <a:bodyPr/>
                    <a:lstStyle/>
                    <a:p>
                      <a:pPr rtl="0" fontAlgn="ctr"/>
                      <a:r>
                        <a:rPr lang="es-419" sz="1000" b="0" dirty="0">
                          <a:effectLst/>
                        </a:rPr>
                        <a:t>GLBP para IPv6</a:t>
                      </a:r>
                    </a:p>
                  </a:txBody>
                  <a:tcPr marL="47625" marR="47625" marT="47625" marB="47625" anchor="ctr"/>
                </a:tc>
                <a:tc>
                  <a:txBody>
                    <a:bodyPr/>
                    <a:lstStyle/>
                    <a:p>
                      <a:pPr rtl="0" fontAlgn="ctr"/>
                      <a:r>
                        <a:rPr lang="es-419" sz="1000" b="0">
                          <a:effectLst/>
                        </a:rPr>
                        <a:t>FHRP exclusivo de Cisco que proporciona la misma funcionalidad de GLBP pero en un entorno IPv6. GLBP para IPv6 proporciona un respaldo de router automático para los hosts IPv6 configurados con un único gateway predeterminado en una LAN. Se combinan varios routers de primer salto en la LAN para ofrecer un único router IPv6 virtual de primer salto y, al mismo tiempo, compartir la carga de reenvío de paquetes IPv6.</a:t>
                      </a:r>
                    </a:p>
                  </a:txBody>
                  <a:tcPr marL="47625" marR="47625" marT="47625" marB="47625" anchor="ctr"/>
                </a:tc>
                <a:extLst>
                  <a:ext uri="{0D108BD9-81ED-4DB2-BD59-A6C34878D82A}">
                    <a16:rowId xmlns:a16="http://schemas.microsoft.com/office/drawing/2014/main" val="876343197"/>
                  </a:ext>
                </a:extLst>
              </a:tr>
              <a:tr h="474951">
                <a:tc>
                  <a:txBody>
                    <a:bodyPr/>
                    <a:lstStyle/>
                    <a:p>
                      <a:pPr rtl="0" fontAlgn="ctr"/>
                      <a:r>
                        <a:rPr lang="es-419" sz="1000" b="0" dirty="0">
                          <a:effectLst/>
                        </a:rPr>
                        <a:t>Protocolo de detección del </a:t>
                      </a:r>
                      <a:r>
                        <a:rPr lang="es-419" sz="1000" b="0" dirty="0" err="1">
                          <a:effectLst/>
                        </a:rPr>
                        <a:t>router</a:t>
                      </a:r>
                      <a:r>
                        <a:rPr lang="es-419" sz="1000" b="0" dirty="0">
                          <a:effectLst/>
                        </a:rPr>
                        <a:t> ICMP (IRDP, ICMP </a:t>
                      </a:r>
                      <a:r>
                        <a:rPr lang="es-419" sz="1000" b="0" dirty="0" err="1">
                          <a:effectLst/>
                        </a:rPr>
                        <a:t>Router</a:t>
                      </a:r>
                      <a:r>
                        <a:rPr lang="es-419" sz="1000" b="0" dirty="0">
                          <a:effectLst/>
                        </a:rPr>
                        <a:t> Discovery </a:t>
                      </a:r>
                      <a:r>
                        <a:rPr lang="es-419" sz="1000" b="0" dirty="0" err="1">
                          <a:effectLst/>
                        </a:rPr>
                        <a:t>Protocol</a:t>
                      </a:r>
                      <a:r>
                        <a:rPr lang="es-419" sz="1000" b="0" dirty="0">
                          <a:effectLst/>
                        </a:rPr>
                        <a:t>)</a:t>
                      </a:r>
                    </a:p>
                  </a:txBody>
                  <a:tcPr marL="47625" marR="47625" marT="47625" marB="47625" anchor="ctr"/>
                </a:tc>
                <a:tc>
                  <a:txBody>
                    <a:bodyPr/>
                    <a:lstStyle/>
                    <a:p>
                      <a:pPr rtl="0" fontAlgn="ctr"/>
                      <a:r>
                        <a:rPr lang="es-419" sz="1000" b="0" dirty="0">
                          <a:effectLst/>
                        </a:rPr>
                        <a:t>Especificado en RFC 1256, IRDP es una solución FHRP heredada. IRDP permite que los hosts IPv4 ubiquen </a:t>
                      </a:r>
                      <a:r>
                        <a:rPr lang="es-419" sz="1000" b="0" dirty="0" err="1">
                          <a:effectLst/>
                        </a:rPr>
                        <a:t>routers</a:t>
                      </a:r>
                      <a:r>
                        <a:rPr lang="es-419" sz="1000" b="0" dirty="0">
                          <a:effectLst/>
                        </a:rPr>
                        <a:t> que proporcionan conectividad IPv4 a otras redes IP (no locales).</a:t>
                      </a:r>
                    </a:p>
                  </a:txBody>
                  <a:tcPr marL="47625" marR="47625" marT="47625" marB="47625" anchor="ctr"/>
                </a:tc>
                <a:extLst>
                  <a:ext uri="{0D108BD9-81ED-4DB2-BD59-A6C34878D82A}">
                    <a16:rowId xmlns:a16="http://schemas.microsoft.com/office/drawing/2014/main" val="1947414994"/>
                  </a:ext>
                </a:extLst>
              </a:tr>
            </a:tbl>
          </a:graphicData>
        </a:graphic>
      </p:graphicFrame>
    </p:spTree>
    <p:extLst>
      <p:ext uri="{BB962C8B-B14F-4D97-AF65-F5344CB8AC3E}">
        <p14:creationId xmlns:p14="http://schemas.microsoft.com/office/powerpoint/2010/main" val="139136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dirty="0">
                <a:solidFill>
                  <a:schemeClr val="accent5">
                    <a:lumMod val="40000"/>
                    <a:lumOff val="60000"/>
                  </a:schemeClr>
                </a:solidFill>
              </a:rPr>
              <a:t>HSRP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HSRP</a:t>
            </a:r>
            <a:br>
              <a:rPr lang="en-US" dirty="0"/>
            </a:br>
            <a:r>
              <a:rPr lang="es-419" sz="2400"/>
              <a:t>HSRP: Descripción general</a:t>
            </a:r>
          </a:p>
        </p:txBody>
      </p:sp>
      <p:sp>
        <p:nvSpPr>
          <p:cNvPr id="4" name="Content Placeholder 3">
            <a:extLst>
              <a:ext uri="{FF2B5EF4-FFF2-40B4-BE49-F238E27FC236}">
                <a16:creationId xmlns:a16="http://schemas.microsoft.com/office/drawing/2014/main" id="{81400BE2-4975-1F4D-99D8-C232353A974E}"/>
              </a:ext>
            </a:extLst>
          </p:cNvPr>
          <p:cNvSpPr>
            <a:spLocks noGrp="1"/>
          </p:cNvSpPr>
          <p:nvPr>
            <p:ph idx="1"/>
          </p:nvPr>
        </p:nvSpPr>
        <p:spPr>
          <a:xfrm>
            <a:off x="474662" y="731837"/>
            <a:ext cx="8280057" cy="3689897"/>
          </a:xfrm>
        </p:spPr>
        <p:txBody>
          <a:bodyPr/>
          <a:lstStyle/>
          <a:p>
            <a:pPr marL="0" indent="0" algn="l" rtl="0"/>
            <a:r>
              <a:rPr lang="es-419" sz="1400">
                <a:solidFill>
                  <a:srgbClr val="000000"/>
                </a:solidFill>
              </a:rPr>
              <a:t>Cisco proporciona HSRP y HSRP para IPv6 como una forma de evitar la pérdida de acceso externo a la red si falla el router predeterminado. Es el protocolo FHRP exclusivo de Cisco diseñado para permitir la conmutación por falla transparente de los dispositivos IPv4 de primer salto.</a:t>
            </a:r>
          </a:p>
          <a:p>
            <a:pPr marL="0" indent="0" algn="l"/>
            <a:endParaRPr lang="en-US" sz="1400" dirty="0">
              <a:solidFill>
                <a:srgbClr val="000000"/>
              </a:solidFill>
            </a:endParaRPr>
          </a:p>
          <a:p>
            <a:pPr marL="0" indent="0" algn="l" rtl="0"/>
            <a:r>
              <a:rPr lang="es-419" sz="1400">
                <a:solidFill>
                  <a:srgbClr val="000000"/>
                </a:solidFill>
              </a:rPr>
              <a:t>HSRP proporciona una alta disponibilidad de red, ya que proporciona redundancia de routing de primer salto para los hosts IPv4 en las redes configuradas con una dirección IPv4 de gateway predeterminado. HSRP se utiliza en un grupo de routers para seleccionar un dispositivo activo y un dispositivo de reserva. En un grupo de interfaces de dispositivo, el dispositivo activo es aquel que se utiliza para enrutar paquetes, y el dispositivo de reserva es el que toma el control cuando falla el dispositivo activo o cuando se cumplen condiciones previamente establecidas. La función del router de suspensión del HSRP es controlar el estado operativo del grupo de HSRP y asumir rápidamente la responsabilidad de reenvío de paquetes si falla el router activo.</a:t>
            </a:r>
          </a:p>
          <a:p>
            <a:pPr marL="0" indent="0" algn="l"/>
            <a:endParaRPr lang="en-US" sz="14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6083</TotalTime>
  <Words>2108</Words>
  <Application>Microsoft Office PowerPoint</Application>
  <PresentationFormat>Presentación en pantalla (16:9)</PresentationFormat>
  <Paragraphs>118</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CiscoSans ExtraLight</vt:lpstr>
      <vt:lpstr>Default Theme</vt:lpstr>
      <vt:lpstr>Conceptos de la FHRP</vt:lpstr>
      <vt:lpstr>Protocolos de redundancia de primer salto</vt:lpstr>
      <vt:lpstr>First Hop Redundancy Protocols Limitaciones del gateway predeterminado</vt:lpstr>
      <vt:lpstr>First Hop Redundancy Protocols Redundancia del router</vt:lpstr>
      <vt:lpstr>First Hop Redundancy Protocols Redundancia del router (Cont.)</vt:lpstr>
      <vt:lpstr>Protocolos de redundancia del primer salto (First Hop Redundancy Protocols) Pasos para la conmutación por error del enrutador</vt:lpstr>
      <vt:lpstr>First Hop Redundancy Protocols Opciones FHRP </vt:lpstr>
      <vt:lpstr>HSRP</vt:lpstr>
      <vt:lpstr>HSRP HSRP: Descripción general</vt:lpstr>
      <vt:lpstr>HSRP (Hot Standby Router Protocol Prioridad e Intento de Prioridad del HSRP</vt:lpstr>
      <vt:lpstr>HSRP Prioridad e intento de prioridad del HSRP (Cont.)</vt:lpstr>
      <vt:lpstr>HSRP Estados y Temporizadores de HSRP</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Lizethe Pérez Fuertes</cp:lastModifiedBy>
  <cp:revision>424</cp:revision>
  <dcterms:created xsi:type="dcterms:W3CDTF">2019-10-18T06:21:22Z</dcterms:created>
  <dcterms:modified xsi:type="dcterms:W3CDTF">2023-01-30T23:50:07Z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