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sldIdLst>
    <p:sldId id="876" r:id="rId2"/>
    <p:sldId id="759" r:id="rId3"/>
    <p:sldId id="1108" r:id="rId4"/>
    <p:sldId id="1207" r:id="rId5"/>
    <p:sldId id="1177" r:id="rId6"/>
    <p:sldId id="1178" r:id="rId7"/>
    <p:sldId id="1179" r:id="rId8"/>
    <p:sldId id="1103" r:id="rId9"/>
    <p:sldId id="1172" r:id="rId10"/>
    <p:sldId id="1180" r:id="rId11"/>
    <p:sldId id="1196" r:id="rId12"/>
    <p:sldId id="1181" r:id="rId13"/>
    <p:sldId id="1182" r:id="rId14"/>
    <p:sldId id="1183" r:id="rId15"/>
    <p:sldId id="1184" r:id="rId16"/>
    <p:sldId id="1186" r:id="rId17"/>
    <p:sldId id="1185" r:id="rId18"/>
    <p:sldId id="1187" r:id="rId19"/>
    <p:sldId id="1188" r:id="rId20"/>
    <p:sldId id="1189" r:id="rId21"/>
    <p:sldId id="291" r:id="rId22"/>
  </p:sldIdLst>
  <p:sldSz cx="9144000" cy="5143500" type="screen16x9"/>
  <p:notesSz cx="6858000" cy="91440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9" autoAdjust="0"/>
    <p:restoredTop sz="82538" autoAdjust="0"/>
  </p:normalViewPr>
  <p:slideViewPr>
    <p:cSldViewPr snapToGrid="0" showGuides="1">
      <p:cViewPr varScale="1">
        <p:scale>
          <a:sx n="74" d="100"/>
          <a:sy n="74" d="100"/>
        </p:scale>
        <p:origin x="90" y="82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br>
              <a:rPr lang="en-US" dirty="0"/>
            </a:br>
            <a:r>
              <a:rPr lang="es-419"/>
              <a:t>Switching, Routing y Wireless Essentials v7.0 (SRWE)</a:t>
            </a:r>
          </a:p>
          <a:p>
            <a:pPr rtl="0"/>
            <a:r>
              <a:rPr lang="es-419"/>
              <a:t>Módulo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7.2.2 — </a:t>
            </a:r>
            <a:r>
              <a:rPr lang="es-419" sz="1200"/>
              <a:t>Pasos para configurar un servidor DHCPv4 del IOS de Cisco (Cont.) </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7.2.3 — Ejemplo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7.2.4 — Verificación DHCPv4</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7.2.5 — Verifique que DHCPv4 esté operativo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7.2.6 — Comprobador de sintaxis — Configurar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7.2.7 — Desactive el servidor DHCPv4 del IOS de Cisco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Relé DHCPv4</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7.1 — Conceptos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7.2.8 – DHCPv4 Relay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7.1.1 — Servidor y cliente DHCPv4</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255234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7.1.2 — Operación DHCPv4</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7.1.3 — Pasos para obtener un arriendo</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7.1 – Conceptos DHCPv4</a:t>
            </a:r>
          </a:p>
          <a:p>
            <a:pPr rtl="0"/>
            <a:r>
              <a:rPr lang="es-419"/>
              <a:t>7.1.4 — Pasos para renovar un arrendamiento</a:t>
            </a:r>
          </a:p>
          <a:p>
            <a:pPr rtl="0"/>
            <a:r>
              <a:rPr lang="es-419"/>
              <a:t>7.1.5 — Compruebe su comprensión — DHCPv4 Conceptos</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DHCPv4</a:t>
            </a:r>
          </a:p>
          <a:p>
            <a:pPr rtl="0"/>
            <a:r>
              <a:rPr lang="es-419"/>
              <a:t>7.2 — Configurar un servidor DHCPv4 del IOS de Cisco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 DHCPv4</a:t>
            </a:r>
          </a:p>
          <a:p>
            <a:pPr rtl="0"/>
            <a:r>
              <a:rPr lang="es-419"/>
              <a:t>7.2 – Configure un servidor DHCPv4 del IOS de Cisco</a:t>
            </a:r>
          </a:p>
          <a:p>
            <a:pPr rtl="0"/>
            <a:r>
              <a:rPr lang="es-419"/>
              <a:t>7.2.1 – Configure un servidor DHCPv4 del IOS de Cisco</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
        <p:nvSpPr>
          <p:cNvPr id="6" name="Title 5"/>
          <p:cNvSpPr>
            <a:spLocks noGrp="1"/>
          </p:cNvSpPr>
          <p:nvPr>
            <p:ph type="ctrTitle"/>
          </p:nvPr>
        </p:nvSpPr>
        <p:spPr>
          <a:xfrm>
            <a:off x="469497" y="2031678"/>
            <a:ext cx="6672708" cy="1080143"/>
          </a:xfrm>
        </p:spPr>
        <p:txBody>
          <a:bodyPr anchor="ctr"/>
          <a:lstStyle/>
          <a:p>
            <a:pPr rtl="0"/>
            <a:r>
              <a:rPr lang="es-419" dirty="0">
                <a:solidFill>
                  <a:schemeClr val="accent5">
                    <a:lumMod val="40000"/>
                    <a:lumOff val="60000"/>
                  </a:schemeClr>
                </a:solidFill>
              </a:rPr>
              <a:t>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1491"/>
          </a:xfrm>
        </p:spPr>
        <p:txBody>
          <a:bodyPr/>
          <a:lstStyle/>
          <a:p>
            <a:r>
              <a:rPr lang="es-CR" sz="1600" dirty="0"/>
              <a:t>Configurar un servidor DHCPv4 del IOS de Cisco</a:t>
            </a:r>
            <a:br>
              <a:rPr lang="es-CR" sz="1600" dirty="0"/>
            </a:br>
            <a:r>
              <a:rPr lang="es-419" sz="2400" dirty="0"/>
              <a:t>Pasos para configurar un servidor DHCPv4 de Cisco IOS</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Utilice los siguientes pasos para configurar un servidor DHCPv4 del IOS de Cisco:</a:t>
            </a:r>
          </a:p>
          <a:p>
            <a:pPr marL="0" indent="0" algn="l" rtl="0"/>
            <a:endParaRPr lang="es-419" sz="1600" dirty="0">
              <a:solidFill>
                <a:srgbClr val="000000"/>
              </a:solidFill>
            </a:endParaRPr>
          </a:p>
          <a:p>
            <a:pPr marL="171450" indent="-171450" algn="l" rtl="0">
              <a:buFont typeface="Arial" panose="020B0604020202020204" pitchFamily="34" charset="0"/>
              <a:buChar char="•"/>
            </a:pPr>
            <a:r>
              <a:rPr lang="es-419" sz="1600" b="1" dirty="0">
                <a:solidFill>
                  <a:srgbClr val="000000"/>
                </a:solidFill>
              </a:rPr>
              <a:t>Paso 1</a:t>
            </a:r>
            <a:r>
              <a:rPr lang="es-419" sz="1600" dirty="0">
                <a:solidFill>
                  <a:srgbClr val="000000"/>
                </a:solidFill>
              </a:rPr>
              <a:t>. Excluir direcciones IPv4 Se puede excluir una única dirección o un rango de direcciones especificando la </a:t>
            </a:r>
            <a:r>
              <a:rPr lang="es-419" sz="1600" i="1" dirty="0">
                <a:solidFill>
                  <a:srgbClr val="000000"/>
                </a:solidFill>
              </a:rPr>
              <a:t>dirección más baja</a:t>
            </a:r>
            <a:r>
              <a:rPr lang="es-419" sz="1600" dirty="0">
                <a:solidFill>
                  <a:srgbClr val="000000"/>
                </a:solidFill>
              </a:rPr>
              <a:t> y </a:t>
            </a:r>
            <a:r>
              <a:rPr lang="es-419" sz="1600" i="1" dirty="0">
                <a:solidFill>
                  <a:srgbClr val="000000"/>
                </a:solidFill>
              </a:rPr>
              <a:t>la dirección más alta</a:t>
            </a:r>
            <a:r>
              <a:rPr lang="es-419" sz="1600" dirty="0">
                <a:solidFill>
                  <a:srgbClr val="000000"/>
                </a:solidFill>
              </a:rPr>
              <a:t> del rango. Las direcciones excluidas deben incluir las direcciones asignadas a los </a:t>
            </a:r>
            <a:r>
              <a:rPr lang="es-419" sz="1600" dirty="0" err="1">
                <a:solidFill>
                  <a:srgbClr val="000000"/>
                </a:solidFill>
              </a:rPr>
              <a:t>routers</a:t>
            </a:r>
            <a:r>
              <a:rPr lang="es-419" sz="1600" dirty="0">
                <a:solidFill>
                  <a:srgbClr val="000000"/>
                </a:solidFill>
              </a:rPr>
              <a:t>, a los servidores, a las impresoras y a los demás dispositivos que se configuraron o se configurarán manualmente. También puede introducir el comando varias veces. El comando es </a:t>
            </a:r>
            <a:r>
              <a:rPr lang="es-419" sz="1600" b="1" dirty="0" err="1">
                <a:solidFill>
                  <a:srgbClr val="000000"/>
                </a:solidFill>
                <a:cs typeface="Courier New" panose="02070309020205020404" pitchFamily="49" charset="0"/>
              </a:rPr>
              <a:t>ip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dhcp</a:t>
            </a:r>
            <a:r>
              <a:rPr lang="es-419" sz="1600" b="1" dirty="0">
                <a:solidFill>
                  <a:srgbClr val="000000"/>
                </a:solidFill>
                <a:cs typeface="Courier New" panose="02070309020205020404" pitchFamily="49" charset="0"/>
              </a:rPr>
              <a:t> </a:t>
            </a:r>
            <a:r>
              <a:rPr lang="es-419" sz="1600" b="1" dirty="0" err="1">
                <a:solidFill>
                  <a:srgbClr val="000000"/>
                </a:solidFill>
                <a:cs typeface="Courier New" panose="02070309020205020404" pitchFamily="49" charset="0"/>
              </a:rPr>
              <a:t>excluded-address</a:t>
            </a:r>
            <a:r>
              <a:rPr lang="es-419" sz="1600" b="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low-address</a:t>
            </a:r>
            <a:r>
              <a:rPr lang="es-419" sz="1600" b="1" i="1" dirty="0">
                <a:solidFill>
                  <a:srgbClr val="000000"/>
                </a:solidFill>
                <a:cs typeface="Courier New" panose="02070309020205020404" pitchFamily="49" charset="0"/>
              </a:rPr>
              <a:t> [</a:t>
            </a:r>
            <a:r>
              <a:rPr lang="es-419" sz="1600" b="1" i="1" dirty="0" err="1">
                <a:solidFill>
                  <a:srgbClr val="000000"/>
                </a:solidFill>
                <a:cs typeface="Courier New" panose="02070309020205020404" pitchFamily="49" charset="0"/>
              </a:rPr>
              <a:t>high-address</a:t>
            </a:r>
            <a:r>
              <a:rPr lang="es-419" sz="1600" b="1" i="1" dirty="0">
                <a:solidFill>
                  <a:srgbClr val="000000"/>
                </a:solidFill>
                <a:cs typeface="Courier New" panose="02070309020205020404" pitchFamily="49" charset="0"/>
              </a:rPr>
              <a:t>]</a:t>
            </a:r>
          </a:p>
          <a:p>
            <a:pPr marL="171450" indent="-171450" algn="l" rtl="0">
              <a:buFont typeface="Arial" panose="020B0604020202020204" pitchFamily="34" charset="0"/>
              <a:buChar char="•"/>
            </a:pPr>
            <a:endParaRPr lang="es-419" sz="1600" b="1" i="1" dirty="0">
              <a:solidFill>
                <a:srgbClr val="000000"/>
              </a:solidFill>
              <a:cs typeface="Courier New" panose="02070309020205020404" pitchFamily="49" charset="0"/>
            </a:endParaRPr>
          </a:p>
          <a:p>
            <a:pPr marL="171450" indent="-171450" algn="l" rtl="0">
              <a:buFont typeface="Arial" panose="020B0604020202020204" pitchFamily="34" charset="0"/>
              <a:buChar char="•"/>
            </a:pPr>
            <a:r>
              <a:rPr lang="es-419" sz="1600" b="1" dirty="0">
                <a:solidFill>
                  <a:srgbClr val="000000"/>
                </a:solidFill>
              </a:rPr>
              <a:t>Paso 2</a:t>
            </a:r>
            <a:r>
              <a:rPr lang="es-419" sz="1600" dirty="0">
                <a:solidFill>
                  <a:srgbClr val="000000"/>
                </a:solidFill>
              </a:rPr>
              <a:t>. Defina un nombre de grupo DHCPv4.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dhcp</a:t>
            </a:r>
            <a:r>
              <a:rPr lang="es-419" sz="1600" b="1" dirty="0">
                <a:solidFill>
                  <a:srgbClr val="000000"/>
                </a:solidFill>
              </a:rPr>
              <a:t> pool</a:t>
            </a:r>
            <a:r>
              <a:rPr lang="es-419" sz="1600" dirty="0">
                <a:solidFill>
                  <a:srgbClr val="000000"/>
                </a:solidFill>
              </a:rPr>
              <a:t> </a:t>
            </a:r>
            <a:r>
              <a:rPr lang="es-419" sz="1600" b="1" i="1" dirty="0">
                <a:solidFill>
                  <a:srgbClr val="000000"/>
                </a:solidFill>
              </a:rPr>
              <a:t>pool-</a:t>
            </a:r>
            <a:r>
              <a:rPr lang="es-419" sz="1600" b="1" i="1" dirty="0" err="1">
                <a:solidFill>
                  <a:srgbClr val="000000"/>
                </a:solidFill>
              </a:rPr>
              <a:t>name</a:t>
            </a:r>
            <a:r>
              <a:rPr lang="es-419" sz="1600" dirty="0">
                <a:solidFill>
                  <a:srgbClr val="000000"/>
                </a:solidFill>
              </a:rPr>
              <a:t> crea un conjunto con el nombre especificado y coloca al </a:t>
            </a:r>
            <a:r>
              <a:rPr lang="es-419" sz="1600" dirty="0" err="1">
                <a:solidFill>
                  <a:srgbClr val="000000"/>
                </a:solidFill>
              </a:rPr>
              <a:t>router</a:t>
            </a:r>
            <a:r>
              <a:rPr lang="es-419" sz="1600" dirty="0">
                <a:solidFill>
                  <a:srgbClr val="000000"/>
                </a:solidFill>
              </a:rPr>
              <a:t> en el modo de configuración de DHCPv4, que se identifica con el indicador </a:t>
            </a:r>
            <a:r>
              <a:rPr lang="es-419" sz="1600" b="1" dirty="0" err="1">
                <a:solidFill>
                  <a:srgbClr val="000000"/>
                </a:solidFill>
              </a:rPr>
              <a:t>Router</a:t>
            </a:r>
            <a:r>
              <a:rPr lang="es-419" sz="1600" b="1" dirty="0">
                <a:solidFill>
                  <a:srgbClr val="000000"/>
                </a:solidFill>
              </a:rPr>
              <a:t>(</a:t>
            </a:r>
            <a:r>
              <a:rPr lang="es-419" sz="1600" b="1" dirty="0" err="1">
                <a:solidFill>
                  <a:srgbClr val="000000"/>
                </a:solidFill>
              </a:rPr>
              <a:t>dhcp-config</a:t>
            </a:r>
            <a:r>
              <a:rPr lang="es-419" sz="1600" b="1" dirty="0">
                <a:solidFill>
                  <a:srgbClr val="000000"/>
                </a:solidFill>
              </a:rPr>
              <a:t>)#.</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042400" cy="877455"/>
          </a:xfrm>
        </p:spPr>
        <p:txBody>
          <a:bodyPr/>
          <a:lstStyle/>
          <a:p>
            <a:r>
              <a:rPr lang="es-CR" sz="1600" dirty="0"/>
              <a:t>Configurar un servidor DHCPv4 del IOS de Cisco </a:t>
            </a:r>
            <a:br>
              <a:rPr lang="es-CR" sz="1600" dirty="0"/>
            </a:br>
            <a:r>
              <a:rPr lang="es-419" sz="2400" dirty="0"/>
              <a:t>Pasos para configurar un servidor DHCPv4 de Cisco IOS (Cont.) </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rtl="0">
              <a:buFont typeface="Arial" panose="020B0604020202020204" pitchFamily="34" charset="0"/>
              <a:buChar char="•"/>
            </a:pPr>
            <a:r>
              <a:rPr lang="es-419" sz="1600" b="1" dirty="0">
                <a:solidFill>
                  <a:srgbClr val="000000"/>
                </a:solidFill>
              </a:rPr>
              <a:t>Paso 3</a:t>
            </a:r>
            <a:r>
              <a:rPr lang="es-419" sz="1600" dirty="0">
                <a:solidFill>
                  <a:srgbClr val="000000"/>
                </a:solidFill>
              </a:rPr>
              <a:t>. Configure el grupo DHCPv4. El conjunto de direcciones y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deben estar configurados. Utilice la instrucción </a:t>
            </a:r>
            <a:r>
              <a:rPr lang="es-419" sz="1600" b="1" dirty="0" err="1">
                <a:solidFill>
                  <a:srgbClr val="000000"/>
                </a:solidFill>
              </a:rPr>
              <a:t>network</a:t>
            </a:r>
            <a:r>
              <a:rPr lang="es-419" sz="1600" dirty="0">
                <a:solidFill>
                  <a:srgbClr val="000000"/>
                </a:solidFill>
              </a:rPr>
              <a:t> para definir el rango de direcciones disponibles. Utilice el comando </a:t>
            </a:r>
            <a:r>
              <a:rPr lang="es-419" sz="1600" b="1" dirty="0">
                <a:solidFill>
                  <a:srgbClr val="000000"/>
                </a:solidFill>
              </a:rPr>
              <a:t>default-</a:t>
            </a:r>
            <a:r>
              <a:rPr lang="es-419" sz="1600" b="1" dirty="0" err="1">
                <a:solidFill>
                  <a:srgbClr val="000000"/>
                </a:solidFill>
              </a:rPr>
              <a:t>router</a:t>
            </a:r>
            <a:r>
              <a:rPr lang="es-419" sz="1600" dirty="0">
                <a:solidFill>
                  <a:srgbClr val="000000"/>
                </a:solidFill>
              </a:rPr>
              <a:t> para definir el </a:t>
            </a:r>
            <a:r>
              <a:rPr lang="es-419" sz="1600" dirty="0" err="1">
                <a:solidFill>
                  <a:srgbClr val="000000"/>
                </a:solidFill>
              </a:rPr>
              <a:t>router</a:t>
            </a:r>
            <a:r>
              <a:rPr lang="es-419" sz="1600" dirty="0">
                <a:solidFill>
                  <a:srgbClr val="000000"/>
                </a:solidFill>
              </a:rPr>
              <a:t> de </a:t>
            </a:r>
            <a:r>
              <a:rPr lang="es-419" sz="1600" dirty="0" err="1">
                <a:solidFill>
                  <a:srgbClr val="000000"/>
                </a:solidFill>
              </a:rPr>
              <a:t>gateway</a:t>
            </a:r>
            <a:r>
              <a:rPr lang="es-419" sz="1600" dirty="0">
                <a:solidFill>
                  <a:srgbClr val="000000"/>
                </a:solidFill>
              </a:rPr>
              <a:t> predeterminado. Estos comandos y otros comandos opcionales se muestran en la tabla. </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098063064"/>
              </p:ext>
            </p:extLst>
          </p:nvPr>
        </p:nvGraphicFramePr>
        <p:xfrm>
          <a:off x="923950" y="2092433"/>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rtl="0" fontAlgn="ctr"/>
                      <a:r>
                        <a:rPr lang="es-419" sz="1000" b="1" dirty="0">
                          <a:effectLst/>
                        </a:rPr>
                        <a:t>Tarea</a:t>
                      </a:r>
                    </a:p>
                  </a:txBody>
                  <a:tcPr marL="47625" marR="47625" marT="47625" marB="47625" anchor="ctr"/>
                </a:tc>
                <a:tc>
                  <a:txBody>
                    <a:bodyPr/>
                    <a:lstStyle/>
                    <a:p>
                      <a:pPr algn="l" rtl="0" fontAlgn="ctr"/>
                      <a:r>
                        <a:rPr lang="es-419" sz="1000" b="1">
                          <a:effectLst/>
                        </a:rPr>
                        <a:t>Comando de IOS</a:t>
                      </a:r>
                    </a:p>
                  </a:txBody>
                  <a:tcPr marL="47625" marR="47625" marT="47625" marB="47625" anchor="ctr"/>
                </a:tc>
                <a:extLst>
                  <a:ext uri="{0D108BD9-81ED-4DB2-BD59-A6C34878D82A}">
                    <a16:rowId xmlns:a16="http://schemas.microsoft.com/office/drawing/2014/main" val="592760898"/>
                  </a:ext>
                </a:extLst>
              </a:tr>
              <a:tr h="389771">
                <a:tc>
                  <a:txBody>
                    <a:bodyPr/>
                    <a:lstStyle/>
                    <a:p>
                      <a:pPr rtl="0" fontAlgn="ctr"/>
                      <a:r>
                        <a:rPr lang="es-419" sz="1000" b="1">
                          <a:solidFill>
                            <a:schemeClr val="tx1">
                              <a:lumMod val="50000"/>
                            </a:schemeClr>
                          </a:solidFill>
                          <a:effectLst/>
                        </a:rPr>
                        <a:t>Definir el conjunto de direcciones.</a:t>
                      </a:r>
                    </a:p>
                  </a:txBody>
                  <a:tcPr marL="47625" marR="47625" marT="47625" marB="47625" anchor="ctr"/>
                </a:tc>
                <a:tc>
                  <a:txBody>
                    <a:bodyPr/>
                    <a:lstStyle/>
                    <a:p>
                      <a:pPr rtl="0" fontAlgn="ctr"/>
                      <a:r>
                        <a:rPr lang="es-419" sz="1000" b="1">
                          <a:effectLst/>
                        </a:rPr>
                        <a:t>network</a:t>
                      </a:r>
                      <a:r>
                        <a:rPr lang="es-419" sz="1000" b="0">
                          <a:effectLst/>
                        </a:rPr>
                        <a:t> </a:t>
                      </a:r>
                      <a:r>
                        <a:rPr lang="es-419" sz="1000" b="0" i="1">
                          <a:effectLst/>
                        </a:rPr>
                        <a:t>network-number</a:t>
                      </a:r>
                      <a:r>
                        <a:rPr lang="es-419" sz="1000" b="0">
                          <a:effectLst/>
                        </a:rPr>
                        <a:t> [</a:t>
                      </a:r>
                      <a:r>
                        <a:rPr lang="es-419" sz="1000" b="0" i="1">
                          <a:effectLst/>
                        </a:rPr>
                        <a:t>mask</a:t>
                      </a:r>
                      <a:r>
                        <a:rPr lang="es-419" sz="1000" b="0">
                          <a:effectLst/>
                        </a:rPr>
                        <a:t> | / </a:t>
                      </a:r>
                      <a:r>
                        <a:rPr lang="es-419" sz="1000" b="0" i="1">
                          <a:effectLst/>
                        </a:rPr>
                        <a:t>prefix-length</a:t>
                      </a:r>
                      <a:r>
                        <a:rPr lang="es-419" sz="1000" b="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rtl="0" fontAlgn="ctr"/>
                      <a:r>
                        <a:rPr lang="es-419" sz="1000" b="1">
                          <a:solidFill>
                            <a:schemeClr val="tx1">
                              <a:lumMod val="50000"/>
                            </a:schemeClr>
                          </a:solidFill>
                          <a:effectLst/>
                        </a:rPr>
                        <a:t>Definir el router o gateway predeterminado.</a:t>
                      </a:r>
                    </a:p>
                  </a:txBody>
                  <a:tcPr marL="47625" marR="47625" marT="47625" marB="47625" anchor="ctr"/>
                </a:tc>
                <a:tc>
                  <a:txBody>
                    <a:bodyPr/>
                    <a:lstStyle/>
                    <a:p>
                      <a:pPr rtl="0" fontAlgn="ctr"/>
                      <a:r>
                        <a:rPr lang="es-419" sz="1000" b="1">
                          <a:effectLst/>
                        </a:rPr>
                        <a:t>default-router</a:t>
                      </a:r>
                      <a:r>
                        <a:rPr lang="es-419" sz="1000" b="0">
                          <a:effectLst/>
                        </a:rPr>
                        <a:t> address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rtl="0" fontAlgn="ctr"/>
                      <a:r>
                        <a:rPr lang="es-419" sz="1000" b="1" dirty="0">
                          <a:solidFill>
                            <a:schemeClr val="tx1">
                              <a:lumMod val="50000"/>
                            </a:schemeClr>
                          </a:solidFill>
                          <a:effectLst/>
                        </a:rPr>
                        <a:t>Definir un servidor DNS.</a:t>
                      </a:r>
                    </a:p>
                  </a:txBody>
                  <a:tcPr marL="47625" marR="47625" marT="47625" marB="47625" anchor="ctr"/>
                </a:tc>
                <a:tc>
                  <a:txBody>
                    <a:bodyPr/>
                    <a:lstStyle/>
                    <a:p>
                      <a:pPr rtl="0" fontAlgn="ctr"/>
                      <a:r>
                        <a:rPr lang="es-419" sz="1000" b="1">
                          <a:effectLst/>
                        </a:rPr>
                        <a:t>dns-server</a:t>
                      </a:r>
                      <a:r>
                        <a:rPr lang="es-419" sz="1000" b="0">
                          <a:effectLst/>
                        </a:rPr>
                        <a:t> </a:t>
                      </a:r>
                      <a:r>
                        <a:rPr lang="es-419" sz="1000" b="0" i="1">
                          <a:effectLst/>
                        </a:rPr>
                        <a:t>address</a:t>
                      </a:r>
                      <a:r>
                        <a:rPr lang="es-419" sz="1000" b="0">
                          <a:effectLst/>
                        </a:rPr>
                        <a:t> [ </a:t>
                      </a:r>
                      <a:r>
                        <a:rPr lang="es-419" sz="1000" b="0" i="1">
                          <a:effectLst/>
                        </a:rPr>
                        <a:t>address2…address8</a:t>
                      </a:r>
                      <a:r>
                        <a:rPr lang="es-419" sz="1000" b="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rtl="0" fontAlgn="ctr"/>
                      <a:r>
                        <a:rPr lang="es-419" sz="1000" b="1">
                          <a:solidFill>
                            <a:schemeClr val="tx1">
                              <a:lumMod val="50000"/>
                            </a:schemeClr>
                          </a:solidFill>
                          <a:effectLst/>
                        </a:rPr>
                        <a:t>Definir el nombre de dominio.</a:t>
                      </a:r>
                    </a:p>
                  </a:txBody>
                  <a:tcPr marL="47625" marR="47625" marT="47625" marB="47625" anchor="ctr"/>
                </a:tc>
                <a:tc>
                  <a:txBody>
                    <a:bodyPr/>
                    <a:lstStyle/>
                    <a:p>
                      <a:pPr rtl="0" fontAlgn="ctr"/>
                      <a:r>
                        <a:rPr lang="es-419" sz="1000" b="1">
                          <a:effectLst/>
                        </a:rPr>
                        <a:t>domain-name</a:t>
                      </a:r>
                      <a:r>
                        <a:rPr lang="es-419" sz="1000" b="0">
                          <a:effectLst/>
                        </a:rPr>
                        <a:t> </a:t>
                      </a:r>
                      <a:r>
                        <a:rPr lang="es-419" sz="1000" b="0" i="1">
                          <a:effectLst/>
                        </a:rPr>
                        <a:t>domain</a:t>
                      </a:r>
                    </a:p>
                  </a:txBody>
                  <a:tcPr marL="47625" marR="47625" marT="47625" marB="47625" anchor="ctr"/>
                </a:tc>
                <a:extLst>
                  <a:ext uri="{0D108BD9-81ED-4DB2-BD59-A6C34878D82A}">
                    <a16:rowId xmlns:a16="http://schemas.microsoft.com/office/drawing/2014/main" val="830131601"/>
                  </a:ext>
                </a:extLst>
              </a:tr>
              <a:tr h="389771">
                <a:tc>
                  <a:txBody>
                    <a:bodyPr/>
                    <a:lstStyle/>
                    <a:p>
                      <a:pPr rtl="0" fontAlgn="ctr"/>
                      <a:r>
                        <a:rPr lang="es-419" sz="1000" b="1">
                          <a:solidFill>
                            <a:schemeClr val="tx1">
                              <a:lumMod val="50000"/>
                            </a:schemeClr>
                          </a:solidFill>
                          <a:effectLst/>
                        </a:rPr>
                        <a:t>Definir la duración de la concesión DHCP.</a:t>
                      </a:r>
                    </a:p>
                  </a:txBody>
                  <a:tcPr marL="47625" marR="47625" marT="47625" marB="47625" anchor="ctr"/>
                </a:tc>
                <a:tc>
                  <a:txBody>
                    <a:bodyPr/>
                    <a:lstStyle/>
                    <a:p>
                      <a:pPr rtl="0" fontAlgn="ctr"/>
                      <a:r>
                        <a:rPr lang="es-419" sz="1000" b="1">
                          <a:effectLst/>
                        </a:rPr>
                        <a:t>lease</a:t>
                      </a:r>
                      <a:r>
                        <a:rPr lang="es-419" sz="1000" b="0">
                          <a:effectLst/>
                        </a:rPr>
                        <a:t> {</a:t>
                      </a:r>
                      <a:r>
                        <a:rPr lang="es-419" sz="1000" b="0" i="1">
                          <a:effectLst/>
                        </a:rPr>
                        <a:t>days</a:t>
                      </a:r>
                      <a:r>
                        <a:rPr lang="es-419" sz="1000" b="0">
                          <a:effectLst/>
                        </a:rPr>
                        <a:t> [</a:t>
                      </a:r>
                      <a:r>
                        <a:rPr lang="es-419" sz="1000" b="0" i="1">
                          <a:effectLst/>
                        </a:rPr>
                        <a:t>hours</a:t>
                      </a:r>
                      <a:r>
                        <a:rPr lang="es-419" sz="1000" b="0">
                          <a:effectLst/>
                        </a:rPr>
                        <a:t> [ </a:t>
                      </a:r>
                      <a:r>
                        <a:rPr lang="es-419" sz="1000" b="0" i="1">
                          <a:effectLst/>
                        </a:rPr>
                        <a:t>minutes</a:t>
                      </a:r>
                      <a:r>
                        <a:rPr lang="es-419" sz="1000" b="0">
                          <a:effectLst/>
                        </a:rPr>
                        <a:t>]] | </a:t>
                      </a:r>
                      <a:r>
                        <a:rPr lang="es-419" sz="1000" b="1">
                          <a:effectLst/>
                        </a:rPr>
                        <a:t>infinite</a:t>
                      </a:r>
                      <a:r>
                        <a:rPr lang="es-419" sz="1000" b="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rtl="0" fontAlgn="ctr"/>
                      <a:r>
                        <a:rPr lang="es-419" sz="1000" b="1" dirty="0">
                          <a:solidFill>
                            <a:schemeClr val="tx1">
                              <a:lumMod val="50000"/>
                            </a:schemeClr>
                          </a:solidFill>
                          <a:effectLst/>
                        </a:rPr>
                        <a:t>Definir el servidor WINS con NetBIOS.</a:t>
                      </a:r>
                    </a:p>
                  </a:txBody>
                  <a:tcPr marL="47625" marR="47625" marT="47625" marB="47625" anchor="ctr"/>
                </a:tc>
                <a:tc>
                  <a:txBody>
                    <a:bodyPr/>
                    <a:lstStyle/>
                    <a:p>
                      <a:pPr rtl="0" fontAlgn="ctr"/>
                      <a:r>
                        <a:rPr lang="es-419" sz="1000" b="1" dirty="0" err="1">
                          <a:effectLst/>
                        </a:rPr>
                        <a:t>netbios</a:t>
                      </a:r>
                      <a:r>
                        <a:rPr lang="es-419" sz="1000" b="1" dirty="0">
                          <a:effectLst/>
                        </a:rPr>
                        <a:t>-</a:t>
                      </a:r>
                      <a:r>
                        <a:rPr lang="es-419" sz="1000" b="1" dirty="0" err="1">
                          <a:effectLst/>
                        </a:rPr>
                        <a:t>name</a:t>
                      </a:r>
                      <a:r>
                        <a:rPr lang="es-419" sz="1000" b="1" dirty="0">
                          <a:effectLst/>
                        </a:rPr>
                        <a:t>-server</a:t>
                      </a:r>
                      <a:r>
                        <a:rPr lang="es-419" sz="1000" b="0" dirty="0">
                          <a:effectLst/>
                        </a:rPr>
                        <a:t> </a:t>
                      </a:r>
                      <a:r>
                        <a:rPr lang="es-419" sz="1000" b="0" i="1" dirty="0" err="1">
                          <a:effectLst/>
                        </a:rPr>
                        <a:t>address</a:t>
                      </a:r>
                      <a:r>
                        <a:rPr lang="es-419" sz="1000" b="0" dirty="0">
                          <a:effectLst/>
                        </a:rPr>
                        <a:t> [ </a:t>
                      </a:r>
                      <a:r>
                        <a:rPr lang="es-419" sz="1000" b="0" i="1" dirty="0">
                          <a:effectLst/>
                        </a:rPr>
                        <a:t>address2…address8</a:t>
                      </a:r>
                      <a:r>
                        <a:rPr lang="es-419"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custDataLst>
      <p:tags r:id="rId1"/>
    </p:custDataLst>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682182" cy="731837"/>
          </a:xfrm>
        </p:spPr>
        <p:txBody>
          <a:bodyPr/>
          <a:lstStyle/>
          <a:p>
            <a:r>
              <a:rPr lang="es-419" sz="2400" dirty="0"/>
              <a:t>Ejemplo de configuración de servidor DHCPv4 de Cisco IOS</a:t>
            </a:r>
            <a:endParaRPr lang="es-419" sz="1600" dirty="0"/>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4"/>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5"/>
          <a:stretch>
            <a:fillRect/>
          </a:stretch>
        </p:blipFill>
        <p:spPr>
          <a:xfrm>
            <a:off x="707310" y="2404288"/>
            <a:ext cx="4953000" cy="2114550"/>
          </a:xfrm>
          <a:prstGeom prst="rect">
            <a:avLst/>
          </a:prstGeom>
        </p:spPr>
      </p:pic>
    </p:spTree>
    <p:custDataLst>
      <p:tags r:id="rId1"/>
    </p:custDataLst>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93323"/>
          </a:xfrm>
        </p:spPr>
        <p:txBody>
          <a:bodyPr/>
          <a:lstStyle/>
          <a:p>
            <a:r>
              <a:rPr lang="es-CR" sz="1600" dirty="0"/>
              <a:t>Configurar un servidor DHCPv4 del IOS de Cisco </a:t>
            </a:r>
            <a:br>
              <a:rPr lang="es-CR" sz="1600" dirty="0"/>
            </a:br>
            <a:r>
              <a:rPr lang="es-419" sz="2400" dirty="0"/>
              <a:t>Verifique que DHCPv4 esté activo</a:t>
            </a:r>
            <a:endParaRPr lang="es-419" sz="1600" dirty="0"/>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830997"/>
          </a:xfrm>
          <a:prstGeom prst="rect">
            <a:avLst/>
          </a:prstGeom>
        </p:spPr>
        <p:txBody>
          <a:bodyPr wrap="square">
            <a:spAutoFit/>
          </a:bodyPr>
          <a:lstStyle/>
          <a:p>
            <a:pPr rtl="0"/>
            <a:endParaRPr lang="es-419" sz="1600" dirty="0">
              <a:solidFill>
                <a:srgbClr val="58585B"/>
              </a:solidFill>
              <a:latin typeface="+mn-lt"/>
            </a:endParaRPr>
          </a:p>
          <a:p>
            <a:pPr rtl="0"/>
            <a:r>
              <a:rPr lang="es-419" sz="1600" dirty="0">
                <a:solidFill>
                  <a:schemeClr val="tx1">
                    <a:lumMod val="50000"/>
                  </a:schemeClr>
                </a:solidFill>
                <a:latin typeface="+mn-lt"/>
              </a:rPr>
              <a:t>Utilice los comandos de la tabla para verificar que el servidor DHCPv4 del IOS de Cisco esté operativo</a:t>
            </a:r>
            <a:r>
              <a:rPr lang="es-419" sz="1400" dirty="0">
                <a:solidFill>
                  <a:schemeClr val="tx1">
                    <a:lumMod val="50000"/>
                  </a:schemeClr>
                </a:solidFill>
                <a:latin typeface="+mn-lt"/>
              </a:rPr>
              <a:t>. </a:t>
            </a: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4288151053"/>
              </p:ext>
            </p:extLst>
          </p:nvPr>
        </p:nvGraphicFramePr>
        <p:xfrm>
          <a:off x="257628" y="2140412"/>
          <a:ext cx="8454572" cy="1809765"/>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0">
                <a:tc>
                  <a:txBody>
                    <a:bodyPr/>
                    <a:lstStyle/>
                    <a:p>
                      <a:pPr algn="l" rtl="0" fontAlgn="ctr"/>
                      <a:r>
                        <a:rPr lang="es-419" sz="1200" b="1">
                          <a:effectLst/>
                        </a:rPr>
                        <a:t>Comando</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s-419" sz="1200" b="1" dirty="0">
                          <a:solidFill>
                            <a:schemeClr val="tx1">
                              <a:lumMod val="50000"/>
                            </a:schemeClr>
                          </a:solidFill>
                          <a:effectLst/>
                        </a:rPr>
                        <a:t>show running-</a:t>
                      </a:r>
                      <a:r>
                        <a:rPr lang="es-419" sz="1200" b="1" dirty="0" err="1">
                          <a:solidFill>
                            <a:schemeClr val="tx1">
                              <a:lumMod val="50000"/>
                            </a:schemeClr>
                          </a:solidFill>
                          <a:effectLst/>
                        </a:rPr>
                        <a:t>config</a:t>
                      </a:r>
                      <a:r>
                        <a:rPr lang="es-419" sz="1200" b="1" dirty="0">
                          <a:solidFill>
                            <a:schemeClr val="tx1">
                              <a:lumMod val="50000"/>
                            </a:schemeClr>
                          </a:solidFill>
                          <a:effectLst/>
                        </a:rPr>
                        <a:t> | </a:t>
                      </a:r>
                      <a:r>
                        <a:rPr lang="es-419" sz="1200" b="1" dirty="0" err="1">
                          <a:solidFill>
                            <a:schemeClr val="tx1">
                              <a:lumMod val="50000"/>
                            </a:schemeClr>
                          </a:solidFill>
                          <a:effectLst/>
                        </a:rPr>
                        <a:t>section</a:t>
                      </a:r>
                      <a:r>
                        <a:rPr lang="es-419" sz="1200" b="1" dirty="0">
                          <a:solidFill>
                            <a:schemeClr val="tx1">
                              <a:lumMod val="50000"/>
                            </a:schemeClr>
                          </a:solidFill>
                          <a:effectLst/>
                        </a:rPr>
                        <a:t> </a:t>
                      </a:r>
                      <a:r>
                        <a:rPr lang="es-419" sz="1200" b="1" dirty="0" err="1">
                          <a:solidFill>
                            <a:schemeClr val="tx1">
                              <a:lumMod val="50000"/>
                            </a:schemeClr>
                          </a:solidFill>
                          <a:effectLst/>
                        </a:rPr>
                        <a:t>dhcp</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a:effectLst/>
                        </a:rPr>
                        <a:t>Muestra los comandos DHCPv4 configurados en el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a:t>
                      </a:r>
                      <a:r>
                        <a:rPr lang="es-419" sz="1200" b="1" dirty="0" err="1">
                          <a:solidFill>
                            <a:schemeClr val="tx1">
                              <a:lumMod val="50000"/>
                            </a:schemeClr>
                          </a:solidFill>
                          <a:effectLst/>
                        </a:rPr>
                        <a:t>binding</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una lista de todos los </a:t>
                      </a:r>
                      <a:r>
                        <a:rPr lang="es-ES" sz="1200" dirty="0"/>
                        <a:t>enlaces de dirección IPv4 a dirección MAC proporcionadas</a:t>
                      </a:r>
                      <a:r>
                        <a:rPr lang="es-419" sz="1200" b="0" dirty="0">
                          <a:effectLst/>
                        </a:rPr>
                        <a:t> por el servicio de DHCPv4.</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s-419" sz="1200" b="1" dirty="0">
                          <a:solidFill>
                            <a:schemeClr val="tx1">
                              <a:lumMod val="50000"/>
                            </a:schemeClr>
                          </a:solidFill>
                          <a:effectLst/>
                        </a:rPr>
                        <a:t>show </a:t>
                      </a:r>
                      <a:r>
                        <a:rPr lang="es-419" sz="1200" b="1" dirty="0" err="1">
                          <a:solidFill>
                            <a:schemeClr val="tx1">
                              <a:lumMod val="50000"/>
                            </a:schemeClr>
                          </a:solidFill>
                          <a:effectLst/>
                        </a:rPr>
                        <a:t>ip</a:t>
                      </a:r>
                      <a:r>
                        <a:rPr lang="es-419" sz="1200" b="1" dirty="0">
                          <a:solidFill>
                            <a:schemeClr val="tx1">
                              <a:lumMod val="50000"/>
                            </a:schemeClr>
                          </a:solidFill>
                          <a:effectLst/>
                        </a:rPr>
                        <a:t> </a:t>
                      </a:r>
                      <a:r>
                        <a:rPr lang="es-419" sz="1200" b="1" dirty="0" err="1">
                          <a:solidFill>
                            <a:schemeClr val="tx1">
                              <a:lumMod val="50000"/>
                            </a:schemeClr>
                          </a:solidFill>
                          <a:effectLst/>
                        </a:rPr>
                        <a:t>dhcp</a:t>
                      </a:r>
                      <a:r>
                        <a:rPr lang="es-419" sz="1200" b="1" dirty="0">
                          <a:solidFill>
                            <a:schemeClr val="tx1">
                              <a:lumMod val="50000"/>
                            </a:schemeClr>
                          </a:solidFill>
                          <a:effectLst/>
                        </a:rPr>
                        <a:t> server </a:t>
                      </a:r>
                      <a:r>
                        <a:rPr lang="es-419" sz="1200" b="1" dirty="0" err="1">
                          <a:solidFill>
                            <a:schemeClr val="tx1">
                              <a:lumMod val="50000"/>
                            </a:schemeClr>
                          </a:solidFill>
                          <a:effectLst/>
                        </a:rPr>
                        <a:t>statistics</a:t>
                      </a:r>
                      <a:endParaRPr lang="es-419" sz="1200" b="1" dirty="0">
                        <a:solidFill>
                          <a:schemeClr val="tx1">
                            <a:lumMod val="50000"/>
                          </a:schemeClr>
                        </a:solidFill>
                        <a:effectLst/>
                      </a:endParaRPr>
                    </a:p>
                  </a:txBody>
                  <a:tcPr marL="47625" marR="47625" marT="47625" marB="47625" anchor="ctr"/>
                </a:tc>
                <a:tc>
                  <a:txBody>
                    <a:bodyPr/>
                    <a:lstStyle/>
                    <a:p>
                      <a:pPr rtl="0" fontAlgn="ctr"/>
                      <a:r>
                        <a:rPr lang="es-419" sz="1200" b="0" dirty="0">
                          <a:effectLst/>
                        </a:rPr>
                        <a:t>Muestra información relacionada al numero de mensajes DHCPv4 que han sido mandados y recibidos.</a:t>
                      </a:r>
                    </a:p>
                  </a:txBody>
                  <a:tcPr marL="47625" marR="47625" marT="47625" marB="47625" anchor="ctr"/>
                </a:tc>
                <a:extLst>
                  <a:ext uri="{0D108BD9-81ED-4DB2-BD59-A6C34878D82A}">
                    <a16:rowId xmlns:a16="http://schemas.microsoft.com/office/drawing/2014/main" val="334081493"/>
                  </a:ext>
                </a:extLst>
              </a:tr>
            </a:tbl>
          </a:graphicData>
        </a:graphic>
      </p:graphicFrame>
    </p:spTree>
    <p:custDataLst>
      <p:tags r:id="rId1"/>
    </p:custDataLst>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0727"/>
          </a:xfrm>
        </p:spPr>
        <p:txBody>
          <a:bodyPr/>
          <a:lstStyle/>
          <a:p>
            <a:r>
              <a:rPr lang="es-419" sz="1600" dirty="0"/>
              <a:t>Configurar un servidor DHCPv4 del IOS de Cisco</a:t>
            </a:r>
            <a:br>
              <a:rPr lang="en-US" dirty="0"/>
            </a:br>
            <a:r>
              <a:rPr lang="es-419" sz="2400" dirty="0"/>
              <a:t>Verifique la configuración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la salida del comando </a:t>
            </a:r>
            <a:r>
              <a:rPr lang="es-419" sz="1600" b="1" dirty="0">
                <a:solidFill>
                  <a:schemeClr val="accent5">
                    <a:lumMod val="75000"/>
                  </a:schemeClr>
                </a:solidFill>
              </a:rPr>
              <a:t>show running-</a:t>
            </a:r>
            <a:r>
              <a:rPr lang="es-419" sz="1600" b="1" dirty="0" err="1">
                <a:solidFill>
                  <a:schemeClr val="accent5">
                    <a:lumMod val="75000"/>
                  </a:schemeClr>
                </a:solidFill>
              </a:rPr>
              <a:t>config</a:t>
            </a:r>
            <a:r>
              <a:rPr lang="es-419" sz="1600" b="1" dirty="0">
                <a:solidFill>
                  <a:schemeClr val="accent5">
                    <a:lumMod val="75000"/>
                  </a:schemeClr>
                </a:solidFill>
              </a:rPr>
              <a:t> | </a:t>
            </a:r>
            <a:r>
              <a:rPr lang="es-419" sz="1600" b="1" dirty="0" err="1">
                <a:solidFill>
                  <a:schemeClr val="accent5">
                    <a:lumMod val="75000"/>
                  </a:schemeClr>
                </a:solidFill>
              </a:rPr>
              <a:t>section</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dirty="0">
                <a:solidFill>
                  <a:schemeClr val="accent5">
                    <a:lumMod val="75000"/>
                  </a:schemeClr>
                </a:solidFill>
              </a:rPr>
              <a:t>  </a:t>
            </a:r>
            <a:r>
              <a:rPr lang="es-419" sz="1600" dirty="0">
                <a:solidFill>
                  <a:srgbClr val="000000"/>
                </a:solidFill>
              </a:rPr>
              <a:t>muestra los comandos DHCPv4 configurados en R1. EL </a:t>
            </a:r>
            <a:r>
              <a:rPr lang="es-419" sz="1600" b="1" dirty="0">
                <a:solidFill>
                  <a:schemeClr val="accent5">
                    <a:lumMod val="75000"/>
                  </a:schemeClr>
                </a:solidFill>
              </a:rPr>
              <a:t>parámetro | </a:t>
            </a:r>
            <a:r>
              <a:rPr lang="es-419" sz="1600" b="1" dirty="0" err="1">
                <a:solidFill>
                  <a:schemeClr val="accent5">
                    <a:lumMod val="75000"/>
                  </a:schemeClr>
                </a:solidFill>
              </a:rPr>
              <a:t>section</a:t>
            </a:r>
            <a:r>
              <a:rPr lang="es-419" sz="1600" dirty="0">
                <a:solidFill>
                  <a:schemeClr val="accent5">
                    <a:lumMod val="75000"/>
                  </a:schemeClr>
                </a:solidFill>
              </a:rPr>
              <a:t> </a:t>
            </a:r>
            <a:r>
              <a:rPr lang="es-419" sz="1600" dirty="0">
                <a:solidFill>
                  <a:srgbClr val="000000"/>
                </a:solidFill>
              </a:rPr>
              <a:t>muestra solamente los comandos asociados a la configuración de DHCPv4.</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4"/>
          <a:stretch>
            <a:fillRect/>
          </a:stretch>
        </p:blipFill>
        <p:spPr>
          <a:xfrm>
            <a:off x="2124152" y="2146324"/>
            <a:ext cx="4895695" cy="2389005"/>
          </a:xfrm>
          <a:prstGeom prst="rect">
            <a:avLst/>
          </a:prstGeom>
        </p:spPr>
      </p:pic>
    </p:spTree>
    <p:custDataLst>
      <p:tags r:id="rId1"/>
    </p:custDataLst>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los enlaces DHCPv4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rtl="0"/>
            <a:endParaRPr lang="es-419" sz="1600" b="1" dirty="0">
              <a:solidFill>
                <a:srgbClr val="000000"/>
              </a:solidFill>
            </a:endParaRPr>
          </a:p>
          <a:p>
            <a:pPr marL="0" indent="0" algn="l" rtl="0"/>
            <a:r>
              <a:rPr lang="es-419" sz="1600" dirty="0">
                <a:solidFill>
                  <a:srgbClr val="000000"/>
                </a:solidFill>
              </a:rPr>
              <a:t>Como se muestra en el ejemplo, el funcionamiento de DHCPv4 se puede verificar utilizando e comando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b="1" dirty="0">
                <a:solidFill>
                  <a:schemeClr val="accent5">
                    <a:lumMod val="75000"/>
                  </a:schemeClr>
                </a:solidFill>
              </a:rPr>
              <a:t> </a:t>
            </a:r>
            <a:r>
              <a:rPr lang="es-419" sz="1600" b="1" dirty="0" err="1">
                <a:solidFill>
                  <a:schemeClr val="accent5">
                    <a:lumMod val="75000"/>
                  </a:schemeClr>
                </a:solidFill>
              </a:rPr>
              <a:t>binding</a:t>
            </a:r>
            <a:r>
              <a:rPr lang="es-419" sz="1600" dirty="0">
                <a:solidFill>
                  <a:schemeClr val="accent5">
                    <a:lumMod val="75000"/>
                  </a:schemeClr>
                </a:solidFill>
              </a:rPr>
              <a:t> </a:t>
            </a:r>
            <a:r>
              <a:rPr lang="es-419" sz="1600" dirty="0">
                <a:solidFill>
                  <a:srgbClr val="000000"/>
                </a:solidFill>
              </a:rPr>
              <a:t>. Este comando muestra una lista de todas las vinculaciones de la dirección IPv4 con la dirección MAC que fueron proporcionadas por el servicio DHCPv4.</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4"/>
          <a:stretch>
            <a:fillRect/>
          </a:stretch>
        </p:blipFill>
        <p:spPr>
          <a:xfrm>
            <a:off x="557212" y="2325508"/>
            <a:ext cx="8029575" cy="1724025"/>
          </a:xfrm>
          <a:prstGeom prst="rect">
            <a:avLst/>
          </a:prstGeom>
        </p:spPr>
      </p:pic>
    </p:spTree>
    <p:custDataLst>
      <p:tags r:id="rId1"/>
    </p:custDataLst>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9200"/>
          </a:xfrm>
        </p:spPr>
        <p:txBody>
          <a:bodyPr/>
          <a:lstStyle/>
          <a:p>
            <a:r>
              <a:rPr lang="es-419" sz="1600" dirty="0"/>
              <a:t>Configurar un servidor DHCPv4 del IOS de Cisco</a:t>
            </a:r>
            <a:br>
              <a:rPr lang="en-US" dirty="0"/>
            </a:br>
            <a:r>
              <a:rPr lang="es-419" sz="2400" dirty="0"/>
              <a:t>Verifique las estadísticas de DHCPv4</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95572" y="1114961"/>
            <a:ext cx="5007956" cy="3463791"/>
          </a:xfrm>
        </p:spPr>
        <p:txBody>
          <a:bodyPr/>
          <a:lstStyle/>
          <a:p>
            <a:pPr marL="0" indent="0" algn="l" rtl="0"/>
            <a:r>
              <a:rPr lang="es-419" sz="1600" dirty="0">
                <a:solidFill>
                  <a:srgbClr val="000000"/>
                </a:solidFill>
              </a:rPr>
              <a:t>La salida de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b="1" dirty="0">
                <a:solidFill>
                  <a:schemeClr val="accent5">
                    <a:lumMod val="75000"/>
                  </a:schemeClr>
                </a:solidFill>
              </a:rPr>
              <a:t> server </a:t>
            </a:r>
            <a:r>
              <a:rPr lang="es-419" sz="1600" b="1" dirty="0" err="1">
                <a:solidFill>
                  <a:schemeClr val="accent5">
                    <a:lumMod val="75000"/>
                  </a:schemeClr>
                </a:solidFill>
              </a:rPr>
              <a:t>statistics</a:t>
            </a:r>
            <a:r>
              <a:rPr lang="es-419" sz="1600" dirty="0">
                <a:solidFill>
                  <a:schemeClr val="accent5">
                    <a:lumMod val="75000"/>
                  </a:schemeClr>
                </a:solidFill>
              </a:rPr>
              <a:t> </a:t>
            </a:r>
            <a:r>
              <a:rPr lang="es-419" sz="1600" dirty="0">
                <a:solidFill>
                  <a:srgbClr val="000000"/>
                </a:solidFill>
              </a:rPr>
              <a:t>e utiliza para verificar que los mensajes están siendo recibidos o enviados por el </a:t>
            </a:r>
            <a:r>
              <a:rPr lang="es-419" sz="1600" dirty="0" err="1">
                <a:solidFill>
                  <a:srgbClr val="000000"/>
                </a:solidFill>
              </a:rPr>
              <a:t>router</a:t>
            </a:r>
            <a:r>
              <a:rPr lang="es-419" sz="1600" dirty="0">
                <a:solidFill>
                  <a:srgbClr val="000000"/>
                </a:solidFill>
              </a:rPr>
              <a:t>. Este comando muestra información de conteo con respecto a la cantidad de mensajes DHCPv4 que se enviaron y recibieron.</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4"/>
          <a:stretch>
            <a:fillRect/>
          </a:stretch>
        </p:blipFill>
        <p:spPr>
          <a:xfrm>
            <a:off x="5399099" y="531091"/>
            <a:ext cx="2946389" cy="4135390"/>
          </a:xfrm>
          <a:prstGeom prst="rect">
            <a:avLst/>
          </a:prstGeom>
        </p:spPr>
      </p:pic>
    </p:spTree>
    <p:custDataLst>
      <p:tags r:id="rId1"/>
    </p:custDataLst>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9144000" cy="1237673"/>
          </a:xfrm>
        </p:spPr>
        <p:txBody>
          <a:bodyPr/>
          <a:lstStyle/>
          <a:p>
            <a:r>
              <a:rPr lang="es-419" sz="1600" dirty="0"/>
              <a:t>Configurar un servidor DHCPv4 del IOS de Cisco</a:t>
            </a:r>
            <a:br>
              <a:rPr lang="en-US" dirty="0"/>
            </a:br>
            <a:r>
              <a:rPr lang="es-CR" sz="2400" dirty="0"/>
              <a:t>Verificar el direccionamiento IPv4 recibido del cliente DHCPv4 </a:t>
            </a:r>
            <a:endParaRPr lang="es-419" sz="2400" dirty="0"/>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1016000"/>
            <a:ext cx="3793034" cy="4302034"/>
          </a:xfrm>
        </p:spPr>
        <p:txBody>
          <a:bodyPr/>
          <a:lstStyle/>
          <a:p>
            <a:pPr marL="0" indent="0" algn="l"/>
            <a:r>
              <a:rPr lang="es-419" sz="1500" dirty="0">
                <a:solidFill>
                  <a:srgbClr val="000000"/>
                </a:solidFill>
              </a:rPr>
              <a:t>El comando </a:t>
            </a:r>
            <a:r>
              <a:rPr lang="es-419" sz="1500" b="1" dirty="0" err="1">
                <a:solidFill>
                  <a:schemeClr val="accent5">
                    <a:lumMod val="75000"/>
                  </a:schemeClr>
                </a:solidFill>
              </a:rPr>
              <a:t>ipconfig</a:t>
            </a:r>
            <a:r>
              <a:rPr lang="es-419" sz="1500" b="1" dirty="0">
                <a:solidFill>
                  <a:schemeClr val="accent5">
                    <a:lumMod val="75000"/>
                  </a:schemeClr>
                </a:solidFill>
              </a:rPr>
              <a:t> /</a:t>
            </a:r>
            <a:r>
              <a:rPr lang="es-419" sz="1500" b="1" dirty="0" err="1">
                <a:solidFill>
                  <a:schemeClr val="accent5">
                    <a:lumMod val="75000"/>
                  </a:schemeClr>
                </a:solidFill>
              </a:rPr>
              <a:t>all</a:t>
            </a:r>
            <a:r>
              <a:rPr lang="es-419" sz="1500" dirty="0">
                <a:solidFill>
                  <a:srgbClr val="000000"/>
                </a:solidFill>
              </a:rPr>
              <a:t>, cuando se emite en PC1, muestra los parámetros TCP/IP, como se muestra en el ejemplo. Dado que la PC1 se conectó al segmento de red 192.168.10.0/24, recibió automáticamente un sufijo DNS, una dirección IPv4, una máscara de subred, un </a:t>
            </a:r>
            <a:r>
              <a:rPr lang="es-419" sz="1500" dirty="0" err="1">
                <a:solidFill>
                  <a:srgbClr val="000000"/>
                </a:solidFill>
              </a:rPr>
              <a:t>gateway</a:t>
            </a:r>
            <a:r>
              <a:rPr lang="es-419" sz="1500" dirty="0">
                <a:solidFill>
                  <a:srgbClr val="000000"/>
                </a:solidFill>
              </a:rPr>
              <a:t> predeterminado y una dirección del servidor DNS de ese pool. No se requiere ninguna configuración de interfaz del </a:t>
            </a:r>
            <a:r>
              <a:rPr lang="es-419" sz="1500" dirty="0" err="1">
                <a:solidFill>
                  <a:srgbClr val="000000"/>
                </a:solidFill>
              </a:rPr>
              <a:t>router</a:t>
            </a:r>
            <a:r>
              <a:rPr lang="es-419" sz="1500" dirty="0">
                <a:solidFill>
                  <a:srgbClr val="000000"/>
                </a:solidFill>
              </a:rPr>
              <a:t> específica de DHCP. </a:t>
            </a:r>
            <a:r>
              <a:rPr lang="es-CR" sz="1500" dirty="0">
                <a:solidFill>
                  <a:srgbClr val="000000"/>
                </a:solidFill>
              </a:rPr>
              <a:t>Si una computadora está conectada a un segmento de red que tiene un pool de DHCPv4 disponible, la computadora puede obtener una dirección IPv4 del pool adecuado de manera automática.</a:t>
            </a:r>
          </a:p>
          <a:p>
            <a:pPr marL="0" indent="0" algn="l" rtl="0"/>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4"/>
          <a:stretch>
            <a:fillRect/>
          </a:stretch>
        </p:blipFill>
        <p:spPr>
          <a:xfrm>
            <a:off x="3888828" y="1173018"/>
            <a:ext cx="4969422" cy="3473848"/>
          </a:xfrm>
          <a:prstGeom prst="rect">
            <a:avLst/>
          </a:prstGeom>
        </p:spPr>
      </p:pic>
    </p:spTree>
    <p:custDataLst>
      <p:tags r:id="rId1"/>
    </p:custDataLst>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63782"/>
          </a:xfrm>
        </p:spPr>
        <p:txBody>
          <a:bodyPr/>
          <a:lstStyle/>
          <a:p>
            <a:r>
              <a:rPr lang="es-419" sz="1600" dirty="0"/>
              <a:t>Configurar un servidor DHCPv4 del IOS de Cisco </a:t>
            </a:r>
            <a:br>
              <a:rPr lang="es-419" sz="1600" dirty="0"/>
            </a:br>
            <a:r>
              <a:rPr lang="es-419" sz="2400" dirty="0"/>
              <a:t>Desactivar el servidor DHCPv4</a:t>
            </a: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4"/>
          <a:stretch>
            <a:fillRect/>
          </a:stretch>
        </p:blipFill>
        <p:spPr>
          <a:xfrm>
            <a:off x="4779097" y="2095499"/>
            <a:ext cx="3952875" cy="952500"/>
          </a:xfrm>
          <a:prstGeom prst="rect">
            <a:avLst/>
          </a:prstGeom>
        </p:spPr>
      </p:pic>
      <p:sp>
        <p:nvSpPr>
          <p:cNvPr id="4" name="Rectángulo 3">
            <a:extLst>
              <a:ext uri="{FF2B5EF4-FFF2-40B4-BE49-F238E27FC236}">
                <a16:creationId xmlns:a16="http://schemas.microsoft.com/office/drawing/2014/main" id="{6E27BD1B-9F7B-47CB-BA6A-78250F0D50C5}"/>
              </a:ext>
            </a:extLst>
          </p:cNvPr>
          <p:cNvSpPr/>
          <p:nvPr/>
        </p:nvSpPr>
        <p:spPr>
          <a:xfrm>
            <a:off x="412028" y="786645"/>
            <a:ext cx="3992192" cy="3570208"/>
          </a:xfrm>
          <a:prstGeom prst="rect">
            <a:avLst/>
          </a:prstGeom>
        </p:spPr>
        <p:txBody>
          <a:bodyPr wrap="square">
            <a:spAutoFit/>
          </a:bodyPr>
          <a:lstStyle/>
          <a:p>
            <a:br>
              <a:rPr lang="es-CR" dirty="0"/>
            </a:br>
            <a:r>
              <a:rPr lang="es-CR" sz="1600" dirty="0">
                <a:solidFill>
                  <a:srgbClr val="222222"/>
                </a:solidFill>
                <a:latin typeface="arial" panose="020B0604020202020204" pitchFamily="34" charset="0"/>
              </a:rPr>
              <a:t>El servicio DHCPv4 está habilitado de manera predeterminada. Para deshabilitar el servicio, use el comando </a:t>
            </a:r>
            <a:r>
              <a:rPr lang="es-CR" sz="1600" b="1" dirty="0">
                <a:solidFill>
                  <a:schemeClr val="accent5">
                    <a:lumMod val="75000"/>
                  </a:schemeClr>
                </a:solidFill>
                <a:latin typeface="arial" panose="020B0604020202020204" pitchFamily="34" charset="0"/>
              </a:rPr>
              <a:t>no </a:t>
            </a:r>
            <a:r>
              <a:rPr lang="es-CR" sz="1600" b="1" dirty="0" err="1">
                <a:solidFill>
                  <a:schemeClr val="accent5">
                    <a:lumMod val="75000"/>
                  </a:schemeClr>
                </a:solidFill>
                <a:latin typeface="arial" panose="020B0604020202020204" pitchFamily="34" charset="0"/>
              </a:rPr>
              <a:t>service</a:t>
            </a:r>
            <a:r>
              <a:rPr lang="es-CR" sz="1600" b="1" dirty="0">
                <a:solidFill>
                  <a:schemeClr val="accent5">
                    <a:lumMod val="75000"/>
                  </a:schemeClr>
                </a:solidFill>
                <a:latin typeface="arial" panose="020B0604020202020204" pitchFamily="34" charset="0"/>
              </a:rPr>
              <a:t> </a:t>
            </a:r>
            <a:r>
              <a:rPr lang="es-CR" sz="1600" b="1" dirty="0" err="1">
                <a:solidFill>
                  <a:schemeClr val="accent5">
                    <a:lumMod val="75000"/>
                  </a:schemeClr>
                </a:solidFill>
                <a:latin typeface="arial" panose="020B0604020202020204" pitchFamily="34" charset="0"/>
              </a:rPr>
              <a:t>dhcp</a:t>
            </a:r>
            <a:r>
              <a:rPr lang="es-CR" sz="1600" dirty="0">
                <a:solidFill>
                  <a:schemeClr val="accent5">
                    <a:lumMod val="75000"/>
                  </a:schemeClr>
                </a:solidFill>
                <a:latin typeface="arial" panose="020B0604020202020204" pitchFamily="34" charset="0"/>
              </a:rPr>
              <a:t> </a:t>
            </a:r>
            <a:r>
              <a:rPr lang="es-CR" sz="1600" dirty="0">
                <a:solidFill>
                  <a:srgbClr val="222222"/>
                </a:solidFill>
                <a:latin typeface="arial" panose="020B0604020202020204" pitchFamily="34" charset="0"/>
              </a:rPr>
              <a:t>global </a:t>
            </a:r>
            <a:r>
              <a:rPr lang="es-CR" sz="1600" dirty="0" err="1">
                <a:solidFill>
                  <a:srgbClr val="222222"/>
                </a:solidFill>
                <a:latin typeface="arial" panose="020B0604020202020204" pitchFamily="34" charset="0"/>
              </a:rPr>
              <a:t>configuration</a:t>
            </a:r>
            <a:r>
              <a:rPr lang="es-CR" sz="1600" dirty="0">
                <a:solidFill>
                  <a:srgbClr val="222222"/>
                </a:solidFill>
                <a:latin typeface="arial" panose="020B0604020202020204" pitchFamily="34" charset="0"/>
              </a:rPr>
              <a:t> </a:t>
            </a:r>
            <a:r>
              <a:rPr lang="es-CR" sz="1600" dirty="0" err="1">
                <a:solidFill>
                  <a:srgbClr val="222222"/>
                </a:solidFill>
                <a:latin typeface="arial" panose="020B0604020202020204" pitchFamily="34" charset="0"/>
              </a:rPr>
              <a:t>mode</a:t>
            </a:r>
            <a:r>
              <a:rPr lang="es-CR" sz="1600" dirty="0">
                <a:solidFill>
                  <a:srgbClr val="222222"/>
                </a:solidFill>
                <a:latin typeface="arial" panose="020B0604020202020204" pitchFamily="34" charset="0"/>
              </a:rPr>
              <a:t>. Utilice el comando del modo de configuración del </a:t>
            </a:r>
            <a:r>
              <a:rPr lang="es-419" sz="1600" dirty="0">
                <a:solidFill>
                  <a:srgbClr val="000000"/>
                </a:solidFill>
              </a:rPr>
              <a:t>global </a:t>
            </a:r>
            <a:r>
              <a:rPr lang="es-419" sz="1600" b="1" dirty="0" err="1">
                <a:solidFill>
                  <a:schemeClr val="accent5">
                    <a:lumMod val="75000"/>
                  </a:schemeClr>
                </a:solidFill>
              </a:rPr>
              <a:t>service</a:t>
            </a:r>
            <a:r>
              <a:rPr lang="es-419" sz="1600" b="1" dirty="0">
                <a:solidFill>
                  <a:schemeClr val="accent5">
                    <a:lumMod val="75000"/>
                  </a:schemeClr>
                </a:solidFill>
              </a:rPr>
              <a:t> </a:t>
            </a:r>
            <a:r>
              <a:rPr lang="es-419" sz="1600" b="1" dirty="0" err="1">
                <a:solidFill>
                  <a:schemeClr val="accent5">
                    <a:lumMod val="75000"/>
                  </a:schemeClr>
                </a:solidFill>
              </a:rPr>
              <a:t>dhcp</a:t>
            </a:r>
            <a:r>
              <a:rPr lang="es-419" sz="1600" dirty="0">
                <a:solidFill>
                  <a:schemeClr val="accent5">
                    <a:lumMod val="75000"/>
                  </a:schemeClr>
                </a:solidFill>
              </a:rPr>
              <a:t> </a:t>
            </a:r>
            <a:r>
              <a:rPr lang="es-CR" sz="1600" dirty="0">
                <a:solidFill>
                  <a:srgbClr val="222222"/>
                </a:solidFill>
                <a:latin typeface="arial" panose="020B0604020202020204" pitchFamily="34" charset="0"/>
              </a:rPr>
              <a:t>para volver a activar el proceso del servidor de DHCPv4. Si los parámetros no se configuran, active el servicio no tiene ningún efecto. </a:t>
            </a:r>
          </a:p>
          <a:p>
            <a:r>
              <a:rPr lang="es-CR" sz="1600" b="1" dirty="0">
                <a:solidFill>
                  <a:srgbClr val="222222"/>
                </a:solidFill>
                <a:latin typeface="arial" panose="020B0604020202020204" pitchFamily="34" charset="0"/>
              </a:rPr>
              <a:t>Nota: </a:t>
            </a:r>
            <a:r>
              <a:rPr lang="es-CR" sz="1600" dirty="0">
                <a:solidFill>
                  <a:srgbClr val="222222"/>
                </a:solidFill>
                <a:latin typeface="arial" panose="020B0604020202020204" pitchFamily="34" charset="0"/>
              </a:rPr>
              <a:t>Si se borra los enlaces DHCP o se detiene y reinicia el servicio DHCP, se pueden asignar direcciones IP duplicadas en la red.</a:t>
            </a:r>
            <a:endParaRPr lang="es-CR" sz="1600" dirty="0"/>
          </a:p>
        </p:txBody>
      </p:sp>
    </p:spTree>
    <p:custDataLst>
      <p:tags r:id="rId1"/>
    </p:custDataLst>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23636"/>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70947"/>
            <a:ext cx="8685050" cy="1454014"/>
          </a:xfrm>
        </p:spPr>
        <p:txBody>
          <a:bodyPr/>
          <a:lstStyle/>
          <a:p>
            <a:pPr marL="342900" indent="-342900" algn="l" rtl="0">
              <a:buFont typeface="Arial" panose="020B0604020202020204" pitchFamily="34" charset="0"/>
              <a:buChar char="•"/>
            </a:pPr>
            <a:r>
              <a:rPr lang="es-419" sz="1400" dirty="0">
                <a:solidFill>
                  <a:srgbClr val="000000"/>
                </a:solidFill>
              </a:rPr>
              <a:t>En una red jerárquica compleja, los servidores empresariales suelen estar ubicados en una central. Estos servidores pueden proporcionar servicios DHCP, DNS, TFTP y FTP para la red. Generalmente, los clientes de red no se encuentran en la misma subred que esos servidores. Para ubicar los servidores y recibir servicios, los clientes con frecuencia utilizan mensajes de difusión.</a:t>
            </a:r>
          </a:p>
          <a:p>
            <a:pPr marL="342900" indent="-342900" algn="l" rtl="0">
              <a:buFont typeface="Arial" panose="020B0604020202020204" pitchFamily="34" charset="0"/>
              <a:buChar char="•"/>
            </a:pPr>
            <a:r>
              <a:rPr lang="es-419" sz="1400" dirty="0">
                <a:solidFill>
                  <a:srgbClr val="000000"/>
                </a:solidFill>
              </a:rPr>
              <a:t>En la figura, la PC1 intenta adquirir una dirección IPv4 de un servidor de DHCPv4 mediante un mensaje de difusión. En esta situación, el </a:t>
            </a:r>
            <a:r>
              <a:rPr lang="es-419" sz="1400" dirty="0" err="1">
                <a:solidFill>
                  <a:srgbClr val="000000"/>
                </a:solidFill>
              </a:rPr>
              <a:t>router</a:t>
            </a:r>
            <a:r>
              <a:rPr lang="es-419" sz="1400" dirty="0">
                <a:solidFill>
                  <a:srgbClr val="000000"/>
                </a:solidFill>
              </a:rPr>
              <a:t> R1 no está configurado como servidor de DHCPv4 y no reenvía el mensaje de difusión. Dado que el servidor de DHCPv4 está ubicado en una red diferente, la PC1 no puede recibir una dirección IP mediante DHCP. R1 debe configurarse para retransmitir mensajes DHCPv4 al servidor DHCPv4.</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4"/>
          <a:stretch>
            <a:fillRect/>
          </a:stretch>
        </p:blipFill>
        <p:spPr>
          <a:xfrm>
            <a:off x="1933657" y="2918540"/>
            <a:ext cx="5276685" cy="2272536"/>
          </a:xfrm>
          <a:prstGeom prst="rect">
            <a:avLst/>
          </a:prstGeom>
        </p:spPr>
      </p:pic>
    </p:spTree>
    <p:custDataLst>
      <p:tags r:id="rId1"/>
    </p:custDataLst>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902690"/>
            <a:ext cx="7598042" cy="815109"/>
          </a:xfrm>
        </p:spPr>
        <p:txBody>
          <a:bodyPr/>
          <a:lstStyle/>
          <a:p>
            <a:pPr rtl="0"/>
            <a:r>
              <a:rPr lang="es-419" dirty="0">
                <a:solidFill>
                  <a:schemeClr val="accent5">
                    <a:lumMod val="40000"/>
                    <a:lumOff val="60000"/>
                  </a:schemeClr>
                </a:solidFill>
              </a:rPr>
              <a:t>Conceptos DHCPv4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14400"/>
          </a:xfrm>
        </p:spPr>
        <p:txBody>
          <a:bodyPr/>
          <a:lstStyle/>
          <a:p>
            <a:r>
              <a:rPr lang="es-419" sz="1600" dirty="0"/>
              <a:t>Configurar un servidor DHCPv4 del IOS de Cisco</a:t>
            </a:r>
            <a:br>
              <a:rPr lang="en-US" dirty="0"/>
            </a:br>
            <a:r>
              <a:rPr lang="es-419" sz="2400" dirty="0" err="1"/>
              <a:t>Relay</a:t>
            </a:r>
            <a:r>
              <a:rPr lang="es-419" sz="2400" dirty="0"/>
              <a:t> DHCPv4</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0" y="731837"/>
            <a:ext cx="4764087" cy="4059237"/>
          </a:xfrm>
        </p:spPr>
        <p:txBody>
          <a:bodyPr/>
          <a:lstStyle/>
          <a:p>
            <a:pPr marL="342900" indent="-342900" algn="l" rtl="0">
              <a:buFont typeface="Arial" panose="020B0604020202020204" pitchFamily="34" charset="0"/>
              <a:buChar char="•"/>
            </a:pPr>
            <a:r>
              <a:rPr lang="es-419" sz="1600" dirty="0">
                <a:solidFill>
                  <a:srgbClr val="000000"/>
                </a:solidFill>
              </a:rPr>
              <a:t>Configure R1 con el comando de configuración </a:t>
            </a:r>
            <a:r>
              <a:rPr lang="es-419" sz="1600" b="1" dirty="0" err="1">
                <a:solidFill>
                  <a:schemeClr val="accent5">
                    <a:lumMod val="75000"/>
                  </a:schemeClr>
                </a:solidFill>
              </a:rPr>
              <a:t>ip</a:t>
            </a:r>
            <a:r>
              <a:rPr lang="es-419" sz="1600" b="1" dirty="0">
                <a:solidFill>
                  <a:schemeClr val="accent5">
                    <a:lumMod val="75000"/>
                  </a:schemeClr>
                </a:solidFill>
              </a:rPr>
              <a:t> </a:t>
            </a:r>
            <a:r>
              <a:rPr lang="es-419" sz="1600" b="1" dirty="0" err="1">
                <a:solidFill>
                  <a:schemeClr val="accent5">
                    <a:lumMod val="75000"/>
                  </a:schemeClr>
                </a:solidFill>
              </a:rPr>
              <a:t>helper-address</a:t>
            </a:r>
            <a:r>
              <a:rPr lang="es-419" sz="1600" b="1" dirty="0">
                <a:solidFill>
                  <a:schemeClr val="accent5">
                    <a:lumMod val="75000"/>
                  </a:schemeClr>
                </a:solidFill>
              </a:rPr>
              <a:t> </a:t>
            </a:r>
            <a:r>
              <a:rPr lang="es-419" sz="1600" b="1" i="1" dirty="0" err="1">
                <a:solidFill>
                  <a:schemeClr val="accent5">
                    <a:lumMod val="75000"/>
                  </a:schemeClr>
                </a:solidFill>
              </a:rPr>
              <a:t>address</a:t>
            </a:r>
            <a:r>
              <a:rPr lang="es-419" sz="1600" b="1" dirty="0">
                <a:solidFill>
                  <a:schemeClr val="accent5">
                    <a:lumMod val="75000"/>
                  </a:schemeClr>
                </a:solidFill>
              </a:rPr>
              <a:t> </a:t>
            </a:r>
            <a:r>
              <a:rPr lang="es-419" sz="1600" dirty="0">
                <a:solidFill>
                  <a:srgbClr val="000000"/>
                </a:solidFill>
              </a:rPr>
              <a:t>interface. Esto hará que R1 retransmita transmisiones DHCPv4 al servidor DHCPv4. Como se muestra en el ejemplo, la interfaz en R1 que recibe la difusión desde PC1 está configurada para retransmitir la dirección DHCPv4 al servidor DHCPv4 en 192.168.11.6.</a:t>
            </a:r>
          </a:p>
          <a:p>
            <a:pPr marL="342900" indent="-342900" algn="l" rtl="0">
              <a:buFont typeface="Arial" panose="020B0604020202020204" pitchFamily="34" charset="0"/>
              <a:buChar char="•"/>
            </a:pPr>
            <a:r>
              <a:rPr lang="es-419" sz="1600" dirty="0">
                <a:solidFill>
                  <a:srgbClr val="000000"/>
                </a:solidFill>
              </a:rPr>
              <a:t>Cuando se configura el R1 como agente de retransmisión DHCPv4, acepta solicitudes de difusión para el servicio DHCPv4 y, a continuación, reenvía dichas solicitudes en forma de unidifusión a la dirección IPv4 192.168.11.6. El administrador de red puede utilizar el comando </a:t>
            </a:r>
            <a:r>
              <a:rPr lang="es-419" sz="1600" b="1" dirty="0">
                <a:solidFill>
                  <a:schemeClr val="accent5">
                    <a:lumMod val="75000"/>
                  </a:schemeClr>
                </a:solidFill>
              </a:rPr>
              <a:t>show </a:t>
            </a:r>
            <a:r>
              <a:rPr lang="es-419" sz="1600" b="1" dirty="0" err="1">
                <a:solidFill>
                  <a:schemeClr val="accent5">
                    <a:lumMod val="75000"/>
                  </a:schemeClr>
                </a:solidFill>
              </a:rPr>
              <a:t>ip</a:t>
            </a:r>
            <a:r>
              <a:rPr lang="es-419" sz="1600" b="1" dirty="0">
                <a:solidFill>
                  <a:schemeClr val="accent5">
                    <a:lumMod val="75000"/>
                  </a:schemeClr>
                </a:solidFill>
              </a:rPr>
              <a:t> interface</a:t>
            </a:r>
            <a:r>
              <a:rPr lang="es-419" sz="1600" dirty="0">
                <a:solidFill>
                  <a:schemeClr val="accent5">
                    <a:lumMod val="75000"/>
                  </a:schemeClr>
                </a:solidFill>
              </a:rPr>
              <a:t> </a:t>
            </a:r>
            <a:r>
              <a:rPr lang="es-419" sz="1600" dirty="0">
                <a:solidFill>
                  <a:srgbClr val="000000"/>
                </a:solidFill>
              </a:rPr>
              <a:t>para verificar la configuración.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4"/>
          <a:stretch>
            <a:fillRect/>
          </a:stretch>
        </p:blipFill>
        <p:spPr>
          <a:xfrm>
            <a:off x="5140231" y="3283244"/>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5"/>
          <a:stretch>
            <a:fillRect/>
          </a:stretch>
        </p:blipFill>
        <p:spPr>
          <a:xfrm>
            <a:off x="4856909" y="847195"/>
            <a:ext cx="3771900" cy="1876425"/>
          </a:xfrm>
          <a:prstGeom prst="rect">
            <a:avLst/>
          </a:prstGeom>
        </p:spPr>
      </p:pic>
    </p:spTree>
    <p:custDataLst>
      <p:tags r:id="rId1"/>
    </p:custDataLst>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1265381"/>
          </a:xfrm>
        </p:spPr>
        <p:txBody>
          <a:bodyPr/>
          <a:lstStyle/>
          <a:p>
            <a:r>
              <a:rPr lang="es-419" sz="1600" dirty="0"/>
              <a:t>Conceptos DHCPv4</a:t>
            </a:r>
            <a:br>
              <a:rPr lang="en-US" dirty="0"/>
            </a:br>
            <a:r>
              <a:rPr lang="es-419" sz="2400" dirty="0"/>
              <a:t>Servidor y cliente</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Dynamic Host </a:t>
            </a:r>
            <a:r>
              <a:rPr lang="es-419" sz="1600" dirty="0" err="1">
                <a:solidFill>
                  <a:srgbClr val="000000"/>
                </a:solidFill>
              </a:rPr>
              <a:t>Configuration</a:t>
            </a:r>
            <a:r>
              <a:rPr lang="es-419" sz="1600" dirty="0">
                <a:solidFill>
                  <a:srgbClr val="000000"/>
                </a:solidFill>
              </a:rPr>
              <a:t> </a:t>
            </a:r>
            <a:r>
              <a:rPr lang="es-419" sz="1600" dirty="0" err="1">
                <a:solidFill>
                  <a:srgbClr val="000000"/>
                </a:solidFill>
              </a:rPr>
              <a:t>Protocol</a:t>
            </a:r>
            <a:r>
              <a:rPr lang="es-419" sz="1600" dirty="0">
                <a:solidFill>
                  <a:srgbClr val="000000"/>
                </a:solidFill>
              </a:rPr>
              <a:t> v4 (DHCPv4) asigna direcciones IPv4 y otra información de configuración de red dinámicamente. Dado que los clientes de escritorio suelen componer gran parte de los nodos de red, DHCPv4 es una herramienta extremadamente útil para los administradores de red y que ahorra mucho tiempo.</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Un servidor de DHCPv4 dedicado es escalable y relativamente fácil de administrar. Sin embargo, en una sucursal pequeña o ubicación SOHO, se puede configurar un </a:t>
            </a:r>
            <a:r>
              <a:rPr lang="es-419" sz="1600" dirty="0" err="1">
                <a:solidFill>
                  <a:srgbClr val="000000"/>
                </a:solidFill>
              </a:rPr>
              <a:t>router</a:t>
            </a:r>
            <a:r>
              <a:rPr lang="es-419" sz="1600" dirty="0">
                <a:solidFill>
                  <a:srgbClr val="000000"/>
                </a:solidFill>
              </a:rPr>
              <a:t> Cisco para proporcionar servicios DHCPv4 sin necesidad de un servidor dedicado. El software Cisco IOS admite un servidor DHCPv4 con funciones completas opcional.</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28436"/>
          </a:xfrm>
        </p:spPr>
        <p:txBody>
          <a:bodyPr/>
          <a:lstStyle/>
          <a:p>
            <a:r>
              <a:rPr lang="es-419" sz="1600" dirty="0"/>
              <a:t>Conceptos DHCPv4</a:t>
            </a:r>
            <a:br>
              <a:rPr lang="en-US" dirty="0"/>
            </a:br>
            <a:r>
              <a:rPr lang="es-419" sz="2400" dirty="0"/>
              <a:t>Servidor y cliente (Cont.) </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932873"/>
            <a:ext cx="8877991" cy="3689897"/>
          </a:xfrm>
        </p:spPr>
        <p:txBody>
          <a:bodyPr/>
          <a:lstStyle/>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El servidor DHCPv4 asigna dinámicamente, o arrienda, una dirección IPv4 de un conjunto de direcciones durante un período limitado elegido por el servidor o hasta que el cliente ya no necesite la dirección.</a:t>
            </a:r>
          </a:p>
          <a:p>
            <a:pPr marL="342900" indent="-342900" algn="l">
              <a:buFont typeface="Arial" panose="020B0604020202020204" pitchFamily="34" charset="0"/>
              <a:buChar char="•"/>
            </a:pPr>
            <a:endParaRPr lang="es-419" sz="1600" dirty="0">
              <a:solidFill>
                <a:srgbClr val="000000"/>
              </a:solidFill>
            </a:endParaRPr>
          </a:p>
          <a:p>
            <a:pPr marL="342900" indent="-342900" algn="l">
              <a:buFont typeface="Arial" panose="020B0604020202020204" pitchFamily="34" charset="0"/>
              <a:buChar char="•"/>
            </a:pPr>
            <a:r>
              <a:rPr lang="es-419" sz="1600" dirty="0">
                <a:solidFill>
                  <a:srgbClr val="000000"/>
                </a:solidFill>
              </a:rPr>
              <a:t>Los clientes arriendan la información del servidor durante un período definido administrativamente. Los administradores configuran los servidores de DHCPv4 para establecer los arrendamientos, a fin de que caduquen a distintos intervalos. El arrendamiento típicamente dura de 24 horas a una semana o más. Cuando caduca el arrendamiento, el cliente debe solicitar otra dirección, aunque generalmente se le vuelve a asignar la misma.</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549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56145"/>
          </a:xfrm>
        </p:spPr>
        <p:txBody>
          <a:bodyPr/>
          <a:lstStyle/>
          <a:p>
            <a:pPr rtl="0"/>
            <a:r>
              <a:rPr lang="es-419" sz="1600" dirty="0"/>
              <a:t>Conceptos DHCPv4</a:t>
            </a:r>
            <a:br>
              <a:rPr lang="es-419" sz="1600" dirty="0"/>
            </a:br>
            <a:r>
              <a:rPr lang="es-419" sz="2400" dirty="0"/>
              <a:t>OperaciónDHCPv4</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31971" y="988291"/>
            <a:ext cx="8280057" cy="3689897"/>
          </a:xfrm>
        </p:spPr>
        <p:txBody>
          <a:bodyPr/>
          <a:lstStyle/>
          <a:p>
            <a:pPr marL="0" indent="0" algn="l" rtl="0"/>
            <a:endParaRPr lang="es-419" sz="1600" dirty="0">
              <a:solidFill>
                <a:srgbClr val="000000"/>
              </a:solidFill>
            </a:endParaRPr>
          </a:p>
          <a:p>
            <a:pPr marL="0" indent="0" algn="l" rtl="0"/>
            <a:r>
              <a:rPr lang="es-419" sz="1600" dirty="0">
                <a:solidFill>
                  <a:srgbClr val="000000"/>
                </a:solidFill>
              </a:rPr>
              <a:t>DHCPv4 funciona en un modo cliente/servidor. Cuando un cliente se comunica con un servidor de DHCPv4, el servidor asigna o arrienda una dirección IPv4 a ese cliente. </a:t>
            </a:r>
          </a:p>
          <a:p>
            <a:pPr marL="0" indent="0" algn="l" rtl="0"/>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El cliente se conecta a la red con esa dirección IPv4 arrendada hasta que caduque el arrendamiento. El cliente debe ponerse en contacto con el servidor de DHCP periódicamente para extender el arrendamiento. </a:t>
            </a:r>
          </a:p>
          <a:p>
            <a:pPr marL="285750" indent="-285750" algn="l" rtl="0">
              <a:buFont typeface="Arial" panose="020B0604020202020204" pitchFamily="34" charset="0"/>
              <a:buChar char="•"/>
            </a:pPr>
            <a:r>
              <a:rPr lang="es-419" sz="1600" dirty="0">
                <a:solidFill>
                  <a:srgbClr val="000000"/>
                </a:solidFill>
              </a:rPr>
              <a:t>Este mecanismo de arrendamiento asegura que los clientes que se trasladan o se desconectan no mantengan las direcciones que ya no necesitan. </a:t>
            </a:r>
          </a:p>
          <a:p>
            <a:pPr marL="285750" indent="-285750" algn="l" rtl="0">
              <a:buFont typeface="Arial" panose="020B0604020202020204" pitchFamily="34" charset="0"/>
              <a:buChar char="•"/>
            </a:pPr>
            <a:r>
              <a:rPr lang="es-419" sz="1600" dirty="0">
                <a:solidFill>
                  <a:srgbClr val="000000"/>
                </a:solidFill>
              </a:rPr>
              <a:t>Cuando caduca un arrendamiento, el servidor de DHCP devuelve la dirección al conjunto, donde se puede volver a asignar según sea necesario.</a:t>
            </a:r>
          </a:p>
        </p:txBody>
      </p:sp>
    </p:spTree>
    <p:custDataLst>
      <p:tags r:id="rId1"/>
    </p:custDataLst>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42109"/>
          </a:xfrm>
        </p:spPr>
        <p:txBody>
          <a:bodyPr/>
          <a:lstStyle/>
          <a:p>
            <a:pPr rtl="0"/>
            <a:r>
              <a:rPr lang="es-419" sz="1600" dirty="0"/>
              <a:t>Conceptos DHCPv4</a:t>
            </a:r>
            <a:br>
              <a:rPr lang="en-US" dirty="0"/>
            </a:br>
            <a:r>
              <a:rPr lang="es-419" sz="2400" dirty="0"/>
              <a:t>Pasos para obtener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820849"/>
            <a:ext cx="2996774" cy="3724096"/>
          </a:xfrm>
          <a:prstGeom prst="rect">
            <a:avLst/>
          </a:prstGeom>
          <a:noFill/>
        </p:spPr>
        <p:txBody>
          <a:bodyPr wrap="square" rtlCol="0">
            <a:spAutoFit/>
          </a:bodyPr>
          <a:lstStyle/>
          <a:p>
            <a:pPr rtl="0"/>
            <a:r>
              <a:rPr lang="es-419" sz="1600" dirty="0">
                <a:solidFill>
                  <a:srgbClr val="000000"/>
                </a:solidFill>
              </a:rPr>
              <a:t>Cuando el cliente arranca (o quiere unirse a una red), comienza un proceso de cuatro pasos para obtener un arrendamiento:</a:t>
            </a:r>
          </a:p>
          <a:p>
            <a:pPr rtl="0"/>
            <a:endParaRPr lang="es-419" sz="1600" dirty="0">
              <a:solidFill>
                <a:srgbClr val="000000"/>
              </a:solidFill>
            </a:endParaRPr>
          </a:p>
          <a:p>
            <a:pPr marL="228600" indent="-228600" rtl="0">
              <a:buFont typeface="+mj-lt"/>
              <a:buAutoNum type="arabicPeriod"/>
            </a:pPr>
            <a:r>
              <a:rPr lang="es-419" sz="1600" b="1" dirty="0">
                <a:solidFill>
                  <a:srgbClr val="000000"/>
                </a:solidFill>
              </a:rPr>
              <a:t>Detección de DHCP (DHCPDISCOVER)</a:t>
            </a:r>
          </a:p>
          <a:p>
            <a:pPr marL="228600" indent="-228600" rtl="0">
              <a:buFont typeface="+mj-lt"/>
              <a:buAutoNum type="arabicPeriod"/>
            </a:pPr>
            <a:r>
              <a:rPr lang="es-419" sz="1600" b="1" dirty="0">
                <a:solidFill>
                  <a:srgbClr val="000000"/>
                </a:solidFill>
              </a:rPr>
              <a:t>Oferta de DHCP (DHCPOFFER)</a:t>
            </a:r>
          </a:p>
          <a:p>
            <a:pPr marL="228600" indent="-228600" rtl="0">
              <a:buFont typeface="+mj-lt"/>
              <a:buAutoNum type="arabicPeriod"/>
            </a:pPr>
            <a:r>
              <a:rPr lang="es-419" sz="1600" b="1" dirty="0">
                <a:solidFill>
                  <a:srgbClr val="000000"/>
                </a:solidFill>
              </a:rPr>
              <a:t>Solicitud de DHCP (DHCPREQUEST)</a:t>
            </a:r>
          </a:p>
          <a:p>
            <a:pPr marL="228600" indent="-228600" rtl="0">
              <a:buFont typeface="+mj-lt"/>
              <a:buAutoNum type="arabicPeriod"/>
            </a:pPr>
            <a:r>
              <a:rPr lang="es-419" sz="1600" b="1" dirty="0">
                <a:solidFill>
                  <a:srgbClr val="000000"/>
                </a:solidFill>
              </a:rPr>
              <a:t>Acuse de recibo de DHCP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4"/>
          <a:stretch>
            <a:fillRect/>
          </a:stretch>
        </p:blipFill>
        <p:spPr>
          <a:xfrm>
            <a:off x="3304131" y="731837"/>
            <a:ext cx="5653752" cy="3917707"/>
          </a:xfrm>
          <a:prstGeom prst="rect">
            <a:avLst/>
          </a:prstGeom>
        </p:spPr>
      </p:pic>
    </p:spTree>
    <p:custDataLst>
      <p:tags r:id="rId1"/>
    </p:custDataLst>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965448"/>
          </a:xfrm>
        </p:spPr>
        <p:txBody>
          <a:bodyPr/>
          <a:lstStyle/>
          <a:p>
            <a:pPr rtl="0"/>
            <a:r>
              <a:rPr lang="es-419" sz="1600" dirty="0"/>
              <a:t>Conceptos DHCPv4</a:t>
            </a:r>
            <a:br>
              <a:rPr lang="en-US" dirty="0"/>
            </a:br>
            <a:r>
              <a:rPr lang="es-419" sz="2400" dirty="0"/>
              <a:t>Pasos para renovar una concesión</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378001" cy="3893374"/>
          </a:xfrm>
          <a:prstGeom prst="rect">
            <a:avLst/>
          </a:prstGeom>
          <a:noFill/>
        </p:spPr>
        <p:txBody>
          <a:bodyPr wrap="square" rtlCol="0">
            <a:spAutoFit/>
          </a:bodyPr>
          <a:lstStyle/>
          <a:p>
            <a:pPr rtl="0"/>
            <a:r>
              <a:rPr lang="es-419" sz="1300" dirty="0">
                <a:solidFill>
                  <a:srgbClr val="000000"/>
                </a:solidFill>
              </a:rPr>
              <a:t>Antes de la expiración de la concesión, el cliente inicia un proceso de dos pasos para renovar la concesión con el servidor DHCPv4, como se muestra en la figura:</a:t>
            </a:r>
          </a:p>
          <a:p>
            <a:endParaRPr lang="en-US" sz="1300" dirty="0">
              <a:solidFill>
                <a:srgbClr val="000000"/>
              </a:solidFill>
            </a:endParaRPr>
          </a:p>
          <a:p>
            <a:pPr rtl="0"/>
            <a:r>
              <a:rPr lang="es-419" sz="1300" b="1" dirty="0">
                <a:solidFill>
                  <a:srgbClr val="000000"/>
                </a:solidFill>
              </a:rPr>
              <a:t>1.Solicitud de DHCP (DHCPREQUEST)</a:t>
            </a:r>
          </a:p>
          <a:p>
            <a:pPr rtl="0"/>
            <a:r>
              <a:rPr lang="es-419" sz="1300" dirty="0">
                <a:solidFill>
                  <a:srgbClr val="000000"/>
                </a:solidFill>
              </a:rPr>
              <a:t>Antes de que caduque el arrendamiento, el cliente envía un mensaje DHCPREQUEST directamente al servidor de DHCPv4 que ofreció la dirección IPv4 en primera instancia. Si no se recibe un mensaje DHCPACK dentro de una cantidad de tiempo especificada, el cliente transmite otro mensaje DHCPREQUEST de modo que uno de los otros servidores de DHCPv4 pueda extender el arrendamiento.</a:t>
            </a:r>
          </a:p>
          <a:p>
            <a:endParaRPr lang="en-US" sz="1300" dirty="0">
              <a:solidFill>
                <a:srgbClr val="000000"/>
              </a:solidFill>
            </a:endParaRPr>
          </a:p>
          <a:p>
            <a:pPr rtl="0"/>
            <a:r>
              <a:rPr lang="es-419" sz="1300" b="1" dirty="0">
                <a:solidFill>
                  <a:srgbClr val="000000"/>
                </a:solidFill>
              </a:rPr>
              <a:t>2.Acuse de recibo de DHCP (DHCPACK)</a:t>
            </a:r>
          </a:p>
          <a:p>
            <a:pPr rtl="0"/>
            <a:r>
              <a:rPr lang="es-419" sz="1300" dirty="0">
                <a:solidFill>
                  <a:srgbClr val="000000"/>
                </a:solidFill>
              </a:rPr>
              <a:t>Al recibir el mensaje DHCPREQUEST, el servidor verifica la información del arrendamiento al devolver un DHCPACK.</a:t>
            </a:r>
          </a:p>
          <a:p>
            <a:endParaRPr lang="en-US" sz="13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4"/>
          <a:stretch>
            <a:fillRect/>
          </a:stretch>
        </p:blipFill>
        <p:spPr>
          <a:xfrm>
            <a:off x="4572000" y="1217533"/>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439388"/>
            <a:ext cx="4802418" cy="738664"/>
          </a:xfrm>
          <a:prstGeom prst="rect">
            <a:avLst/>
          </a:prstGeom>
        </p:spPr>
        <p:txBody>
          <a:bodyPr wrap="square">
            <a:spAutoFit/>
          </a:bodyPr>
          <a:lstStyle/>
          <a:p>
            <a:pPr rtl="0"/>
            <a:r>
              <a:rPr lang="es-419" sz="1400" dirty="0">
                <a:solidFill>
                  <a:srgbClr val="000000"/>
                </a:solidFill>
              </a:rPr>
              <a:t>Nota</a:t>
            </a:r>
            <a:r>
              <a:rPr lang="es-419" sz="1400" b="1" dirty="0">
                <a:solidFill>
                  <a:srgbClr val="000000"/>
                </a:solidFill>
              </a:rPr>
              <a:t>: Estos mensajes (principalmente DHCPOFFER y DHCPACK) se pueden enviar como unidifusión o difusión según la IETF RFC 2131.</a:t>
            </a:r>
          </a:p>
        </p:txBody>
      </p:sp>
    </p:spTree>
    <p:custDataLst>
      <p:tags r:id="rId1"/>
    </p:custDataLst>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28" y="1889356"/>
            <a:ext cx="7848344" cy="1364788"/>
          </a:xfrm>
        </p:spPr>
        <p:txBody>
          <a:bodyPr anchor="ctr"/>
          <a:lstStyle/>
          <a:p>
            <a:pPr rtl="0"/>
            <a:r>
              <a:rPr lang="es-419" dirty="0">
                <a:solidFill>
                  <a:schemeClr val="accent5">
                    <a:lumMod val="40000"/>
                    <a:lumOff val="60000"/>
                  </a:schemeClr>
                </a:solidFill>
              </a:rPr>
              <a:t>Configurar un servidor DHCPv4 del IOS de Cisco</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01466"/>
          </a:xfrm>
        </p:spPr>
        <p:txBody>
          <a:bodyPr/>
          <a:lstStyle/>
          <a:p>
            <a:r>
              <a:rPr lang="es-CR" sz="1600" dirty="0"/>
              <a:t>Configurar un servidor DHCPv4 del IOS de Cisco </a:t>
            </a:r>
            <a:br>
              <a:rPr lang="es-CR" sz="1600" dirty="0"/>
            </a:br>
            <a:r>
              <a:rPr lang="es-419" sz="2400" dirty="0"/>
              <a:t>Servidor DHCPv4</a:t>
            </a:r>
            <a:endParaRPr lang="es-419" sz="1600" dirty="0"/>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rtl="0"/>
            <a:endParaRPr lang="es-419" sz="1600" dirty="0">
              <a:solidFill>
                <a:srgbClr val="000000"/>
              </a:solidFill>
            </a:endParaRPr>
          </a:p>
          <a:p>
            <a:pPr marL="0" indent="0" algn="l" rtl="0"/>
            <a:r>
              <a:rPr lang="es-419" sz="1600" dirty="0">
                <a:solidFill>
                  <a:srgbClr val="000000"/>
                </a:solidFill>
              </a:rPr>
              <a:t>Ahora usted tiene una comprensión básica de cómo funciona DHCPv4 y cómo puede hacer su trabajo un poco más fácil. Un </a:t>
            </a:r>
            <a:r>
              <a:rPr lang="es-419" sz="1600" dirty="0" err="1">
                <a:solidFill>
                  <a:srgbClr val="000000"/>
                </a:solidFill>
              </a:rPr>
              <a:t>router</a:t>
            </a:r>
            <a:r>
              <a:rPr lang="es-419" sz="1600" dirty="0">
                <a:solidFill>
                  <a:srgbClr val="000000"/>
                </a:solidFill>
              </a:rPr>
              <a:t> Cisco que ejecuta el software IOS de Cisco puede configurarse para que funcione como servidor de DHCPv4. El servidor de DHCPv4 que utiliza IOS de Cisco asigna y administra direcciones IPv4 de conjuntos de direcciones especificados dentro del </a:t>
            </a:r>
            <a:r>
              <a:rPr lang="es-419" sz="1600" dirty="0" err="1">
                <a:solidFill>
                  <a:srgbClr val="000000"/>
                </a:solidFill>
              </a:rPr>
              <a:t>router</a:t>
            </a:r>
            <a:r>
              <a:rPr lang="es-419" sz="1600" dirty="0">
                <a:solidFill>
                  <a:srgbClr val="000000"/>
                </a:solidFill>
              </a:rPr>
              <a:t> para los clientes DHCPv4.</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4"/>
          <a:stretch>
            <a:fillRect/>
          </a:stretch>
        </p:blipFill>
        <p:spPr>
          <a:xfrm>
            <a:off x="1933903" y="2347227"/>
            <a:ext cx="5276193" cy="2334715"/>
          </a:xfrm>
          <a:prstGeom prst="rect">
            <a:avLst/>
          </a:prstGeom>
        </p:spPr>
      </p:pic>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6002</TotalTime>
  <Words>2160</Words>
  <Application>Microsoft Office PowerPoint</Application>
  <PresentationFormat>Presentación en pantalla (16:9)</PresentationFormat>
  <Paragraphs>176</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vt:lpstr>
      <vt:lpstr>Calibri</vt:lpstr>
      <vt:lpstr>CiscoSans ExtraLight</vt:lpstr>
      <vt:lpstr>Default Theme</vt:lpstr>
      <vt:lpstr>DHCPv4</vt:lpstr>
      <vt:lpstr>Conceptos DHCPv4</vt:lpstr>
      <vt:lpstr>Conceptos DHCPv4 Servidor y cliente</vt:lpstr>
      <vt:lpstr>Conceptos DHCPv4 Servidor y cliente (Cont.) </vt:lpstr>
      <vt:lpstr>Conceptos DHCPv4 OperaciónDHCPv4</vt:lpstr>
      <vt:lpstr>Conceptos DHCPv4 Pasos para obtener una concesión</vt:lpstr>
      <vt:lpstr>Conceptos DHCPv4 Pasos para renovar una concesión</vt:lpstr>
      <vt:lpstr>Configurar un servidor DHCPv4 del IOS de Cisco</vt:lpstr>
      <vt:lpstr>Configurar un servidor DHCPv4 del IOS de Cisco  Servidor DHCPv4</vt:lpstr>
      <vt:lpstr>Configurar un servidor DHCPv4 del IOS de Cisco Pasos para configurar un servidor DHCPv4 de Cisco IOS</vt:lpstr>
      <vt:lpstr>Configurar un servidor DHCPv4 del IOS de Cisco  Pasos para configurar un servidor DHCPv4 de Cisco IOS (Cont.) </vt:lpstr>
      <vt:lpstr>Ejemplo de configuración de servidor DHCPv4 de Cisco IOS</vt:lpstr>
      <vt:lpstr>Configurar un servidor DHCPv4 del IOS de Cisco  Verifique que DHCPv4 esté activo</vt:lpstr>
      <vt:lpstr>Configurar un servidor DHCPv4 del IOS de Cisco Verifique la configuración DHCPv4 </vt:lpstr>
      <vt:lpstr>Configurar un servidor DHCPv4 del IOS de Cisco Verifique los enlaces DHCPv4 </vt:lpstr>
      <vt:lpstr>Configurar un servidor DHCPv4 del IOS de Cisco Verifique las estadísticas de DHCPv4</vt:lpstr>
      <vt:lpstr>Configurar un servidor DHCPv4 del IOS de Cisco Verificar el direccionamiento IPv4 recibido del cliente DHCPv4 </vt:lpstr>
      <vt:lpstr>Configurar un servidor DHCPv4 del IOS de Cisco  Desactivar el servidor DHCPv4</vt:lpstr>
      <vt:lpstr>Configurar un servidor DHCPv4 del IOS de Cisco Relay DHCPv4</vt:lpstr>
      <vt:lpstr>Configurar un servidor DHCPv4 del IOS de Cisco Relay DHCPv4</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405</cp:revision>
  <dcterms:created xsi:type="dcterms:W3CDTF">2019-10-18T06:21:22Z</dcterms:created>
  <dcterms:modified xsi:type="dcterms:W3CDTF">2023-01-30T23:50:22Z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