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962" r:id="rId1"/>
  </p:sldMasterIdLst>
  <p:notesMasterIdLst>
    <p:notesMasterId r:id="rId101"/>
  </p:notesMasterIdLst>
  <p:handoutMasterIdLst>
    <p:handoutMasterId r:id="rId102"/>
  </p:handoutMasterIdLst>
  <p:sldIdLst>
    <p:sldId id="500" r:id="rId2"/>
    <p:sldId id="692" r:id="rId3"/>
    <p:sldId id="694" r:id="rId4"/>
    <p:sldId id="696" r:id="rId5"/>
    <p:sldId id="749" r:id="rId6"/>
    <p:sldId id="757" r:id="rId7"/>
    <p:sldId id="758" r:id="rId8"/>
    <p:sldId id="746" r:id="rId9"/>
    <p:sldId id="801" r:id="rId10"/>
    <p:sldId id="825" r:id="rId11"/>
    <p:sldId id="698" r:id="rId12"/>
    <p:sldId id="802" r:id="rId13"/>
    <p:sldId id="759" r:id="rId14"/>
    <p:sldId id="760" r:id="rId15"/>
    <p:sldId id="762" r:id="rId16"/>
    <p:sldId id="761" r:id="rId17"/>
    <p:sldId id="764" r:id="rId18"/>
    <p:sldId id="763" r:id="rId19"/>
    <p:sldId id="769" r:id="rId20"/>
    <p:sldId id="770" r:id="rId21"/>
    <p:sldId id="771" r:id="rId22"/>
    <p:sldId id="773" r:id="rId23"/>
    <p:sldId id="775" r:id="rId24"/>
    <p:sldId id="774" r:id="rId25"/>
    <p:sldId id="776" r:id="rId26"/>
    <p:sldId id="777" r:id="rId27"/>
    <p:sldId id="778" r:id="rId28"/>
    <p:sldId id="779" r:id="rId29"/>
    <p:sldId id="780" r:id="rId30"/>
    <p:sldId id="823" r:id="rId31"/>
    <p:sldId id="826" r:id="rId32"/>
    <p:sldId id="824" r:id="rId33"/>
    <p:sldId id="804" r:id="rId34"/>
    <p:sldId id="805" r:id="rId35"/>
    <p:sldId id="1096" r:id="rId36"/>
    <p:sldId id="806" r:id="rId37"/>
    <p:sldId id="781" r:id="rId38"/>
    <p:sldId id="788" r:id="rId39"/>
    <p:sldId id="789" r:id="rId40"/>
    <p:sldId id="790" r:id="rId41"/>
    <p:sldId id="791" r:id="rId42"/>
    <p:sldId id="796" r:id="rId43"/>
    <p:sldId id="799" r:id="rId44"/>
    <p:sldId id="795" r:id="rId45"/>
    <p:sldId id="794" r:id="rId46"/>
    <p:sldId id="800" r:id="rId47"/>
    <p:sldId id="807" r:id="rId48"/>
    <p:sldId id="821" r:id="rId49"/>
    <p:sldId id="828" r:id="rId50"/>
    <p:sldId id="827" r:id="rId51"/>
    <p:sldId id="888" r:id="rId52"/>
    <p:sldId id="892" r:id="rId53"/>
    <p:sldId id="893" r:id="rId54"/>
    <p:sldId id="897" r:id="rId55"/>
    <p:sldId id="901" r:id="rId56"/>
    <p:sldId id="904" r:id="rId57"/>
    <p:sldId id="906" r:id="rId58"/>
    <p:sldId id="907" r:id="rId59"/>
    <p:sldId id="909" r:id="rId60"/>
    <p:sldId id="910" r:id="rId61"/>
    <p:sldId id="887" r:id="rId62"/>
    <p:sldId id="860" r:id="rId63"/>
    <p:sldId id="862" r:id="rId64"/>
    <p:sldId id="840" r:id="rId65"/>
    <p:sldId id="842" r:id="rId66"/>
    <p:sldId id="911" r:id="rId67"/>
    <p:sldId id="921" r:id="rId68"/>
    <p:sldId id="689" r:id="rId69"/>
    <p:sldId id="922" r:id="rId70"/>
    <p:sldId id="924" r:id="rId71"/>
    <p:sldId id="710" r:id="rId72"/>
    <p:sldId id="934" r:id="rId73"/>
    <p:sldId id="935" r:id="rId74"/>
    <p:sldId id="939" r:id="rId75"/>
    <p:sldId id="938" r:id="rId76"/>
    <p:sldId id="941" r:id="rId77"/>
    <p:sldId id="944" r:id="rId78"/>
    <p:sldId id="942" r:id="rId79"/>
    <p:sldId id="943" r:id="rId80"/>
    <p:sldId id="945" r:id="rId81"/>
    <p:sldId id="946" r:id="rId82"/>
    <p:sldId id="947" r:id="rId83"/>
    <p:sldId id="956" r:id="rId84"/>
    <p:sldId id="948" r:id="rId85"/>
    <p:sldId id="923" r:id="rId86"/>
    <p:sldId id="949" r:id="rId87"/>
    <p:sldId id="957" r:id="rId88"/>
    <p:sldId id="962" r:id="rId89"/>
    <p:sldId id="966" r:id="rId90"/>
    <p:sldId id="968" r:id="rId91"/>
    <p:sldId id="969" r:id="rId92"/>
    <p:sldId id="971" r:id="rId93"/>
    <p:sldId id="973" r:id="rId94"/>
    <p:sldId id="690" r:id="rId95"/>
    <p:sldId id="974" r:id="rId96"/>
    <p:sldId id="976" r:id="rId97"/>
    <p:sldId id="979" r:id="rId98"/>
    <p:sldId id="683" r:id="rId99"/>
    <p:sldId id="681" r:id="rId100"/>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194">
          <p15:clr>
            <a:srgbClr val="A4A3A4"/>
          </p15:clr>
        </p15:guide>
        <p15:guide id="2" pos="176">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AADB"/>
    <a:srgbClr val="FDB5F4"/>
    <a:srgbClr val="7EC3E6"/>
    <a:srgbClr val="62B6E0"/>
    <a:srgbClr val="FFFF99"/>
    <a:srgbClr val="000066"/>
    <a:srgbClr val="3E67A4"/>
    <a:srgbClr val="678DC5"/>
    <a:srgbClr val="C0C0C4"/>
    <a:srgbClr val="3E8D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32522" autoAdjust="0"/>
    <p:restoredTop sz="82746" autoAdjust="0"/>
  </p:normalViewPr>
  <p:slideViewPr>
    <p:cSldViewPr snapToGrid="0" showGuides="1">
      <p:cViewPr varScale="1">
        <p:scale>
          <a:sx n="72" d="100"/>
          <a:sy n="72" d="100"/>
        </p:scale>
        <p:origin x="636" y="54"/>
      </p:cViewPr>
      <p:guideLst>
        <p:guide orient="horz" pos="4194"/>
        <p:guide pos="176"/>
      </p:guideLst>
    </p:cSldViewPr>
  </p:slideViewPr>
  <p:notesTextViewPr>
    <p:cViewPr>
      <p:scale>
        <a:sx n="75" d="100"/>
        <a:sy n="75" d="100"/>
      </p:scale>
      <p:origin x="0" y="0"/>
    </p:cViewPr>
  </p:notesTextViewPr>
  <p:sorterViewPr>
    <p:cViewPr varScale="1">
      <p:scale>
        <a:sx n="1" d="1"/>
        <a:sy n="1" d="1"/>
      </p:scale>
      <p:origin x="0" y="0"/>
    </p:cViewPr>
  </p:sorterViewPr>
  <p:notesViewPr>
    <p:cSldViewPr snapToGrid="0" showGuides="1">
      <p:cViewPr varScale="1">
        <p:scale>
          <a:sx n="82" d="100"/>
          <a:sy n="82" d="100"/>
        </p:scale>
        <p:origin x="-1938"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3084" name="Rectangle 12"/>
          <p:cNvSpPr>
            <a:spLocks noChangeArrowheads="1"/>
          </p:cNvSpPr>
          <p:nvPr/>
        </p:nvSpPr>
        <p:spPr bwMode="auto">
          <a:xfrm>
            <a:off x="57150" y="8785225"/>
            <a:ext cx="2619375" cy="347663"/>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2010, Cisco Systems, Inc. All rights reserved.</a:t>
            </a:r>
          </a:p>
          <a:p>
            <a:pPr algn="l" defTabSz="611188">
              <a:lnSpc>
                <a:spcPct val="100000"/>
              </a:lnSpc>
              <a:tabLst>
                <a:tab pos="2387600" algn="l"/>
                <a:tab pos="4830763" algn="l"/>
              </a:tabLst>
              <a:defRPr/>
            </a:pPr>
            <a:r>
              <a:rPr lang="en-US" sz="800" dirty="0"/>
              <a:t>Presentation_ID.scr</a:t>
            </a:r>
          </a:p>
        </p:txBody>
      </p:sp>
      <p:sp>
        <p:nvSpPr>
          <p:cNvPr id="3085"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3086" name="Rectangle 14"/>
          <p:cNvSpPr>
            <a:spLocks noChangeArrowheads="1"/>
          </p:cNvSpPr>
          <p:nvPr/>
        </p:nvSpPr>
        <p:spPr bwMode="auto">
          <a:xfrm>
            <a:off x="5929313" y="8680450"/>
            <a:ext cx="812800" cy="287338"/>
          </a:xfrm>
          <a:prstGeom prst="rect">
            <a:avLst/>
          </a:prstGeom>
          <a:noFill/>
          <a:ln w="9525">
            <a:noFill/>
            <a:miter lim="800000"/>
            <a:headEnd/>
            <a:tailEnd/>
          </a:ln>
          <a:effectLst/>
        </p:spPr>
        <p:txBody>
          <a:bodyPr lIns="18819" tIns="0" rIns="18819" bIns="0" anchor="b"/>
          <a:lstStyle/>
          <a:p>
            <a:pPr algn="r" defTabSz="903288">
              <a:lnSpc>
                <a:spcPct val="100000"/>
              </a:lnSpc>
              <a:defRPr/>
            </a:pPr>
            <a:fld id="{AEAAA42D-7350-4E1A-927F-F0F0D6BE9213}" type="slidenum">
              <a:rPr lang="en-US" sz="800"/>
              <a:pPr algn="r" defTabSz="903288">
                <a:lnSpc>
                  <a:spcPct val="100000"/>
                </a:lnSpc>
                <a:defRPr/>
              </a:pPr>
              <a:t>‹Nº›</a:t>
            </a:fld>
            <a:endParaRPr lang="en-US" sz="8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249988" y="8609013"/>
            <a:ext cx="449262" cy="212725"/>
          </a:xfrm>
          <a:prstGeom prst="rect">
            <a:avLst/>
          </a:prstGeom>
          <a:noFill/>
          <a:ln w="9525">
            <a:noFill/>
            <a:miter lim="800000"/>
            <a:headEnd/>
            <a:tailEnd/>
          </a:ln>
          <a:effectLst/>
        </p:spPr>
        <p:txBody>
          <a:bodyPr wrap="none" anchor="ctr"/>
          <a:lstStyle/>
          <a:p>
            <a:pPr>
              <a:defRPr/>
            </a:pPr>
            <a:endParaRPr lang="en-US" dirty="0"/>
          </a:p>
        </p:txBody>
      </p:sp>
      <p:sp>
        <p:nvSpPr>
          <p:cNvPr id="183305" name="Rectangle 9"/>
          <p:cNvSpPr>
            <a:spLocks noChangeArrowheads="1"/>
          </p:cNvSpPr>
          <p:nvPr/>
        </p:nvSpPr>
        <p:spPr bwMode="auto">
          <a:xfrm>
            <a:off x="57150" y="8785225"/>
            <a:ext cx="2619375" cy="347663"/>
          </a:xfrm>
          <a:prstGeom prst="rect">
            <a:avLst/>
          </a:prstGeom>
          <a:noFill/>
          <a:ln w="9525">
            <a:noFill/>
            <a:miter lim="800000"/>
            <a:headEnd/>
            <a:tailEnd/>
          </a:ln>
          <a:effectLst/>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183306"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ffectLst/>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48A860EF-3C9C-408F-AA5B-BAB3242BE1D0}" type="slidenum">
              <a:rPr lang="en-US"/>
              <a:pPr>
                <a:defRPr/>
              </a:pPr>
              <a:t>‹Nº›</a:t>
            </a:fld>
            <a:endParaRPr lang="en-US" dirty="0"/>
          </a:p>
        </p:txBody>
      </p:sp>
      <p:sp>
        <p:nvSpPr>
          <p:cNvPr id="1843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1"/>
          <p:cNvSpPr>
            <a:spLocks noGrp="1" noChangeArrowheads="1"/>
          </p:cNvSpPr>
          <p:nvPr>
            <p:ph type="sldNum" sz="quarter" idx="5"/>
          </p:nvPr>
        </p:nvSpPr>
        <p:spPr>
          <a:noFill/>
        </p:spPr>
        <p:txBody>
          <a:bodyPr/>
          <a:lstStyle/>
          <a:p>
            <a:fld id="{2B30C949-4E15-4DB4-8A39-A23EF57DFAE1}" type="slidenum">
              <a:rPr lang="en-US" smtClean="0"/>
              <a:pPr/>
              <a:t>1</a:t>
            </a:fld>
            <a:endParaRPr lang="en-US" dirty="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404813" y="4378325"/>
            <a:ext cx="6121400" cy="4252913"/>
          </a:xfrm>
          <a:noFill/>
          <a:ln/>
        </p:spPr>
        <p:txBody>
          <a:bodyPr/>
          <a:lstStyle/>
          <a:p>
            <a:pPr>
              <a:buFontTx/>
              <a:buNone/>
            </a:pPr>
            <a:r>
              <a:rPr lang="en-US" b="1" dirty="0"/>
              <a:t>Cisco Networking Academy Program</a:t>
            </a:r>
          </a:p>
          <a:p>
            <a:pPr>
              <a:buFontTx/>
              <a:buNone/>
            </a:pPr>
            <a:r>
              <a:rPr lang="en-US" b="1" dirty="0"/>
              <a:t>CCNP</a:t>
            </a:r>
            <a:r>
              <a:rPr lang="en-US" b="1" baseline="0" dirty="0"/>
              <a:t> ROUTE: Implementing IP Routing</a:t>
            </a:r>
            <a:endParaRPr lang="en-US" b="1" dirty="0"/>
          </a:p>
          <a:p>
            <a:pPr>
              <a:buFontTx/>
              <a:buNone/>
            </a:pPr>
            <a:r>
              <a:rPr lang="en-US" sz="1300" b="1" dirty="0"/>
              <a:t>Chapter 6: Implementing a Border Gateway Protocol Solution for ISP Connectivity</a:t>
            </a:r>
            <a:br>
              <a:rPr lang="en-US" b="1" dirty="0"/>
            </a:b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19</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i="0" dirty="0"/>
              <a:t>With a connection to a single ISP when no link redundancy is used, the customer is single homed. If the ISP network fails, connectivity to the Internet is interrupted.</a:t>
            </a:r>
          </a:p>
          <a:p>
            <a:pPr lvl="0"/>
            <a:r>
              <a:rPr lang="en-US" i="0" dirty="0"/>
              <a:t>With a connection to a single ISP, redundancy can be achieved if two links toward the same ISP are used effectively. This is called being dual homed.</a:t>
            </a:r>
          </a:p>
          <a:p>
            <a:r>
              <a:rPr lang="en-US" i="0" dirty="0"/>
              <a:t>With connections to multiple ISPs, redundancy is built into the design. A customer connected to multiple ISPs is said to be multihomed, and is thus resistant to a single ISP failure.</a:t>
            </a:r>
          </a:p>
          <a:p>
            <a:pPr lvl="0"/>
            <a:r>
              <a:rPr lang="en-US" i="0" dirty="0"/>
              <a:t>To enhance the resiliency further with connections to multiple ISPs, a customer can have two links toward each ISP. This solution is called being dual </a:t>
            </a:r>
            <a:r>
              <a:rPr lang="en-US" i="0"/>
              <a:t>multihomed.</a:t>
            </a:r>
            <a:endParaRPr lang="en-US" i="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Depending on the Service-level agreement (SLA) signed with the ISP.</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Depending on the Service-level agreement (SLA) signed with the ISP.</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Depending on the Service-level agreement (SLA) signed with the ISP.</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Depending on the Service-level agreement (SLA) signed with the ISP.</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5428917-693F-4F4E-8439-097CDBAFE240}" type="slidenum">
              <a:rPr lang="en-US"/>
              <a:pPr/>
              <a:t>30</a:t>
            </a:fld>
            <a:endParaRPr lang="en-US" dirty="0"/>
          </a:p>
        </p:txBody>
      </p:sp>
      <p:sp>
        <p:nvSpPr>
          <p:cNvPr id="919554" name="Rectangle 2"/>
          <p:cNvSpPr>
            <a:spLocks noGrp="1" noRot="1" noChangeAspect="1" noChangeArrowheads="1" noTextEdit="1"/>
          </p:cNvSpPr>
          <p:nvPr>
            <p:ph type="sldImg"/>
          </p:nvPr>
        </p:nvSpPr>
        <p:spPr>
          <a:xfrm>
            <a:off x="1282700" y="571500"/>
            <a:ext cx="4457700" cy="3343275"/>
          </a:xfrm>
          <a:ln/>
        </p:spPr>
      </p:sp>
      <p:sp>
        <p:nvSpPr>
          <p:cNvPr id="919555" name="Rectangle 3"/>
          <p:cNvSpPr>
            <a:spLocks noGrp="1" noChangeArrowheads="1"/>
          </p:cNvSpPr>
          <p:nvPr>
            <p:ph type="body" idx="1"/>
          </p:nvPr>
        </p:nvSpPr>
        <p:spPr>
          <a:xfrm>
            <a:off x="878330" y="4063317"/>
            <a:ext cx="5274847" cy="4380128"/>
          </a:xfrm>
        </p:spPr>
        <p:txBody>
          <a:bodyPr lIns="91507" tIns="45753" rIns="91507" bIns="45753"/>
          <a:lstStyle/>
          <a:p>
            <a:r>
              <a:rPr lang="en-US" dirty="0"/>
              <a:t>Recall that when BGP is running between routers in different autonomous systems, it is called EBGP. By default, routers running EBGP are directly connected to each other.</a:t>
            </a:r>
          </a:p>
          <a:p>
            <a:r>
              <a:rPr lang="en-US" dirty="0"/>
              <a:t>An EBGP neighbor is a router outside this autonomous system; an IGP is not run between the EBGP neighbors. For two routers to exchange BGP routing updates, the TCP-reliable transport layer on each side must successfully pass the TCP three-way handshake before the BGP session can be established. Therefore, the IP address used in the BGP </a:t>
            </a:r>
            <a:r>
              <a:rPr lang="en-US" b="1" dirty="0"/>
              <a:t>neighbor </a:t>
            </a:r>
            <a:r>
              <a:rPr lang="en-US" dirty="0"/>
              <a:t>command must be reachable without using an IGP, which can be accomplished by pointing at an address that is reachable through a directly connected network or by using static routes to that IP address. Generally, the neighbor address that is used is the address on a directly connected network.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280EC46-7C8C-47DD-8D6B-2567605D7324}" type="slidenum">
              <a:rPr lang="en-US"/>
              <a:pPr/>
              <a:t>4</a:t>
            </a:fld>
            <a:endParaRPr lang="en-US" dirty="0"/>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0EFD733B-CED5-46D2-9DD7-C297D538DAA5}" type="slidenum">
              <a:rPr lang="en-US"/>
              <a:pPr/>
              <a:t>32</a:t>
            </a:fld>
            <a:endParaRPr lang="en-US" dirty="0"/>
          </a:p>
        </p:txBody>
      </p:sp>
      <p:sp>
        <p:nvSpPr>
          <p:cNvPr id="921602" name="Rectangle 2"/>
          <p:cNvSpPr>
            <a:spLocks noGrp="1" noRot="1" noChangeAspect="1" noChangeArrowheads="1" noTextEdit="1"/>
          </p:cNvSpPr>
          <p:nvPr>
            <p:ph type="sldImg"/>
          </p:nvPr>
        </p:nvSpPr>
        <p:spPr>
          <a:xfrm>
            <a:off x="1282700" y="571500"/>
            <a:ext cx="4457700" cy="3343275"/>
          </a:xfrm>
          <a:ln/>
        </p:spPr>
      </p:sp>
      <p:sp>
        <p:nvSpPr>
          <p:cNvPr id="921603" name="Rectangle 3"/>
          <p:cNvSpPr>
            <a:spLocks noGrp="1" noChangeArrowheads="1"/>
          </p:cNvSpPr>
          <p:nvPr>
            <p:ph type="body" idx="1"/>
          </p:nvPr>
        </p:nvSpPr>
        <p:spPr>
          <a:xfrm>
            <a:off x="878330" y="4063317"/>
            <a:ext cx="5274847" cy="4380128"/>
          </a:xfrm>
        </p:spPr>
        <p:txBody>
          <a:bodyPr lIns="91507" tIns="45753" rIns="91507" bIns="45753"/>
          <a:lstStyle/>
          <a:p>
            <a:pPr>
              <a:lnSpc>
                <a:spcPct val="80000"/>
              </a:lnSpc>
            </a:pPr>
            <a:r>
              <a:rPr lang="en-US" dirty="0"/>
              <a:t>Recall that BGP that runs between routers within the same autonomous system is called IBGP. IBGP runs within an autonomous system to exchange BGP information so that all BGP speakers have the same BGP routing information about outside autonomous systems.</a:t>
            </a:r>
          </a:p>
          <a:p>
            <a:pPr>
              <a:lnSpc>
                <a:spcPct val="80000"/>
              </a:lnSpc>
            </a:pPr>
            <a:r>
              <a:rPr lang="en-US" dirty="0"/>
              <a:t>Routers running IBGP do not have to be directly connected to each other as long as they can reach each other so that TCP handshaking can be performed to set up the BGP neighbor relationships. The IBGP neighbor can be reached by a directly connected network, static routes, or by the internal routing protocol. Because multiple paths generally exist within an autonomous system to reach the other IBGP routers, a loopback address is generally used in the BGP </a:t>
            </a:r>
            <a:r>
              <a:rPr lang="en-US" b="1" dirty="0"/>
              <a:t>neighbor</a:t>
            </a:r>
            <a:r>
              <a:rPr lang="en-US" dirty="0"/>
              <a:t> command to establish the IBGP sessions.</a:t>
            </a:r>
            <a:endParaRPr lang="en-US" b="1" dirty="0"/>
          </a:p>
          <a:p>
            <a:pPr>
              <a:lnSpc>
                <a:spcPct val="80000"/>
              </a:lnSpc>
              <a:buFontTx/>
              <a:buNone/>
            </a:pPr>
            <a:endParaRPr lang="en-US" b="1" dirty="0"/>
          </a:p>
          <a:p>
            <a:pPr>
              <a:lnSpc>
                <a:spcPct val="80000"/>
              </a:lnSpc>
              <a:buFontTx/>
              <a:buNone/>
            </a:pPr>
            <a:r>
              <a:rPr lang="en-US" b="1" dirty="0"/>
              <a:t>Example: Internal BGP</a:t>
            </a:r>
          </a:p>
          <a:p>
            <a:pPr>
              <a:lnSpc>
                <a:spcPct val="80000"/>
              </a:lnSpc>
            </a:pPr>
            <a:r>
              <a:rPr lang="en-US" dirty="0"/>
              <a:t>When multiple routers in an autonomous system are running BGP, they exchange BGP routing updates with one another. In the figure, routers A, D, and C learn the paths to the external autonomous systems from their respective EBGP neighbors (Z, Y, and X). If the link between D and Y goes down, D must learn new routes to the external autonomous systems. Other BGP routers within AS 65500 that were using D to get to external networks must also be informed that the path through D is not available. Those BGP routers within AS 65500 need to have the alternate paths through routers A and C in their BGP forwarding database. You must set up IBGP sessions between all BGP routers in AS 65500, so each router within the autonomous system learns about paths to the external networks via IBGP.</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mn-ea"/>
                <a:cs typeface="+mn-cs"/>
              </a:rPr>
              <a:t>Because the current Internet routing table is very large, redistributing all the BGP routes into an IGP is not a scalable way for the interior routers within an autonomous system to learn about the external networks. </a:t>
            </a:r>
          </a:p>
          <a:p>
            <a:r>
              <a:rPr lang="en-US" sz="1200" kern="1200" baseline="0" dirty="0">
                <a:solidFill>
                  <a:schemeClr val="tx1"/>
                </a:solidFill>
                <a:latin typeface="Arial" charset="0"/>
                <a:ea typeface="+mn-ea"/>
                <a:cs typeface="+mn-cs"/>
              </a:rPr>
              <a:t>Another method that you can use is to run IBGP on all routers within the autonomous system.</a:t>
            </a:r>
          </a:p>
          <a:p>
            <a:r>
              <a:rPr lang="en-US" sz="1200" kern="1200" baseline="0" dirty="0">
                <a:solidFill>
                  <a:schemeClr val="tx1"/>
                </a:solidFill>
                <a:latin typeface="Arial" charset="0"/>
                <a:ea typeface="+mn-ea"/>
                <a:cs typeface="+mn-cs"/>
              </a:rPr>
              <a:t>It is important to know that all routers in the path between IBGP neighbors within an autonomous system, known as the transit path, must also be running BGP. </a:t>
            </a:r>
          </a:p>
          <a:p>
            <a:pPr lvl="1"/>
            <a:r>
              <a:rPr lang="en-US" sz="1200" kern="1200" baseline="0" dirty="0">
                <a:solidFill>
                  <a:schemeClr val="tx1"/>
                </a:solidFill>
                <a:latin typeface="Arial" charset="0"/>
                <a:ea typeface="+mn-ea"/>
                <a:cs typeface="+mn-cs"/>
              </a:rPr>
              <a:t>These IBGP sessions must be fully meshed.</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mn-ea"/>
                <a:cs typeface="+mn-cs"/>
              </a:rPr>
              <a:t>Because the current Internet routing table is very large, redistributing all the BGP routes into an IGP is not a scalable way for the interior routers within an autonomous system to learn about the external networks. </a:t>
            </a:r>
          </a:p>
          <a:p>
            <a:r>
              <a:rPr lang="en-US" sz="1200" kern="1200" baseline="0" dirty="0">
                <a:solidFill>
                  <a:schemeClr val="tx1"/>
                </a:solidFill>
                <a:latin typeface="Arial" charset="0"/>
                <a:ea typeface="+mn-ea"/>
                <a:cs typeface="+mn-cs"/>
              </a:rPr>
              <a:t>Another method that you can use is to run IBGP on all routers within the autonomous system.</a:t>
            </a:r>
          </a:p>
          <a:p>
            <a:r>
              <a:rPr lang="en-US" sz="1200" kern="1200" baseline="0" dirty="0">
                <a:solidFill>
                  <a:schemeClr val="tx1"/>
                </a:solidFill>
                <a:latin typeface="Arial" charset="0"/>
                <a:ea typeface="+mn-ea"/>
                <a:cs typeface="+mn-cs"/>
              </a:rPr>
              <a:t>It is important to know that all routers in the path between IBGP neighbors within an autonomous system, known as the transit path, must also be running BGP. </a:t>
            </a:r>
          </a:p>
          <a:p>
            <a:pPr lvl="1"/>
            <a:r>
              <a:rPr lang="en-US" sz="1200" kern="1200" baseline="0" dirty="0">
                <a:solidFill>
                  <a:schemeClr val="tx1"/>
                </a:solidFill>
                <a:latin typeface="Arial" charset="0"/>
                <a:ea typeface="+mn-ea"/>
                <a:cs typeface="+mn-cs"/>
              </a:rPr>
              <a:t>These IBGP sessions must be fully meshed.</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mn-ea"/>
                <a:cs typeface="+mn-cs"/>
              </a:rPr>
              <a:t>Because the current Internet routing table is very large, redistributing all the BGP routes into an IGP is not a scalable way for the interior routers within an autonomous system to learn about the external networks. </a:t>
            </a:r>
          </a:p>
          <a:p>
            <a:r>
              <a:rPr lang="en-US" sz="1200" kern="1200" baseline="0" dirty="0">
                <a:solidFill>
                  <a:schemeClr val="tx1"/>
                </a:solidFill>
                <a:latin typeface="Arial" charset="0"/>
                <a:ea typeface="+mn-ea"/>
                <a:cs typeface="+mn-cs"/>
              </a:rPr>
              <a:t>Another method that you can use is to run IBGP on all routers within the autonomous system.</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a:lnSpc>
                <a:spcPct val="70000"/>
              </a:lnSpc>
            </a:pPr>
            <a:r>
              <a:rPr lang="en-US" sz="1200" dirty="0"/>
              <a:t>Enterprise AS 65500 in the above figure is learning routes from both ISP-A and ISP-B via EBGP and is also running IBGP on all of its routers. </a:t>
            </a:r>
          </a:p>
          <a:p>
            <a:pPr>
              <a:lnSpc>
                <a:spcPct val="70000"/>
              </a:lnSpc>
            </a:pPr>
            <a:r>
              <a:rPr lang="en-US" sz="1200" dirty="0"/>
              <a:t>AS 65500 learns about routes and chooses the best way to each one based on the configuration of the routers in the autonomous system and the BGP routes passed from the ISPs. </a:t>
            </a:r>
          </a:p>
          <a:p>
            <a:pPr>
              <a:lnSpc>
                <a:spcPct val="70000"/>
              </a:lnSpc>
            </a:pPr>
            <a:r>
              <a:rPr lang="en-US" sz="1200" dirty="0"/>
              <a:t>If one of the connections to the ISPs goes down, traffic will be sent through the other ISP. </a:t>
            </a:r>
          </a:p>
          <a:p>
            <a:pPr>
              <a:lnSpc>
                <a:spcPct val="70000"/>
              </a:lnSpc>
            </a:pPr>
            <a:r>
              <a:rPr lang="en-US" sz="1200" dirty="0"/>
              <a:t>One of the routes that AS 65500 learns from ISP-A is the route to 172.18.0.0/16. If that route is passed through AS 65500 using IBGP and is mistakenly announced to ISP-B, then ISP-B may decide that the best way to get to 172.18.0.0/16 is through AS 65500, instead of through the Internet. AS 65500 would then be considered a transit autonomous system, which is a very undesirable situation. AS 65500 wants to have a redundant Internet connection, but does not want to act as a transit autonomous system between the two ISPs. Careful BGP configuration is required to avoid this situation. </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a:lnSpc>
                <a:spcPct val="70000"/>
              </a:lnSpc>
            </a:pPr>
            <a:r>
              <a:rPr lang="en-US" sz="1200" dirty="0"/>
              <a:t>The first multihoming option is to receive only a default route from each ISP. This configuration requires the least resources within the autonomous system because a default route is used to reach any external destinations. The autonomous system sends all its routes to the ISPs, which process and pass them on to other autonomous systems.</a:t>
            </a:r>
          </a:p>
          <a:p>
            <a:pPr>
              <a:lnSpc>
                <a:spcPct val="70000"/>
              </a:lnSpc>
            </a:pPr>
            <a:r>
              <a:rPr lang="en-US" sz="1200" dirty="0"/>
              <a:t>If a router in the autonomous system learns about multiple default routes, the local interior routing protocol installs the best default route into the routing table. From the perspective of this router, it takes the default route with the least-cost IGP metric. This IGP default route will route packets destined to the external networks to an edge router of this autonomous system, which is running EBGP with the ISPs. The edge router will use the BGP default route to reach all external networks.</a:t>
            </a:r>
          </a:p>
          <a:p>
            <a:pPr>
              <a:lnSpc>
                <a:spcPct val="70000"/>
              </a:lnSpc>
            </a:pPr>
            <a:r>
              <a:rPr lang="en-US" sz="1200" dirty="0"/>
              <a:t>The route that inbound packets take to reach the autonomous system is decided outside the autonomous system (within the ISPs and other autonomous systems).</a:t>
            </a:r>
          </a:p>
          <a:p>
            <a:pPr>
              <a:lnSpc>
                <a:spcPct val="70000"/>
              </a:lnSpc>
            </a:pPr>
            <a:r>
              <a:rPr lang="en-US" sz="1200" dirty="0"/>
              <a:t>Regional ISPs that have multiple connections to national or international ISPs commonly implement this option. The regional ISPs do not use BGP for path manipulation; however, they require the capability of adding new customers as well as the networks of the customers. If the regional ISP does not use BGP, then each time that the regional ISP adds a new set of networks, the customers must wait until the national ISPs add these networks to their BGP process and place static routes pointing at the regional ISP. By running EBGP with the national or international ISPs, the regional ISP needs to add only the new networks of the customers to its BGP process. These new networks automatically propagate across the Internet with minimal delay.</a:t>
            </a:r>
          </a:p>
          <a:p>
            <a:pPr>
              <a:lnSpc>
                <a:spcPct val="70000"/>
              </a:lnSpc>
            </a:pPr>
            <a:r>
              <a:rPr lang="en-US" sz="1200" dirty="0"/>
              <a:t>A customer that chooses to receive default routes from all providers must understand the following limitations of this option:</a:t>
            </a:r>
          </a:p>
          <a:p>
            <a:pPr>
              <a:lnSpc>
                <a:spcPct val="70000"/>
              </a:lnSpc>
            </a:pPr>
            <a:r>
              <a:rPr lang="en-US" sz="1200" dirty="0"/>
              <a:t>Path manipulation cannot be performed because only a single route is being received from each ISP.</a:t>
            </a:r>
          </a:p>
          <a:p>
            <a:pPr>
              <a:lnSpc>
                <a:spcPct val="70000"/>
              </a:lnSpc>
            </a:pPr>
            <a:r>
              <a:rPr lang="en-US" sz="1200" dirty="0"/>
              <a:t>Bandwidth manipulation is extremely difficult and can be accomplished only by manipulating the IGP metric of the default route.</a:t>
            </a:r>
          </a:p>
          <a:p>
            <a:pPr>
              <a:lnSpc>
                <a:spcPct val="70000"/>
              </a:lnSpc>
            </a:pPr>
            <a:r>
              <a:rPr lang="en-US" sz="1200" dirty="0"/>
              <a:t>Diverting some of the traffic from one exit point to another is challenging because all destinations are using the same default route for path selection.</a:t>
            </a:r>
            <a:endParaRPr lang="en-US" sz="1200" b="1" dirty="0"/>
          </a:p>
          <a:p>
            <a:pPr>
              <a:lnSpc>
                <a:spcPct val="70000"/>
              </a:lnSpc>
              <a:buFontTx/>
              <a:buNone/>
            </a:pPr>
            <a:endParaRPr lang="en-US" sz="1200" b="1" dirty="0"/>
          </a:p>
          <a:p>
            <a:pPr>
              <a:lnSpc>
                <a:spcPct val="70000"/>
              </a:lnSpc>
              <a:buFontTx/>
              <a:buNone/>
            </a:pPr>
            <a:r>
              <a:rPr lang="en-US" sz="1200" b="1" dirty="0"/>
              <a:t>Example: Default Routes from All Providers</a:t>
            </a:r>
          </a:p>
          <a:p>
            <a:pPr>
              <a:lnSpc>
                <a:spcPct val="70000"/>
              </a:lnSpc>
            </a:pPr>
            <a:r>
              <a:rPr lang="en-US" sz="1200" dirty="0"/>
              <a:t>In the above figure, AS 65000 and AS 65250 send default routes into AS 65500. The ISP that a specific router within AS 65500 uses to reach any external address is decided by the IGP metric that is used to reach the default route within the autonomous system.</a:t>
            </a:r>
          </a:p>
          <a:p>
            <a:pPr>
              <a:lnSpc>
                <a:spcPct val="70000"/>
              </a:lnSpc>
            </a:pPr>
            <a:r>
              <a:rPr lang="en-US" sz="1200" dirty="0"/>
              <a:t>For example, if you use RIP within AS 65500, router C selects the route with the lowest hop count to the default route when sending packets to network 172.16.0.0.</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39</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nSpc>
                <a:spcPct val="70000"/>
              </a:lnSpc>
            </a:pPr>
            <a:r>
              <a:rPr lang="en-US" dirty="0"/>
              <a:t>In the second design option for multihoming, all ISPs pass default routes plus select specific routes to the autonomous system.</a:t>
            </a:r>
          </a:p>
          <a:p>
            <a:pPr>
              <a:lnSpc>
                <a:spcPct val="70000"/>
              </a:lnSpc>
            </a:pPr>
            <a:r>
              <a:rPr lang="en-US" dirty="0"/>
              <a:t>An enterprise running EBGP with an ISP that wants a partial routing table generally receives the networks that the ISP and its other customers own. The enterprise can also receive the routes from any other autonomous system.</a:t>
            </a:r>
          </a:p>
          <a:p>
            <a:pPr>
              <a:lnSpc>
                <a:spcPct val="70000"/>
              </a:lnSpc>
            </a:pPr>
            <a:r>
              <a:rPr lang="en-US" dirty="0"/>
              <a:t>Major ISPs are assigned between 2000 and 10,000 CIDR blocks of IP addresses from the IANA, which they reassign to their customers. If the ISP passes this information to a customer that wants only a partial BGP routing table, the customer can redistribute these routes into its IGP. The internal routers of the customer (these routers are not running BGP) can then receive these routes via redistribution. They can take the nearest exit point based upon the best metric of specific networks instead of taking the nearest exit point based on the default route.</a:t>
            </a:r>
          </a:p>
          <a:p>
            <a:pPr>
              <a:lnSpc>
                <a:spcPct val="70000"/>
              </a:lnSpc>
            </a:pPr>
            <a:r>
              <a:rPr lang="en-US" dirty="0"/>
              <a:t>Acquiring a partial BGP table from each provider is beneficial because path selection will be more predictable than when using a default route.</a:t>
            </a:r>
            <a:endParaRPr lang="en-US" b="1" dirty="0"/>
          </a:p>
          <a:p>
            <a:pPr>
              <a:lnSpc>
                <a:spcPct val="70000"/>
              </a:lnSpc>
              <a:buFontTx/>
              <a:buNone/>
            </a:pPr>
            <a:endParaRPr lang="en-US" b="1" dirty="0"/>
          </a:p>
          <a:p>
            <a:pPr>
              <a:lnSpc>
                <a:spcPct val="70000"/>
              </a:lnSpc>
              <a:buFontTx/>
              <a:buNone/>
            </a:pPr>
            <a:r>
              <a:rPr lang="en-US" b="1" dirty="0"/>
              <a:t>Example: Default Routes from All Providers and Partial Table</a:t>
            </a:r>
          </a:p>
          <a:p>
            <a:pPr>
              <a:lnSpc>
                <a:spcPct val="70000"/>
              </a:lnSpc>
            </a:pPr>
            <a:r>
              <a:rPr lang="en-US" dirty="0"/>
              <a:t>In this figure, ISPs in AS 65000 and AS 64900 send default routes and the routes that each ISP owns to AS 64500. The enterprise (AS 64500) asked both providers to also send routes to networks in AS 64520 due to the amount of traffic between AS 64520 and AS 64500.</a:t>
            </a:r>
          </a:p>
          <a:p>
            <a:pPr>
              <a:lnSpc>
                <a:spcPct val="70000"/>
              </a:lnSpc>
            </a:pPr>
            <a:r>
              <a:rPr lang="en-US" dirty="0"/>
              <a:t>By running IBGP between the internal routers within AS 64500, AS 64500 can choose the optimal path to reach the customer networks (AS 64520 in this case). The routes to AS 64100 and to other autonomous systems not shown in the figure that are not specifically advertised to AS 64500 by ISP A and ISP B are decided by the IGP metric that is used to reach the default route within the autonomous system.</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40</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mn-ea"/>
                <a:cs typeface="+mn-cs"/>
              </a:rPr>
              <a:t>In the third multihoming option, all ISPs pass all routes to the autonomous system, and IBGP is run on at least all the routers in the transit path in this autonomous system. </a:t>
            </a:r>
          </a:p>
          <a:p>
            <a:pPr lvl="1"/>
            <a:r>
              <a:rPr lang="en-US" sz="1200" kern="1200" baseline="0" dirty="0">
                <a:solidFill>
                  <a:schemeClr val="tx1"/>
                </a:solidFill>
                <a:latin typeface="Arial" charset="0"/>
                <a:ea typeface="+mn-ea"/>
                <a:cs typeface="+mn-cs"/>
              </a:rPr>
              <a:t>This option allows the internal routers of the autonomous system to take the path through the best ISP for each route.</a:t>
            </a:r>
          </a:p>
          <a:p>
            <a:pPr lvl="1"/>
            <a:r>
              <a:rPr lang="en-US" sz="1200" kern="1200" baseline="0" dirty="0">
                <a:solidFill>
                  <a:schemeClr val="tx1"/>
                </a:solidFill>
                <a:latin typeface="Arial" charset="0"/>
                <a:ea typeface="+mn-ea"/>
                <a:cs typeface="+mn-cs"/>
              </a:rPr>
              <a:t>This configuration requires a lot of resources within the autonomous system because it must process all the external routes.</a:t>
            </a:r>
          </a:p>
          <a:p>
            <a:pPr lvl="1"/>
            <a:r>
              <a:rPr lang="en-US" sz="1200" kern="1200" baseline="0" dirty="0">
                <a:solidFill>
                  <a:schemeClr val="tx1"/>
                </a:solidFill>
                <a:latin typeface="Arial" charset="0"/>
                <a:ea typeface="+mn-ea"/>
                <a:cs typeface="+mn-cs"/>
              </a:rPr>
              <a:t>The autonomous system sends all of its routes to the ISPs, which process the routes and pass them to other autonomous systems.</a:t>
            </a:r>
          </a:p>
          <a:p>
            <a:r>
              <a:rPr lang="en-US" sz="1200" kern="1200" baseline="0" dirty="0">
                <a:solidFill>
                  <a:schemeClr val="tx1"/>
                </a:solidFill>
                <a:latin typeface="Arial" charset="0"/>
                <a:ea typeface="+mn-ea"/>
                <a:cs typeface="+mn-cs"/>
              </a:rPr>
              <a:t>The figure illustrates an example. ISP A autonomous system 65000 and ISP B autonomous system 64900 send all routes into Enterprise autonomous system 64500. </a:t>
            </a:r>
          </a:p>
          <a:p>
            <a:r>
              <a:rPr lang="en-US" sz="1200" kern="1200" baseline="0" dirty="0">
                <a:solidFill>
                  <a:schemeClr val="tx1"/>
                </a:solidFill>
                <a:latin typeface="Arial" charset="0"/>
                <a:ea typeface="+mn-ea"/>
                <a:cs typeface="+mn-cs"/>
              </a:rPr>
              <a:t>The ISP that a specific router within autonomous system 64500 uses to reach the external networks is determined by BGP. The routers in autonomous system 64500 can be configured to influence the path to certain networks. For example, Router A and Router B can influence the outbound traffic from autonomous system 64500.</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41</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47A1699-1749-474E-AB17-FB31CB60AFF9}" type="slidenum">
              <a:rPr lang="en-US"/>
              <a:pPr/>
              <a:t>48</a:t>
            </a:fld>
            <a:endParaRPr lang="en-US" dirty="0"/>
          </a:p>
        </p:txBody>
      </p:sp>
      <p:sp>
        <p:nvSpPr>
          <p:cNvPr id="821250" name="Rectangle 2"/>
          <p:cNvSpPr>
            <a:spLocks noGrp="1" noRot="1" noChangeAspect="1" noChangeArrowheads="1" noTextEdit="1"/>
          </p:cNvSpPr>
          <p:nvPr>
            <p:ph type="sldImg"/>
          </p:nvPr>
        </p:nvSpPr>
        <p:spPr>
          <a:ln/>
        </p:spPr>
      </p:sp>
      <p:sp>
        <p:nvSpPr>
          <p:cNvPr id="821251" name="Rectangle 3"/>
          <p:cNvSpPr>
            <a:spLocks noGrp="1" noChangeArrowheads="1"/>
          </p:cNvSpPr>
          <p:nvPr>
            <p:ph type="body" idx="1"/>
          </p:nvPr>
        </p:nvSpPr>
        <p:spPr/>
        <p:txBody>
          <a:bodyPr/>
          <a:lstStyle/>
          <a:p>
            <a:r>
              <a:rPr lang="en-US" dirty="0"/>
              <a:t>A router running BGP keeps its own tables to store BGP information that it receives from and sends to other routers, including a neighbor table, a BGP table (also called a forwarding database or topology database), and an IP routing table.</a:t>
            </a:r>
          </a:p>
          <a:p>
            <a:r>
              <a:rPr lang="en-US" dirty="0"/>
              <a:t>For BGP to establish an adjacency, you must configure it explicitly for each neighbor. BGP forms a TCP relationship with each of the configured neighbors and keeps track of the state of these relationships by periodically sending a BGP/TCP keepalive message.</a:t>
            </a:r>
          </a:p>
          <a:p>
            <a:r>
              <a:rPr lang="en-US" dirty="0"/>
              <a:t>The BGP sends BGP/TCP keepalives by default every 60 seconds.</a:t>
            </a:r>
          </a:p>
          <a:p>
            <a:r>
              <a:rPr lang="en-US" dirty="0"/>
              <a:t>After establishing an adjacency, the neighbors exchange the BGP routes that are in their IP routing table. Each router collects these routes from each neighbor that successfully establishes an adjacency and then places them in its BGP forwarding database. All routes that have been learned from each neighbor are placed into the BGP forwarding database. The best routes for each network are selected from the BGP forwarding database using the BGP route selection process and then offered to the IP routing table.</a:t>
            </a:r>
          </a:p>
          <a:p>
            <a:r>
              <a:rPr lang="en-US" dirty="0"/>
              <a:t>Each router compares the offered BGP routes to any other possible paths to those networks, and the best route, based on administrative distance, is installed in the IP routing table.</a:t>
            </a:r>
          </a:p>
          <a:p>
            <a:r>
              <a:rPr lang="en-US" dirty="0"/>
              <a:t>EBGP routes (BGP routes learned from an external autonomous system) have an administrative distance of 20. IBGP routes (BGP routes learned from within the autonomous system) have an administrative distance of 200.</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280EC46-7C8C-47DD-8D6B-2567605D7324}" type="slidenum">
              <a:rPr lang="en-US"/>
              <a:pPr/>
              <a:t>5</a:t>
            </a:fld>
            <a:endParaRPr lang="en-US" dirty="0"/>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b="1" dirty="0"/>
              <a:t>Note</a:t>
            </a:r>
            <a:r>
              <a:rPr lang="en-US" dirty="0"/>
              <a:t>:</a:t>
            </a:r>
          </a:p>
          <a:p>
            <a:pPr lvl="0"/>
            <a:r>
              <a:rPr lang="en-US" dirty="0"/>
              <a:t>MED influences inbound traffic to an AS.</a:t>
            </a:r>
          </a:p>
          <a:p>
            <a:pPr lvl="0"/>
            <a:r>
              <a:rPr lang="en-US" dirty="0"/>
              <a:t>Local preference influences outbound traffic from an AS.</a:t>
            </a:r>
          </a:p>
          <a:p>
            <a:pPr marL="112713" marR="0" indent="-112713" algn="l" defTabSz="1020763" rtl="0" eaLnBrk="0" fontAlgn="base" latinLnBrk="0" hangingPunct="0">
              <a:lnSpc>
                <a:spcPct val="90000"/>
              </a:lnSpc>
              <a:spcBef>
                <a:spcPct val="50000"/>
              </a:spcBef>
              <a:spcAft>
                <a:spcPct val="0"/>
              </a:spcAft>
              <a:buClrTx/>
              <a:buSzPct val="100000"/>
              <a:buFontTx/>
              <a:buNone/>
              <a:tabLst/>
              <a:defRPr/>
            </a:pPr>
            <a:endParaRPr lang="en-US" sz="1200" b="1" i="0" u="none" strike="noStrike" kern="1200">
              <a:solidFill>
                <a:schemeClr val="tx1"/>
              </a:solidFill>
              <a:effectLst/>
              <a:latin typeface="Arial" charset="0"/>
              <a:ea typeface="+mn-ea"/>
              <a:cs typeface="+mn-cs"/>
            </a:endParaRPr>
          </a:p>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sz="1200" b="1" i="0" u="none" strike="noStrike" kern="1200">
                <a:solidFill>
                  <a:schemeClr val="tx1"/>
                </a:solidFill>
                <a:effectLst/>
                <a:latin typeface="Arial" charset="0"/>
                <a:ea typeface="+mn-ea"/>
                <a:cs typeface="+mn-cs"/>
              </a:rPr>
              <a:t>Note</a:t>
            </a:r>
            <a:r>
              <a:rPr lang="en-US" sz="1200" b="1" i="0" u="none" strike="noStrike" kern="1200" dirty="0">
                <a:solidFill>
                  <a:schemeClr val="tx1"/>
                </a:solidFill>
                <a:effectLst/>
                <a:latin typeface="Arial" charset="0"/>
                <a:ea typeface="+mn-ea"/>
                <a:cs typeface="+mn-cs"/>
              </a:rPr>
              <a:t>:</a:t>
            </a:r>
            <a:r>
              <a:rPr lang="en-US" sz="1200" kern="1200" dirty="0">
                <a:solidFill>
                  <a:schemeClr val="tx1"/>
                </a:solidFill>
                <a:latin typeface="Arial" charset="0"/>
                <a:ea typeface="+mn-ea"/>
                <a:cs typeface="+mn-cs"/>
              </a:rPr>
              <a:t> </a:t>
            </a:r>
            <a:r>
              <a:rPr lang="en-US" sz="1200" kern="1200">
                <a:solidFill>
                  <a:schemeClr val="tx1"/>
                </a:solidFill>
                <a:latin typeface="Arial" charset="0"/>
                <a:ea typeface="+mn-ea"/>
                <a:cs typeface="+mn-cs"/>
              </a:rPr>
              <a:t> </a:t>
            </a:r>
          </a:p>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sz="1200" kern="1200">
                <a:solidFill>
                  <a:schemeClr val="tx1"/>
                </a:solidFill>
                <a:latin typeface="Arial" charset="0"/>
                <a:ea typeface="+mn-ea"/>
                <a:cs typeface="+mn-cs"/>
              </a:rPr>
              <a:t>By </a:t>
            </a:r>
            <a:r>
              <a:rPr lang="en-US" sz="1200" kern="1200" dirty="0">
                <a:solidFill>
                  <a:schemeClr val="tx1"/>
                </a:solidFill>
                <a:latin typeface="Arial" charset="0"/>
                <a:ea typeface="+mn-ea"/>
                <a:cs typeface="+mn-cs"/>
              </a:rPr>
              <a:t>default, the MED comparison is done only if the neighboring AS is the same for all routes considered. </a:t>
            </a:r>
          </a:p>
          <a:p>
            <a:pPr marL="112713" marR="0" lvl="0" indent="-112713" algn="l" defTabSz="1020763" rtl="0" eaLnBrk="0" fontAlgn="base" latinLnBrk="0" hangingPunct="0">
              <a:lnSpc>
                <a:spcPct val="90000"/>
              </a:lnSpc>
              <a:spcBef>
                <a:spcPct val="50000"/>
              </a:spcBef>
              <a:spcAft>
                <a:spcPct val="0"/>
              </a:spcAft>
              <a:buClrTx/>
              <a:buSzPct val="100000"/>
              <a:buFontTx/>
              <a:buChar char="•"/>
              <a:tabLst/>
              <a:defRPr/>
            </a:pPr>
            <a:r>
              <a:rPr lang="en-US" sz="1200" kern="1200" dirty="0">
                <a:solidFill>
                  <a:schemeClr val="tx1"/>
                </a:solidFill>
                <a:latin typeface="Arial" charset="0"/>
                <a:ea typeface="+mn-ea"/>
                <a:cs typeface="+mn-cs"/>
              </a:rPr>
              <a:t>For the router to compare metrics from neighbors coming from different autonomous systems, the </a:t>
            </a:r>
            <a:r>
              <a:rPr lang="en-US" sz="1200" b="1" kern="1200" dirty="0">
                <a:solidFill>
                  <a:schemeClr val="tx1"/>
                </a:solidFill>
                <a:latin typeface="Arial" charset="0"/>
                <a:ea typeface="+mn-ea"/>
                <a:cs typeface="+mn-cs"/>
              </a:rPr>
              <a:t>bgp always-compare-med</a:t>
            </a:r>
            <a:r>
              <a:rPr lang="en-US" sz="1200" kern="1200" dirty="0">
                <a:solidFill>
                  <a:schemeClr val="tx1"/>
                </a:solidFill>
                <a:latin typeface="Arial" charset="0"/>
                <a:ea typeface="+mn-ea"/>
                <a:cs typeface="+mn-cs"/>
              </a:rPr>
              <a:t> router configuration command must be configured on the router.</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182880" indent="-182880">
              <a:lnSpc>
                <a:spcPct val="100000"/>
              </a:lnSpc>
              <a:buClr>
                <a:schemeClr val="tx1"/>
              </a:buClr>
              <a:buFont typeface="Wingdings" pitchFamily="2" charset="2"/>
              <a:buAutoNum type="arabicPeriod"/>
            </a:pPr>
            <a:r>
              <a:rPr lang="en-US" b="0" dirty="0">
                <a:solidFill>
                  <a:srgbClr val="000099"/>
                </a:solidFill>
                <a:cs typeface="Arial" pitchFamily="34" charset="0"/>
              </a:rPr>
              <a:t>The</a:t>
            </a:r>
            <a:r>
              <a:rPr lang="en-US" b="1" dirty="0">
                <a:solidFill>
                  <a:srgbClr val="000099"/>
                </a:solidFill>
                <a:cs typeface="Arial" pitchFamily="34" charset="0"/>
              </a:rPr>
              <a:t> Highest Weight</a:t>
            </a:r>
            <a:r>
              <a:rPr lang="en-US" b="1" dirty="0">
                <a:solidFill>
                  <a:schemeClr val="hlink"/>
                </a:solidFill>
                <a:cs typeface="Arial" pitchFamily="34" charset="0"/>
              </a:rPr>
              <a:t> </a:t>
            </a:r>
            <a:r>
              <a:rPr lang="en-US" dirty="0">
                <a:cs typeface="Arial" pitchFamily="34" charset="0"/>
              </a:rPr>
              <a:t>path</a:t>
            </a:r>
            <a:r>
              <a:rPr lang="en-US" b="1" dirty="0">
                <a:solidFill>
                  <a:schemeClr val="hlink"/>
                </a:solidFill>
                <a:cs typeface="Arial" pitchFamily="34" charset="0"/>
              </a:rPr>
              <a:t> </a:t>
            </a:r>
            <a:r>
              <a:rPr lang="en-US" dirty="0">
                <a:cs typeface="Arial" pitchFamily="34" charset="0"/>
              </a:rPr>
              <a:t>is preferred.</a:t>
            </a:r>
            <a:r>
              <a:rPr lang="en-US" baseline="0" dirty="0">
                <a:cs typeface="Arial" pitchFamily="34" charset="0"/>
              </a:rPr>
              <a:t> </a:t>
            </a:r>
            <a:r>
              <a:rPr lang="en-US" dirty="0">
                <a:cs typeface="Arial" pitchFamily="34" charset="0"/>
              </a:rPr>
              <a:t>Weight is a Cisco proprietary parameter.</a:t>
            </a:r>
          </a:p>
          <a:p>
            <a:pPr marL="182880" indent="-182880">
              <a:lnSpc>
                <a:spcPct val="100000"/>
              </a:lnSpc>
              <a:buClr>
                <a:schemeClr val="tx1"/>
              </a:buClr>
              <a:buFont typeface="Wingdings" pitchFamily="2" charset="2"/>
              <a:buAutoNum type="arabicPeriod"/>
            </a:pPr>
            <a:r>
              <a:rPr lang="en-US" dirty="0">
                <a:cs typeface="Arial" pitchFamily="34" charset="0"/>
              </a:rPr>
              <a:t>Prefer the route with the </a:t>
            </a:r>
            <a:r>
              <a:rPr lang="en-US" b="1" dirty="0">
                <a:solidFill>
                  <a:srgbClr val="000099"/>
                </a:solidFill>
                <a:cs typeface="Arial" pitchFamily="34" charset="0"/>
              </a:rPr>
              <a:t>Highest Local Preference</a:t>
            </a:r>
            <a:r>
              <a:rPr lang="en-US" b="1" dirty="0">
                <a:cs typeface="Arial" pitchFamily="34" charset="0"/>
              </a:rPr>
              <a:t>. </a:t>
            </a:r>
            <a:endParaRPr lang="en-US" dirty="0">
              <a:cs typeface="Arial" pitchFamily="34" charset="0"/>
            </a:endParaRPr>
          </a:p>
          <a:p>
            <a:pPr marL="182880" indent="-182880">
              <a:lnSpc>
                <a:spcPct val="100000"/>
              </a:lnSpc>
              <a:buClr>
                <a:schemeClr val="tx1"/>
              </a:buClr>
              <a:buFont typeface="Wingdings" pitchFamily="2" charset="2"/>
              <a:buAutoNum type="arabicPeriod"/>
            </a:pPr>
            <a:r>
              <a:rPr lang="en-US" dirty="0">
                <a:cs typeface="Arial" pitchFamily="34" charset="0"/>
              </a:rPr>
              <a:t>Prefer the route that was </a:t>
            </a:r>
            <a:r>
              <a:rPr lang="en-US" b="1" dirty="0">
                <a:solidFill>
                  <a:srgbClr val="000099"/>
                </a:solidFill>
                <a:cs typeface="Arial" pitchFamily="34" charset="0"/>
              </a:rPr>
              <a:t>Locally Originated</a:t>
            </a:r>
            <a:r>
              <a:rPr lang="en-US" dirty="0">
                <a:cs typeface="Arial" pitchFamily="34" charset="0"/>
              </a:rPr>
              <a:t> (originated by this router). </a:t>
            </a:r>
          </a:p>
          <a:p>
            <a:pPr marL="182880" indent="-182880">
              <a:lnSpc>
                <a:spcPct val="100000"/>
              </a:lnSpc>
              <a:buClr>
                <a:schemeClr val="tx1"/>
              </a:buClr>
              <a:buFont typeface="Wingdings" pitchFamily="2" charset="2"/>
              <a:buAutoNum type="arabicPeriod" startAt="4"/>
            </a:pPr>
            <a:r>
              <a:rPr lang="en-US" dirty="0">
                <a:cs typeface="Arial" pitchFamily="34" charset="0"/>
              </a:rPr>
              <a:t>Prefer the route with the </a:t>
            </a:r>
            <a:r>
              <a:rPr lang="en-US" b="1" dirty="0">
                <a:solidFill>
                  <a:srgbClr val="000099"/>
                </a:solidFill>
                <a:cs typeface="Arial" pitchFamily="34" charset="0"/>
              </a:rPr>
              <a:t>Shortest AS_path</a:t>
            </a:r>
            <a:r>
              <a:rPr lang="en-US" dirty="0">
                <a:cs typeface="Arial" pitchFamily="34" charset="0"/>
              </a:rPr>
              <a:t>. </a:t>
            </a:r>
          </a:p>
          <a:p>
            <a:pPr marL="182880" indent="-182880">
              <a:lnSpc>
                <a:spcPct val="100000"/>
              </a:lnSpc>
              <a:buClr>
                <a:schemeClr val="tx1"/>
              </a:buClr>
              <a:buFont typeface="Wingdings" pitchFamily="2" charset="2"/>
              <a:buAutoNum type="arabicPeriod" startAt="4"/>
            </a:pPr>
            <a:r>
              <a:rPr lang="en-US" dirty="0">
                <a:cs typeface="Arial" pitchFamily="34" charset="0"/>
              </a:rPr>
              <a:t>Prefer the route with the </a:t>
            </a:r>
            <a:r>
              <a:rPr lang="en-US" b="1" dirty="0">
                <a:solidFill>
                  <a:srgbClr val="000099"/>
                </a:solidFill>
                <a:cs typeface="Arial" pitchFamily="34" charset="0"/>
              </a:rPr>
              <a:t>Lowest Origin Type. </a:t>
            </a:r>
            <a:r>
              <a:rPr lang="en-US" dirty="0">
                <a:cs typeface="Arial" pitchFamily="34" charset="0"/>
              </a:rPr>
              <a:t>IGP &lt; EGP &lt; Incomplete. </a:t>
            </a:r>
          </a:p>
          <a:p>
            <a:pPr marL="182880" indent="-182880">
              <a:lnSpc>
                <a:spcPct val="100000"/>
              </a:lnSpc>
              <a:buClr>
                <a:schemeClr val="tx1"/>
              </a:buClr>
              <a:buFont typeface="Wingdings" pitchFamily="2" charset="2"/>
              <a:buAutoNum type="arabicPeriod" startAt="6"/>
            </a:pPr>
            <a:r>
              <a:rPr lang="en-US" dirty="0">
                <a:cs typeface="Arial" pitchFamily="34" charset="0"/>
              </a:rPr>
              <a:t>Prefer the route with the </a:t>
            </a:r>
            <a:r>
              <a:rPr lang="en-US" b="1" dirty="0">
                <a:solidFill>
                  <a:srgbClr val="000099"/>
                </a:solidFill>
                <a:cs typeface="Arial" pitchFamily="34" charset="0"/>
              </a:rPr>
              <a:t>Lowest MED</a:t>
            </a:r>
            <a:r>
              <a:rPr lang="en-US" dirty="0">
                <a:cs typeface="Arial" pitchFamily="34" charset="0"/>
              </a:rPr>
              <a:t>. </a:t>
            </a:r>
          </a:p>
          <a:p>
            <a:pPr marL="182880" indent="-182880">
              <a:lnSpc>
                <a:spcPct val="100000"/>
              </a:lnSpc>
              <a:buClr>
                <a:schemeClr val="tx1"/>
              </a:buClr>
              <a:buFont typeface="Wingdings" pitchFamily="2" charset="2"/>
              <a:buAutoNum type="arabicPeriod" startAt="6"/>
            </a:pPr>
            <a:r>
              <a:rPr lang="en-US" dirty="0">
                <a:cs typeface="Arial" pitchFamily="34" charset="0"/>
              </a:rPr>
              <a:t>Prefer the</a:t>
            </a:r>
            <a:r>
              <a:rPr lang="en-US" b="1" dirty="0">
                <a:solidFill>
                  <a:srgbClr val="000099"/>
                </a:solidFill>
                <a:cs typeface="Arial" pitchFamily="34" charset="0"/>
              </a:rPr>
              <a:t> EBGP</a:t>
            </a:r>
            <a:r>
              <a:rPr lang="en-US" dirty="0">
                <a:cs typeface="Arial" pitchFamily="34" charset="0"/>
              </a:rPr>
              <a:t> routes over </a:t>
            </a:r>
            <a:r>
              <a:rPr lang="en-US" b="1" dirty="0">
                <a:solidFill>
                  <a:srgbClr val="000099"/>
                </a:solidFill>
                <a:cs typeface="Arial" pitchFamily="34" charset="0"/>
              </a:rPr>
              <a:t>IBGP</a:t>
            </a:r>
            <a:r>
              <a:rPr lang="en-US" dirty="0">
                <a:cs typeface="Arial" pitchFamily="34" charset="0"/>
              </a:rPr>
              <a:t>. </a:t>
            </a:r>
          </a:p>
          <a:p>
            <a:pPr marL="182880" indent="-182880">
              <a:lnSpc>
                <a:spcPct val="100000"/>
              </a:lnSpc>
              <a:buClr>
                <a:schemeClr val="tx1"/>
              </a:buClr>
              <a:buFont typeface="Wingdings" pitchFamily="2" charset="2"/>
              <a:buAutoNum type="arabicPeriod" startAt="8"/>
            </a:pPr>
            <a:r>
              <a:rPr lang="en-US" dirty="0">
                <a:cs typeface="Arial" pitchFamily="34" charset="0"/>
              </a:rPr>
              <a:t>If all the preceding scenarios are identical, prefer the route that can be reached via the closest IGP neighbor.</a:t>
            </a:r>
            <a:endParaRPr lang="en-US" sz="2000" dirty="0">
              <a:cs typeface="Arial" pitchFamily="34" charset="0"/>
            </a:endParaRPr>
          </a:p>
          <a:p>
            <a:pPr marL="182880" indent="-182880">
              <a:lnSpc>
                <a:spcPct val="100000"/>
              </a:lnSpc>
              <a:buClr>
                <a:schemeClr val="tx1"/>
              </a:buClr>
              <a:buFont typeface="Wingdings" pitchFamily="2" charset="2"/>
              <a:buAutoNum type="arabicPeriod" startAt="8"/>
            </a:pPr>
            <a:r>
              <a:rPr lang="en-US" dirty="0">
                <a:cs typeface="Arial" pitchFamily="34" charset="0"/>
              </a:rPr>
              <a:t>If the internal path is the same, the BGP router ID will be a tie breaker. </a:t>
            </a:r>
          </a:p>
          <a:p>
            <a:pPr marL="667068" lvl="2" indent="-182880">
              <a:lnSpc>
                <a:spcPct val="100000"/>
              </a:lnSpc>
              <a:buClr>
                <a:schemeClr val="tx1"/>
              </a:buClr>
              <a:buFontTx/>
              <a:buChar char="•"/>
            </a:pPr>
            <a:r>
              <a:rPr lang="en-US" dirty="0">
                <a:cs typeface="Arial" pitchFamily="34" charset="0"/>
              </a:rPr>
              <a:t>Prefer the route with the lowest router ID.</a:t>
            </a:r>
          </a:p>
          <a:p>
            <a:pPr marL="667068" lvl="2" indent="-182880">
              <a:lnSpc>
                <a:spcPct val="100000"/>
              </a:lnSpc>
              <a:buClr>
                <a:schemeClr val="tx1"/>
              </a:buClr>
              <a:buFontTx/>
              <a:buChar char="•"/>
            </a:pPr>
            <a:r>
              <a:rPr lang="en-US" dirty="0">
                <a:cs typeface="Arial" pitchFamily="34" charset="0"/>
              </a:rPr>
              <a:t>Router ID is the highest loopback address or highest IP address</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67</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pPr/>
              <a:t>69</a:t>
            </a:fld>
            <a:endParaRPr lang="en-US" dirty="0"/>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pPr marL="182880" marR="0" indent="-182880" algn="l" defTabSz="1020763" rtl="0" eaLnBrk="0" fontAlgn="base" latinLnBrk="0" hangingPunct="0">
              <a:lnSpc>
                <a:spcPct val="90000"/>
              </a:lnSpc>
              <a:spcBef>
                <a:spcPct val="50000"/>
              </a:spcBef>
              <a:spcAft>
                <a:spcPct val="0"/>
              </a:spcAft>
              <a:buClrTx/>
              <a:buSzPct val="100000"/>
              <a:buFontTx/>
              <a:buChar char="•"/>
              <a:tabLst/>
              <a:defRPr/>
            </a:pPr>
            <a:r>
              <a:rPr lang="en-US" dirty="0"/>
              <a:t>The autonomous system number in this command is compared to the autonomous system numbers listed in </a:t>
            </a:r>
            <a:r>
              <a:rPr lang="en-US" b="1" dirty="0">
                <a:latin typeface="Courier New" pitchFamily="49" charset="0"/>
              </a:rPr>
              <a:t>neighbor</a:t>
            </a:r>
            <a:r>
              <a:rPr lang="en-US" dirty="0"/>
              <a:t> statements to determine if the neighbor is an internal or external neighbor.</a:t>
            </a:r>
          </a:p>
          <a:p>
            <a:pPr marL="182880" indent="-182880"/>
            <a:r>
              <a:rPr lang="en-US" dirty="0"/>
              <a:t>The syntax of basic BGP configuration commands is similar to the syntax for configuring internal routing protocols. However, there are significant differences in how BGP functions.</a:t>
            </a:r>
          </a:p>
          <a:p>
            <a:pPr marL="182880" indent="-182880"/>
            <a:r>
              <a:rPr lang="en-US" dirty="0"/>
              <a:t>Use the </a:t>
            </a:r>
            <a:r>
              <a:rPr lang="en-US" b="1" dirty="0"/>
              <a:t>router bgp</a:t>
            </a:r>
            <a:r>
              <a:rPr lang="en-US" dirty="0"/>
              <a:t> </a:t>
            </a:r>
            <a:r>
              <a:rPr lang="en-US" i="1" dirty="0"/>
              <a:t>autonomous-system</a:t>
            </a:r>
            <a:r>
              <a:rPr lang="en-US" dirty="0"/>
              <a:t> command to identify to the router that any subsequent subcommands belong to this routing process. This command also identifies the local autonomous system in which this router belongs. The router needs to be informed of the autonomous system so it can determine if the BGP neighbors to be configured next are either </a:t>
            </a:r>
            <a:r>
              <a:rPr lang="en-US" altLang="ja-JP" dirty="0"/>
              <a:t>Internal Border Gateway Protocol (IBGP) or External Border Gateway Protocol (EBGP) neighbors. The following table describes the </a:t>
            </a:r>
            <a:r>
              <a:rPr lang="en-US" altLang="ja-JP" b="1" dirty="0"/>
              <a:t>router bgp</a:t>
            </a:r>
            <a:r>
              <a:rPr lang="en-US" altLang="ja-JP" dirty="0"/>
              <a:t> command parameter:</a:t>
            </a:r>
            <a:endParaRPr lang="en-US" altLang="ja-JP" b="1" dirty="0"/>
          </a:p>
          <a:p>
            <a:pPr marL="182880" indent="-182880">
              <a:buFontTx/>
              <a:buNone/>
            </a:pPr>
            <a:endParaRPr lang="en-US" altLang="ja-JP" b="1" dirty="0"/>
          </a:p>
          <a:p>
            <a:pPr marL="182880" indent="-182880">
              <a:buFontTx/>
              <a:buNone/>
            </a:pPr>
            <a:r>
              <a:rPr lang="en-US" altLang="ja-JP" b="1" dirty="0"/>
              <a:t>The router bgp Command Parameter</a:t>
            </a:r>
            <a:endParaRPr lang="en-US" altLang="ja-JP" dirty="0"/>
          </a:p>
          <a:p>
            <a:pPr marL="182880" indent="-182880"/>
            <a:r>
              <a:rPr lang="en-US" altLang="ja-JP" i="0"/>
              <a:t>The </a:t>
            </a:r>
            <a:r>
              <a:rPr lang="en-US" altLang="ja-JP" i="1"/>
              <a:t>autonomous-system </a:t>
            </a:r>
            <a:r>
              <a:rPr lang="en-US" altLang="ja-JP" i="0" baseline="0"/>
              <a:t> parameter i</a:t>
            </a:r>
            <a:r>
              <a:rPr lang="en-US" altLang="ja-JP"/>
              <a:t>dentifies </a:t>
            </a:r>
            <a:r>
              <a:rPr lang="en-US" altLang="ja-JP" dirty="0"/>
              <a:t>the local autonomous system number. The </a:t>
            </a:r>
            <a:r>
              <a:rPr lang="en-US" altLang="ja-JP" b="1" dirty="0"/>
              <a:t>route bgp </a:t>
            </a:r>
            <a:r>
              <a:rPr lang="en-US" altLang="ja-JP" dirty="0"/>
              <a:t>command alone cannot activate BGP on a router. You must enter at least one subcommand under the </a:t>
            </a:r>
            <a:r>
              <a:rPr lang="en-US" altLang="ja-JP" b="1" dirty="0"/>
              <a:t>router bgp</a:t>
            </a:r>
            <a:r>
              <a:rPr lang="en-US" altLang="ja-JP" dirty="0"/>
              <a:t> command to activate the BGP process on the router.</a:t>
            </a:r>
          </a:p>
          <a:p>
            <a:pPr marL="182880" indent="-182880"/>
            <a:r>
              <a:rPr lang="en-US" altLang="ja-JP" dirty="0"/>
              <a:t>If you place your router in autonomous system “A” and then try to configure a new </a:t>
            </a:r>
            <a:r>
              <a:rPr lang="en-US" altLang="ja-JP" b="1" dirty="0"/>
              <a:t>router bgp</a:t>
            </a:r>
            <a:r>
              <a:rPr lang="en-US" altLang="ja-JP" dirty="0"/>
              <a:t> “B” command, the router informs you that you are currently configured for autonomous system A. You must insert the autonomous system number in the </a:t>
            </a:r>
            <a:r>
              <a:rPr lang="en-US" altLang="ja-JP" b="1" dirty="0"/>
              <a:t>router bgp</a:t>
            </a:r>
            <a:r>
              <a:rPr lang="en-US" altLang="ja-JP" dirty="0"/>
              <a:t> command so that the router can properly identify the relationship between the neighboring router and </a:t>
            </a:r>
            <a:r>
              <a:rPr lang="en-US" altLang="ja-JP"/>
              <a:t>itself.</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pPr/>
              <a:t>70</a:t>
            </a:fld>
            <a:endParaRPr lang="en-US" dirty="0"/>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pPr>
              <a:lnSpc>
                <a:spcPct val="70000"/>
              </a:lnSpc>
            </a:pPr>
            <a:r>
              <a:rPr lang="en-US" dirty="0"/>
              <a:t>You use the </a:t>
            </a:r>
            <a:r>
              <a:rPr lang="en-US" b="1" dirty="0"/>
              <a:t>neighbor </a:t>
            </a:r>
            <a:r>
              <a:rPr lang="en-US" i="1" dirty="0"/>
              <a:t>ip-address </a:t>
            </a:r>
            <a:r>
              <a:rPr lang="en-US" b="1" dirty="0"/>
              <a:t>remote-as </a:t>
            </a:r>
            <a:r>
              <a:rPr lang="en-US" i="1" dirty="0"/>
              <a:t>autonomous-system</a:t>
            </a:r>
            <a:r>
              <a:rPr lang="en-US" dirty="0"/>
              <a:t> command to activate a BGP session for external and internal neighboring routers. </a:t>
            </a:r>
          </a:p>
          <a:p>
            <a:pPr>
              <a:lnSpc>
                <a:spcPct val="70000"/>
              </a:lnSpc>
            </a:pPr>
            <a:r>
              <a:rPr lang="en-US" dirty="0"/>
              <a:t>This command identifies a peer router with which the local router will establish a session. The following table describes the </a:t>
            </a:r>
            <a:r>
              <a:rPr lang="en-US" b="1" dirty="0"/>
              <a:t>neighbor remote-as</a:t>
            </a:r>
            <a:r>
              <a:rPr lang="en-US" dirty="0"/>
              <a:t> command parameters:</a:t>
            </a:r>
            <a:endParaRPr lang="en-US" b="1" dirty="0"/>
          </a:p>
          <a:p>
            <a:pPr>
              <a:lnSpc>
                <a:spcPct val="70000"/>
              </a:lnSpc>
              <a:buFontTx/>
              <a:buNone/>
            </a:pPr>
            <a:endParaRPr lang="en-US" b="1" dirty="0"/>
          </a:p>
          <a:p>
            <a:pPr>
              <a:lnSpc>
                <a:spcPct val="70000"/>
              </a:lnSpc>
              <a:buFontTx/>
              <a:buNone/>
            </a:pPr>
            <a:r>
              <a:rPr lang="en-US" b="1" dirty="0"/>
              <a:t>Parameter Descriptions </a:t>
            </a:r>
          </a:p>
          <a:p>
            <a:pPr>
              <a:lnSpc>
                <a:spcPct val="70000"/>
              </a:lnSpc>
            </a:pPr>
            <a:r>
              <a:rPr lang="en-US" i="1" dirty="0"/>
              <a:t>ip-address </a:t>
            </a:r>
            <a:r>
              <a:rPr lang="en-US" dirty="0"/>
              <a:t>Identifies the peer router. </a:t>
            </a:r>
          </a:p>
          <a:p>
            <a:pPr>
              <a:lnSpc>
                <a:spcPct val="70000"/>
              </a:lnSpc>
            </a:pPr>
            <a:r>
              <a:rPr lang="en-US" i="1" dirty="0"/>
              <a:t>peer-group-name </a:t>
            </a:r>
            <a:r>
              <a:rPr lang="en-US" dirty="0"/>
              <a:t>Identifies the name of a BGP peer group. </a:t>
            </a:r>
          </a:p>
          <a:p>
            <a:pPr>
              <a:lnSpc>
                <a:spcPct val="70000"/>
              </a:lnSpc>
            </a:pPr>
            <a:r>
              <a:rPr lang="en-US" i="1" dirty="0"/>
              <a:t>autonomous-system </a:t>
            </a:r>
            <a:r>
              <a:rPr lang="en-US" dirty="0"/>
              <a:t>Identifies the autonomous system of the peer router. A peer group is a group of BGP neighbors of the router being configured that all have the same update policies. Peer groups are described later in this lesson.</a:t>
            </a:r>
          </a:p>
          <a:p>
            <a:pPr>
              <a:lnSpc>
                <a:spcPct val="70000"/>
              </a:lnSpc>
            </a:pPr>
            <a:endParaRPr lang="en-US" dirty="0"/>
          </a:p>
          <a:p>
            <a:pPr>
              <a:lnSpc>
                <a:spcPct val="70000"/>
              </a:lnSpc>
            </a:pPr>
            <a:r>
              <a:rPr lang="en-US" dirty="0"/>
              <a:t>This command is mandatory for the establishment of each neighboring router relationship. </a:t>
            </a:r>
          </a:p>
          <a:p>
            <a:pPr>
              <a:lnSpc>
                <a:spcPct val="70000"/>
              </a:lnSpc>
            </a:pPr>
            <a:r>
              <a:rPr lang="en-US" dirty="0"/>
              <a:t>The address that is used in this command is the destination address for all BGP packets going to this neighboring router. In order for BGP to pass BGP routing information, this address must be reachable, because BGP attempts to establish a TCP session and exchange BGP updates with the device at this IP address.</a:t>
            </a:r>
          </a:p>
          <a:p>
            <a:pPr>
              <a:lnSpc>
                <a:spcPct val="70000"/>
              </a:lnSpc>
            </a:pPr>
            <a:r>
              <a:rPr lang="en-US" dirty="0"/>
              <a:t>The autonomous system number that is a part of this command is used to identify if this neighbor is an EBGP neighbor or an IBGP neighbor. If the autonomous system number is the same as the autonomous system number for this router, that neighbor is an IBGP neighbor and the IP address listed in this </a:t>
            </a:r>
            <a:r>
              <a:rPr lang="en-US" b="1" dirty="0"/>
              <a:t>neighbor</a:t>
            </a:r>
            <a:r>
              <a:rPr lang="en-US" dirty="0"/>
              <a:t> command does not have to be directly connected. If the autonomous system number is different from the autonomous system number for this router, this neighbor is an EBGP neighbor and the address in this </a:t>
            </a:r>
            <a:r>
              <a:rPr lang="en-US" b="1" dirty="0"/>
              <a:t>neighbor </a:t>
            </a:r>
            <a:r>
              <a:rPr lang="en-US" dirty="0"/>
              <a:t>command must be directly connected by default.</a:t>
            </a:r>
          </a:p>
          <a:p>
            <a:pPr marL="232943" indent="-232943"/>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483DCDD9-35C3-4460-B796-C7CBBA0D189F}" type="slidenum">
              <a:rPr lang="en-US"/>
              <a:pPr/>
              <a:t>71</a:t>
            </a:fld>
            <a:endParaRPr lang="en-US" dirty="0"/>
          </a:p>
        </p:txBody>
      </p:sp>
      <p:sp>
        <p:nvSpPr>
          <p:cNvPr id="927746" name="Rectangle 2"/>
          <p:cNvSpPr>
            <a:spLocks noGrp="1" noRot="1" noChangeAspect="1" noChangeArrowheads="1" noTextEdit="1"/>
          </p:cNvSpPr>
          <p:nvPr>
            <p:ph type="sldImg"/>
          </p:nvPr>
        </p:nvSpPr>
        <p:spPr>
          <a:xfrm>
            <a:off x="1282700" y="571500"/>
            <a:ext cx="4457700" cy="3343275"/>
          </a:xfrm>
          <a:ln/>
        </p:spPr>
      </p:sp>
      <p:sp>
        <p:nvSpPr>
          <p:cNvPr id="927747" name="Rectangle 3"/>
          <p:cNvSpPr>
            <a:spLocks noGrp="1" noChangeArrowheads="1"/>
          </p:cNvSpPr>
          <p:nvPr>
            <p:ph type="body" idx="1"/>
          </p:nvPr>
        </p:nvSpPr>
        <p:spPr>
          <a:xfrm>
            <a:off x="878330" y="4063317"/>
            <a:ext cx="5274847" cy="4380128"/>
          </a:xfrm>
        </p:spPr>
        <p:txBody>
          <a:bodyPr lIns="91507" tIns="45753" rIns="91507" bIns="45753"/>
          <a:lstStyle/>
          <a:p>
            <a:pPr>
              <a:buFontTx/>
              <a:buNone/>
            </a:pPr>
            <a:r>
              <a:rPr lang="en-US" b="1" dirty="0"/>
              <a:t>Example: BGP neighbor Command</a:t>
            </a:r>
          </a:p>
          <a:p>
            <a:r>
              <a:rPr lang="en-US" dirty="0"/>
              <a:t>In this figure, router A in AS 65101 has two </a:t>
            </a:r>
            <a:r>
              <a:rPr lang="en-US" b="1" dirty="0"/>
              <a:t>neighbor</a:t>
            </a:r>
            <a:r>
              <a:rPr lang="en-US" dirty="0"/>
              <a:t> statements. Router A knows that router C (neighbor 192.168.1.1 remote-as 65102) is an external neighbor because AS 65102 in the </a:t>
            </a:r>
            <a:r>
              <a:rPr lang="en-US" b="1" dirty="0"/>
              <a:t>neighbor</a:t>
            </a:r>
            <a:r>
              <a:rPr lang="en-US" dirty="0"/>
              <a:t> statement for router C does not match the autonomous system number of router A, which is AS 65101. Router A can reach AS 65102 via 192.168.1.1, which is directly connected to router A.</a:t>
            </a:r>
          </a:p>
          <a:p>
            <a:r>
              <a:rPr lang="en-US" dirty="0"/>
              <a:t>Neighbor 10.2.2.2 (router B) is in the same autonomous system as router A; the second </a:t>
            </a:r>
            <a:r>
              <a:rPr lang="en-US" b="1" dirty="0"/>
              <a:t>neighbor</a:t>
            </a:r>
            <a:r>
              <a:rPr lang="en-US" dirty="0"/>
              <a:t> statement on router A defines router B as an IBGP neighbor. </a:t>
            </a:r>
          </a:p>
          <a:p>
            <a:r>
              <a:rPr lang="en-US" dirty="0"/>
              <a:t>AS 65101 runs </a:t>
            </a:r>
            <a:r>
              <a:rPr lang="en-US" altLang="ja-JP" dirty="0"/>
              <a:t>Enhanced Interior Gateway Routing Protocol (EIGRP) between all internal routers. Router A has an EIGRP path to reach IP address 10.2.2.2. As an IBGP neighbor, router B can be multiple routers away from router A.</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pPr/>
              <a:t>74</a:t>
            </a:fld>
            <a:endParaRPr lang="en-US" dirty="0"/>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pPr>
              <a:lnSpc>
                <a:spcPct val="80000"/>
              </a:lnSpc>
            </a:pPr>
            <a:r>
              <a:rPr lang="en-US" dirty="0"/>
              <a:t>The </a:t>
            </a:r>
            <a:r>
              <a:rPr lang="en-US" b="1" dirty="0"/>
              <a:t>update-source</a:t>
            </a:r>
            <a:r>
              <a:rPr lang="en-US" dirty="0"/>
              <a:t> option in the </a:t>
            </a:r>
            <a:r>
              <a:rPr lang="en-US" b="1" dirty="0"/>
              <a:t>neighbor</a:t>
            </a:r>
            <a:r>
              <a:rPr lang="en-US" dirty="0"/>
              <a:t> command overrides the default source IP address used for BGP packets. It is necessary to tell the router which IP address to use as the source address for all BGP packets if you want to use a loopback interface instead of the physical interface.</a:t>
            </a:r>
          </a:p>
          <a:p>
            <a:pPr>
              <a:lnSpc>
                <a:spcPct val="80000"/>
              </a:lnSpc>
            </a:pPr>
            <a:r>
              <a:rPr lang="en-US" dirty="0"/>
              <a:t>If you do not use the </a:t>
            </a:r>
            <a:r>
              <a:rPr lang="en-US" b="1" dirty="0"/>
              <a:t>update-source</a:t>
            </a:r>
            <a:r>
              <a:rPr lang="en-US" dirty="0"/>
              <a:t> option in the </a:t>
            </a:r>
            <a:r>
              <a:rPr lang="en-US" b="1" dirty="0"/>
              <a:t>neighbor</a:t>
            </a:r>
            <a:r>
              <a:rPr lang="en-US" dirty="0"/>
              <a:t> command, an announcement going to a neighbor uses the IP address of the exiting interface as the source address for a packet. When a router creates a packet, whether it is a routing update, a ping, or any other type of IP packet, the router does a lookup in the routing table for the destination address. The routing table lists the appropriate interface to get to the destination address. The address of this outbound interface is used as the source address of that packet by default. </a:t>
            </a:r>
          </a:p>
          <a:p>
            <a:pPr>
              <a:lnSpc>
                <a:spcPct val="80000"/>
              </a:lnSpc>
            </a:pPr>
            <a:r>
              <a:rPr lang="en-US" dirty="0"/>
              <a:t>Consider what would happen if a neighboring router uses the loopback interface address in its </a:t>
            </a:r>
            <a:r>
              <a:rPr lang="en-US" b="1" dirty="0"/>
              <a:t>neighbor </a:t>
            </a:r>
            <a:r>
              <a:rPr lang="en-US" dirty="0"/>
              <a:t>command for this router, but you do not use the </a:t>
            </a:r>
            <a:r>
              <a:rPr lang="en-US" b="1" dirty="0"/>
              <a:t>neighbor update-source</a:t>
            </a:r>
            <a:r>
              <a:rPr lang="en-US" dirty="0"/>
              <a:t> command on this router. When the neighboring router receives an update packet and looks at the source address of the packet, it sees that it has no neighbor relationship with that source address, so it discards the packet. </a:t>
            </a:r>
          </a:p>
          <a:p>
            <a:pPr>
              <a:lnSpc>
                <a:spcPct val="80000"/>
              </a:lnSpc>
            </a:pPr>
            <a:r>
              <a:rPr lang="en-US" dirty="0"/>
              <a:t>BGP does not accept unsolicited updates; it must be aware of every neighboring router and have a </a:t>
            </a:r>
            <a:r>
              <a:rPr lang="en-US" b="1" dirty="0"/>
              <a:t>neighbor</a:t>
            </a:r>
            <a:r>
              <a:rPr lang="en-US" dirty="0"/>
              <a:t> statement for it.</a:t>
            </a:r>
          </a:p>
          <a:p>
            <a:endParaRPr lang="en-US" dirty="0"/>
          </a:p>
          <a:p>
            <a:pPr marL="232943" indent="-232943"/>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a:t>Notice as well</a:t>
            </a:r>
            <a:r>
              <a:rPr lang="en-US" b="0" baseline="0" dirty="0"/>
              <a:t> that the IGP must now advertise the loopbacks as well.</a:t>
            </a: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75</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76</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77</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pPr/>
              <a:t>78</a:t>
            </a:fld>
            <a:endParaRPr lang="en-US" dirty="0"/>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r>
              <a:rPr lang="en-US" dirty="0"/>
              <a:t>When an EBGP router is peering with an external neighbor, the only address that it can reach without further configuration is the interface that is directly connected to that EBGP router. Because internal routing information is not exchanged with external peers, the router has to point to a directly connected address for that external neighbor.</a:t>
            </a:r>
          </a:p>
          <a:p>
            <a:r>
              <a:rPr lang="en-US" dirty="0"/>
              <a:t>A loopback interface is never directly connected. Therefore, if you want to use a loopback interface instead, use static routes pointing at the physical address of the directly connected network (the next-hop address). In addition to the static route, you need to use the </a:t>
            </a:r>
            <a:r>
              <a:rPr lang="en-US" b="1" dirty="0"/>
              <a:t>neighbor </a:t>
            </a:r>
            <a:r>
              <a:rPr lang="en-US" i="1" dirty="0"/>
              <a:t>ip-address</a:t>
            </a:r>
            <a:r>
              <a:rPr lang="en-US" b="1" dirty="0"/>
              <a:t> ebgp-multihop</a:t>
            </a:r>
            <a:r>
              <a:rPr lang="en-US" dirty="0"/>
              <a:t> [</a:t>
            </a:r>
            <a:r>
              <a:rPr lang="en-US" i="1" dirty="0"/>
              <a:t>ttl</a:t>
            </a:r>
            <a:r>
              <a:rPr lang="en-US" dirty="0"/>
              <a:t>] router configuration command. </a:t>
            </a:r>
          </a:p>
          <a:p>
            <a:r>
              <a:rPr lang="en-US" dirty="0"/>
              <a:t>This command allows the router to accept and attempt BGP connections to external peers residing on networks that are not directly connected. This command increases the default of one hop for EBGP peers by changing the default Time to Live (TTL) value of 1. It allows routes to the EBGP loopback address with a hop value greater than 1. By default, the TTL is set to 255 with this command. This command is of value when redundant paths exist between EBGP neighbors. </a:t>
            </a:r>
            <a:endParaRPr lang="en-US" b="1" dirty="0"/>
          </a:p>
          <a:p>
            <a:pPr>
              <a:buFontTx/>
              <a:buNone/>
            </a:pPr>
            <a:endParaRPr lang="en-US" b="1" dirty="0"/>
          </a:p>
          <a:p>
            <a:pPr marL="232943" indent="-232943"/>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mn-ea"/>
                <a:cs typeface="+mn-cs"/>
              </a:rPr>
              <a:t>You need to use the IANA-assigned autonomous system number, rather than a private autonomous system number, only if your organization plans to use an EGP, such as BGP, to connect to a public network such as the Internet.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dirty="0"/>
              <a:t>In these examples, the commands used on R1 and</a:t>
            </a:r>
            <a:r>
              <a:rPr lang="en-US" baseline="0" dirty="0"/>
              <a:t> R2 </a:t>
            </a:r>
            <a:r>
              <a:rPr lang="en-US" dirty="0"/>
              <a:t>inform BGP that the neighbor address is two hops away (one hop to the other router and one hop through the router to the loopback interface).</a:t>
            </a:r>
          </a:p>
          <a:p>
            <a:r>
              <a:rPr lang="en-US" sz="1200" b="1" kern="1200" baseline="0" dirty="0">
                <a:solidFill>
                  <a:schemeClr val="tx1"/>
                </a:solidFill>
                <a:latin typeface="Arial" charset="0"/>
                <a:ea typeface="+mn-ea"/>
                <a:cs typeface="+mn-cs"/>
              </a:rPr>
              <a:t>Note:</a:t>
            </a:r>
          </a:p>
          <a:p>
            <a:pPr lvl="1"/>
            <a:r>
              <a:rPr lang="en-US" sz="1200" b="0" kern="1200" baseline="0" dirty="0">
                <a:solidFill>
                  <a:schemeClr val="tx1"/>
                </a:solidFill>
                <a:latin typeface="Arial" charset="0"/>
                <a:ea typeface="+mn-ea"/>
                <a:cs typeface="+mn-cs"/>
              </a:rPr>
              <a:t>Recall that BGP is not designed to perform load balancing. Paths are chosen because of policy, not based on bandwidth. BGP will choose only a single best path. </a:t>
            </a:r>
          </a:p>
          <a:p>
            <a:pPr lvl="1"/>
            <a:r>
              <a:rPr lang="en-US" sz="1200" b="0" kern="1200" baseline="0" dirty="0">
                <a:solidFill>
                  <a:schemeClr val="tx1"/>
                </a:solidFill>
                <a:latin typeface="Arial" charset="0"/>
                <a:ea typeface="+mn-ea"/>
                <a:cs typeface="+mn-cs"/>
              </a:rPr>
              <a:t>Using the loopback addresses and the </a:t>
            </a:r>
            <a:r>
              <a:rPr lang="en-US" sz="1200" b="1" kern="1200" baseline="0" dirty="0">
                <a:solidFill>
                  <a:schemeClr val="tx1"/>
                </a:solidFill>
                <a:latin typeface="Arial" charset="0"/>
                <a:ea typeface="+mn-ea"/>
                <a:cs typeface="+mn-cs"/>
              </a:rPr>
              <a:t>neighbor ebgp-multihop </a:t>
            </a:r>
            <a:r>
              <a:rPr lang="en-US" sz="1200" b="0" kern="1200" baseline="0" dirty="0">
                <a:solidFill>
                  <a:schemeClr val="tx1"/>
                </a:solidFill>
                <a:latin typeface="Arial" charset="0"/>
                <a:ea typeface="+mn-ea"/>
                <a:cs typeface="+mn-cs"/>
              </a:rPr>
              <a:t>command allows load balancing, and redundancy, across the two paths between the AS.</a:t>
            </a:r>
            <a:endParaRPr lang="en-US" b="0" dirty="0"/>
          </a:p>
          <a:p>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79</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pPr/>
              <a:t>81</a:t>
            </a:fld>
            <a:endParaRPr lang="en-US" dirty="0"/>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pPr marL="232943" indent="-232943"/>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mn-ea"/>
                <a:cs typeface="+mn-cs"/>
              </a:rPr>
              <a:t>R2 uses the </a:t>
            </a:r>
            <a:r>
              <a:rPr lang="en-US" sz="1200" b="1" kern="1200" baseline="0" dirty="0">
                <a:solidFill>
                  <a:schemeClr val="tx1"/>
                </a:solidFill>
                <a:latin typeface="Arial" charset="0"/>
                <a:ea typeface="+mn-ea"/>
                <a:cs typeface="+mn-cs"/>
              </a:rPr>
              <a:t>neighbor next-hop-self </a:t>
            </a:r>
            <a:r>
              <a:rPr lang="en-US" sz="1200" b="0" kern="1200" baseline="0" dirty="0">
                <a:solidFill>
                  <a:schemeClr val="tx1"/>
                </a:solidFill>
                <a:latin typeface="Arial" charset="0"/>
                <a:ea typeface="+mn-ea"/>
                <a:cs typeface="+mn-cs"/>
              </a:rPr>
              <a:t>command to change the default BGP next-hop </a:t>
            </a:r>
            <a:r>
              <a:rPr lang="en-US" sz="1200" kern="1200" baseline="0" dirty="0">
                <a:solidFill>
                  <a:schemeClr val="tx1"/>
                </a:solidFill>
                <a:latin typeface="Arial" charset="0"/>
                <a:ea typeface="+mn-ea"/>
                <a:cs typeface="+mn-cs"/>
              </a:rPr>
              <a:t>settings. </a:t>
            </a:r>
          </a:p>
          <a:p>
            <a:r>
              <a:rPr lang="en-US" sz="1200" kern="1200" baseline="0" dirty="0">
                <a:solidFill>
                  <a:schemeClr val="tx1"/>
                </a:solidFill>
                <a:latin typeface="Arial" charset="0"/>
                <a:ea typeface="+mn-ea"/>
                <a:cs typeface="+mn-cs"/>
              </a:rPr>
              <a:t>After this command is configured, R2 advertises a next hop of 192.168.2.2 (the IP address of its loopback interface) to its IBGP neighbor because that is the source IP address of the routing update to its IBGP neighbor (set with the </a:t>
            </a:r>
            <a:r>
              <a:rPr lang="en-US" sz="1200" b="1" kern="1200" baseline="0" dirty="0">
                <a:solidFill>
                  <a:schemeClr val="tx1"/>
                </a:solidFill>
                <a:latin typeface="Arial" charset="0"/>
                <a:ea typeface="+mn-ea"/>
                <a:cs typeface="+mn-cs"/>
              </a:rPr>
              <a:t>neighbor update-source </a:t>
            </a:r>
            <a:r>
              <a:rPr lang="en-US" sz="1200" kern="1200" baseline="0" dirty="0">
                <a:solidFill>
                  <a:schemeClr val="tx1"/>
                </a:solidFill>
                <a:latin typeface="Arial" charset="0"/>
                <a:ea typeface="+mn-ea"/>
                <a:cs typeface="+mn-cs"/>
              </a:rPr>
              <a:t>command).</a:t>
            </a:r>
            <a:endParaRPr lang="en-US" b="1"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BGP synchronization is disabled by default in Cisco IOS Software Release 12.2(8)T and later; it was on by default in earlier Cisco IOS Software releases. </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12713" marR="0" lvl="1" indent="-112713" algn="l" defTabSz="1020763" rtl="0" eaLnBrk="0" fontAlgn="base" latinLnBrk="0" hangingPunct="0">
              <a:lnSpc>
                <a:spcPct val="90000"/>
              </a:lnSpc>
              <a:spcBef>
                <a:spcPct val="50000"/>
              </a:spcBef>
              <a:spcAft>
                <a:spcPct val="0"/>
              </a:spcAft>
              <a:buClrTx/>
              <a:buSzPct val="100000"/>
              <a:buFontTx/>
              <a:buChar char="•"/>
              <a:tabLst/>
              <a:defRPr/>
            </a:pPr>
            <a:r>
              <a:rPr lang="en-US" dirty="0"/>
              <a:t>Using a </a:t>
            </a:r>
            <a:r>
              <a:rPr lang="en-US" b="1" dirty="0"/>
              <a:t>redistribute</a:t>
            </a:r>
            <a:r>
              <a:rPr lang="en-US" dirty="0"/>
              <a:t> command into BGP results in an incomplete origin attribute for the route, as indicated by the </a:t>
            </a:r>
            <a:r>
              <a:rPr lang="en-US" b="1" dirty="0"/>
              <a:t>? </a:t>
            </a:r>
            <a:r>
              <a:rPr lang="en-US" dirty="0"/>
              <a:t>in the </a:t>
            </a:r>
            <a:r>
              <a:rPr lang="en-US" b="1" dirty="0"/>
              <a:t>show ip bgp </a:t>
            </a:r>
            <a:r>
              <a:rPr lang="en-US" dirty="0"/>
              <a:t>command output.</a:t>
            </a:r>
          </a:p>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pPr/>
              <a:t>85</a:t>
            </a:fld>
            <a:endParaRPr lang="en-US" dirty="0"/>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pPr marL="228600" indent="-228600">
              <a:buFontTx/>
              <a:buNone/>
            </a:pP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A4CB6AB9-17DC-415F-B894-F66DF90B627E}" type="slidenum">
              <a:rPr lang="en-US"/>
              <a:pPr/>
              <a:t>87</a:t>
            </a:fld>
            <a:endParaRPr lang="en-US" dirty="0"/>
          </a:p>
        </p:txBody>
      </p:sp>
      <p:sp>
        <p:nvSpPr>
          <p:cNvPr id="851970" name="Rectangle 2"/>
          <p:cNvSpPr>
            <a:spLocks noGrp="1" noRot="1" noChangeAspect="1" noChangeArrowheads="1" noTextEdit="1"/>
          </p:cNvSpPr>
          <p:nvPr>
            <p:ph type="sldImg"/>
          </p:nvPr>
        </p:nvSpPr>
        <p:spPr>
          <a:ln/>
        </p:spPr>
      </p:sp>
      <p:sp>
        <p:nvSpPr>
          <p:cNvPr id="851971" name="Rectangle 3"/>
          <p:cNvSpPr>
            <a:spLocks noGrp="1" noChangeArrowheads="1"/>
          </p:cNvSpPr>
          <p:nvPr>
            <p:ph type="body" idx="1"/>
          </p:nvPr>
        </p:nvSpPr>
        <p:spPr/>
        <p:txBody>
          <a:bodyPr/>
          <a:lstStyle/>
          <a:p>
            <a:pPr>
              <a:lnSpc>
                <a:spcPct val="80000"/>
              </a:lnSpc>
            </a:pPr>
            <a:r>
              <a:rPr lang="en-US" dirty="0"/>
              <a:t>BGP can potentially handle huge volumes of routing information. When a policy configuration change occurs, the router cannot go through the huge table of BGP information and recalculate which entry is no longer valid in the local table. Nor can the router determine which route or routes, already advertised, should be withdrawn from a neighbor. There is an obvious risk that the first configuration change will be immediately followed by a second, which would cause the whole process to start all over again. To avoid such a problem, Cisco IOS software applies changes only to those updates that are received or transmitted after the BGP policy configuration change has been performed. The new policy, enforced by the new filters, is applied only on routes that are received or sent after the change.</a:t>
            </a:r>
          </a:p>
          <a:p>
            <a:pPr>
              <a:lnSpc>
                <a:spcPct val="80000"/>
              </a:lnSpc>
            </a:pPr>
            <a:r>
              <a:rPr lang="en-US" dirty="0"/>
              <a:t>A network administrator who would like the policy change to be applied on all routes must trigger an update to force the router to let all routes pass through the new filter. If the filter is applied on outgoing information, the router has to resend the BGP table through the new filter. If the filter is applied on incoming information, the router needs its neighbor to resend its BGP table so that it passes through the new filters.</a:t>
            </a:r>
          </a:p>
          <a:p>
            <a:pPr>
              <a:lnSpc>
                <a:spcPct val="80000"/>
              </a:lnSpc>
            </a:pPr>
            <a:r>
              <a:rPr lang="en-US" dirty="0"/>
              <a:t>There are three ways to trigger an update: with a hard reset, soft reset, and route refresh.</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pPr/>
              <a:t>88</a:t>
            </a:fld>
            <a:endParaRPr lang="en-US" dirty="0"/>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pPr>
              <a:lnSpc>
                <a:spcPct val="80000"/>
              </a:lnSpc>
            </a:pPr>
            <a:r>
              <a:rPr lang="en-US" sz="1200" dirty="0"/>
              <a:t>Resetting a session is a method of informing the neighbor or neighbors of a policy change. If BGP sessions are reset, all information received on those sessions is invalidated and removed from the BGP table. Also, the remote neighbor will detect a BGP session down state, and likewise will invalidate the routes that were received. After a period of 30 to 60 seconds, the BGP sessions are re-established automatically and the BGP table is exchanged again, but through the new filters. However, resetting the BGP session disrupts packet forwarding.</a:t>
            </a:r>
          </a:p>
          <a:p>
            <a:pPr>
              <a:lnSpc>
                <a:spcPct val="80000"/>
              </a:lnSpc>
            </a:pPr>
            <a:r>
              <a:rPr lang="en-US" sz="1200" dirty="0"/>
              <a:t>The two commands shown in the figure both cause a hard reset of the BGP neighbors that are involved. A “hard reset” means that the router issuing either of these commands will close the appropriate TCP connections, re-establish those TCP sessions as appropriate, and resend all information to each of the neighbors affected by the particular command that is used.</a:t>
            </a:r>
          </a:p>
          <a:p>
            <a:pPr>
              <a:lnSpc>
                <a:spcPct val="80000"/>
              </a:lnSpc>
            </a:pPr>
            <a:r>
              <a:rPr lang="en-US" sz="1200" dirty="0"/>
              <a:t>By using </a:t>
            </a:r>
            <a:r>
              <a:rPr lang="en-US" sz="1200" b="1" dirty="0"/>
              <a:t>clear ip bgp *</a:t>
            </a:r>
            <a:r>
              <a:rPr lang="en-US" sz="1200" dirty="0"/>
              <a:t>, the BGP forwarding table on the router that issued this command is completely deleted and all networks must be relearned from every neighbor. If a router has multiple neighbors, this action is a very dramatic event. This command forces all neighbors to resend their entire tables simultaneously.</a:t>
            </a:r>
          </a:p>
          <a:p>
            <a:pPr>
              <a:lnSpc>
                <a:spcPct val="80000"/>
              </a:lnSpc>
            </a:pPr>
            <a:r>
              <a:rPr lang="en-US" sz="1200" dirty="0"/>
              <a:t>For example, consider a situation in which router A has eight neighbors and each neighbor has a full Internet table of about 32 MB in size. If router A issues the </a:t>
            </a:r>
            <a:r>
              <a:rPr lang="en-US" sz="1200" b="1" dirty="0"/>
              <a:t>clear ip bgp *</a:t>
            </a:r>
            <a:r>
              <a:rPr lang="en-US" sz="1200" dirty="0"/>
              <a:t> command, all eight routers will resend their 32-MB table at the same time. To hold all these updates, router A would need 256 MB of RAM. Router A would also need to be able to process all of this information. Processing 256 MB of updates would take a considerable amount of CPU cycles for router A, further delaying the routing of user data.</a:t>
            </a:r>
          </a:p>
          <a:p>
            <a:pPr>
              <a:lnSpc>
                <a:spcPct val="80000"/>
              </a:lnSpc>
            </a:pPr>
            <a:r>
              <a:rPr lang="en-US" sz="1200" dirty="0"/>
              <a:t>If the second command, </a:t>
            </a:r>
            <a:r>
              <a:rPr lang="en-US" sz="1200" b="1" dirty="0"/>
              <a:t>clear ip bgp</a:t>
            </a:r>
            <a:r>
              <a:rPr lang="en-US" sz="1200" dirty="0"/>
              <a:t> [</a:t>
            </a:r>
            <a:r>
              <a:rPr lang="en-US" sz="1200" i="1" dirty="0"/>
              <a:t>neighbor-address</a:t>
            </a:r>
            <a:r>
              <a:rPr lang="en-US" sz="1200" dirty="0"/>
              <a:t>], is used instead, one neighbor is reset at a time. The impact is less severe on the router that is issuing this command; however, it takes longer to change policy for all of the neighbors, because each must be done individually as opposed to all at once using the </a:t>
            </a:r>
            <a:r>
              <a:rPr lang="en-US" sz="1200" b="1" dirty="0"/>
              <a:t>clear ip bgp *</a:t>
            </a:r>
            <a:r>
              <a:rPr lang="en-US" sz="1200" dirty="0"/>
              <a:t> command. The </a:t>
            </a:r>
            <a:r>
              <a:rPr lang="en-US" sz="1200" b="1" dirty="0"/>
              <a:t>clear ip bgp</a:t>
            </a:r>
            <a:r>
              <a:rPr lang="en-US" sz="1200" dirty="0"/>
              <a:t> [</a:t>
            </a:r>
            <a:r>
              <a:rPr lang="en-US" sz="1200" i="1" dirty="0"/>
              <a:t>neighbor-address</a:t>
            </a:r>
            <a:r>
              <a:rPr lang="en-US" sz="1200" dirty="0"/>
              <a:t>] command still performs a hard reset and must re-establish the TCP session with the specified address that is used in the command, but this command affects only a single neighbor at a time and not all neighbors at once.</a:t>
            </a:r>
          </a:p>
          <a:p>
            <a:pPr marL="228600" indent="-228600">
              <a:buFontTx/>
              <a:buNone/>
            </a:pP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90</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DE5C7E7C-78F3-4294-9B13-3756C726D1B5}" type="slidenum">
              <a:rPr lang="en-US"/>
              <a:pPr/>
              <a:t>10</a:t>
            </a:fld>
            <a:endParaRPr lang="en-US" dirty="0"/>
          </a:p>
        </p:txBody>
      </p:sp>
      <p:sp>
        <p:nvSpPr>
          <p:cNvPr id="917506" name="Rectangle 2"/>
          <p:cNvSpPr>
            <a:spLocks noGrp="1" noRot="1" noChangeAspect="1" noChangeArrowheads="1" noTextEdit="1"/>
          </p:cNvSpPr>
          <p:nvPr>
            <p:ph type="sldImg"/>
          </p:nvPr>
        </p:nvSpPr>
        <p:spPr>
          <a:xfrm>
            <a:off x="1282700" y="571500"/>
            <a:ext cx="4457700" cy="3343275"/>
          </a:xfrm>
          <a:ln/>
        </p:spPr>
      </p:sp>
      <p:sp>
        <p:nvSpPr>
          <p:cNvPr id="917507" name="Rectangle 3"/>
          <p:cNvSpPr>
            <a:spLocks noGrp="1" noChangeArrowheads="1"/>
          </p:cNvSpPr>
          <p:nvPr>
            <p:ph type="body" idx="1"/>
          </p:nvPr>
        </p:nvSpPr>
        <p:spPr>
          <a:xfrm>
            <a:off x="878330" y="4063317"/>
            <a:ext cx="5274847" cy="4380128"/>
          </a:xfrm>
        </p:spPr>
        <p:txBody>
          <a:bodyPr lIns="91507" tIns="45753" rIns="91507" bIns="45753"/>
          <a:lstStyle/>
          <a:p>
            <a:pPr>
              <a:lnSpc>
                <a:spcPct val="80000"/>
              </a:lnSpc>
            </a:pPr>
            <a:r>
              <a:rPr lang="en-US" dirty="0"/>
              <a:t>No one router can handle communications with all the routers that run BGP. There are tens of thousands of routers that run BGP and are connected to the Internet, representing more than 21,000 autonomous systems. </a:t>
            </a:r>
          </a:p>
          <a:p>
            <a:pPr>
              <a:lnSpc>
                <a:spcPct val="80000"/>
              </a:lnSpc>
            </a:pPr>
            <a:r>
              <a:rPr lang="en-US" dirty="0"/>
              <a:t>A BGP router forms a direct neighbor relationship with a limited number of other BGP routers. Through these BGP neighbors, a BGP router learns of the paths through the Internet to reach any advertised network. Any router that runs BGP is known as a BGP speaker.</a:t>
            </a:r>
          </a:p>
          <a:p>
            <a:pPr>
              <a:lnSpc>
                <a:spcPct val="80000"/>
              </a:lnSpc>
            </a:pPr>
            <a:r>
              <a:rPr lang="en-US" dirty="0"/>
              <a:t>The term “BGP peer” has a specific meaning: a BGP speaker that is configured to form a neighbor relationship with another BGP speaker for the purpose of directly exchanging BGP routing information with each other. A BGP speaker has a limited number of BGP neighbors with which it peers and forms a TCP-based relationship.</a:t>
            </a:r>
          </a:p>
          <a:p>
            <a:pPr>
              <a:lnSpc>
                <a:spcPct val="80000"/>
              </a:lnSpc>
            </a:pPr>
            <a:r>
              <a:rPr lang="en-US" dirty="0"/>
              <a:t>BGP peers are also known as BGP neighbors and can be either internal or external to the autonomous system.</a:t>
            </a:r>
          </a:p>
          <a:p>
            <a:pPr>
              <a:lnSpc>
                <a:spcPct val="80000"/>
              </a:lnSpc>
            </a:pPr>
            <a:r>
              <a:rPr lang="en-US" dirty="0"/>
              <a:t>A BGP peer must be configured with a BGP</a:t>
            </a:r>
            <a:r>
              <a:rPr lang="en-US" b="1" dirty="0"/>
              <a:t> neighbor</a:t>
            </a:r>
            <a:r>
              <a:rPr lang="en-US" dirty="0"/>
              <a:t> command. The administrator instructs the BGP speaker to establish a relationship with the address listed in the </a:t>
            </a:r>
            <a:r>
              <a:rPr lang="en-US" b="1" dirty="0"/>
              <a:t>neighbor</a:t>
            </a:r>
            <a:r>
              <a:rPr lang="en-US" dirty="0"/>
              <a:t> command and to exchange the BGP routing updates with that neighbor.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Arial" charset="0"/>
                <a:ea typeface="+mn-ea"/>
                <a:cs typeface="+mn-cs"/>
              </a:rPr>
              <a:t>Adding a new neighbor with the same policies as the other IBGP neighbors to R1 when it is using a peer group requires adding only a single </a:t>
            </a:r>
            <a:r>
              <a:rPr lang="en-US" sz="1200" b="1" kern="1200" baseline="0" dirty="0">
                <a:solidFill>
                  <a:schemeClr val="tx1"/>
                </a:solidFill>
                <a:latin typeface="Arial" charset="0"/>
                <a:ea typeface="+mn-ea"/>
                <a:cs typeface="+mn-cs"/>
              </a:rPr>
              <a:t>neighbor </a:t>
            </a:r>
            <a:r>
              <a:rPr lang="en-US" sz="1200" b="0" kern="1200" baseline="0" dirty="0">
                <a:solidFill>
                  <a:schemeClr val="tx1"/>
                </a:solidFill>
                <a:latin typeface="Arial" charset="0"/>
                <a:ea typeface="+mn-ea"/>
                <a:cs typeface="+mn-cs"/>
              </a:rPr>
              <a:t>statement to link the </a:t>
            </a:r>
            <a:r>
              <a:rPr lang="en-US" sz="1200" kern="1200" baseline="0" dirty="0">
                <a:solidFill>
                  <a:schemeClr val="tx1"/>
                </a:solidFill>
                <a:latin typeface="Arial" charset="0"/>
                <a:ea typeface="+mn-ea"/>
                <a:cs typeface="+mn-cs"/>
              </a:rPr>
              <a:t>new neighbor to the peer group. </a:t>
            </a:r>
          </a:p>
          <a:p>
            <a:pPr lvl="1"/>
            <a:r>
              <a:rPr lang="en-US" sz="1200" kern="1200" baseline="0" dirty="0">
                <a:solidFill>
                  <a:schemeClr val="tx1"/>
                </a:solidFill>
                <a:latin typeface="Arial" charset="0"/>
                <a:ea typeface="+mn-ea"/>
                <a:cs typeface="+mn-cs"/>
              </a:rPr>
              <a:t>Without peer groups, adding that same neighbor to R1 would require 4 </a:t>
            </a:r>
            <a:r>
              <a:rPr lang="en-US" sz="1200" b="1" kern="1200" baseline="0" dirty="0">
                <a:solidFill>
                  <a:schemeClr val="tx1"/>
                </a:solidFill>
                <a:latin typeface="Arial" charset="0"/>
                <a:ea typeface="+mn-ea"/>
                <a:cs typeface="+mn-cs"/>
              </a:rPr>
              <a:t>neighbor </a:t>
            </a:r>
            <a:r>
              <a:rPr lang="en-US" sz="1200" b="0" kern="1200" baseline="0" dirty="0">
                <a:solidFill>
                  <a:schemeClr val="tx1"/>
                </a:solidFill>
                <a:latin typeface="Arial" charset="0"/>
                <a:ea typeface="+mn-ea"/>
                <a:cs typeface="+mn-cs"/>
              </a:rPr>
              <a:t>statements</a:t>
            </a:r>
            <a:r>
              <a:rPr lang="en-US" sz="1200" b="1" kern="1200" baseline="0" dirty="0">
                <a:solidFill>
                  <a:schemeClr val="tx1"/>
                </a:solidFill>
                <a:latin typeface="Arial" charset="0"/>
                <a:ea typeface="+mn-ea"/>
                <a:cs typeface="+mn-cs"/>
              </a:rPr>
              <a:t>.</a:t>
            </a:r>
          </a:p>
          <a:p>
            <a:r>
              <a:rPr lang="en-US" sz="1200" kern="1200" baseline="0" dirty="0">
                <a:solidFill>
                  <a:schemeClr val="tx1"/>
                </a:solidFill>
                <a:latin typeface="Arial" charset="0"/>
                <a:ea typeface="+mn-ea"/>
                <a:cs typeface="+mn-cs"/>
              </a:rPr>
              <a:t>Using a peer group also makes the configuration easier to read and change. </a:t>
            </a:r>
          </a:p>
          <a:p>
            <a:pPr lvl="1"/>
            <a:r>
              <a:rPr lang="en-US" sz="1200" kern="1200" baseline="0" dirty="0">
                <a:solidFill>
                  <a:schemeClr val="tx1"/>
                </a:solidFill>
                <a:latin typeface="Arial" charset="0"/>
                <a:ea typeface="+mn-ea"/>
                <a:cs typeface="+mn-cs"/>
              </a:rPr>
              <a:t>If you need to add a new policy, such as a route map, to all IBGP neighbors on R1, and you are using a peer group, you need only to link the route map to the peer group. </a:t>
            </a:r>
          </a:p>
          <a:p>
            <a:pPr lvl="1"/>
            <a:r>
              <a:rPr lang="en-US" sz="1200" kern="1200" baseline="0" dirty="0">
                <a:solidFill>
                  <a:schemeClr val="tx1"/>
                </a:solidFill>
                <a:latin typeface="Arial" charset="0"/>
                <a:ea typeface="+mn-ea"/>
                <a:cs typeface="+mn-cs"/>
              </a:rPr>
              <a:t>Without a peer group, R1 needs to add the new policy to each neighbor.</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92</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93</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pPr/>
              <a:t>96</a:t>
            </a:fld>
            <a:endParaRPr lang="en-US" dirty="0"/>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r>
              <a:rPr lang="en-US" sz="1200" b="0" i="0" kern="1200" baseline="0" dirty="0">
                <a:solidFill>
                  <a:schemeClr val="tx1"/>
                </a:solidFill>
                <a:latin typeface="Arial" charset="0"/>
                <a:ea typeface="+mn-ea"/>
                <a:cs typeface="+mn-cs"/>
              </a:rPr>
              <a:t>Other first column options:</a:t>
            </a:r>
          </a:p>
          <a:p>
            <a:pPr lvl="1"/>
            <a:r>
              <a:rPr lang="en-US" sz="1200" b="0" i="0" kern="1200" baseline="0" dirty="0">
                <a:solidFill>
                  <a:schemeClr val="tx1"/>
                </a:solidFill>
                <a:latin typeface="Arial" charset="0"/>
                <a:ea typeface="+mn-ea"/>
                <a:cs typeface="+mn-cs"/>
              </a:rPr>
              <a:t>An s indicates that the specified routes are suppressed (usually because routes have been summarized and only the summarized route is being sent).</a:t>
            </a:r>
          </a:p>
          <a:p>
            <a:pPr lvl="1"/>
            <a:r>
              <a:rPr lang="en-US" sz="1200" b="0" i="0" kern="1200" baseline="0" dirty="0">
                <a:solidFill>
                  <a:schemeClr val="tx1"/>
                </a:solidFill>
                <a:latin typeface="Arial" charset="0"/>
                <a:ea typeface="+mn-ea"/>
                <a:cs typeface="+mn-cs"/>
              </a:rPr>
              <a:t>A d, for dampening, indicates that the route is being dampened (penalized) for going up and down too often. Although the route might be up right now, it is not advertised until the penalty has expired.</a:t>
            </a:r>
          </a:p>
          <a:p>
            <a:pPr lvl="1"/>
            <a:r>
              <a:rPr lang="en-US" sz="1200" b="0" i="0" kern="1200" baseline="0" dirty="0">
                <a:solidFill>
                  <a:schemeClr val="tx1"/>
                </a:solidFill>
                <a:latin typeface="Arial" charset="0"/>
                <a:ea typeface="+mn-ea"/>
                <a:cs typeface="+mn-cs"/>
              </a:rPr>
              <a:t>An h, for history, indicates that the route is unavailable and is probably down. Historic information about the route exists, but a best route does not exist.</a:t>
            </a:r>
          </a:p>
          <a:p>
            <a:pPr lvl="1"/>
            <a:r>
              <a:rPr lang="en-US" sz="1200" b="0" i="0" kern="1200" baseline="0" dirty="0">
                <a:solidFill>
                  <a:schemeClr val="tx1"/>
                </a:solidFill>
                <a:latin typeface="Arial" charset="0"/>
                <a:ea typeface="+mn-ea"/>
                <a:cs typeface="+mn-cs"/>
              </a:rPr>
              <a:t>An r, for RIB failure, indicates that the route was not installed in the RIB. The reason that the route is not installed can be displayed using the </a:t>
            </a:r>
            <a:r>
              <a:rPr lang="en-US" sz="1200" b="1" i="0" kern="1200" baseline="0" dirty="0">
                <a:solidFill>
                  <a:schemeClr val="tx1"/>
                </a:solidFill>
                <a:latin typeface="Arial" charset="0"/>
                <a:ea typeface="+mn-ea"/>
                <a:cs typeface="+mn-cs"/>
              </a:rPr>
              <a:t>show ip bgp rib-failure </a:t>
            </a:r>
            <a:r>
              <a:rPr lang="en-US" sz="1200" b="0" i="0" kern="1200" baseline="0" dirty="0">
                <a:solidFill>
                  <a:schemeClr val="tx1"/>
                </a:solidFill>
                <a:latin typeface="Arial" charset="0"/>
                <a:ea typeface="+mn-ea"/>
                <a:cs typeface="+mn-cs"/>
              </a:rPr>
              <a:t>command.</a:t>
            </a:r>
          </a:p>
          <a:p>
            <a:pPr lvl="1"/>
            <a:r>
              <a:rPr lang="en-US" sz="1200" b="0" i="0" kern="1200" baseline="0" dirty="0">
                <a:solidFill>
                  <a:schemeClr val="tx1"/>
                </a:solidFill>
                <a:latin typeface="Arial" charset="0"/>
                <a:ea typeface="+mn-ea"/>
                <a:cs typeface="+mn-cs"/>
              </a:rPr>
              <a:t>An S, for stale, indicates that the route is stale. (This is used in a nonstop forwarding aware router.)</a:t>
            </a:r>
            <a:endParaRPr lang="en-US" b="0" i="0"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6F4A31B-6E24-4B5C-A597-6098D9BE3512}" type="slidenum">
              <a:rPr lang="en-US"/>
              <a:pPr/>
              <a:t>97</a:t>
            </a:fld>
            <a:endParaRPr lang="en-US" dirty="0"/>
          </a:p>
        </p:txBody>
      </p:sp>
      <p:sp>
        <p:nvSpPr>
          <p:cNvPr id="968706" name="Rectangle 2"/>
          <p:cNvSpPr>
            <a:spLocks noGrp="1" noRot="1" noChangeAspect="1" noChangeArrowheads="1" noTextEdit="1"/>
          </p:cNvSpPr>
          <p:nvPr>
            <p:ph type="sldImg"/>
          </p:nvPr>
        </p:nvSpPr>
        <p:spPr>
          <a:xfrm>
            <a:off x="1181100" y="698500"/>
            <a:ext cx="4648200" cy="3486150"/>
          </a:xfrm>
          <a:ln/>
        </p:spPr>
      </p:sp>
      <p:sp>
        <p:nvSpPr>
          <p:cNvPr id="968707" name="Rectangle 3"/>
          <p:cNvSpPr>
            <a:spLocks noGrp="1" noChangeArrowheads="1"/>
          </p:cNvSpPr>
          <p:nvPr>
            <p:ph type="body" idx="1"/>
          </p:nvPr>
        </p:nvSpPr>
        <p:spPr>
          <a:xfrm>
            <a:off x="935038" y="4416425"/>
            <a:ext cx="5140325" cy="4181475"/>
          </a:xfrm>
        </p:spPr>
        <p:txBody>
          <a:bodyPr/>
          <a:lstStyle/>
          <a:p>
            <a:pPr>
              <a:buNone/>
            </a:pPr>
            <a:r>
              <a:rPr lang="en-US" sz="1200" kern="1200" dirty="0">
                <a:solidFill>
                  <a:schemeClr val="tx1"/>
                </a:solidFill>
                <a:latin typeface="Arial" charset="0"/>
                <a:ea typeface="+mn-ea"/>
                <a:cs typeface="+mn-cs"/>
              </a:rPr>
              <a:t>Here are some of the highlights:</a:t>
            </a:r>
          </a:p>
          <a:p>
            <a:r>
              <a:rPr lang="en-US" sz="1200" b="1" i="0" u="none" strike="noStrike" kern="1200">
                <a:solidFill>
                  <a:schemeClr val="tx1"/>
                </a:solidFill>
                <a:effectLst/>
                <a:latin typeface="Arial" charset="0"/>
                <a:ea typeface="+mn-ea"/>
                <a:cs typeface="+mn-cs"/>
              </a:rPr>
              <a:t>BGP </a:t>
            </a:r>
            <a:r>
              <a:rPr lang="en-US" sz="1200" b="1" i="0" u="none" strike="noStrike" kern="1200" dirty="0">
                <a:solidFill>
                  <a:schemeClr val="tx1"/>
                </a:solidFill>
                <a:effectLst/>
                <a:latin typeface="Arial" charset="0"/>
                <a:ea typeface="+mn-ea"/>
                <a:cs typeface="+mn-cs"/>
              </a:rPr>
              <a:t>router identifier</a:t>
            </a:r>
            <a:r>
              <a:rPr lang="en-US" sz="1200" kern="1200" dirty="0">
                <a:solidFill>
                  <a:schemeClr val="tx1"/>
                </a:solidFill>
                <a:latin typeface="Arial" charset="0"/>
                <a:ea typeface="+mn-ea"/>
                <a:cs typeface="+mn-cs"/>
              </a:rPr>
              <a:t>—IP address that all other BGP speakers recognize as representing this router.</a:t>
            </a:r>
          </a:p>
          <a:p>
            <a:r>
              <a:rPr lang="en-US" sz="1200" b="1" i="0" u="none" strike="noStrike" kern="1200">
                <a:solidFill>
                  <a:schemeClr val="tx1"/>
                </a:solidFill>
                <a:effectLst/>
                <a:latin typeface="Arial" charset="0"/>
                <a:ea typeface="+mn-ea"/>
                <a:cs typeface="+mn-cs"/>
              </a:rPr>
              <a:t>BGP </a:t>
            </a:r>
            <a:r>
              <a:rPr lang="en-US" sz="1200" b="1" i="0" u="none" strike="noStrike" kern="1200" dirty="0">
                <a:solidFill>
                  <a:schemeClr val="tx1"/>
                </a:solidFill>
                <a:effectLst/>
                <a:latin typeface="Arial" charset="0"/>
                <a:ea typeface="+mn-ea"/>
                <a:cs typeface="+mn-cs"/>
              </a:rPr>
              <a:t>table version</a:t>
            </a:r>
            <a:r>
              <a:rPr lang="en-US" sz="1200" kern="1200" dirty="0">
                <a:solidFill>
                  <a:schemeClr val="tx1"/>
                </a:solidFill>
                <a:latin typeface="Arial" charset="0"/>
                <a:ea typeface="+mn-ea"/>
                <a:cs typeface="+mn-cs"/>
              </a:rPr>
              <a:t>—Increases in increments when the BGP table changes.</a:t>
            </a:r>
          </a:p>
          <a:p>
            <a:r>
              <a:rPr lang="en-US" sz="1200" b="1" i="0" u="none" strike="noStrike" kern="1200">
                <a:solidFill>
                  <a:schemeClr val="tx1"/>
                </a:solidFill>
                <a:effectLst/>
                <a:latin typeface="Arial" charset="0"/>
                <a:ea typeface="+mn-ea"/>
                <a:cs typeface="+mn-cs"/>
              </a:rPr>
              <a:t>Main </a:t>
            </a:r>
            <a:r>
              <a:rPr lang="en-US" sz="1200" b="1" i="0" u="none" strike="noStrike" kern="1200" dirty="0">
                <a:solidFill>
                  <a:schemeClr val="tx1"/>
                </a:solidFill>
                <a:effectLst/>
                <a:latin typeface="Arial" charset="0"/>
                <a:ea typeface="+mn-ea"/>
                <a:cs typeface="+mn-cs"/>
              </a:rPr>
              <a:t>Routing table version</a:t>
            </a:r>
            <a:r>
              <a:rPr lang="en-US" sz="1200" kern="1200" dirty="0">
                <a:solidFill>
                  <a:schemeClr val="tx1"/>
                </a:solidFill>
                <a:latin typeface="Arial" charset="0"/>
                <a:ea typeface="+mn-ea"/>
                <a:cs typeface="+mn-cs"/>
              </a:rPr>
              <a:t>—Last version of BGP database that was injected into the main routing table.</a:t>
            </a:r>
          </a:p>
          <a:p>
            <a:r>
              <a:rPr lang="en-US" sz="1200" b="1" i="0" u="none" strike="noStrike" kern="1200">
                <a:solidFill>
                  <a:schemeClr val="tx1"/>
                </a:solidFill>
                <a:effectLst/>
                <a:latin typeface="Arial" charset="0"/>
                <a:ea typeface="+mn-ea"/>
                <a:cs typeface="+mn-cs"/>
              </a:rPr>
              <a:t>Neighbor</a:t>
            </a:r>
            <a:r>
              <a:rPr lang="en-US" sz="1200" kern="1200">
                <a:solidFill>
                  <a:schemeClr val="tx1"/>
                </a:solidFill>
                <a:latin typeface="Arial" charset="0"/>
                <a:ea typeface="+mn-ea"/>
                <a:cs typeface="+mn-cs"/>
              </a:rPr>
              <a:t>—The </a:t>
            </a:r>
            <a:r>
              <a:rPr lang="en-US" sz="1200" kern="1200" dirty="0">
                <a:solidFill>
                  <a:schemeClr val="tx1"/>
                </a:solidFill>
                <a:latin typeface="Arial" charset="0"/>
                <a:ea typeface="+mn-ea"/>
                <a:cs typeface="+mn-cs"/>
              </a:rPr>
              <a:t>IP address, used in the </a:t>
            </a:r>
            <a:r>
              <a:rPr lang="en-US" sz="1200" b="1" kern="1200" dirty="0">
                <a:solidFill>
                  <a:schemeClr val="tx1"/>
                </a:solidFill>
                <a:latin typeface="Arial" charset="0"/>
                <a:ea typeface="+mn-ea"/>
                <a:cs typeface="+mn-cs"/>
              </a:rPr>
              <a:t>neighbor</a:t>
            </a:r>
            <a:r>
              <a:rPr lang="en-US" sz="1200" kern="1200" dirty="0">
                <a:solidFill>
                  <a:schemeClr val="tx1"/>
                </a:solidFill>
                <a:latin typeface="Arial" charset="0"/>
                <a:ea typeface="+mn-ea"/>
                <a:cs typeface="+mn-cs"/>
              </a:rPr>
              <a:t> statement, with which this router is setting up a relationship.</a:t>
            </a:r>
          </a:p>
          <a:p>
            <a:r>
              <a:rPr lang="en-US" sz="1200" b="1" i="0" u="none" strike="noStrike" kern="1200">
                <a:solidFill>
                  <a:schemeClr val="tx1"/>
                </a:solidFill>
                <a:effectLst/>
                <a:latin typeface="Arial" charset="0"/>
                <a:ea typeface="+mn-ea"/>
                <a:cs typeface="+mn-cs"/>
              </a:rPr>
              <a:t>Version </a:t>
            </a:r>
            <a:r>
              <a:rPr lang="en-US" sz="1200" b="1" i="0" u="none" strike="noStrike" kern="1200" dirty="0">
                <a:solidFill>
                  <a:schemeClr val="tx1"/>
                </a:solidFill>
                <a:effectLst/>
                <a:latin typeface="Arial" charset="0"/>
                <a:ea typeface="+mn-ea"/>
                <a:cs typeface="+mn-cs"/>
              </a:rPr>
              <a:t>(V)</a:t>
            </a:r>
            <a:r>
              <a:rPr lang="en-US" sz="1200" kern="1200" dirty="0">
                <a:solidFill>
                  <a:schemeClr val="tx1"/>
                </a:solidFill>
                <a:latin typeface="Arial" charset="0"/>
                <a:ea typeface="+mn-ea"/>
                <a:cs typeface="+mn-cs"/>
              </a:rPr>
              <a:t>—The version of BGP this router is running with the listed neighbor.</a:t>
            </a:r>
          </a:p>
          <a:p>
            <a:r>
              <a:rPr lang="en-US" sz="1200" b="1" i="0" u="none" strike="noStrike" kern="1200">
                <a:solidFill>
                  <a:schemeClr val="tx1"/>
                </a:solidFill>
                <a:effectLst/>
                <a:latin typeface="Arial" charset="0"/>
                <a:ea typeface="+mn-ea"/>
                <a:cs typeface="+mn-cs"/>
              </a:rPr>
              <a:t>AS</a:t>
            </a:r>
            <a:r>
              <a:rPr lang="en-US" sz="1200" kern="1200">
                <a:solidFill>
                  <a:schemeClr val="tx1"/>
                </a:solidFill>
                <a:latin typeface="Arial" charset="0"/>
                <a:ea typeface="+mn-ea"/>
                <a:cs typeface="+mn-cs"/>
              </a:rPr>
              <a:t>—The </a:t>
            </a:r>
            <a:r>
              <a:rPr lang="en-US" sz="1200" kern="1200" dirty="0">
                <a:solidFill>
                  <a:schemeClr val="tx1"/>
                </a:solidFill>
                <a:latin typeface="Arial" charset="0"/>
                <a:ea typeface="+mn-ea"/>
                <a:cs typeface="+mn-cs"/>
              </a:rPr>
              <a:t>listed neighbor’s AS number.</a:t>
            </a:r>
          </a:p>
          <a:p>
            <a:r>
              <a:rPr lang="en-US" sz="1200" b="1" i="0" u="none" strike="noStrike" kern="1200">
                <a:solidFill>
                  <a:schemeClr val="tx1"/>
                </a:solidFill>
                <a:effectLst/>
                <a:latin typeface="Arial" charset="0"/>
                <a:ea typeface="+mn-ea"/>
                <a:cs typeface="+mn-cs"/>
              </a:rPr>
              <a:t>Messages </a:t>
            </a:r>
            <a:r>
              <a:rPr lang="en-US" sz="1200" b="1" i="0" u="none" strike="noStrike" kern="1200" dirty="0">
                <a:solidFill>
                  <a:schemeClr val="tx1"/>
                </a:solidFill>
                <a:effectLst/>
                <a:latin typeface="Arial" charset="0"/>
                <a:ea typeface="+mn-ea"/>
                <a:cs typeface="+mn-cs"/>
              </a:rPr>
              <a:t>received (MsgRcvd)</a:t>
            </a:r>
            <a:r>
              <a:rPr lang="en-US" sz="1200" kern="1200" dirty="0">
                <a:solidFill>
                  <a:schemeClr val="tx1"/>
                </a:solidFill>
                <a:latin typeface="Arial" charset="0"/>
                <a:ea typeface="+mn-ea"/>
                <a:cs typeface="+mn-cs"/>
              </a:rPr>
              <a:t>—The number of BGP messages received from this neighbor.</a:t>
            </a:r>
          </a:p>
          <a:p>
            <a:r>
              <a:rPr lang="en-US" sz="1200" b="1" i="0" u="none" strike="noStrike" kern="1200">
                <a:solidFill>
                  <a:schemeClr val="tx1"/>
                </a:solidFill>
                <a:effectLst/>
                <a:latin typeface="Arial" charset="0"/>
                <a:ea typeface="+mn-ea"/>
                <a:cs typeface="+mn-cs"/>
              </a:rPr>
              <a:t>Messages </a:t>
            </a:r>
            <a:r>
              <a:rPr lang="en-US" sz="1200" b="1" i="0" u="none" strike="noStrike" kern="1200" dirty="0">
                <a:solidFill>
                  <a:schemeClr val="tx1"/>
                </a:solidFill>
                <a:effectLst/>
                <a:latin typeface="Arial" charset="0"/>
                <a:ea typeface="+mn-ea"/>
                <a:cs typeface="+mn-cs"/>
              </a:rPr>
              <a:t>sent (MsgSent)</a:t>
            </a:r>
            <a:r>
              <a:rPr lang="en-US" sz="1200" kern="1200" dirty="0">
                <a:solidFill>
                  <a:schemeClr val="tx1"/>
                </a:solidFill>
                <a:latin typeface="Arial" charset="0"/>
                <a:ea typeface="+mn-ea"/>
                <a:cs typeface="+mn-cs"/>
              </a:rPr>
              <a:t>—The number of BGP messages sent to this neighbor.</a:t>
            </a:r>
          </a:p>
          <a:p>
            <a:r>
              <a:rPr lang="en-US" sz="1200" b="1" i="0" u="none" strike="noStrike" kern="1200">
                <a:solidFill>
                  <a:schemeClr val="tx1"/>
                </a:solidFill>
                <a:effectLst/>
                <a:latin typeface="Arial" charset="0"/>
                <a:ea typeface="+mn-ea"/>
                <a:cs typeface="+mn-cs"/>
              </a:rPr>
              <a:t>TblVer</a:t>
            </a:r>
            <a:r>
              <a:rPr lang="en-US" sz="1200" kern="1200">
                <a:solidFill>
                  <a:schemeClr val="tx1"/>
                </a:solidFill>
                <a:latin typeface="Arial" charset="0"/>
                <a:ea typeface="+mn-ea"/>
                <a:cs typeface="+mn-cs"/>
              </a:rPr>
              <a:t>—The </a:t>
            </a:r>
            <a:r>
              <a:rPr lang="en-US" sz="1200" kern="1200" dirty="0">
                <a:solidFill>
                  <a:schemeClr val="tx1"/>
                </a:solidFill>
                <a:latin typeface="Arial" charset="0"/>
                <a:ea typeface="+mn-ea"/>
                <a:cs typeface="+mn-cs"/>
              </a:rPr>
              <a:t>last version of the BGP table that was sent to this neighbor.</a:t>
            </a:r>
          </a:p>
          <a:p>
            <a:r>
              <a:rPr lang="en-US" sz="1200" b="1" i="0" u="none" strike="noStrike" kern="1200">
                <a:solidFill>
                  <a:schemeClr val="tx1"/>
                </a:solidFill>
                <a:effectLst/>
                <a:latin typeface="Arial" charset="0"/>
                <a:ea typeface="+mn-ea"/>
                <a:cs typeface="+mn-cs"/>
              </a:rPr>
              <a:t>In </a:t>
            </a:r>
            <a:r>
              <a:rPr lang="en-US" sz="1200" b="1" i="0" u="none" strike="noStrike" kern="1200" dirty="0">
                <a:solidFill>
                  <a:schemeClr val="tx1"/>
                </a:solidFill>
                <a:effectLst/>
                <a:latin typeface="Arial" charset="0"/>
                <a:ea typeface="+mn-ea"/>
                <a:cs typeface="+mn-cs"/>
              </a:rPr>
              <a:t>queue (InQ)</a:t>
            </a:r>
            <a:r>
              <a:rPr lang="en-US" sz="1200" kern="1200" dirty="0">
                <a:solidFill>
                  <a:schemeClr val="tx1"/>
                </a:solidFill>
                <a:latin typeface="Arial" charset="0"/>
                <a:ea typeface="+mn-ea"/>
                <a:cs typeface="+mn-cs"/>
              </a:rPr>
              <a:t>—The number of messages from this neighbor that are waiting to be processed.</a:t>
            </a:r>
          </a:p>
          <a:p>
            <a:r>
              <a:rPr lang="en-US" sz="1200" b="1" i="0" u="none" strike="noStrike" kern="1200">
                <a:solidFill>
                  <a:schemeClr val="tx1"/>
                </a:solidFill>
                <a:effectLst/>
                <a:latin typeface="Arial" charset="0"/>
                <a:ea typeface="+mn-ea"/>
                <a:cs typeface="+mn-cs"/>
              </a:rPr>
              <a:t>Out </a:t>
            </a:r>
            <a:r>
              <a:rPr lang="en-US" sz="1200" b="1" i="0" u="none" strike="noStrike" kern="1200" dirty="0">
                <a:solidFill>
                  <a:schemeClr val="tx1"/>
                </a:solidFill>
                <a:effectLst/>
                <a:latin typeface="Arial" charset="0"/>
                <a:ea typeface="+mn-ea"/>
                <a:cs typeface="+mn-cs"/>
              </a:rPr>
              <a:t>queue (OutQ)</a:t>
            </a:r>
            <a:r>
              <a:rPr lang="en-US" sz="1200" kern="1200" dirty="0">
                <a:solidFill>
                  <a:schemeClr val="tx1"/>
                </a:solidFill>
                <a:latin typeface="Arial" charset="0"/>
                <a:ea typeface="+mn-ea"/>
                <a:cs typeface="+mn-cs"/>
              </a:rPr>
              <a:t>—The number of messages queued and waiting to be sent to this neighbor. TCP flow control prevents this router from overwhelming a neighbor with a large update.</a:t>
            </a:r>
          </a:p>
          <a:p>
            <a:r>
              <a:rPr lang="en-US" sz="1200" b="1" i="0" u="none" strike="noStrike" kern="1200">
                <a:solidFill>
                  <a:schemeClr val="tx1"/>
                </a:solidFill>
                <a:effectLst/>
                <a:latin typeface="Arial" charset="0"/>
                <a:ea typeface="+mn-ea"/>
                <a:cs typeface="+mn-cs"/>
              </a:rPr>
              <a:t>Up/Down</a:t>
            </a:r>
            <a:r>
              <a:rPr lang="en-US" sz="1200" kern="1200">
                <a:solidFill>
                  <a:schemeClr val="tx1"/>
                </a:solidFill>
                <a:latin typeface="Arial" charset="0"/>
                <a:ea typeface="+mn-ea"/>
                <a:cs typeface="+mn-cs"/>
              </a:rPr>
              <a:t>—The </a:t>
            </a:r>
            <a:r>
              <a:rPr lang="en-US" sz="1200" kern="1200" dirty="0">
                <a:solidFill>
                  <a:schemeClr val="tx1"/>
                </a:solidFill>
                <a:latin typeface="Arial" charset="0"/>
                <a:ea typeface="+mn-ea"/>
                <a:cs typeface="+mn-cs"/>
              </a:rPr>
              <a:t>length of time this neighbor has been in the current BGP state (established, active, or idle).</a:t>
            </a:r>
          </a:p>
          <a:p>
            <a:r>
              <a:rPr lang="en-US" sz="1200" b="1" i="0" u="none" strike="noStrike" kern="1200">
                <a:solidFill>
                  <a:schemeClr val="tx1"/>
                </a:solidFill>
                <a:effectLst/>
                <a:latin typeface="Arial" charset="0"/>
                <a:ea typeface="+mn-ea"/>
                <a:cs typeface="+mn-cs"/>
              </a:rPr>
              <a:t>State</a:t>
            </a:r>
            <a:r>
              <a:rPr lang="en-US" sz="1200" kern="1200">
                <a:solidFill>
                  <a:schemeClr val="tx1"/>
                </a:solidFill>
                <a:latin typeface="Arial" charset="0"/>
                <a:ea typeface="+mn-ea"/>
                <a:cs typeface="+mn-cs"/>
              </a:rPr>
              <a:t>—The </a:t>
            </a:r>
            <a:r>
              <a:rPr lang="en-US" sz="1200" kern="1200" dirty="0">
                <a:solidFill>
                  <a:schemeClr val="tx1"/>
                </a:solidFill>
                <a:latin typeface="Arial" charset="0"/>
                <a:ea typeface="+mn-ea"/>
                <a:cs typeface="+mn-cs"/>
              </a:rPr>
              <a:t>current state of the BGP session—active, idle, open sent, open confirm, or idle (admin). The admin state is new to Cisco IOS Software Release 12.0; it indicates that the neighbor is administratively shut down. This state is created by using the </a:t>
            </a:r>
            <a:r>
              <a:rPr lang="en-US" sz="1200" b="1" kern="1200" dirty="0">
                <a:solidFill>
                  <a:schemeClr val="tx1"/>
                </a:solidFill>
                <a:latin typeface="Arial" charset="0"/>
                <a:ea typeface="+mn-ea"/>
                <a:cs typeface="+mn-cs"/>
              </a:rPr>
              <a:t>neighbor </a:t>
            </a:r>
            <a:r>
              <a:rPr lang="en-US" sz="1200" i="1" kern="1200" dirty="0">
                <a:solidFill>
                  <a:schemeClr val="tx1"/>
                </a:solidFill>
                <a:latin typeface="Arial" charset="0"/>
                <a:ea typeface="+mn-ea"/>
                <a:cs typeface="+mn-cs"/>
              </a:rPr>
              <a:t>ip-address </a:t>
            </a:r>
            <a:r>
              <a:rPr lang="en-US" sz="1200" b="1" kern="1200" dirty="0">
                <a:solidFill>
                  <a:schemeClr val="tx1"/>
                </a:solidFill>
                <a:latin typeface="Arial" charset="0"/>
                <a:ea typeface="+mn-ea"/>
                <a:cs typeface="+mn-cs"/>
              </a:rPr>
              <a:t>shutdown </a:t>
            </a:r>
            <a:r>
              <a:rPr lang="en-US" sz="1200" kern="1200" dirty="0">
                <a:solidFill>
                  <a:schemeClr val="tx1"/>
                </a:solidFill>
                <a:latin typeface="Arial" charset="0"/>
                <a:ea typeface="+mn-ea"/>
                <a:cs typeface="+mn-cs"/>
              </a:rPr>
              <a:t>router configuration command. (Neighbor states are discussed in more detail in the “Understanding and Troubleshooting BGP Neighbor States” section later in this chapter.) Note that if the session is in the established state, a state is not displayed; instead, a number representing the PfxRcd is displayed, as described next.</a:t>
            </a:r>
          </a:p>
          <a:p>
            <a:endParaRPr lang="en-US" b="0" i="0"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a:buFontTx/>
              <a:buNone/>
            </a:pPr>
            <a:endParaRPr lang="en-US" dirty="0"/>
          </a:p>
        </p:txBody>
      </p:sp>
      <p:sp>
        <p:nvSpPr>
          <p:cNvPr id="24580" name="Slide Number Placeholder 3"/>
          <p:cNvSpPr>
            <a:spLocks noGrp="1"/>
          </p:cNvSpPr>
          <p:nvPr>
            <p:ph type="sldNum" sz="quarter" idx="5"/>
          </p:nvPr>
        </p:nvSpPr>
        <p:spPr>
          <a:noFill/>
        </p:spPr>
        <p:txBody>
          <a:bodyPr/>
          <a:lstStyle/>
          <a:p>
            <a:fld id="{7757FC66-78E3-4B4F-8568-92AC8FAA902C}" type="slidenum">
              <a:rPr lang="en-US" smtClean="0"/>
              <a:pPr/>
              <a:t>99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A024674-78AF-4269-ADEC-A48BE81DA75A}" type="slidenum">
              <a:rPr lang="en-US"/>
              <a:pPr/>
              <a:t>11</a:t>
            </a:fld>
            <a:endParaRPr lang="en-US" dirty="0"/>
          </a:p>
        </p:txBody>
      </p:sp>
      <p:sp>
        <p:nvSpPr>
          <p:cNvPr id="913410" name="Rectangle 2"/>
          <p:cNvSpPr>
            <a:spLocks noGrp="1" noRot="1" noChangeAspect="1" noChangeArrowheads="1" noTextEdit="1"/>
          </p:cNvSpPr>
          <p:nvPr>
            <p:ph type="sldImg"/>
          </p:nvPr>
        </p:nvSpPr>
        <p:spPr>
          <a:ln/>
        </p:spPr>
      </p:sp>
      <p:sp>
        <p:nvSpPr>
          <p:cNvPr id="91341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EA024674-78AF-4269-ADEC-A48BE81DA75A}" type="slidenum">
              <a:rPr lang="en-US"/>
              <a:pPr/>
              <a:t>12</a:t>
            </a:fld>
            <a:endParaRPr lang="en-US" dirty="0"/>
          </a:p>
        </p:txBody>
      </p:sp>
      <p:sp>
        <p:nvSpPr>
          <p:cNvPr id="913410" name="Rectangle 2"/>
          <p:cNvSpPr>
            <a:spLocks noGrp="1" noRot="1" noChangeAspect="1" noChangeArrowheads="1" noTextEdit="1"/>
          </p:cNvSpPr>
          <p:nvPr>
            <p:ph type="sldImg"/>
          </p:nvPr>
        </p:nvSpPr>
        <p:spPr>
          <a:ln/>
        </p:spPr>
      </p:sp>
      <p:sp>
        <p:nvSpPr>
          <p:cNvPr id="913411" name="Rectangle 3"/>
          <p:cNvSpPr>
            <a:spLocks noGrp="1" noChangeArrowheads="1"/>
          </p:cNvSpPr>
          <p:nvPr>
            <p:ph type="body" idx="1"/>
          </p:nvPr>
        </p:nvSpPr>
        <p:spPr/>
        <p:txBody>
          <a:bodyPr/>
          <a:lstStyle/>
          <a:p>
            <a:pPr lvl="0"/>
            <a:r>
              <a:rPr lang="en-US" dirty="0"/>
              <a:t>Incremental updates are more efficient than complete table updates. </a:t>
            </a:r>
          </a:p>
          <a:p>
            <a:pPr lvl="0"/>
            <a:r>
              <a:rPr lang="en-US" dirty="0"/>
              <a:t>This is especially true with BGP routers, which may contain the complete Internet routing table.</a:t>
            </a: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15</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0" kern="1200" baseline="0" dirty="0">
                <a:solidFill>
                  <a:schemeClr val="tx1"/>
                </a:solidFill>
                <a:latin typeface="Arial" charset="0"/>
                <a:ea typeface="+mn-ea"/>
                <a:cs typeface="+mn-cs"/>
              </a:rPr>
              <a:t>Public IP address space—In the rare case that only one-way connectivity, from the clients to the Internet, is required, private IP addresses with Network Address Translation (NAT) are used, allowing clients on a private network to communicate with servers on the public Internet. </a:t>
            </a:r>
          </a:p>
          <a:p>
            <a:pPr lvl="1"/>
            <a:r>
              <a:rPr lang="en-US" sz="1200" b="0" kern="1200" baseline="0" dirty="0">
                <a:solidFill>
                  <a:schemeClr val="tx1"/>
                </a:solidFill>
                <a:latin typeface="Arial" charset="0"/>
                <a:ea typeface="+mn-ea"/>
                <a:cs typeface="+mn-cs"/>
              </a:rPr>
              <a:t>Typically, though, two-way connectivity is needed, such that clients external to the enterprise network can access resources in the enterprise network. </a:t>
            </a:r>
          </a:p>
          <a:p>
            <a:pPr lvl="1"/>
            <a:r>
              <a:rPr lang="en-US" sz="1200" b="0" kern="1200" baseline="0" dirty="0">
                <a:solidFill>
                  <a:schemeClr val="tx1"/>
                </a:solidFill>
                <a:latin typeface="Arial" charset="0"/>
                <a:ea typeface="+mn-ea"/>
                <a:cs typeface="+mn-cs"/>
              </a:rPr>
              <a:t>In this case, both public and private address space is needed, as is routing.</a:t>
            </a:r>
          </a:p>
          <a:p>
            <a:r>
              <a:rPr lang="en-US" sz="1200" b="0" kern="1200" baseline="0" dirty="0">
                <a:solidFill>
                  <a:schemeClr val="tx1"/>
                </a:solidFill>
                <a:latin typeface="Arial" charset="0"/>
                <a:ea typeface="+mn-ea"/>
                <a:cs typeface="+mn-cs"/>
              </a:rPr>
              <a:t>Enterprise-to-ISP connection link type and bandwidth—The type and bandwidth available depends on the ISP and may include leased line, Ethernet over fiber or copper, and various types of digital subscriber line (DSL) (also known as xDSL).</a:t>
            </a:r>
          </a:p>
          <a:p>
            <a:pPr lvl="1"/>
            <a:r>
              <a:rPr lang="en-US" sz="1200" b="0" kern="1200" baseline="0" dirty="0">
                <a:solidFill>
                  <a:schemeClr val="tx1"/>
                </a:solidFill>
                <a:latin typeface="Arial" charset="0"/>
                <a:ea typeface="+mn-ea"/>
                <a:cs typeface="+mn-cs"/>
              </a:rPr>
              <a:t>The bandwidth provisioned should address the enterprise Internet connectivity requirements.</a:t>
            </a:r>
          </a:p>
          <a:p>
            <a:r>
              <a:rPr lang="en-US" sz="1200" b="0" kern="1200" baseline="0" dirty="0">
                <a:solidFill>
                  <a:schemeClr val="tx1"/>
                </a:solidFill>
                <a:latin typeface="Arial" charset="0"/>
                <a:ea typeface="+mn-ea"/>
                <a:cs typeface="+mn-cs"/>
              </a:rPr>
              <a:t>Routing protocol—Either static or dynamic routing.</a:t>
            </a:r>
          </a:p>
          <a:p>
            <a:r>
              <a:rPr lang="en-US" sz="1200" b="0" kern="1200" baseline="0" dirty="0">
                <a:solidFill>
                  <a:schemeClr val="tx1"/>
                </a:solidFill>
                <a:latin typeface="Arial" charset="0"/>
                <a:ea typeface="+mn-ea"/>
                <a:cs typeface="+mn-cs"/>
              </a:rPr>
              <a:t>Connection redundancy—The type of redundancy required for the enterprise network to ISP connectivity must be evaluated. Options include edge router redundancy, link redundancy, and ISP redundancy.</a:t>
            </a: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0"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C0C0C4"/>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C0C0C4"/>
                </a:solidFill>
              </a:rPr>
              <a:t>Cisco Public</a:t>
            </a:r>
          </a:p>
        </p:txBody>
      </p:sp>
      <p:sp>
        <p:nvSpPr>
          <p:cNvPr id="7" name="Rectangle 5"/>
          <p:cNvSpPr>
            <a:spLocks noChangeArrowheads="1"/>
          </p:cNvSpPr>
          <p:nvPr/>
        </p:nvSpPr>
        <p:spPr bwMode="auto">
          <a:xfrm>
            <a:off x="193675" y="6562725"/>
            <a:ext cx="1699671" cy="190646"/>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700">
                <a:solidFill>
                  <a:schemeClr val="tx1"/>
                </a:solidFill>
              </a:rPr>
              <a:t>ROUTE v6 Chapter 6</a:t>
            </a:r>
            <a:endParaRPr lang="en-US" sz="700" dirty="0">
              <a:solidFill>
                <a:schemeClr val="tx1"/>
              </a:solidFill>
            </a:endParaRP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tx1"/>
                </a:solidFill>
              </a:rPr>
              <a:pPr algn="r" defTabSz="814388">
                <a:lnSpc>
                  <a:spcPct val="100000"/>
                </a:lnSpc>
                <a:defRPr/>
              </a:pPr>
              <a:t>‹Nº›</a:t>
            </a:fld>
            <a:endParaRPr lang="en-US" sz="1000">
              <a:solidFill>
                <a:schemeClr val="tx1"/>
              </a:solidFill>
            </a:endParaRPr>
          </a:p>
        </p:txBody>
      </p:sp>
      <p:sp>
        <p:nvSpPr>
          <p:cNvPr id="1290247" name="Rectangle 7"/>
          <p:cNvSpPr>
            <a:spLocks noGrp="1" noChangeArrowheads="1"/>
          </p:cNvSpPr>
          <p:nvPr>
            <p:ph type="ctrTitle"/>
          </p:nvPr>
        </p:nvSpPr>
        <p:spPr bwMode="white">
          <a:xfrm>
            <a:off x="311150" y="2581836"/>
            <a:ext cx="4174789" cy="1021976"/>
          </a:xfrm>
          <a:prstGeom prst="rect">
            <a:avLst/>
          </a:prstGeom>
          <a:ln/>
        </p:spPr>
        <p:txBody>
          <a:bodyPr anchor="ctr">
            <a:normAutofit/>
          </a:bodyP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49" y="4672013"/>
            <a:ext cx="8510122"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pic>
        <p:nvPicPr>
          <p:cNvPr id="12"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a:t>2 Rows Graphic Top</a:t>
            </a:r>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a:t>2 Rows Graphic Bottom</a:t>
            </a:r>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a:t>Config Example 2 Rows</a:t>
            </a:r>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a:t>Config example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fig Example 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a:t>Config Example 2 column</a:t>
            </a:r>
          </a:p>
        </p:txBody>
      </p:sp>
      <p:sp>
        <p:nvSpPr>
          <p:cNvPr id="8" name="Content Placeholder 3"/>
          <p:cNvSpPr>
            <a:spLocks noGrp="1"/>
          </p:cNvSpPr>
          <p:nvPr>
            <p:ph sz="half" idx="10"/>
          </p:nvPr>
        </p:nvSpPr>
        <p:spPr>
          <a:xfrm>
            <a:off x="279399"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1"/>
          </p:nvPr>
        </p:nvSpPr>
        <p:spPr>
          <a:xfrm>
            <a:off x="4659554" y="1003300"/>
            <a:ext cx="4152751" cy="4140651"/>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2" hasCustomPrompt="1"/>
          </p:nvPr>
        </p:nvSpPr>
        <p:spPr>
          <a:xfrm>
            <a:off x="279400" y="5254375"/>
            <a:ext cx="8552628" cy="1178698"/>
          </a:xfrm>
          <a:ln w="19050">
            <a:solidFill>
              <a:schemeClr val="tx1"/>
            </a:solidFill>
          </a:ln>
        </p:spPr>
        <p:txBody>
          <a:bodyPr>
            <a:noAutofit/>
          </a:bodyPr>
          <a:lstStyle>
            <a:lvl1pPr marL="0" indent="0" algn="l" defTabSz="814388">
              <a:lnSpc>
                <a:spcPct val="100000"/>
              </a:lnSpc>
              <a:spcBef>
                <a:spcPts val="0"/>
              </a:spcBef>
              <a:spcAft>
                <a:spcPts val="0"/>
              </a:spcAft>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a:latin typeface="Courier New" pitchFamily="49" charset="0"/>
              </a:rPr>
              <a:t>RTB(config-if)# </a:t>
            </a:r>
            <a:r>
              <a:rPr lang="en-US" sz="1800" b="1">
                <a:latin typeface="Courier New" pitchFamily="49" charset="0"/>
              </a:rPr>
              <a:t>ip ospf network non-broadcast</a:t>
            </a:r>
          </a:p>
          <a:p>
            <a:pPr algn="l" defTabSz="814388">
              <a:defRPr/>
            </a:pPr>
            <a:r>
              <a:rPr lang="en-US" sz="1800" b="0">
                <a:latin typeface="Courier New" pitchFamily="49" charset="0"/>
              </a:rPr>
              <a:t>RTB(config-router)# </a:t>
            </a:r>
            <a:r>
              <a:rPr lang="en-US" sz="1800" b="1">
                <a:latin typeface="Courier New" pitchFamily="49" charset="0"/>
              </a:rPr>
              <a:t>network 3.1.1.0 0.0.0.255 area 0</a:t>
            </a:r>
          </a:p>
          <a:p>
            <a:pPr algn="l" defTabSz="814388">
              <a:defRPr/>
            </a:pPr>
            <a:r>
              <a:rPr lang="en-US" sz="1800" b="0">
                <a:latin typeface="Courier New" pitchFamily="49" charset="0"/>
              </a:rPr>
              <a:t>RTB(config-router)# </a:t>
            </a:r>
            <a:r>
              <a:rPr lang="en-US" sz="1800" b="1">
                <a:latin typeface="Courier New" pitchFamily="49" charset="0"/>
              </a:rPr>
              <a:t>neighbor 3.1.1.1</a:t>
            </a:r>
          </a:p>
          <a:p>
            <a:pPr algn="l" defTabSz="814388">
              <a:defRPr/>
            </a:pPr>
            <a:r>
              <a:rPr lang="en-US" sz="1800" b="0">
                <a:latin typeface="Courier New" pitchFamily="49" charset="0"/>
              </a:rPr>
              <a:t>RTB(config-router)# </a:t>
            </a:r>
            <a:r>
              <a:rPr lang="en-US" sz="1800" b="1">
                <a:latin typeface="Courier New" pitchFamily="49" charset="0"/>
              </a:rPr>
              <a:t>neighbor 3.1.1.3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a:t>Output</a:t>
            </a:r>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a:t>Router# show command</a:t>
            </a:r>
          </a:p>
          <a:p>
            <a:pPr lvl="0"/>
            <a:r>
              <a:rPr lang="en-US"/>
              <a:t>Output output output output output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Outpu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a:t>Output with Explanation</a:t>
            </a:r>
          </a:p>
        </p:txBody>
      </p:sp>
      <p:sp>
        <p:nvSpPr>
          <p:cNvPr id="5" name="Text Placeholder 4"/>
          <p:cNvSpPr>
            <a:spLocks noGrp="1"/>
          </p:cNvSpPr>
          <p:nvPr>
            <p:ph type="body" sz="quarter" idx="10" hasCustomPrompt="1"/>
          </p:nvPr>
        </p:nvSpPr>
        <p:spPr>
          <a:xfrm>
            <a:off x="279399" y="2000922"/>
            <a:ext cx="8531114" cy="4399878"/>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a:t>Router# show command</a:t>
            </a:r>
          </a:p>
          <a:p>
            <a:pPr lvl="0"/>
            <a:r>
              <a:rPr lang="en-US"/>
              <a:t>Output output output output output</a:t>
            </a:r>
          </a:p>
        </p:txBody>
      </p:sp>
      <p:sp>
        <p:nvSpPr>
          <p:cNvPr id="6" name="Content Placeholder 5"/>
          <p:cNvSpPr>
            <a:spLocks noGrp="1"/>
          </p:cNvSpPr>
          <p:nvPr>
            <p:ph sz="quarter" idx="11" hasCustomPrompt="1"/>
          </p:nvPr>
        </p:nvSpPr>
        <p:spPr>
          <a:xfrm>
            <a:off x="279400" y="990600"/>
            <a:ext cx="8520113" cy="912813"/>
          </a:xfrm>
        </p:spPr>
        <p:txBody>
          <a:bodyPr>
            <a:normAutofit/>
          </a:bodyPr>
          <a:lstStyle>
            <a:lvl1pPr marL="11113" indent="-11113">
              <a:buNone/>
              <a:defRPr sz="2000" b="0"/>
            </a:lvl1pPr>
          </a:lstStyle>
          <a:p>
            <a:pPr lvl="0"/>
            <a:r>
              <a:rPr lang="en-US"/>
              <a:t>Brief explanation of the command.</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2 column horizontal">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9"/>
            <a:ext cx="8521700" cy="620712"/>
          </a:xfrm>
          <a:prstGeom prst="rect">
            <a:avLst/>
          </a:prstGeom>
        </p:spPr>
        <p:txBody>
          <a:bodyPr/>
          <a:lstStyle/>
          <a:p>
            <a:r>
              <a:rPr lang="en-US"/>
              <a:t>Click to edit Master title style</a:t>
            </a:r>
          </a:p>
        </p:txBody>
      </p:sp>
      <p:sp>
        <p:nvSpPr>
          <p:cNvPr id="4" name="Content Placeholder 2"/>
          <p:cNvSpPr>
            <a:spLocks noGrp="1"/>
          </p:cNvSpPr>
          <p:nvPr>
            <p:ph idx="10"/>
          </p:nvPr>
        </p:nvSpPr>
        <p:spPr>
          <a:xfrm>
            <a:off x="279400" y="1152863"/>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5" name="Content Placeholder 2"/>
          <p:cNvSpPr>
            <a:spLocks noGrp="1"/>
          </p:cNvSpPr>
          <p:nvPr>
            <p:ph idx="11"/>
          </p:nvPr>
        </p:nvSpPr>
        <p:spPr>
          <a:xfrm>
            <a:off x="279400" y="3897849"/>
            <a:ext cx="8520354" cy="2526255"/>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a:t>Click to edit Master title style</a:t>
            </a:r>
          </a:p>
        </p:txBody>
      </p:sp>
      <p:sp>
        <p:nvSpPr>
          <p:cNvPr id="6" name="Content Placeholder 2"/>
          <p:cNvSpPr>
            <a:spLocks noGrp="1"/>
          </p:cNvSpPr>
          <p:nvPr>
            <p:ph idx="1"/>
          </p:nvPr>
        </p:nvSpPr>
        <p:spPr>
          <a:xfrm>
            <a:off x="279401"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7" name="Content Placeholder 2"/>
          <p:cNvSpPr>
            <a:spLocks noGrp="1"/>
          </p:cNvSpPr>
          <p:nvPr>
            <p:ph idx="10"/>
          </p:nvPr>
        </p:nvSpPr>
        <p:spPr>
          <a:xfrm>
            <a:off x="4702589" y="1122948"/>
            <a:ext cx="4066688" cy="5191792"/>
          </a:xfrm>
        </p:spPr>
        <p:txBody>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fig Example">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a:t>Click to edit Master title style</a:t>
            </a:r>
          </a:p>
        </p:txBody>
      </p:sp>
      <p:sp>
        <p:nvSpPr>
          <p:cNvPr id="8" name="Content Placeholder 3"/>
          <p:cNvSpPr>
            <a:spLocks noGrp="1"/>
          </p:cNvSpPr>
          <p:nvPr>
            <p:ph sz="half" idx="10"/>
          </p:nvPr>
        </p:nvSpPr>
        <p:spPr>
          <a:xfrm>
            <a:off x="279399"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1"/>
          </p:nvPr>
        </p:nvSpPr>
        <p:spPr>
          <a:xfrm>
            <a:off x="4659554" y="1078611"/>
            <a:ext cx="4152751" cy="3957760"/>
          </a:xfrm>
        </p:spPr>
        <p:txBody>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2" hasCustomPrompt="1"/>
          </p:nvPr>
        </p:nvSpPr>
        <p:spPr>
          <a:xfrm>
            <a:off x="279400" y="5254375"/>
            <a:ext cx="8552628" cy="995821"/>
          </a:xfrm>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a:latin typeface="Courier New" pitchFamily="49" charset="0"/>
              </a:rPr>
              <a:t>RTB(config-if)# </a:t>
            </a:r>
            <a:r>
              <a:rPr lang="en-US" sz="1800" b="1">
                <a:latin typeface="Courier New" pitchFamily="49" charset="0"/>
              </a:rPr>
              <a:t>ip ospf network non-broadcast</a:t>
            </a:r>
          </a:p>
          <a:p>
            <a:pPr algn="l" defTabSz="814388">
              <a:defRPr/>
            </a:pPr>
            <a:r>
              <a:rPr lang="en-US" sz="1800" b="0">
                <a:latin typeface="Courier New" pitchFamily="49" charset="0"/>
              </a:rPr>
              <a:t>RTB(config-router)# </a:t>
            </a:r>
            <a:r>
              <a:rPr lang="en-US" sz="1800" b="1">
                <a:latin typeface="Courier New" pitchFamily="49" charset="0"/>
              </a:rPr>
              <a:t>network 3.1.1.0 0.0.0.255 area 0</a:t>
            </a:r>
          </a:p>
          <a:p>
            <a:pPr algn="l" defTabSz="814388">
              <a:defRPr/>
            </a:pPr>
            <a:r>
              <a:rPr lang="en-US" sz="1800" b="0">
                <a:latin typeface="Courier New" pitchFamily="49" charset="0"/>
              </a:rPr>
              <a:t>RTB(config-router)# </a:t>
            </a:r>
            <a:r>
              <a:rPr lang="en-US" sz="1800" b="1">
                <a:latin typeface="Courier New" pitchFamily="49" charset="0"/>
              </a:rPr>
              <a:t>neighbor 3.1.1.1</a:t>
            </a:r>
          </a:p>
          <a:p>
            <a:pPr algn="l" defTabSz="814388">
              <a:defRPr/>
            </a:pPr>
            <a:r>
              <a:rPr lang="en-US" sz="1800" b="0">
                <a:latin typeface="Courier New" pitchFamily="49" charset="0"/>
              </a:rPr>
              <a:t>RTB(config-router)# </a:t>
            </a:r>
            <a:r>
              <a:rPr lang="en-US" sz="1800" b="1">
                <a:latin typeface="Courier New" pitchFamily="49" charset="0"/>
              </a:rPr>
              <a:t>neighbor 3.1.1.3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761"/>
            <a:ext cx="8522208" cy="548639"/>
          </a:xfrm>
          <a:prstGeom prst="rect">
            <a:avLst/>
          </a:prstGeom>
        </p:spPr>
        <p:txBody>
          <a:bodyPr>
            <a:normAutofit/>
          </a:bodyPr>
          <a:lstStyle>
            <a:lvl1pPr>
              <a:defRPr/>
            </a:lvl1pPr>
          </a:lstStyle>
          <a:p>
            <a:r>
              <a:rPr lang="en-US"/>
              <a:t>Title Only</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Output">
    <p:spTree>
      <p:nvGrpSpPr>
        <p:cNvPr id="1" name=""/>
        <p:cNvGrpSpPr/>
        <p:nvPr/>
      </p:nvGrpSpPr>
      <p:grpSpPr>
        <a:xfrm>
          <a:off x="0" y="0"/>
          <a:ext cx="0" cy="0"/>
          <a:chOff x="0" y="0"/>
          <a:chExt cx="0" cy="0"/>
        </a:xfrm>
      </p:grpSpPr>
      <p:sp>
        <p:nvSpPr>
          <p:cNvPr id="2" name="Title 1"/>
          <p:cNvSpPr>
            <a:spLocks noGrp="1"/>
          </p:cNvSpPr>
          <p:nvPr>
            <p:ph type="title"/>
          </p:nvPr>
        </p:nvSpPr>
        <p:spPr>
          <a:xfrm>
            <a:off x="268941" y="365379"/>
            <a:ext cx="8532159" cy="620712"/>
          </a:xfrm>
          <a:prstGeom prst="rect">
            <a:avLst/>
          </a:prstGeom>
        </p:spPr>
        <p:txBody>
          <a:bodyPr/>
          <a:lstStyle/>
          <a:p>
            <a:r>
              <a:rPr lang="en-US"/>
              <a:t>Click to edit Master title style</a:t>
            </a:r>
          </a:p>
        </p:txBody>
      </p:sp>
      <p:sp>
        <p:nvSpPr>
          <p:cNvPr id="6" name="Content Placeholder 2"/>
          <p:cNvSpPr>
            <a:spLocks noGrp="1"/>
          </p:cNvSpPr>
          <p:nvPr>
            <p:ph idx="1" hasCustomPrompt="1"/>
          </p:nvPr>
        </p:nvSpPr>
        <p:spPr>
          <a:xfrm>
            <a:off x="279401" y="1122948"/>
            <a:ext cx="8520354" cy="5191792"/>
          </a:xfrm>
          <a:ln w="25400">
            <a:solidFill>
              <a:schemeClr val="tx1"/>
            </a:solidFill>
          </a:ln>
        </p:spPr>
        <p:txBody>
          <a:bodyPr/>
          <a:lstStyle>
            <a:lvl1pPr marL="0" indent="0" algn="l">
              <a:lnSpc>
                <a:spcPct val="100000"/>
              </a:lnSpc>
              <a:spcBef>
                <a:spcPts val="0"/>
              </a:spcBef>
              <a:buNone/>
              <a:defRPr sz="12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algn="l">
              <a:lnSpc>
                <a:spcPct val="100000"/>
              </a:lnSpc>
              <a:defRPr/>
            </a:pPr>
            <a:r>
              <a:rPr lang="en-US" sz="1000" b="0">
                <a:solidFill>
                  <a:srgbClr val="000000"/>
                </a:solidFill>
                <a:latin typeface="Courier New" pitchFamily="49" charset="0"/>
                <a:cs typeface="Times New Roman" pitchFamily="18" charset="0"/>
              </a:rPr>
              <a:t>RouterA# </a:t>
            </a:r>
            <a:r>
              <a:rPr lang="en-US" sz="1000" b="1">
                <a:solidFill>
                  <a:schemeClr val="tx1"/>
                </a:solidFill>
                <a:latin typeface="Courier New" pitchFamily="49" charset="0"/>
                <a:cs typeface="Times New Roman" pitchFamily="18" charset="0"/>
              </a:rPr>
              <a:t>show command</a:t>
            </a:r>
          </a:p>
          <a:p>
            <a:pPr algn="l">
              <a:lnSpc>
                <a:spcPct val="100000"/>
              </a:lnSpc>
              <a:defRPr/>
            </a:pPr>
            <a:r>
              <a:rPr lang="en-US" sz="1000" b="1">
                <a:solidFill>
                  <a:srgbClr val="000000"/>
                </a:solidFill>
                <a:latin typeface="Courier New" pitchFamily="49" charset="0"/>
                <a:cs typeface="Times New Roman" pitchFamily="18" charset="0"/>
              </a:rPr>
              <a:t>    </a:t>
            </a:r>
            <a:r>
              <a:rPr lang="en-US" sz="1000" b="1">
                <a:solidFill>
                  <a:schemeClr val="accent2"/>
                </a:solidFill>
                <a:latin typeface="Courier New" pitchFamily="49" charset="0"/>
              </a:rPr>
              <a:t> </a:t>
            </a:r>
            <a:r>
              <a:rPr lang="en-US" sz="1000" b="1">
                <a:solidFill>
                  <a:srgbClr val="000000"/>
                </a:solidFill>
                <a:latin typeface="Courier New" pitchFamily="49" charset="0"/>
                <a:cs typeface="Times New Roman" pitchFamily="18" charset="0"/>
              </a:rPr>
              <a:t>OSPF Router with ID (10.0.0.11) (Process ID 1)</a:t>
            </a:r>
          </a:p>
          <a:p>
            <a:pPr algn="l">
              <a:lnSpc>
                <a:spcPct val="100000"/>
              </a:lnSpc>
              <a:defRPr/>
            </a:pPr>
            <a:r>
              <a:rPr lang="en-US" sz="1000" b="1">
                <a:solidFill>
                  <a:srgbClr val="000000"/>
                </a:solidFill>
                <a:latin typeface="Courier New" pitchFamily="49" charset="0"/>
                <a:cs typeface="Times New Roman" pitchFamily="18" charset="0"/>
              </a:rPr>
              <a:t>                Router Link States (Area 0)</a:t>
            </a:r>
          </a:p>
          <a:p>
            <a:pPr algn="l">
              <a:lnSpc>
                <a:spcPct val="100000"/>
              </a:lnSpc>
              <a:defRPr/>
            </a:pPr>
            <a:r>
              <a:rPr lang="en-US" sz="1000" b="1">
                <a:solidFill>
                  <a:srgbClr val="000000"/>
                </a:solidFill>
                <a:latin typeface="Courier New" pitchFamily="49" charset="0"/>
                <a:cs typeface="Times New Roman" pitchFamily="18" charset="0"/>
              </a:rPr>
              <a:t>Link ID         ADV Router      Age         Seq#       Checksum Link count</a:t>
            </a:r>
          </a:p>
          <a:p>
            <a:pPr algn="l">
              <a:lnSpc>
                <a:spcPct val="100000"/>
              </a:lnSpc>
              <a:defRPr/>
            </a:pPr>
            <a:r>
              <a:rPr lang="en-US" sz="1000" b="1">
                <a:solidFill>
                  <a:srgbClr val="000000"/>
                </a:solidFill>
                <a:latin typeface="Courier New" pitchFamily="49" charset="0"/>
                <a:cs typeface="Times New Roman" pitchFamily="18" charset="0"/>
              </a:rPr>
              <a:t>10.0.0.11       10.0.0.11       548         0x80000002 0x00401A 1</a:t>
            </a:r>
          </a:p>
          <a:p>
            <a:pPr algn="l">
              <a:lnSpc>
                <a:spcPct val="100000"/>
              </a:lnSpc>
              <a:defRPr/>
            </a:pPr>
            <a:r>
              <a:rPr lang="en-US" sz="1000" b="1">
                <a:solidFill>
                  <a:srgbClr val="000000"/>
                </a:solidFill>
                <a:latin typeface="Courier New" pitchFamily="49" charset="0"/>
                <a:cs typeface="Times New Roman" pitchFamily="18" charset="0"/>
              </a:rPr>
              <a:t>10.0.0.12       10.0.0.12       549         0x80000004 0x003A1B 1</a:t>
            </a:r>
          </a:p>
          <a:p>
            <a:pPr algn="l">
              <a:lnSpc>
                <a:spcPct val="100000"/>
              </a:lnSpc>
              <a:defRPr/>
            </a:pPr>
            <a:r>
              <a:rPr lang="en-US" sz="1000" b="1">
                <a:solidFill>
                  <a:srgbClr val="000000"/>
                </a:solidFill>
                <a:latin typeface="Courier New" pitchFamily="49" charset="0"/>
                <a:cs typeface="Times New Roman" pitchFamily="18" charset="0"/>
              </a:rPr>
              <a:t>100.100.100.100 100.100.100.100 548         0x800002D7 0x00EEA9 2</a:t>
            </a:r>
          </a:p>
          <a:p>
            <a:pPr algn="l">
              <a:lnSpc>
                <a:spcPct val="100000"/>
              </a:lnSpc>
              <a:defRPr/>
            </a:pPr>
            <a:r>
              <a:rPr lang="en-US" sz="1000" b="1">
                <a:solidFill>
                  <a:srgbClr val="000000"/>
                </a:solidFill>
                <a:latin typeface="Courier New" pitchFamily="49" charset="0"/>
                <a:cs typeface="Times New Roman" pitchFamily="18" charset="0"/>
              </a:rPr>
              <a:t>                Net Link States (Area 0)</a:t>
            </a:r>
          </a:p>
          <a:p>
            <a:pPr algn="l">
              <a:lnSpc>
                <a:spcPct val="100000"/>
              </a:lnSpc>
              <a:defRPr/>
            </a:pPr>
            <a:r>
              <a:rPr lang="en-US" sz="1000" b="1">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a:solidFill>
                  <a:srgbClr val="000000"/>
                </a:solidFill>
                <a:latin typeface="Courier New" pitchFamily="49" charset="0"/>
                <a:cs typeface="Times New Roman" pitchFamily="18" charset="0"/>
              </a:rPr>
              <a:t>172.31.1.3      100.100.100.100 549         0x80000001 0x004EC9</a:t>
            </a:r>
          </a:p>
          <a:p>
            <a:pPr algn="l">
              <a:lnSpc>
                <a:spcPct val="100000"/>
              </a:lnSpc>
              <a:defRPr/>
            </a:pPr>
            <a:r>
              <a:rPr lang="en-US" sz="1000" b="1">
                <a:solidFill>
                  <a:srgbClr val="000000"/>
                </a:solidFill>
                <a:latin typeface="Courier New" pitchFamily="49" charset="0"/>
                <a:cs typeface="Times New Roman" pitchFamily="18" charset="0"/>
              </a:rPr>
              <a:t>                Summary Net Link States (Area 0)</a:t>
            </a:r>
          </a:p>
          <a:p>
            <a:pPr algn="l">
              <a:lnSpc>
                <a:spcPct val="100000"/>
              </a:lnSpc>
              <a:defRPr/>
            </a:pPr>
            <a:r>
              <a:rPr lang="en-US" sz="1000" b="1">
                <a:solidFill>
                  <a:srgbClr val="000000"/>
                </a:solidFill>
                <a:latin typeface="Courier New" pitchFamily="49" charset="0"/>
                <a:cs typeface="Times New Roman" pitchFamily="18" charset="0"/>
              </a:rPr>
              <a:t>Link ID         ADV Router      Age         Seq#       Checksum</a:t>
            </a:r>
          </a:p>
          <a:p>
            <a:pPr algn="l">
              <a:lnSpc>
                <a:spcPct val="100000"/>
              </a:lnSpc>
              <a:defRPr/>
            </a:pPr>
            <a:r>
              <a:rPr lang="en-US" sz="1000" b="1">
                <a:solidFill>
                  <a:srgbClr val="000000"/>
                </a:solidFill>
                <a:latin typeface="Courier New" pitchFamily="49" charset="0"/>
                <a:cs typeface="Times New Roman" pitchFamily="18" charset="0"/>
              </a:rPr>
              <a:t>10.1.0.0        10.0.0.11       654         0x80000001 0x00FB11</a:t>
            </a:r>
          </a:p>
          <a:p>
            <a:pPr algn="l">
              <a:lnSpc>
                <a:spcPct val="100000"/>
              </a:lnSpc>
              <a:defRPr/>
            </a:pPr>
            <a:r>
              <a:rPr lang="en-US" sz="1000" b="1">
                <a:solidFill>
                  <a:srgbClr val="000000"/>
                </a:solidFill>
                <a:latin typeface="Courier New" pitchFamily="49" charset="0"/>
                <a:cs typeface="Times New Roman" pitchFamily="18" charset="0"/>
              </a:rPr>
              <a:t>10.1.0.0        10.0.0.12       601         0x80000001 0x00F516</a:t>
            </a:r>
          </a:p>
          <a:p>
            <a:pPr algn="l">
              <a:lnSpc>
                <a:spcPct val="100000"/>
              </a:lnSpc>
              <a:defRPr/>
            </a:pPr>
            <a:r>
              <a:rPr lang="en-US" sz="1000" b="1">
                <a:solidFill>
                  <a:srgbClr val="000000"/>
                </a:solidFill>
                <a:latin typeface="Courier New" pitchFamily="49" charset="0"/>
                <a:cs typeface="Times New Roman" pitchFamily="18" charset="0"/>
              </a:rPr>
              <a:t>&lt;output omitted&gt;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2"/>
          </a:xfrm>
          <a:prstGeom prst="rect">
            <a:avLst/>
          </a:prstGeom>
        </p:spPr>
        <p:txBody>
          <a:bodyPr>
            <a:normAutofit/>
          </a:bodyPr>
          <a:lstStyle>
            <a:lvl1pPr>
              <a:defRPr/>
            </a:lvl1pPr>
          </a:lstStyle>
          <a:p>
            <a:r>
              <a:rPr lang="en-US"/>
              <a:t>Title and Content</a:t>
            </a:r>
          </a:p>
        </p:txBody>
      </p:sp>
      <p:sp>
        <p:nvSpPr>
          <p:cNvPr id="3" name="Content Placeholder 2"/>
          <p:cNvSpPr>
            <a:spLocks noGrp="1"/>
          </p:cNvSpPr>
          <p:nvPr>
            <p:ph idx="1"/>
          </p:nvPr>
        </p:nvSpPr>
        <p:spPr>
          <a:xfrm>
            <a:off x="279401" y="1016000"/>
            <a:ext cx="8520354" cy="54483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a:t>Title and Graphic</a:t>
            </a:r>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a:t>2 Column Content</a:t>
            </a:r>
          </a:p>
        </p:txBody>
      </p:sp>
      <p:sp>
        <p:nvSpPr>
          <p:cNvPr id="6" name="Content Placeholder 2"/>
          <p:cNvSpPr>
            <a:spLocks noGrp="1"/>
          </p:cNvSpPr>
          <p:nvPr>
            <p:ph idx="1"/>
          </p:nvPr>
        </p:nvSpPr>
        <p:spPr>
          <a:xfrm>
            <a:off x="279401"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7" name="Content Placeholder 2"/>
          <p:cNvSpPr>
            <a:spLocks noGrp="1"/>
          </p:cNvSpPr>
          <p:nvPr>
            <p:ph idx="10"/>
          </p:nvPr>
        </p:nvSpPr>
        <p:spPr>
          <a:xfrm>
            <a:off x="4702589" y="1028700"/>
            <a:ext cx="4066688" cy="5499100"/>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a:t>Table</a:t>
            </a:r>
          </a:p>
        </p:txBody>
      </p:sp>
      <p:sp>
        <p:nvSpPr>
          <p:cNvPr id="3" name="Table Placeholder 2"/>
          <p:cNvSpPr>
            <a:spLocks noGrp="1"/>
          </p:cNvSpPr>
          <p:nvPr>
            <p:ph type="tbl" idx="1"/>
          </p:nvPr>
        </p:nvSpPr>
        <p:spPr>
          <a:xfrm>
            <a:off x="279400" y="2476500"/>
            <a:ext cx="8488082" cy="4013200"/>
          </a:xfrm>
        </p:spPr>
        <p:txBody>
          <a:bodyPr/>
          <a:lstStyle/>
          <a:p>
            <a:pPr lvl="0"/>
            <a:r>
              <a:rPr lang="en-US" noProof="0"/>
              <a:t>Click icon to add table</a:t>
            </a:r>
          </a:p>
        </p:txBody>
      </p:sp>
      <p:sp>
        <p:nvSpPr>
          <p:cNvPr id="7" name="Text Placeholder 6"/>
          <p:cNvSpPr>
            <a:spLocks noGrp="1"/>
          </p:cNvSpPr>
          <p:nvPr>
            <p:ph type="body" sz="quarter" idx="10" hasCustomPrompt="1"/>
          </p:nvPr>
        </p:nvSpPr>
        <p:spPr>
          <a:xfrm>
            <a:off x="279400" y="1414463"/>
            <a:ext cx="8499475" cy="1001712"/>
          </a:xfrm>
          <a:ln w="19050">
            <a:solidFill>
              <a:schemeClr val="tx1"/>
            </a:solidFill>
          </a:ln>
        </p:spPr>
        <p:txBody>
          <a:bodyPr>
            <a:noAutofit/>
          </a:bodyPr>
          <a:lstStyle>
            <a:lvl1pPr marL="0" indent="0">
              <a:lnSpc>
                <a:spcPct val="100000"/>
              </a:lnSpc>
              <a:spcBef>
                <a:spcPts val="0"/>
              </a:spcBef>
              <a:spcAft>
                <a:spcPts val="0"/>
              </a:spcAft>
              <a:buNone/>
              <a:defRPr sz="1600" baseline="0">
                <a:latin typeface="Courier New" pitchFamily="49" charset="0"/>
                <a:cs typeface="Courier New" pitchFamily="49" charset="0"/>
              </a:defRPr>
            </a:lvl1pPr>
            <a:lvl2pPr>
              <a:buNone/>
              <a:defRPr sz="1600">
                <a:latin typeface="Courier New" pitchFamily="49" charset="0"/>
                <a:cs typeface="Courier New" pitchFamily="49" charset="0"/>
              </a:defRPr>
            </a:lvl2pPr>
            <a:lvl3pPr>
              <a:buNone/>
              <a:defRPr sz="1600">
                <a:latin typeface="Courier New" pitchFamily="49" charset="0"/>
                <a:cs typeface="Courier New" pitchFamily="49" charset="0"/>
              </a:defRPr>
            </a:lvl3pPr>
            <a:lvl4pPr>
              <a:buFont typeface="Arial" pitchFamily="34" charset="0"/>
              <a:buNone/>
              <a:defRPr sz="1600">
                <a:latin typeface="Courier New" pitchFamily="49" charset="0"/>
                <a:cs typeface="Courier New" pitchFamily="49" charset="0"/>
              </a:defRPr>
            </a:lvl4pPr>
            <a:lvl5pPr>
              <a:buFont typeface="Arial" pitchFamily="34" charset="0"/>
              <a:buNone/>
              <a:defRPr sz="1600">
                <a:latin typeface="Courier New" pitchFamily="49" charset="0"/>
                <a:cs typeface="Courier New" pitchFamily="49" charset="0"/>
              </a:defRPr>
            </a:lvl5pPr>
          </a:lstStyle>
          <a:p>
            <a:pPr lvl="0"/>
            <a:r>
              <a:rPr lang="en-US"/>
              <a:t>Command keywords and parameters. Keywords in bold, parameters italic, not bold.</a:t>
            </a:r>
          </a:p>
        </p:txBody>
      </p:sp>
      <p:sp>
        <p:nvSpPr>
          <p:cNvPr id="9" name="Text Placeholder 8"/>
          <p:cNvSpPr>
            <a:spLocks noGrp="1"/>
          </p:cNvSpPr>
          <p:nvPr>
            <p:ph type="body" sz="quarter" idx="11" hasCustomPrompt="1"/>
          </p:nvPr>
        </p:nvSpPr>
        <p:spPr>
          <a:xfrm>
            <a:off x="279400" y="965200"/>
            <a:ext cx="5024438" cy="365125"/>
          </a:xfrm>
        </p:spPr>
        <p:txBody>
          <a:bodyPr>
            <a:normAutofit/>
          </a:bodyPr>
          <a:lstStyle>
            <a:lvl1pPr marL="0" indent="0">
              <a:lnSpc>
                <a:spcPct val="100000"/>
              </a:lnSpc>
              <a:spcBef>
                <a:spcPts val="0"/>
              </a:spcBef>
              <a:buNone/>
              <a:defRPr sz="1800" baseline="0">
                <a:latin typeface="Courier New" pitchFamily="49" charset="0"/>
                <a:cs typeface="Courier New" pitchFamily="49" charset="0"/>
              </a:defRPr>
            </a:lvl1pPr>
          </a:lstStyle>
          <a:p>
            <a:pPr lvl="0"/>
            <a:r>
              <a:rPr lang="en-US" sz="1800">
                <a:latin typeface="Courier New" pitchFamily="49" charset="0"/>
                <a:cs typeface="Courier New" pitchFamily="49" charset="0"/>
              </a:rPr>
              <a:t>Router(config)#</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bl" preserve="1">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a:t>Table</a:t>
            </a:r>
          </a:p>
        </p:txBody>
      </p:sp>
      <p:sp>
        <p:nvSpPr>
          <p:cNvPr id="3" name="Table Placeholder 2"/>
          <p:cNvSpPr>
            <a:spLocks noGrp="1"/>
          </p:cNvSpPr>
          <p:nvPr>
            <p:ph type="tbl" idx="1"/>
          </p:nvPr>
        </p:nvSpPr>
        <p:spPr>
          <a:xfrm>
            <a:off x="279400" y="1028700"/>
            <a:ext cx="8521700" cy="5435600"/>
          </a:xfrm>
        </p:spPr>
        <p:txBody>
          <a:bodyPr/>
          <a:lstStyle/>
          <a:p>
            <a:pPr lvl="0"/>
            <a:r>
              <a:rPr lang="en-US" noProof="0"/>
              <a:t>Click icon to add table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22208" cy="549021"/>
          </a:xfrm>
          <a:prstGeom prst="rect">
            <a:avLst/>
          </a:prstGeom>
        </p:spPr>
        <p:txBody>
          <a:bodyPr>
            <a:normAutofit/>
          </a:bodyPr>
          <a:lstStyle>
            <a:lvl1pPr>
              <a:defRPr/>
            </a:lvl1pPr>
          </a:lstStyle>
          <a:p>
            <a:r>
              <a:rPr lang="en-US"/>
              <a:t>Command Example</a:t>
            </a:r>
          </a:p>
        </p:txBody>
      </p:sp>
      <p:sp>
        <p:nvSpPr>
          <p:cNvPr id="7" name="Content Placeholder 2"/>
          <p:cNvSpPr>
            <a:spLocks noGrp="1"/>
          </p:cNvSpPr>
          <p:nvPr>
            <p:ph idx="1"/>
          </p:nvPr>
        </p:nvSpPr>
        <p:spPr>
          <a:xfrm>
            <a:off x="279400" y="977456"/>
            <a:ext cx="8496300" cy="491994"/>
          </a:xfrm>
        </p:spPr>
        <p:txBody>
          <a:bodyPr/>
          <a:lstStyle/>
          <a:p>
            <a:pPr lvl="0"/>
            <a:r>
              <a:rPr lang="en-US"/>
              <a:t>Click to edit Master text styles</a:t>
            </a:r>
          </a:p>
        </p:txBody>
      </p:sp>
      <p:sp>
        <p:nvSpPr>
          <p:cNvPr id="10" name="Text Placeholder 9"/>
          <p:cNvSpPr>
            <a:spLocks noGrp="1"/>
          </p:cNvSpPr>
          <p:nvPr>
            <p:ph type="body" sz="quarter" idx="10" hasCustomPrompt="1"/>
          </p:nvPr>
        </p:nvSpPr>
        <p:spPr>
          <a:xfrm>
            <a:off x="613533" y="1528195"/>
            <a:ext cx="7745412" cy="377078"/>
          </a:xfrm>
        </p:spPr>
        <p:txBody>
          <a:bodyPr>
            <a:normAutofit/>
          </a:bodyPr>
          <a:lstStyle>
            <a:lvl1pPr>
              <a:buNone/>
              <a:defRPr sz="1800" b="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a:t>Router(config)#</a:t>
            </a:r>
          </a:p>
        </p:txBody>
      </p:sp>
      <p:sp>
        <p:nvSpPr>
          <p:cNvPr id="11" name="Text Placeholder 9"/>
          <p:cNvSpPr>
            <a:spLocks noGrp="1"/>
          </p:cNvSpPr>
          <p:nvPr>
            <p:ph type="body" sz="quarter" idx="11" hasCustomPrompt="1"/>
          </p:nvPr>
        </p:nvSpPr>
        <p:spPr>
          <a:xfrm>
            <a:off x="615326" y="1981200"/>
            <a:ext cx="7745412" cy="812800"/>
          </a:xfrm>
          <a:ln w="28575">
            <a:solidFill>
              <a:schemeClr val="tx1"/>
            </a:solidFill>
          </a:ln>
        </p:spPr>
        <p:txBody>
          <a:bodyPr>
            <a:normAutofit/>
          </a:bodyPr>
          <a:lstStyle>
            <a:lvl1pPr>
              <a:buNone/>
              <a:defRPr sz="1800" b="1" i="0">
                <a:latin typeface="Courier New" pitchFamily="49" charset="0"/>
                <a:cs typeface="Courier New" pitchFamily="49" charset="0"/>
              </a:defRPr>
            </a:lvl1pPr>
            <a:lvl2pPr>
              <a:buFont typeface="Arial" pitchFamily="34" charset="0"/>
              <a:buNone/>
              <a:defRPr sz="1200">
                <a:latin typeface="Courier New" pitchFamily="49" charset="0"/>
                <a:cs typeface="Courier New" pitchFamily="49" charset="0"/>
              </a:defRPr>
            </a:lvl2pPr>
            <a:lvl3pPr>
              <a:buFont typeface="Arial" pitchFamily="34" charset="0"/>
              <a:buNone/>
              <a:defRPr sz="1200">
                <a:latin typeface="Courier New" pitchFamily="49" charset="0"/>
                <a:cs typeface="Courier New" pitchFamily="49" charset="0"/>
              </a:defRPr>
            </a:lvl3pPr>
            <a:lvl4pPr>
              <a:buFont typeface="Arial" pitchFamily="34" charset="0"/>
              <a:buNone/>
              <a:defRPr sz="1200">
                <a:latin typeface="Courier New" pitchFamily="49" charset="0"/>
                <a:cs typeface="Courier New" pitchFamily="49" charset="0"/>
              </a:defRPr>
            </a:lvl4pPr>
            <a:lvl5pPr>
              <a:buFont typeface="Arial" pitchFamily="34" charset="0"/>
              <a:buNone/>
              <a:defRPr sz="1200">
                <a:latin typeface="Courier New" pitchFamily="49" charset="0"/>
                <a:cs typeface="Courier New" pitchFamily="49" charset="0"/>
              </a:defRPr>
            </a:lvl5pPr>
          </a:lstStyle>
          <a:p>
            <a:pPr lvl="0"/>
            <a:r>
              <a:rPr lang="en-US"/>
              <a:t>Command parameters</a:t>
            </a:r>
          </a:p>
        </p:txBody>
      </p:sp>
      <p:sp>
        <p:nvSpPr>
          <p:cNvPr id="6" name="Content Placeholder 2"/>
          <p:cNvSpPr>
            <a:spLocks noGrp="1"/>
          </p:cNvSpPr>
          <p:nvPr>
            <p:ph idx="12"/>
          </p:nvPr>
        </p:nvSpPr>
        <p:spPr>
          <a:xfrm>
            <a:off x="279400" y="2852057"/>
            <a:ext cx="8483600" cy="3320143"/>
          </a:xfrm>
        </p:spPr>
        <p:txBody>
          <a:body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a:t>2 Rows</a:t>
            </a:r>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9220" name="Rectangle 4"/>
          <p:cNvSpPr>
            <a:spLocks noChangeArrowheads="1"/>
          </p:cNvSpPr>
          <p:nvPr/>
        </p:nvSpPr>
        <p:spPr bwMode="auto">
          <a:xfrm>
            <a:off x="193675" y="6562725"/>
            <a:ext cx="962025" cy="190646"/>
          </a:xfrm>
          <a:prstGeom prst="rect">
            <a:avLst/>
          </a:prstGeom>
          <a:noFill/>
          <a:ln w="9525">
            <a:noFill/>
            <a:miter lim="800000"/>
            <a:headEnd/>
            <a:tailEnd/>
          </a:ln>
          <a:effectLst/>
        </p:spPr>
        <p:txBody>
          <a:bodyPr lIns="82124" tIns="41061" rIns="82124" bIns="41061" anchor="b">
            <a:spAutoFit/>
          </a:bodyPr>
          <a:lstStyle/>
          <a:p>
            <a:pPr algn="l" defTabSz="814388">
              <a:lnSpc>
                <a:spcPct val="100000"/>
              </a:lnSpc>
              <a:defRPr/>
            </a:pPr>
            <a:r>
              <a:rPr lang="en-US" sz="700">
                <a:solidFill>
                  <a:schemeClr val="tx1"/>
                </a:solidFill>
              </a:rPr>
              <a:t>Chapter 6</a:t>
            </a:r>
            <a:endParaRPr lang="en-US" sz="700" dirty="0">
              <a:solidFill>
                <a:schemeClr val="tx1"/>
              </a:solidFill>
            </a:endParaRPr>
          </a:p>
        </p:txBody>
      </p:sp>
      <p:sp>
        <p:nvSpPr>
          <p:cNvPr id="1289221" name="Rectangle 5"/>
          <p:cNvSpPr>
            <a:spLocks noChangeArrowheads="1"/>
          </p:cNvSpPr>
          <p:nvPr/>
        </p:nvSpPr>
        <p:spPr bwMode="auto">
          <a:xfrm>
            <a:off x="8596313" y="6626225"/>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BD5F09F1-C393-45BD-BF68-67F6E7FD2B5F}" type="slidenum">
              <a:rPr lang="en-US" sz="1000">
                <a:solidFill>
                  <a:schemeClr val="tx1"/>
                </a:solidFill>
              </a:rPr>
              <a:pPr algn="r" defTabSz="814388">
                <a:lnSpc>
                  <a:spcPct val="100000"/>
                </a:lnSpc>
                <a:defRPr/>
              </a:pPr>
              <a:t>‹Nº›</a:t>
            </a:fld>
            <a:endParaRPr lang="en-US" sz="1000">
              <a:solidFill>
                <a:schemeClr val="tx1"/>
              </a:solidFill>
            </a:endParaRPr>
          </a:p>
        </p:txBody>
      </p:sp>
      <p:sp>
        <p:nvSpPr>
          <p:cNvPr id="1029" name="Rectangle 6"/>
          <p:cNvSpPr>
            <a:spLocks noGrp="1" noChangeArrowheads="1"/>
          </p:cNvSpPr>
          <p:nvPr>
            <p:ph type="body" idx="1"/>
          </p:nvPr>
        </p:nvSpPr>
        <p:spPr bwMode="auto">
          <a:xfrm>
            <a:off x="279400" y="914400"/>
            <a:ext cx="8316914" cy="5400676"/>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normAutofit/>
          </a:bodyPr>
          <a:lstStyle/>
          <a:p>
            <a:pPr lvl="0"/>
            <a:r>
              <a:rPr lang="en-US"/>
              <a:t>Body Text</a:t>
            </a:r>
          </a:p>
          <a:p>
            <a:pPr lvl="1"/>
            <a:r>
              <a:rPr lang="en-US"/>
              <a:t>Second Level</a:t>
            </a:r>
          </a:p>
          <a:p>
            <a:pPr lvl="2"/>
            <a:r>
              <a:rPr lang="en-US"/>
              <a:t>Third Level</a:t>
            </a:r>
          </a:p>
        </p:txBody>
      </p:sp>
      <p:sp>
        <p:nvSpPr>
          <p:cNvPr id="1289224" name="Rectangle 8"/>
          <p:cNvSpPr>
            <a:spLocks noChangeArrowheads="1"/>
          </p:cNvSpPr>
          <p:nvPr/>
        </p:nvSpPr>
        <p:spPr bwMode="auto">
          <a:xfrm>
            <a:off x="4498975" y="6670675"/>
            <a:ext cx="2347913" cy="190500"/>
          </a:xfrm>
          <a:prstGeom prst="rect">
            <a:avLst/>
          </a:prstGeom>
          <a:noFill/>
          <a:ln w="9525">
            <a:noFill/>
            <a:miter lim="800000"/>
            <a:headEnd/>
            <a:tailEnd/>
          </a:ln>
          <a:effectLst/>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289225" name="Rectangle 9"/>
          <p:cNvSpPr>
            <a:spLocks noChangeArrowheads="1"/>
          </p:cNvSpPr>
          <p:nvPr/>
        </p:nvSpPr>
        <p:spPr bwMode="auto">
          <a:xfrm>
            <a:off x="7123113" y="6672263"/>
            <a:ext cx="650875" cy="188912"/>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defRPr/>
            </a:pPr>
            <a:r>
              <a:rPr lang="en-US" sz="700">
                <a:solidFill>
                  <a:srgbClr val="D3D3D3"/>
                </a:solidFill>
              </a:rPr>
              <a:t>Cisco Public</a:t>
            </a:r>
          </a:p>
        </p:txBody>
      </p:sp>
      <p:pic>
        <p:nvPicPr>
          <p:cNvPr id="12" name="Picture 8" descr="Rev08_Cisco_BrandBar10_060408.png"/>
          <p:cNvPicPr>
            <a:picLocks noChangeAspect="1"/>
          </p:cNvPicPr>
          <p:nvPr/>
        </p:nvPicPr>
        <p:blipFill>
          <a:blip r:embed="rId22"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 id="2147483974" r:id="rId12"/>
    <p:sldLayoutId id="2147483975" r:id="rId13"/>
    <p:sldLayoutId id="2147483976" r:id="rId14"/>
    <p:sldLayoutId id="2147483977" r:id="rId15"/>
    <p:sldLayoutId id="2147483978" r:id="rId16"/>
    <p:sldLayoutId id="2147483958" r:id="rId17"/>
    <p:sldLayoutId id="2147483879" r:id="rId18"/>
    <p:sldLayoutId id="2147483886" r:id="rId19"/>
    <p:sldLayoutId id="2147483888" r:id="rId20"/>
  </p:sldLayoutIdLst>
  <p:txStyles>
    <p:titleStyle>
      <a:lvl1pPr algn="l" defTabSz="814388" rtl="0" eaLnBrk="1" fontAlgn="base" hangingPunct="1">
        <a:lnSpc>
          <a:spcPct val="90000"/>
        </a:lnSpc>
        <a:spcBef>
          <a:spcPct val="0"/>
        </a:spcBef>
        <a:spcAft>
          <a:spcPct val="0"/>
        </a:spcAft>
        <a:defRPr sz="3200" b="1">
          <a:solidFill>
            <a:srgbClr val="708CA1"/>
          </a:solidFill>
          <a:latin typeface="+mj-lt"/>
          <a:ea typeface="+mj-ea"/>
          <a:cs typeface="+mj-cs"/>
        </a:defRPr>
      </a:lvl1pPr>
      <a:lvl2pPr algn="l" defTabSz="814388" rtl="0" eaLnBrk="1" fontAlgn="base" hangingPunct="1">
        <a:lnSpc>
          <a:spcPct val="90000"/>
        </a:lnSpc>
        <a:spcBef>
          <a:spcPct val="0"/>
        </a:spcBef>
        <a:spcAft>
          <a:spcPct val="0"/>
        </a:spcAft>
        <a:defRPr sz="3200" b="1">
          <a:solidFill>
            <a:srgbClr val="708CA1"/>
          </a:solidFill>
          <a:latin typeface="Arial" charset="0"/>
        </a:defRPr>
      </a:lvl2pPr>
      <a:lvl3pPr algn="l" defTabSz="814388" rtl="0" eaLnBrk="1" fontAlgn="base" hangingPunct="1">
        <a:lnSpc>
          <a:spcPct val="90000"/>
        </a:lnSpc>
        <a:spcBef>
          <a:spcPct val="0"/>
        </a:spcBef>
        <a:spcAft>
          <a:spcPct val="0"/>
        </a:spcAft>
        <a:defRPr sz="3200" b="1">
          <a:solidFill>
            <a:srgbClr val="708CA1"/>
          </a:solidFill>
          <a:latin typeface="Arial" charset="0"/>
        </a:defRPr>
      </a:lvl3pPr>
      <a:lvl4pPr algn="l" defTabSz="814388" rtl="0" eaLnBrk="1" fontAlgn="base" hangingPunct="1">
        <a:lnSpc>
          <a:spcPct val="90000"/>
        </a:lnSpc>
        <a:spcBef>
          <a:spcPct val="0"/>
        </a:spcBef>
        <a:spcAft>
          <a:spcPct val="0"/>
        </a:spcAft>
        <a:defRPr sz="3200" b="1">
          <a:solidFill>
            <a:srgbClr val="708CA1"/>
          </a:solidFill>
          <a:latin typeface="Arial" charset="0"/>
        </a:defRPr>
      </a:lvl4pPr>
      <a:lvl5pPr algn="l" defTabSz="814388" rtl="0" eaLnBrk="1" fontAlgn="base" hangingPunct="1">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100000"/>
        </a:lnSpc>
        <a:spcBef>
          <a:spcPts val="0"/>
        </a:spcBef>
        <a:spcAft>
          <a:spcPts val="600"/>
        </a:spcAft>
        <a:buClr>
          <a:srgbClr val="708CA1"/>
        </a:buClr>
        <a:buFont typeface="Wingdings" pitchFamily="2" charset="2"/>
        <a:buChar char="§"/>
        <a:defRPr sz="2400">
          <a:solidFill>
            <a:schemeClr val="tx1"/>
          </a:solidFill>
          <a:latin typeface="+mn-lt"/>
          <a:ea typeface="+mn-ea"/>
          <a:cs typeface="+mn-cs"/>
        </a:defRPr>
      </a:lvl1pPr>
      <a:lvl2pPr marL="461963" indent="-236538" algn="l" defTabSz="814388" rtl="0" eaLnBrk="1" fontAlgn="base" hangingPunct="1">
        <a:lnSpc>
          <a:spcPct val="100000"/>
        </a:lnSpc>
        <a:spcBef>
          <a:spcPts val="0"/>
        </a:spcBef>
        <a:spcAft>
          <a:spcPts val="600"/>
        </a:spcAft>
        <a:buClr>
          <a:srgbClr val="708CA1"/>
        </a:buClr>
        <a:buFont typeface="Arial" pitchFamily="34" charset="0"/>
        <a:buChar char="•"/>
        <a:defRPr sz="2000">
          <a:solidFill>
            <a:schemeClr val="tx1"/>
          </a:solidFill>
          <a:latin typeface="+mn-lt"/>
        </a:defRPr>
      </a:lvl2pPr>
      <a:lvl3pPr marL="688975" indent="-227013" algn="l" defTabSz="814388" rtl="0" eaLnBrk="1" fontAlgn="base" hangingPunct="1">
        <a:lnSpc>
          <a:spcPct val="100000"/>
        </a:lnSpc>
        <a:spcBef>
          <a:spcPts val="0"/>
        </a:spcBef>
        <a:spcAft>
          <a:spcPts val="600"/>
        </a:spcAft>
        <a:buClr>
          <a:srgbClr val="708CA1"/>
        </a:buClr>
        <a:buFont typeface="Arial" pitchFamily="34" charset="0"/>
        <a:buChar char="•"/>
        <a:defRPr sz="1800">
          <a:solidFill>
            <a:schemeClr val="tx1"/>
          </a:solidFill>
          <a:latin typeface="+mn-lt"/>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emf"/></Relationships>
</file>

<file path=ppt/slides/_rels/slide2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0.wmf"/></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0.wmf"/></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0.wmf"/></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0.wmf"/></Relationships>
</file>

<file path=ppt/slides/_rels/slide2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0.wmf"/></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7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bgp.potaroo.net/" TargetMode="Externa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9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9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94.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3" Type="http://schemas.openxmlformats.org/officeDocument/2006/relationships/hyperlink" Target="http://www.cisco.com/en/US/customer/tech/tk365/technologies_tech_note09186a0080094a92.shtml" TargetMode="External"/><Relationship Id="rId2" Type="http://schemas.openxmlformats.org/officeDocument/2006/relationships/hyperlink" Target="http://www.cisco.com/en/US/customer/tech/tk365/technologies_tech_note09186a00800c95bb.shtml" TargetMode="Externa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normAutofit fontScale="90000"/>
          </a:bodyPr>
          <a:lstStyle/>
          <a:p>
            <a:br>
              <a:rPr lang="en-US" sz="2800" dirty="0"/>
            </a:br>
            <a:r>
              <a:rPr lang="en-US" sz="2800" dirty="0"/>
              <a:t>Implementing a Border Gateway Protocol Solution for ISP Connectivity </a:t>
            </a:r>
            <a:endParaRPr lang="en-US" sz="2800" dirty="0">
              <a:solidFill>
                <a:schemeClr val="folHlink"/>
              </a:solidFill>
            </a:endParaRPr>
          </a:p>
        </p:txBody>
      </p:sp>
      <p:sp>
        <p:nvSpPr>
          <p:cNvPr id="6147" name="Rectangle 3"/>
          <p:cNvSpPr>
            <a:spLocks noGrp="1" noChangeArrowheads="1"/>
          </p:cNvSpPr>
          <p:nvPr>
            <p:ph type="subTitle" idx="1"/>
          </p:nvPr>
        </p:nvSpPr>
        <p:spPr>
          <a:xfrm>
            <a:off x="311150" y="4672013"/>
            <a:ext cx="6788150" cy="658812"/>
          </a:xfrm>
        </p:spPr>
        <p:txBody>
          <a:bodyPr/>
          <a:lstStyle/>
          <a:p>
            <a:r>
              <a:rPr lang="en-US" sz="2400" dirty="0"/>
              <a:t>CCNP  ROUTE: Implementing IP Routing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3" name="Rectangle 3"/>
          <p:cNvSpPr>
            <a:spLocks noGrp="1" noChangeArrowheads="1"/>
          </p:cNvSpPr>
          <p:nvPr>
            <p:ph type="title"/>
          </p:nvPr>
        </p:nvSpPr>
        <p:spPr/>
        <p:txBody>
          <a:bodyPr/>
          <a:lstStyle/>
          <a:p>
            <a:r>
              <a:rPr lang="en-US" dirty="0"/>
              <a:t>Peers = Neighbors</a:t>
            </a:r>
          </a:p>
        </p:txBody>
      </p:sp>
      <p:sp>
        <p:nvSpPr>
          <p:cNvPr id="916484" name="Rectangle 4"/>
          <p:cNvSpPr>
            <a:spLocks noGrp="1" noChangeArrowheads="1"/>
          </p:cNvSpPr>
          <p:nvPr>
            <p:ph idx="1"/>
          </p:nvPr>
        </p:nvSpPr>
        <p:spPr/>
        <p:txBody>
          <a:bodyPr/>
          <a:lstStyle/>
          <a:p>
            <a:r>
              <a:rPr lang="en-US" dirty="0"/>
              <a:t>A “BGP peer,” also known as a “BGP neighbor,” is a specific term that is used for BGP speakers that have established a neighbor relationship.  </a:t>
            </a:r>
          </a:p>
          <a:p>
            <a:r>
              <a:rPr lang="en-US" dirty="0"/>
              <a:t>Any two routers that have formed a TCP connection to exchange BGP routing information are called BGP peers or BGP neighbors.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r>
              <a:rPr lang="en-US" dirty="0"/>
              <a:t>BGP Operational Overview</a:t>
            </a:r>
          </a:p>
        </p:txBody>
      </p:sp>
      <p:sp>
        <p:nvSpPr>
          <p:cNvPr id="912387" name="Rectangle 3"/>
          <p:cNvSpPr>
            <a:spLocks noGrp="1" noChangeArrowheads="1"/>
          </p:cNvSpPr>
          <p:nvPr>
            <p:ph idx="10"/>
          </p:nvPr>
        </p:nvSpPr>
        <p:spPr/>
        <p:txBody>
          <a:bodyPr>
            <a:normAutofit/>
          </a:bodyPr>
          <a:lstStyle/>
          <a:p>
            <a:r>
              <a:rPr lang="en-US" dirty="0"/>
              <a:t>When two routers establish a TCP enabled BGP connection, they are called </a:t>
            </a:r>
            <a:r>
              <a:rPr lang="en-US" b="1" dirty="0"/>
              <a:t>neighbors </a:t>
            </a:r>
            <a:r>
              <a:rPr lang="en-US" dirty="0"/>
              <a:t>or </a:t>
            </a:r>
            <a:r>
              <a:rPr lang="en-US" b="1" dirty="0"/>
              <a:t>peers</a:t>
            </a:r>
            <a:r>
              <a:rPr lang="en-US" dirty="0"/>
              <a:t>.</a:t>
            </a:r>
          </a:p>
          <a:p>
            <a:pPr lvl="1"/>
            <a:r>
              <a:rPr lang="en-US" dirty="0"/>
              <a:t>Peer routers exchange multiple connection messages.</a:t>
            </a:r>
          </a:p>
          <a:p>
            <a:r>
              <a:rPr lang="en-US" dirty="0"/>
              <a:t>Each router running BGP is called a </a:t>
            </a:r>
            <a:r>
              <a:rPr lang="en-US" b="1" dirty="0"/>
              <a:t>BGP speaker</a:t>
            </a:r>
            <a:r>
              <a:rPr lang="en-US" dirty="0"/>
              <a:t>. </a:t>
            </a:r>
          </a:p>
        </p:txBody>
      </p:sp>
      <p:pic>
        <p:nvPicPr>
          <p:cNvPr id="9" name="Content Placeholder 8" descr="l01_14"/>
          <p:cNvPicPr>
            <a:picLocks noGrp="1" noChangeAspect="1" noChangeArrowheads="1"/>
          </p:cNvPicPr>
          <p:nvPr>
            <p:ph sz="quarter" idx="11"/>
          </p:nvPr>
        </p:nvPicPr>
        <p:blipFill>
          <a:blip r:embed="rId3"/>
          <a:stretch>
            <a:fillRect/>
          </a:stretch>
        </p:blipFill>
        <p:spPr bwMode="auto">
          <a:xfrm>
            <a:off x="1129506" y="3689350"/>
            <a:ext cx="6819900" cy="2781300"/>
          </a:xfrm>
          <a:prstGeom prst="rect">
            <a:avLst/>
          </a:prstGeom>
          <a:noFill/>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r>
              <a:rPr lang="en-US" dirty="0"/>
              <a:t>BGP Operational Overview</a:t>
            </a:r>
          </a:p>
        </p:txBody>
      </p:sp>
      <p:sp>
        <p:nvSpPr>
          <p:cNvPr id="912387" name="Rectangle 3"/>
          <p:cNvSpPr>
            <a:spLocks noGrp="1" noChangeArrowheads="1"/>
          </p:cNvSpPr>
          <p:nvPr>
            <p:ph idx="10"/>
          </p:nvPr>
        </p:nvSpPr>
        <p:spPr/>
        <p:txBody>
          <a:bodyPr>
            <a:normAutofit/>
          </a:bodyPr>
          <a:lstStyle/>
          <a:p>
            <a:r>
              <a:rPr lang="en-US" dirty="0"/>
              <a:t>When BGP neighbors first establish a connection, they exchange all candidate BGP routes.   </a:t>
            </a:r>
          </a:p>
          <a:p>
            <a:pPr lvl="1"/>
            <a:r>
              <a:rPr lang="en-US" dirty="0"/>
              <a:t>After this initial exchange, incremental updates are sent as network information changes</a:t>
            </a:r>
            <a:r>
              <a:rPr lang="en-US"/>
              <a:t>. </a:t>
            </a:r>
            <a:endParaRPr lang="en-US" dirty="0"/>
          </a:p>
        </p:txBody>
      </p:sp>
      <p:pic>
        <p:nvPicPr>
          <p:cNvPr id="6" name="Content Placeholder 8" descr="l01_14"/>
          <p:cNvPicPr>
            <a:picLocks noGrp="1" noChangeAspect="1" noChangeArrowheads="1"/>
          </p:cNvPicPr>
          <p:nvPr>
            <p:ph sz="quarter" idx="11"/>
          </p:nvPr>
        </p:nvPicPr>
        <p:blipFill>
          <a:blip r:embed="rId3"/>
          <a:stretch>
            <a:fillRect/>
          </a:stretch>
        </p:blipFill>
        <p:spPr bwMode="auto">
          <a:xfrm>
            <a:off x="1129506" y="3689350"/>
            <a:ext cx="6819900" cy="2781300"/>
          </a:xfrm>
          <a:prstGeom prst="rect">
            <a:avLst/>
          </a:prstGeom>
          <a:noFill/>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BGP Use Between AS</a:t>
            </a:r>
          </a:p>
        </p:txBody>
      </p:sp>
      <p:sp>
        <p:nvSpPr>
          <p:cNvPr id="5" name="Content Placeholder 4"/>
          <p:cNvSpPr>
            <a:spLocks noGrp="1"/>
          </p:cNvSpPr>
          <p:nvPr>
            <p:ph idx="10"/>
          </p:nvPr>
        </p:nvSpPr>
        <p:spPr/>
        <p:txBody>
          <a:bodyPr/>
          <a:lstStyle/>
          <a:p>
            <a:r>
              <a:rPr lang="en-US"/>
              <a:t>BGP provides </a:t>
            </a:r>
            <a:r>
              <a:rPr lang="en-US" dirty="0"/>
              <a:t>an interdomain routing system that guarantees the loop-free exchange of routing information between autonomous systems.</a:t>
            </a:r>
          </a:p>
        </p:txBody>
      </p:sp>
      <p:pic>
        <p:nvPicPr>
          <p:cNvPr id="84995" name="Picture 3"/>
          <p:cNvPicPr>
            <a:picLocks noGrp="1" noChangeAspect="1" noChangeArrowheads="1"/>
          </p:cNvPicPr>
          <p:nvPr>
            <p:ph sz="quarter" idx="11"/>
          </p:nvPr>
        </p:nvPicPr>
        <p:blipFill>
          <a:blip r:embed="rId2"/>
          <a:stretch>
            <a:fillRect/>
          </a:stretch>
        </p:blipFill>
        <p:spPr bwMode="auto">
          <a:xfrm>
            <a:off x="1668133" y="3619500"/>
            <a:ext cx="5742647" cy="2921000"/>
          </a:xfrm>
          <a:prstGeom prst="rect">
            <a:avLst/>
          </a:prstGeom>
          <a:noFill/>
          <a:ln w="9525">
            <a:noFill/>
            <a:miter lim="800000"/>
            <a:headEnd/>
            <a:tailEnd/>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Comparison BGP with IGPs</a:t>
            </a:r>
          </a:p>
        </p:txBody>
      </p:sp>
      <p:sp>
        <p:nvSpPr>
          <p:cNvPr id="3" name="Content Placeholder 2"/>
          <p:cNvSpPr>
            <a:spLocks noGrp="1"/>
          </p:cNvSpPr>
          <p:nvPr>
            <p:ph idx="1"/>
          </p:nvPr>
        </p:nvSpPr>
        <p:spPr/>
        <p:txBody>
          <a:bodyPr>
            <a:normAutofit/>
          </a:bodyPr>
          <a:lstStyle/>
          <a:p>
            <a:r>
              <a:rPr lang="en-US" dirty="0"/>
              <a:t>BGP works differently than IGPs because it does not make routing decisions based on best path metrics. </a:t>
            </a:r>
          </a:p>
          <a:p>
            <a:pPr lvl="1"/>
            <a:r>
              <a:rPr lang="en-US" dirty="0"/>
              <a:t>Instead, BGP is a policy-based routing protocol that allows an AS to control traffic flow using multiple BGP attributes. </a:t>
            </a:r>
          </a:p>
          <a:p>
            <a:r>
              <a:rPr lang="en-US" dirty="0"/>
              <a:t>Routers running BGP exchange network attributes including a list of the full path of BGP AS numbers that a router should take to reach a destination network. </a:t>
            </a:r>
          </a:p>
          <a:p>
            <a:r>
              <a:rPr lang="en-US" dirty="0"/>
              <a:t>BGP allows an organization to fully use all of its bandwidth by manipulating these path attributes.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Comparing IGPs with BGP</a:t>
            </a:r>
          </a:p>
        </p:txBody>
      </p:sp>
      <p:graphicFrame>
        <p:nvGraphicFramePr>
          <p:cNvPr id="6" name="Table Placeholder 5"/>
          <p:cNvGraphicFramePr>
            <a:graphicFrameLocks noGrp="1"/>
          </p:cNvGraphicFramePr>
          <p:nvPr>
            <p:ph type="tbl" idx="1"/>
          </p:nvPr>
        </p:nvGraphicFramePr>
        <p:xfrm>
          <a:off x="355600" y="1257300"/>
          <a:ext cx="8316915" cy="4998568"/>
        </p:xfrm>
        <a:graphic>
          <a:graphicData uri="http://schemas.openxmlformats.org/drawingml/2006/table">
            <a:tbl>
              <a:tblPr firstRow="1" bandRow="1">
                <a:tableStyleId>{5C22544A-7EE6-4342-B048-85BDC9FD1C3A}</a:tableStyleId>
              </a:tblPr>
              <a:tblGrid>
                <a:gridCol w="1663383">
                  <a:extLst>
                    <a:ext uri="{9D8B030D-6E8A-4147-A177-3AD203B41FA5}">
                      <a16:colId xmlns:a16="http://schemas.microsoft.com/office/drawing/2014/main" val="20000"/>
                    </a:ext>
                  </a:extLst>
                </a:gridCol>
                <a:gridCol w="1663383">
                  <a:extLst>
                    <a:ext uri="{9D8B030D-6E8A-4147-A177-3AD203B41FA5}">
                      <a16:colId xmlns:a16="http://schemas.microsoft.com/office/drawing/2014/main" val="20001"/>
                    </a:ext>
                  </a:extLst>
                </a:gridCol>
                <a:gridCol w="1663383">
                  <a:extLst>
                    <a:ext uri="{9D8B030D-6E8A-4147-A177-3AD203B41FA5}">
                      <a16:colId xmlns:a16="http://schemas.microsoft.com/office/drawing/2014/main" val="20002"/>
                    </a:ext>
                  </a:extLst>
                </a:gridCol>
                <a:gridCol w="1663383">
                  <a:extLst>
                    <a:ext uri="{9D8B030D-6E8A-4147-A177-3AD203B41FA5}">
                      <a16:colId xmlns:a16="http://schemas.microsoft.com/office/drawing/2014/main" val="20003"/>
                    </a:ext>
                  </a:extLst>
                </a:gridCol>
                <a:gridCol w="1663383">
                  <a:extLst>
                    <a:ext uri="{9D8B030D-6E8A-4147-A177-3AD203B41FA5}">
                      <a16:colId xmlns:a16="http://schemas.microsoft.com/office/drawing/2014/main" val="20004"/>
                    </a:ext>
                  </a:extLst>
                </a:gridCol>
              </a:tblGrid>
              <a:tr h="925172">
                <a:tc>
                  <a:txBody>
                    <a:bodyPr/>
                    <a:lstStyle/>
                    <a:p>
                      <a:pPr marL="0" marR="0" algn="ctr">
                        <a:lnSpc>
                          <a:spcPct val="100000"/>
                        </a:lnSpc>
                        <a:spcBef>
                          <a:spcPts val="0"/>
                        </a:spcBef>
                        <a:spcAft>
                          <a:spcPts val="0"/>
                        </a:spcAft>
                      </a:pPr>
                      <a:r>
                        <a:rPr lang="en-US" sz="2000" b="1" kern="1200" dirty="0">
                          <a:solidFill>
                            <a:schemeClr val="lt1"/>
                          </a:solidFill>
                          <a:latin typeface="+mn-lt"/>
                          <a:ea typeface="+mn-ea"/>
                          <a:cs typeface="+mn-cs"/>
                        </a:rPr>
                        <a:t>Protocol</a:t>
                      </a:r>
                    </a:p>
                  </a:txBody>
                  <a:tcPr marL="68580" marR="68580" marT="0" marB="0" anchor="ctr">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b="1" kern="1200" dirty="0">
                          <a:solidFill>
                            <a:schemeClr val="lt1"/>
                          </a:solidFill>
                          <a:latin typeface="+mn-lt"/>
                          <a:ea typeface="+mn-ea"/>
                          <a:cs typeface="+mn-cs"/>
                        </a:rPr>
                        <a:t>Interior or Exterior</a:t>
                      </a:r>
                    </a:p>
                  </a:txBody>
                  <a:tcPr marL="68580" marR="68580" marT="0" marB="0" anchor="ctr">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b="1" kern="1200" dirty="0">
                          <a:solidFill>
                            <a:schemeClr val="lt1"/>
                          </a:solidFill>
                          <a:latin typeface="+mn-lt"/>
                          <a:ea typeface="+mn-ea"/>
                          <a:cs typeface="+mn-cs"/>
                        </a:rPr>
                        <a:t>Type</a:t>
                      </a:r>
                    </a:p>
                  </a:txBody>
                  <a:tcPr marL="68580" marR="68580" marT="0" marB="0" anchor="ctr">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b="1" kern="1200" dirty="0">
                          <a:solidFill>
                            <a:schemeClr val="lt1"/>
                          </a:solidFill>
                          <a:latin typeface="+mn-lt"/>
                          <a:ea typeface="+mn-ea"/>
                          <a:cs typeface="+mn-cs"/>
                        </a:rPr>
                        <a:t>Hierarchy Required?</a:t>
                      </a:r>
                    </a:p>
                  </a:txBody>
                  <a:tcPr marL="68580" marR="68580" marT="0" marB="0" anchor="ctr">
                    <a:lnB w="12700" cap="flat" cmpd="sng" algn="ctr">
                      <a:noFill/>
                      <a:prstDash val="solid"/>
                      <a:round/>
                      <a:headEnd type="none" w="med" len="med"/>
                      <a:tailEnd type="none" w="med" len="med"/>
                    </a:lnB>
                  </a:tcPr>
                </a:tc>
                <a:tc>
                  <a:txBody>
                    <a:bodyPr/>
                    <a:lstStyle/>
                    <a:p>
                      <a:pPr marL="0" marR="0" algn="ctr">
                        <a:lnSpc>
                          <a:spcPct val="100000"/>
                        </a:lnSpc>
                        <a:spcBef>
                          <a:spcPts val="0"/>
                        </a:spcBef>
                        <a:spcAft>
                          <a:spcPts val="0"/>
                        </a:spcAft>
                      </a:pPr>
                      <a:r>
                        <a:rPr lang="en-US" sz="2000" b="1" kern="1200" dirty="0">
                          <a:solidFill>
                            <a:schemeClr val="lt1"/>
                          </a:solidFill>
                          <a:latin typeface="+mn-lt"/>
                          <a:ea typeface="+mn-ea"/>
                          <a:cs typeface="+mn-cs"/>
                        </a:rPr>
                        <a:t>Metric</a:t>
                      </a:r>
                    </a:p>
                  </a:txBody>
                  <a:tcPr marL="68580" marR="68580" marT="0" marB="0" anchor="ct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656860">
                <a:tc>
                  <a:txBody>
                    <a:bodyPr/>
                    <a:lstStyle/>
                    <a:p>
                      <a:pPr marL="0" marR="0" lvl="0" algn="ctr" defTabSz="914400" rtl="0" eaLnBrk="1" latinLnBrk="0" hangingPunct="1">
                        <a:lnSpc>
                          <a:spcPct val="100000"/>
                        </a:lnSpc>
                        <a:spcBef>
                          <a:spcPts val="300"/>
                        </a:spcBef>
                        <a:spcAft>
                          <a:spcPts val="0"/>
                        </a:spcAft>
                        <a:defRPr/>
                      </a:pPr>
                      <a:r>
                        <a:rPr lang="en-US" sz="1800" kern="1200" dirty="0">
                          <a:solidFill>
                            <a:schemeClr val="dk1"/>
                          </a:solidFill>
                          <a:latin typeface="+mn-lt"/>
                          <a:ea typeface="+mn-ea"/>
                          <a:cs typeface="+mn-cs"/>
                        </a:rPr>
                        <a:t>RIP</a:t>
                      </a:r>
                    </a:p>
                  </a:txBody>
                  <a:tcPr marL="68580" marR="68580" marT="0" marB="0" anchor="ctr">
                    <a:lnT w="12700" cmpd="sng">
                      <a:noFill/>
                    </a:lnT>
                    <a:lnB w="12700" cmpd="sng">
                      <a:noFill/>
                    </a:lnB>
                  </a:tcPr>
                </a:tc>
                <a:tc>
                  <a:txBody>
                    <a:bodyPr/>
                    <a:lstStyle/>
                    <a:p>
                      <a:pPr marL="0" marR="0" lvl="0" algn="ctr" defTabSz="914400" rtl="0" eaLnBrk="1" latinLnBrk="0" hangingPunct="1">
                        <a:lnSpc>
                          <a:spcPct val="100000"/>
                        </a:lnSpc>
                        <a:spcBef>
                          <a:spcPts val="300"/>
                        </a:spcBef>
                        <a:spcAft>
                          <a:spcPts val="0"/>
                        </a:spcAft>
                        <a:defRPr/>
                      </a:pPr>
                      <a:r>
                        <a:rPr lang="en-US" sz="1800" kern="1200" dirty="0">
                          <a:solidFill>
                            <a:schemeClr val="dk1"/>
                          </a:solidFill>
                          <a:latin typeface="+mn-lt"/>
                          <a:ea typeface="+mn-ea"/>
                          <a:cs typeface="+mn-cs"/>
                        </a:rPr>
                        <a:t>Interior</a:t>
                      </a:r>
                    </a:p>
                  </a:txBody>
                  <a:tcPr marL="68580" marR="68580" marT="0" marB="0" anchor="ctr">
                    <a:lnT w="12700" cmpd="sng">
                      <a:noFill/>
                    </a:lnT>
                    <a:lnB w="12700" cmpd="sng">
                      <a:noFill/>
                    </a:lnB>
                  </a:tcPr>
                </a:tc>
                <a:tc>
                  <a:txBody>
                    <a:bodyPr/>
                    <a:lstStyle/>
                    <a:p>
                      <a:pPr marL="0" marR="0" lvl="0" algn="ctr" defTabSz="914400" rtl="0" eaLnBrk="1" latinLnBrk="0" hangingPunct="1">
                        <a:lnSpc>
                          <a:spcPct val="100000"/>
                        </a:lnSpc>
                        <a:spcBef>
                          <a:spcPts val="300"/>
                        </a:spcBef>
                        <a:spcAft>
                          <a:spcPts val="0"/>
                        </a:spcAft>
                        <a:defRPr/>
                      </a:pPr>
                      <a:r>
                        <a:rPr lang="en-US" sz="1800" kern="1200" dirty="0">
                          <a:solidFill>
                            <a:schemeClr val="dk1"/>
                          </a:solidFill>
                          <a:latin typeface="+mn-lt"/>
                          <a:ea typeface="+mn-ea"/>
                          <a:cs typeface="+mn-cs"/>
                        </a:rPr>
                        <a:t>Distance vector</a:t>
                      </a:r>
                    </a:p>
                  </a:txBody>
                  <a:tcPr marL="68580" marR="68580" marT="0" marB="0" anchor="ctr">
                    <a:lnT w="12700" cmpd="sng">
                      <a:noFill/>
                    </a:lnT>
                    <a:lnB w="12700" cmpd="sng">
                      <a:noFill/>
                    </a:lnB>
                  </a:tcPr>
                </a:tc>
                <a:tc>
                  <a:txBody>
                    <a:bodyPr/>
                    <a:lstStyle/>
                    <a:p>
                      <a:pPr marL="0" marR="0" lvl="0" algn="ctr" defTabSz="914400" rtl="0" eaLnBrk="1" latinLnBrk="0" hangingPunct="1">
                        <a:lnSpc>
                          <a:spcPct val="100000"/>
                        </a:lnSpc>
                        <a:spcBef>
                          <a:spcPts val="300"/>
                        </a:spcBef>
                        <a:spcAft>
                          <a:spcPts val="0"/>
                        </a:spcAft>
                        <a:defRPr/>
                      </a:pPr>
                      <a:r>
                        <a:rPr lang="en-US" sz="1800" kern="1200" dirty="0">
                          <a:solidFill>
                            <a:schemeClr val="dk1"/>
                          </a:solidFill>
                          <a:latin typeface="+mn-lt"/>
                          <a:ea typeface="+mn-ea"/>
                          <a:cs typeface="+mn-cs"/>
                        </a:rPr>
                        <a:t>No</a:t>
                      </a:r>
                    </a:p>
                  </a:txBody>
                  <a:tcPr marL="68580" marR="68580" marT="0" marB="0" anchor="ctr">
                    <a:lnT w="12700" cmpd="sng">
                      <a:noFill/>
                    </a:lnT>
                    <a:lnB w="12700" cmpd="sng">
                      <a:noFill/>
                    </a:lnB>
                  </a:tcPr>
                </a:tc>
                <a:tc>
                  <a:txBody>
                    <a:bodyPr/>
                    <a:lstStyle/>
                    <a:p>
                      <a:pPr marL="0" marR="0" lvl="0" algn="ctr" defTabSz="914400" rtl="0" eaLnBrk="1" latinLnBrk="0" hangingPunct="1">
                        <a:lnSpc>
                          <a:spcPct val="100000"/>
                        </a:lnSpc>
                        <a:spcBef>
                          <a:spcPts val="300"/>
                        </a:spcBef>
                        <a:spcAft>
                          <a:spcPts val="0"/>
                        </a:spcAft>
                        <a:defRPr/>
                      </a:pPr>
                      <a:r>
                        <a:rPr lang="en-US" sz="1800" kern="1200" dirty="0">
                          <a:solidFill>
                            <a:schemeClr val="dk1"/>
                          </a:solidFill>
                          <a:latin typeface="+mn-lt"/>
                          <a:ea typeface="+mn-ea"/>
                          <a:cs typeface="+mn-cs"/>
                        </a:rPr>
                        <a:t>Hop count</a:t>
                      </a:r>
                    </a:p>
                  </a:txBody>
                  <a:tcPr marL="68580" marR="68580" marT="0" marB="0" anchor="ctr">
                    <a:lnT w="12700" cmpd="sng">
                      <a:noFill/>
                    </a:lnT>
                    <a:lnB w="12700" cmpd="sng">
                      <a:noFill/>
                    </a:lnB>
                  </a:tcPr>
                </a:tc>
                <a:extLst>
                  <a:ext uri="{0D108BD9-81ED-4DB2-BD59-A6C34878D82A}">
                    <a16:rowId xmlns:a16="http://schemas.microsoft.com/office/drawing/2014/main" val="10001"/>
                  </a:ext>
                </a:extLst>
              </a:tr>
              <a:tr h="656860">
                <a:tc>
                  <a:txBody>
                    <a:bodyPr/>
                    <a:lstStyle/>
                    <a:p>
                      <a:pPr marL="0" marR="0" lvl="0" algn="ctr" defTabSz="914400" rtl="0" eaLnBrk="1" latinLnBrk="0" hangingPunct="1">
                        <a:lnSpc>
                          <a:spcPct val="100000"/>
                        </a:lnSpc>
                        <a:spcBef>
                          <a:spcPts val="300"/>
                        </a:spcBef>
                        <a:spcAft>
                          <a:spcPts val="0"/>
                        </a:spcAft>
                        <a:defRPr/>
                      </a:pPr>
                      <a:r>
                        <a:rPr lang="en-US" sz="1800" kern="1200" dirty="0">
                          <a:solidFill>
                            <a:schemeClr val="dk1"/>
                          </a:solidFill>
                          <a:latin typeface="+mn-lt"/>
                          <a:ea typeface="+mn-ea"/>
                          <a:cs typeface="+mn-cs"/>
                        </a:rPr>
                        <a:t>OSPF</a:t>
                      </a:r>
                    </a:p>
                  </a:txBody>
                  <a:tcPr marL="68580" marR="68580" marT="0" marB="0" anchor="ctr">
                    <a:lnT w="12700" cmpd="sng">
                      <a:noFill/>
                    </a:lnT>
                    <a:lnB w="12700" cmpd="sng">
                      <a:noFill/>
                    </a:lnB>
                  </a:tcPr>
                </a:tc>
                <a:tc>
                  <a:txBody>
                    <a:bodyPr/>
                    <a:lstStyle/>
                    <a:p>
                      <a:pPr marL="0" marR="0" lvl="0" algn="ctr" defTabSz="914400" rtl="0" eaLnBrk="1" latinLnBrk="0" hangingPunct="1">
                        <a:lnSpc>
                          <a:spcPct val="100000"/>
                        </a:lnSpc>
                        <a:spcBef>
                          <a:spcPts val="300"/>
                        </a:spcBef>
                        <a:spcAft>
                          <a:spcPts val="0"/>
                        </a:spcAft>
                        <a:defRPr/>
                      </a:pPr>
                      <a:r>
                        <a:rPr lang="en-US" sz="1800" kern="1200" dirty="0">
                          <a:solidFill>
                            <a:schemeClr val="dk1"/>
                          </a:solidFill>
                          <a:latin typeface="+mn-lt"/>
                          <a:ea typeface="+mn-ea"/>
                          <a:cs typeface="+mn-cs"/>
                        </a:rPr>
                        <a:t>Interior</a:t>
                      </a:r>
                    </a:p>
                  </a:txBody>
                  <a:tcPr marL="68580" marR="68580" marT="0" marB="0" anchor="ctr">
                    <a:lnT w="12700" cmpd="sng">
                      <a:noFill/>
                    </a:lnT>
                    <a:lnB w="12700" cmpd="sng">
                      <a:noFill/>
                    </a:lnB>
                  </a:tcPr>
                </a:tc>
                <a:tc>
                  <a:txBody>
                    <a:bodyPr/>
                    <a:lstStyle/>
                    <a:p>
                      <a:pPr marL="0" marR="0" lvl="0" algn="ctr" defTabSz="914400" rtl="0" eaLnBrk="1" latinLnBrk="0" hangingPunct="1">
                        <a:lnSpc>
                          <a:spcPct val="100000"/>
                        </a:lnSpc>
                        <a:spcBef>
                          <a:spcPts val="300"/>
                        </a:spcBef>
                        <a:spcAft>
                          <a:spcPts val="0"/>
                        </a:spcAft>
                        <a:defRPr/>
                      </a:pPr>
                      <a:r>
                        <a:rPr lang="en-US" sz="1800" kern="1200" dirty="0">
                          <a:solidFill>
                            <a:schemeClr val="dk1"/>
                          </a:solidFill>
                          <a:latin typeface="+mn-lt"/>
                          <a:ea typeface="+mn-ea"/>
                          <a:cs typeface="+mn-cs"/>
                        </a:rPr>
                        <a:t>Link state</a:t>
                      </a:r>
                    </a:p>
                  </a:txBody>
                  <a:tcPr marL="68580" marR="68580" marT="0" marB="0" anchor="ctr">
                    <a:lnT w="12700" cmpd="sng">
                      <a:noFill/>
                    </a:lnT>
                    <a:lnB w="12700" cmpd="sng">
                      <a:noFill/>
                    </a:lnB>
                  </a:tcPr>
                </a:tc>
                <a:tc>
                  <a:txBody>
                    <a:bodyPr/>
                    <a:lstStyle/>
                    <a:p>
                      <a:pPr marL="0" marR="0" lvl="0" algn="ctr" defTabSz="914400" rtl="0" eaLnBrk="1" latinLnBrk="0" hangingPunct="1">
                        <a:lnSpc>
                          <a:spcPct val="100000"/>
                        </a:lnSpc>
                        <a:spcBef>
                          <a:spcPts val="300"/>
                        </a:spcBef>
                        <a:spcAft>
                          <a:spcPts val="0"/>
                        </a:spcAft>
                        <a:defRPr/>
                      </a:pPr>
                      <a:r>
                        <a:rPr lang="en-US" sz="1800" kern="1200" dirty="0">
                          <a:solidFill>
                            <a:schemeClr val="dk1"/>
                          </a:solidFill>
                          <a:latin typeface="+mn-lt"/>
                          <a:ea typeface="+mn-ea"/>
                          <a:cs typeface="+mn-cs"/>
                        </a:rPr>
                        <a:t>Yes</a:t>
                      </a:r>
                    </a:p>
                  </a:txBody>
                  <a:tcPr marL="68580" marR="68580" marT="0" marB="0" anchor="ctr">
                    <a:lnT w="12700" cmpd="sng">
                      <a:noFill/>
                    </a:lnT>
                    <a:lnB w="12700" cmpd="sng">
                      <a:noFill/>
                    </a:lnB>
                  </a:tcPr>
                </a:tc>
                <a:tc>
                  <a:txBody>
                    <a:bodyPr/>
                    <a:lstStyle/>
                    <a:p>
                      <a:pPr marL="0" marR="0" lvl="0" algn="ctr" defTabSz="914400" rtl="0" eaLnBrk="1" latinLnBrk="0" hangingPunct="1">
                        <a:lnSpc>
                          <a:spcPct val="100000"/>
                        </a:lnSpc>
                        <a:spcBef>
                          <a:spcPts val="300"/>
                        </a:spcBef>
                        <a:spcAft>
                          <a:spcPts val="0"/>
                        </a:spcAft>
                        <a:defRPr/>
                      </a:pPr>
                      <a:r>
                        <a:rPr lang="en-US" sz="1800" kern="1200" dirty="0">
                          <a:solidFill>
                            <a:schemeClr val="dk1"/>
                          </a:solidFill>
                          <a:latin typeface="+mn-lt"/>
                          <a:ea typeface="+mn-ea"/>
                          <a:cs typeface="+mn-cs"/>
                        </a:rPr>
                        <a:t>Cost</a:t>
                      </a:r>
                    </a:p>
                  </a:txBody>
                  <a:tcPr marL="68580" marR="68580" marT="0" marB="0" anchor="ctr">
                    <a:lnT w="12700" cmpd="sng">
                      <a:noFill/>
                    </a:lnT>
                    <a:lnB w="12700" cmpd="sng">
                      <a:noFill/>
                    </a:lnB>
                  </a:tcPr>
                </a:tc>
                <a:extLst>
                  <a:ext uri="{0D108BD9-81ED-4DB2-BD59-A6C34878D82A}">
                    <a16:rowId xmlns:a16="http://schemas.microsoft.com/office/drawing/2014/main" val="10002"/>
                  </a:ext>
                </a:extLst>
              </a:tr>
              <a:tr h="656860">
                <a:tc>
                  <a:txBody>
                    <a:bodyPr/>
                    <a:lstStyle/>
                    <a:p>
                      <a:pPr marL="0" marR="0" lvl="0" algn="ctr" defTabSz="914400" rtl="0" eaLnBrk="1" latinLnBrk="0" hangingPunct="1">
                        <a:lnSpc>
                          <a:spcPct val="100000"/>
                        </a:lnSpc>
                        <a:spcBef>
                          <a:spcPts val="300"/>
                        </a:spcBef>
                        <a:spcAft>
                          <a:spcPts val="0"/>
                        </a:spcAft>
                        <a:defRPr/>
                      </a:pPr>
                      <a:r>
                        <a:rPr lang="en-US" sz="1800" kern="1200" dirty="0">
                          <a:solidFill>
                            <a:schemeClr val="dk1"/>
                          </a:solidFill>
                          <a:latin typeface="+mn-lt"/>
                          <a:ea typeface="+mn-ea"/>
                          <a:cs typeface="+mn-cs"/>
                        </a:rPr>
                        <a:t>IS-IS</a:t>
                      </a:r>
                    </a:p>
                  </a:txBody>
                  <a:tcPr marL="68580" marR="68580" marT="0" marB="0" anchor="ctr">
                    <a:lnT w="12700" cmpd="sng">
                      <a:noFill/>
                    </a:lnT>
                  </a:tcPr>
                </a:tc>
                <a:tc>
                  <a:txBody>
                    <a:bodyPr/>
                    <a:lstStyle/>
                    <a:p>
                      <a:pPr marL="0" marR="0" lvl="0" algn="ctr" defTabSz="914400" rtl="0" eaLnBrk="1" latinLnBrk="0" hangingPunct="1">
                        <a:lnSpc>
                          <a:spcPct val="100000"/>
                        </a:lnSpc>
                        <a:spcBef>
                          <a:spcPts val="300"/>
                        </a:spcBef>
                        <a:spcAft>
                          <a:spcPts val="0"/>
                        </a:spcAft>
                        <a:defRPr/>
                      </a:pPr>
                      <a:r>
                        <a:rPr lang="en-US" sz="1800" kern="1200" dirty="0">
                          <a:solidFill>
                            <a:schemeClr val="dk1"/>
                          </a:solidFill>
                          <a:latin typeface="+mn-lt"/>
                          <a:ea typeface="+mn-ea"/>
                          <a:cs typeface="+mn-cs"/>
                        </a:rPr>
                        <a:t>Interior</a:t>
                      </a:r>
                    </a:p>
                  </a:txBody>
                  <a:tcPr marL="68580" marR="68580" marT="0" marB="0" anchor="ctr">
                    <a:lnT w="12700" cmpd="sng">
                      <a:noFill/>
                    </a:lnT>
                  </a:tcPr>
                </a:tc>
                <a:tc>
                  <a:txBody>
                    <a:bodyPr/>
                    <a:lstStyle/>
                    <a:p>
                      <a:pPr marL="0" marR="0" lvl="0" algn="ctr" defTabSz="914400" rtl="0" eaLnBrk="1" latinLnBrk="0" hangingPunct="1">
                        <a:lnSpc>
                          <a:spcPct val="100000"/>
                        </a:lnSpc>
                        <a:spcBef>
                          <a:spcPts val="300"/>
                        </a:spcBef>
                        <a:spcAft>
                          <a:spcPts val="0"/>
                        </a:spcAft>
                        <a:defRPr/>
                      </a:pPr>
                      <a:r>
                        <a:rPr lang="en-US" sz="1800" kern="1200" dirty="0">
                          <a:solidFill>
                            <a:schemeClr val="dk1"/>
                          </a:solidFill>
                          <a:latin typeface="+mn-lt"/>
                          <a:ea typeface="+mn-ea"/>
                          <a:cs typeface="+mn-cs"/>
                        </a:rPr>
                        <a:t>Link state</a:t>
                      </a:r>
                    </a:p>
                  </a:txBody>
                  <a:tcPr marL="68580" marR="68580" marT="0" marB="0" anchor="ctr">
                    <a:lnT w="12700" cmpd="sng">
                      <a:noFill/>
                    </a:lnT>
                  </a:tcPr>
                </a:tc>
                <a:tc>
                  <a:txBody>
                    <a:bodyPr/>
                    <a:lstStyle/>
                    <a:p>
                      <a:pPr marL="0" marR="0" lvl="0" algn="ctr" defTabSz="914400" rtl="0" eaLnBrk="1" latinLnBrk="0" hangingPunct="1">
                        <a:lnSpc>
                          <a:spcPct val="100000"/>
                        </a:lnSpc>
                        <a:spcBef>
                          <a:spcPts val="300"/>
                        </a:spcBef>
                        <a:spcAft>
                          <a:spcPts val="0"/>
                        </a:spcAft>
                        <a:defRPr/>
                      </a:pPr>
                      <a:r>
                        <a:rPr lang="en-US" sz="1800" kern="1200" dirty="0">
                          <a:solidFill>
                            <a:schemeClr val="dk1"/>
                          </a:solidFill>
                          <a:latin typeface="+mn-lt"/>
                          <a:ea typeface="+mn-ea"/>
                          <a:cs typeface="+mn-cs"/>
                        </a:rPr>
                        <a:t>Yes</a:t>
                      </a:r>
                    </a:p>
                  </a:txBody>
                  <a:tcPr marL="68580" marR="68580" marT="0" marB="0" anchor="ctr">
                    <a:lnT w="12700" cmpd="sng">
                      <a:noFill/>
                    </a:lnT>
                  </a:tcPr>
                </a:tc>
                <a:tc>
                  <a:txBody>
                    <a:bodyPr/>
                    <a:lstStyle/>
                    <a:p>
                      <a:pPr marL="0" marR="0" lvl="0" algn="ctr" defTabSz="914400" rtl="0" eaLnBrk="1" latinLnBrk="0" hangingPunct="1">
                        <a:lnSpc>
                          <a:spcPct val="100000"/>
                        </a:lnSpc>
                        <a:spcBef>
                          <a:spcPts val="300"/>
                        </a:spcBef>
                        <a:spcAft>
                          <a:spcPts val="0"/>
                        </a:spcAft>
                        <a:defRPr/>
                      </a:pPr>
                      <a:r>
                        <a:rPr lang="en-US" sz="1800" kern="1200" dirty="0">
                          <a:solidFill>
                            <a:schemeClr val="dk1"/>
                          </a:solidFill>
                          <a:latin typeface="+mn-lt"/>
                          <a:ea typeface="+mn-ea"/>
                          <a:cs typeface="+mn-cs"/>
                        </a:rPr>
                        <a:t>Metric</a:t>
                      </a:r>
                    </a:p>
                  </a:txBody>
                  <a:tcPr marL="68580" marR="68580" marT="0" marB="0" anchor="ctr">
                    <a:lnT w="12700" cmpd="sng">
                      <a:noFill/>
                    </a:lnT>
                  </a:tcPr>
                </a:tc>
                <a:extLst>
                  <a:ext uri="{0D108BD9-81ED-4DB2-BD59-A6C34878D82A}">
                    <a16:rowId xmlns:a16="http://schemas.microsoft.com/office/drawing/2014/main" val="10003"/>
                  </a:ext>
                </a:extLst>
              </a:tr>
              <a:tr h="914248">
                <a:tc>
                  <a:txBody>
                    <a:bodyPr/>
                    <a:lstStyle/>
                    <a:p>
                      <a:pPr marL="0" marR="0" lvl="0" algn="ctr" defTabSz="914400" rtl="0" eaLnBrk="1" latinLnBrk="0" hangingPunct="1">
                        <a:lnSpc>
                          <a:spcPct val="100000"/>
                        </a:lnSpc>
                        <a:spcBef>
                          <a:spcPts val="300"/>
                        </a:spcBef>
                        <a:spcAft>
                          <a:spcPts val="0"/>
                        </a:spcAft>
                        <a:defRPr/>
                      </a:pPr>
                      <a:r>
                        <a:rPr lang="en-US" sz="1800" kern="1200" dirty="0">
                          <a:solidFill>
                            <a:schemeClr val="dk1"/>
                          </a:solidFill>
                          <a:latin typeface="+mn-lt"/>
                          <a:ea typeface="+mn-ea"/>
                          <a:cs typeface="+mn-cs"/>
                        </a:rPr>
                        <a:t>EIGRP</a:t>
                      </a:r>
                    </a:p>
                  </a:txBody>
                  <a:tcPr marL="68580" marR="68580" marT="0" marB="0" anchor="ctr"/>
                </a:tc>
                <a:tc>
                  <a:txBody>
                    <a:bodyPr/>
                    <a:lstStyle/>
                    <a:p>
                      <a:pPr marL="0" marR="0" lvl="0" algn="ctr" defTabSz="914400" rtl="0" eaLnBrk="1" latinLnBrk="0" hangingPunct="1">
                        <a:lnSpc>
                          <a:spcPct val="100000"/>
                        </a:lnSpc>
                        <a:spcBef>
                          <a:spcPts val="300"/>
                        </a:spcBef>
                        <a:spcAft>
                          <a:spcPts val="0"/>
                        </a:spcAft>
                        <a:defRPr/>
                      </a:pPr>
                      <a:r>
                        <a:rPr lang="en-US" sz="1800" kern="1200" dirty="0">
                          <a:solidFill>
                            <a:schemeClr val="dk1"/>
                          </a:solidFill>
                          <a:latin typeface="+mn-lt"/>
                          <a:ea typeface="+mn-ea"/>
                          <a:cs typeface="+mn-cs"/>
                        </a:rPr>
                        <a:t>Interior</a:t>
                      </a:r>
                    </a:p>
                  </a:txBody>
                  <a:tcPr marL="68580" marR="68580" marT="0" marB="0" anchor="ctr"/>
                </a:tc>
                <a:tc>
                  <a:txBody>
                    <a:bodyPr/>
                    <a:lstStyle/>
                    <a:p>
                      <a:pPr marL="0" marR="0" lvl="0" algn="ctr" defTabSz="914400" rtl="0" eaLnBrk="1" latinLnBrk="0" hangingPunct="1">
                        <a:lnSpc>
                          <a:spcPct val="100000"/>
                        </a:lnSpc>
                        <a:spcBef>
                          <a:spcPts val="300"/>
                        </a:spcBef>
                        <a:spcAft>
                          <a:spcPts val="0"/>
                        </a:spcAft>
                        <a:defRPr/>
                      </a:pPr>
                      <a:r>
                        <a:rPr lang="en-US" sz="1800" kern="1200" dirty="0">
                          <a:solidFill>
                            <a:schemeClr val="dk1"/>
                          </a:solidFill>
                          <a:latin typeface="+mn-lt"/>
                          <a:ea typeface="+mn-ea"/>
                          <a:cs typeface="+mn-cs"/>
                        </a:rPr>
                        <a:t>Advanced </a:t>
                      </a:r>
                    </a:p>
                    <a:p>
                      <a:pPr marL="0" marR="0" lvl="0" algn="ctr" defTabSz="914400" rtl="0" eaLnBrk="1" latinLnBrk="0" hangingPunct="1">
                        <a:lnSpc>
                          <a:spcPct val="100000"/>
                        </a:lnSpc>
                        <a:spcBef>
                          <a:spcPts val="300"/>
                        </a:spcBef>
                        <a:spcAft>
                          <a:spcPts val="0"/>
                        </a:spcAft>
                        <a:defRPr/>
                      </a:pPr>
                      <a:r>
                        <a:rPr lang="en-US" sz="1800" kern="1200" dirty="0">
                          <a:solidFill>
                            <a:schemeClr val="dk1"/>
                          </a:solidFill>
                          <a:latin typeface="+mn-lt"/>
                          <a:ea typeface="+mn-ea"/>
                          <a:cs typeface="+mn-cs"/>
                        </a:rPr>
                        <a:t>distance vector</a:t>
                      </a:r>
                    </a:p>
                  </a:txBody>
                  <a:tcPr marL="68580" marR="68580" marT="0" marB="0" anchor="ctr"/>
                </a:tc>
                <a:tc>
                  <a:txBody>
                    <a:bodyPr/>
                    <a:lstStyle/>
                    <a:p>
                      <a:pPr marL="0" marR="0" lvl="0" algn="ctr" defTabSz="914400" rtl="0" eaLnBrk="1" latinLnBrk="0" hangingPunct="1">
                        <a:lnSpc>
                          <a:spcPct val="100000"/>
                        </a:lnSpc>
                        <a:spcBef>
                          <a:spcPts val="300"/>
                        </a:spcBef>
                        <a:spcAft>
                          <a:spcPts val="0"/>
                        </a:spcAft>
                        <a:defRPr/>
                      </a:pPr>
                      <a:r>
                        <a:rPr lang="en-US" sz="1800" kern="1200" dirty="0">
                          <a:solidFill>
                            <a:schemeClr val="dk1"/>
                          </a:solidFill>
                          <a:latin typeface="+mn-lt"/>
                          <a:ea typeface="+mn-ea"/>
                          <a:cs typeface="+mn-cs"/>
                        </a:rPr>
                        <a:t>No</a:t>
                      </a:r>
                    </a:p>
                  </a:txBody>
                  <a:tcPr marL="68580" marR="68580" marT="0" marB="0" anchor="ctr"/>
                </a:tc>
                <a:tc>
                  <a:txBody>
                    <a:bodyPr/>
                    <a:lstStyle/>
                    <a:p>
                      <a:pPr marL="0" marR="0" lvl="0" algn="ctr" defTabSz="914400" rtl="0" eaLnBrk="1" latinLnBrk="0" hangingPunct="1">
                        <a:lnSpc>
                          <a:spcPct val="100000"/>
                        </a:lnSpc>
                        <a:spcBef>
                          <a:spcPts val="300"/>
                        </a:spcBef>
                        <a:spcAft>
                          <a:spcPts val="0"/>
                        </a:spcAft>
                        <a:defRPr/>
                      </a:pPr>
                      <a:r>
                        <a:rPr lang="en-US" sz="1800" kern="1200" dirty="0">
                          <a:solidFill>
                            <a:schemeClr val="dk1"/>
                          </a:solidFill>
                          <a:latin typeface="+mn-lt"/>
                          <a:ea typeface="+mn-ea"/>
                          <a:cs typeface="+mn-cs"/>
                        </a:rPr>
                        <a:t>Composite</a:t>
                      </a:r>
                    </a:p>
                  </a:txBody>
                  <a:tcPr marL="68580" marR="68580" marT="0" marB="0" anchor="ctr"/>
                </a:tc>
                <a:extLst>
                  <a:ext uri="{0D108BD9-81ED-4DB2-BD59-A6C34878D82A}">
                    <a16:rowId xmlns:a16="http://schemas.microsoft.com/office/drawing/2014/main" val="10004"/>
                  </a:ext>
                </a:extLst>
              </a:tr>
              <a:tr h="148860">
                <a:tc gridSpan="5">
                  <a:txBody>
                    <a:bodyPr/>
                    <a:lstStyle/>
                    <a:p>
                      <a:pPr marL="0" marR="0" lvl="0" algn="ctr" defTabSz="914400" rtl="0" eaLnBrk="1" latinLnBrk="0" hangingPunct="1">
                        <a:lnSpc>
                          <a:spcPct val="100000"/>
                        </a:lnSpc>
                        <a:spcBef>
                          <a:spcPts val="300"/>
                        </a:spcBef>
                        <a:spcAft>
                          <a:spcPts val="0"/>
                        </a:spcAft>
                        <a:defRPr/>
                      </a:pPr>
                      <a:endParaRPr lang="en-US" sz="1800" kern="1200" dirty="0">
                        <a:solidFill>
                          <a:schemeClr val="dk1"/>
                        </a:solidFill>
                        <a:latin typeface="+mn-lt"/>
                        <a:ea typeface="+mn-ea"/>
                        <a:cs typeface="+mn-cs"/>
                      </a:endParaRPr>
                    </a:p>
                  </a:txBody>
                  <a:tcPr marL="68580" marR="68580" marT="0" marB="0" anchor="ctr">
                    <a:solidFill>
                      <a:schemeClr val="bg1"/>
                    </a:solidFill>
                  </a:tcPr>
                </a:tc>
                <a:tc hMerge="1">
                  <a:txBody>
                    <a:bodyPr/>
                    <a:lstStyle/>
                    <a:p>
                      <a:pPr marL="0" marR="0" lvl="0" algn="ctr" defTabSz="914400" rtl="0" eaLnBrk="1" latinLnBrk="0" hangingPunct="1">
                        <a:lnSpc>
                          <a:spcPct val="100000"/>
                        </a:lnSpc>
                        <a:spcBef>
                          <a:spcPts val="300"/>
                        </a:spcBef>
                        <a:spcAft>
                          <a:spcPts val="0"/>
                        </a:spcAft>
                        <a:defRPr/>
                      </a:pPr>
                      <a:endParaRPr lang="en-US" sz="1400" kern="1200" dirty="0">
                        <a:solidFill>
                          <a:schemeClr val="dk1"/>
                        </a:solidFill>
                        <a:latin typeface="+mn-lt"/>
                        <a:ea typeface="+mn-ea"/>
                        <a:cs typeface="+mn-cs"/>
                      </a:endParaRPr>
                    </a:p>
                  </a:txBody>
                  <a:tcPr marL="68580" marR="68580" marT="0" marB="0" anchor="ctr"/>
                </a:tc>
                <a:tc hMerge="1">
                  <a:txBody>
                    <a:bodyPr/>
                    <a:lstStyle/>
                    <a:p>
                      <a:pPr marL="0" marR="0" lvl="0" algn="ctr" defTabSz="914400" rtl="0" eaLnBrk="1" latinLnBrk="0" hangingPunct="1">
                        <a:lnSpc>
                          <a:spcPct val="100000"/>
                        </a:lnSpc>
                        <a:spcBef>
                          <a:spcPts val="300"/>
                        </a:spcBef>
                        <a:spcAft>
                          <a:spcPts val="0"/>
                        </a:spcAft>
                        <a:defRPr/>
                      </a:pPr>
                      <a:endParaRPr lang="en-US" sz="1400" kern="1200" dirty="0">
                        <a:solidFill>
                          <a:schemeClr val="dk1"/>
                        </a:solidFill>
                        <a:latin typeface="+mn-lt"/>
                        <a:ea typeface="+mn-ea"/>
                        <a:cs typeface="+mn-cs"/>
                      </a:endParaRPr>
                    </a:p>
                  </a:txBody>
                  <a:tcPr marL="68580" marR="68580" marT="0" marB="0" anchor="ctr"/>
                </a:tc>
                <a:tc hMerge="1">
                  <a:txBody>
                    <a:bodyPr/>
                    <a:lstStyle/>
                    <a:p>
                      <a:pPr marL="0" marR="0" lvl="0" algn="ctr" defTabSz="914400" rtl="0" eaLnBrk="1" latinLnBrk="0" hangingPunct="1">
                        <a:lnSpc>
                          <a:spcPct val="100000"/>
                        </a:lnSpc>
                        <a:spcBef>
                          <a:spcPts val="300"/>
                        </a:spcBef>
                        <a:spcAft>
                          <a:spcPts val="0"/>
                        </a:spcAft>
                        <a:defRPr/>
                      </a:pPr>
                      <a:endParaRPr lang="en-US" sz="1400" kern="1200" dirty="0">
                        <a:solidFill>
                          <a:schemeClr val="dk1"/>
                        </a:solidFill>
                        <a:latin typeface="+mn-lt"/>
                        <a:ea typeface="+mn-ea"/>
                        <a:cs typeface="+mn-cs"/>
                      </a:endParaRPr>
                    </a:p>
                  </a:txBody>
                  <a:tcPr marL="68580" marR="68580" marT="0" marB="0" anchor="ctr"/>
                </a:tc>
                <a:tc hMerge="1">
                  <a:txBody>
                    <a:bodyPr/>
                    <a:lstStyle/>
                    <a:p>
                      <a:pPr marL="0" marR="0" lvl="0" algn="ctr" defTabSz="914400" rtl="0" eaLnBrk="1" latinLnBrk="0" hangingPunct="1">
                        <a:lnSpc>
                          <a:spcPct val="100000"/>
                        </a:lnSpc>
                        <a:spcBef>
                          <a:spcPts val="300"/>
                        </a:spcBef>
                        <a:spcAft>
                          <a:spcPts val="0"/>
                        </a:spcAft>
                        <a:defRPr/>
                      </a:pPr>
                      <a:endParaRPr lang="en-US" sz="14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914248">
                <a:tc>
                  <a:txBody>
                    <a:bodyPr/>
                    <a:lstStyle/>
                    <a:p>
                      <a:pPr marL="0" marR="0" lvl="0" algn="ctr" defTabSz="914400" rtl="0" eaLnBrk="1" latinLnBrk="0" hangingPunct="1">
                        <a:lnSpc>
                          <a:spcPct val="100000"/>
                        </a:lnSpc>
                        <a:spcBef>
                          <a:spcPts val="300"/>
                        </a:spcBef>
                        <a:spcAft>
                          <a:spcPts val="0"/>
                        </a:spcAft>
                        <a:defRPr/>
                      </a:pPr>
                      <a:r>
                        <a:rPr lang="en-US" sz="1800" b="1" kern="1200" dirty="0">
                          <a:solidFill>
                            <a:schemeClr val="dk1"/>
                          </a:solidFill>
                          <a:latin typeface="+mn-lt"/>
                          <a:ea typeface="+mn-ea"/>
                          <a:cs typeface="+mn-cs"/>
                        </a:rPr>
                        <a:t>BGP</a:t>
                      </a:r>
                    </a:p>
                  </a:txBody>
                  <a:tcPr marL="68580" marR="68580" marT="0" marB="0" anchor="ctr"/>
                </a:tc>
                <a:tc>
                  <a:txBody>
                    <a:bodyPr/>
                    <a:lstStyle/>
                    <a:p>
                      <a:pPr marL="0" marR="0" lvl="0" algn="ctr" defTabSz="914400" rtl="0" eaLnBrk="1" latinLnBrk="0" hangingPunct="1">
                        <a:lnSpc>
                          <a:spcPct val="100000"/>
                        </a:lnSpc>
                        <a:spcBef>
                          <a:spcPts val="300"/>
                        </a:spcBef>
                        <a:spcAft>
                          <a:spcPts val="0"/>
                        </a:spcAft>
                        <a:defRPr/>
                      </a:pPr>
                      <a:r>
                        <a:rPr lang="en-US" sz="1800" b="1" kern="1200" dirty="0">
                          <a:solidFill>
                            <a:schemeClr val="dk1"/>
                          </a:solidFill>
                          <a:latin typeface="+mn-lt"/>
                          <a:ea typeface="+mn-ea"/>
                          <a:cs typeface="+mn-cs"/>
                        </a:rPr>
                        <a:t>Exterior</a:t>
                      </a:r>
                    </a:p>
                  </a:txBody>
                  <a:tcPr marL="68580" marR="68580" marT="0" marB="0" anchor="ctr"/>
                </a:tc>
                <a:tc>
                  <a:txBody>
                    <a:bodyPr/>
                    <a:lstStyle/>
                    <a:p>
                      <a:pPr marL="0" marR="0" lvl="0" algn="ctr" defTabSz="914400" rtl="0" eaLnBrk="1" latinLnBrk="0" hangingPunct="1">
                        <a:lnSpc>
                          <a:spcPct val="100000"/>
                        </a:lnSpc>
                        <a:spcBef>
                          <a:spcPts val="300"/>
                        </a:spcBef>
                        <a:spcAft>
                          <a:spcPts val="0"/>
                        </a:spcAft>
                        <a:defRPr/>
                      </a:pPr>
                      <a:r>
                        <a:rPr lang="en-US" sz="1800" b="1" kern="1200" dirty="0">
                          <a:solidFill>
                            <a:schemeClr val="dk1"/>
                          </a:solidFill>
                          <a:latin typeface="+mn-lt"/>
                          <a:ea typeface="+mn-ea"/>
                          <a:cs typeface="+mn-cs"/>
                        </a:rPr>
                        <a:t>Path vector</a:t>
                      </a:r>
                    </a:p>
                  </a:txBody>
                  <a:tcPr marL="68580" marR="68580" marT="0" marB="0" anchor="ctr"/>
                </a:tc>
                <a:tc>
                  <a:txBody>
                    <a:bodyPr/>
                    <a:lstStyle/>
                    <a:p>
                      <a:pPr marL="0" marR="0" lvl="0" algn="ctr" defTabSz="914400" rtl="0" eaLnBrk="1" latinLnBrk="0" hangingPunct="1">
                        <a:lnSpc>
                          <a:spcPct val="100000"/>
                        </a:lnSpc>
                        <a:spcBef>
                          <a:spcPts val="300"/>
                        </a:spcBef>
                        <a:spcAft>
                          <a:spcPts val="0"/>
                        </a:spcAft>
                        <a:defRPr/>
                      </a:pPr>
                      <a:r>
                        <a:rPr lang="en-US" sz="1800" b="1" kern="1200" dirty="0">
                          <a:solidFill>
                            <a:schemeClr val="dk1"/>
                          </a:solidFill>
                          <a:latin typeface="+mn-lt"/>
                          <a:ea typeface="+mn-ea"/>
                          <a:cs typeface="+mn-cs"/>
                        </a:rPr>
                        <a:t>No</a:t>
                      </a:r>
                    </a:p>
                  </a:txBody>
                  <a:tcPr marL="68580" marR="68580" marT="0" marB="0" anchor="ctr"/>
                </a:tc>
                <a:tc>
                  <a:txBody>
                    <a:bodyPr/>
                    <a:lstStyle/>
                    <a:p>
                      <a:pPr marL="0" marR="0" lvl="0" algn="ctr" defTabSz="914400" rtl="0" eaLnBrk="1" latinLnBrk="0" hangingPunct="1">
                        <a:lnSpc>
                          <a:spcPct val="100000"/>
                        </a:lnSpc>
                        <a:spcBef>
                          <a:spcPts val="300"/>
                        </a:spcBef>
                        <a:spcAft>
                          <a:spcPts val="0"/>
                        </a:spcAft>
                        <a:defRPr/>
                      </a:pPr>
                      <a:r>
                        <a:rPr lang="en-US" sz="1800" b="1" kern="1200" dirty="0">
                          <a:solidFill>
                            <a:schemeClr val="dk1"/>
                          </a:solidFill>
                          <a:latin typeface="+mn-lt"/>
                          <a:ea typeface="+mn-ea"/>
                          <a:cs typeface="+mn-cs"/>
                        </a:rPr>
                        <a:t>Path vectors (attributes)</a:t>
                      </a: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Enterprise Networks to an ISP</a:t>
            </a:r>
          </a:p>
        </p:txBody>
      </p:sp>
      <p:sp>
        <p:nvSpPr>
          <p:cNvPr id="3" name="Content Placeholder 2"/>
          <p:cNvSpPr>
            <a:spLocks noGrp="1"/>
          </p:cNvSpPr>
          <p:nvPr>
            <p:ph idx="1"/>
          </p:nvPr>
        </p:nvSpPr>
        <p:spPr/>
        <p:txBody>
          <a:bodyPr/>
          <a:lstStyle/>
          <a:p>
            <a:r>
              <a:rPr lang="en-US" dirty="0"/>
              <a:t>Modern corporate IP networks connect to the global Internet.</a:t>
            </a:r>
          </a:p>
          <a:p>
            <a:r>
              <a:rPr lang="en-US" dirty="0"/>
              <a:t>Requirements that must be determined for connecting an enterprise to an ISP include the following:</a:t>
            </a:r>
          </a:p>
          <a:p>
            <a:pPr lvl="1"/>
            <a:r>
              <a:rPr lang="en-US" dirty="0"/>
              <a:t>Public IP address space</a:t>
            </a:r>
          </a:p>
          <a:p>
            <a:pPr lvl="1"/>
            <a:r>
              <a:rPr lang="en-US" dirty="0"/>
              <a:t>Enterprise-to-ISP connection link type and bandwidth</a:t>
            </a:r>
          </a:p>
          <a:p>
            <a:pPr lvl="1"/>
            <a:r>
              <a:rPr lang="en-US" dirty="0"/>
              <a:t>Connection redundancy</a:t>
            </a:r>
          </a:p>
          <a:p>
            <a:pPr lvl="1"/>
            <a:r>
              <a:rPr lang="en-US" dirty="0"/>
              <a:t>Routing protocol</a:t>
            </a:r>
          </a:p>
          <a:p>
            <a:pPr lvl="1"/>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dirty="0"/>
              <a:t>Public IP Address Space</a:t>
            </a:r>
          </a:p>
        </p:txBody>
      </p:sp>
      <p:sp>
        <p:nvSpPr>
          <p:cNvPr id="3" name="Content Placeholder 2"/>
          <p:cNvSpPr>
            <a:spLocks noGrp="1"/>
          </p:cNvSpPr>
          <p:nvPr>
            <p:ph idx="1"/>
          </p:nvPr>
        </p:nvSpPr>
        <p:spPr/>
        <p:txBody>
          <a:bodyPr>
            <a:normAutofit/>
          </a:bodyPr>
          <a:lstStyle/>
          <a:p>
            <a:r>
              <a:rPr lang="en-US" dirty="0"/>
              <a:t>Public IP addresses are used:</a:t>
            </a:r>
          </a:p>
          <a:p>
            <a:pPr lvl="1"/>
            <a:r>
              <a:rPr lang="en-US" dirty="0"/>
              <a:t>By internal enterprise clients to access the Internet using NAT.</a:t>
            </a:r>
          </a:p>
          <a:p>
            <a:pPr lvl="1"/>
            <a:r>
              <a:rPr lang="en-US" dirty="0"/>
              <a:t>To make enterprise servers accessible from the Internet using static NAT. </a:t>
            </a:r>
          </a:p>
          <a:p>
            <a:r>
              <a:rPr lang="en-US" dirty="0"/>
              <a:t>Public IP addresses are available from ISPs and RIRs.</a:t>
            </a:r>
          </a:p>
          <a:p>
            <a:pPr lvl="1"/>
            <a:r>
              <a:rPr lang="en-US" dirty="0"/>
              <a:t>Most enterprises acquire their IP addresses and AS number from ISPs.</a:t>
            </a:r>
          </a:p>
          <a:p>
            <a:pPr lvl="1"/>
            <a:r>
              <a:rPr lang="en-US" dirty="0"/>
              <a:t>Large enterprises may want to acquire IP addresses and AS number from a RIR.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dirty="0"/>
              <a:t>Connection and Routing Questions</a:t>
            </a:r>
          </a:p>
        </p:txBody>
      </p:sp>
      <p:sp>
        <p:nvSpPr>
          <p:cNvPr id="3" name="Content Placeholder 2"/>
          <p:cNvSpPr>
            <a:spLocks noGrp="1"/>
          </p:cNvSpPr>
          <p:nvPr>
            <p:ph idx="1"/>
          </p:nvPr>
        </p:nvSpPr>
        <p:spPr/>
        <p:txBody>
          <a:bodyPr>
            <a:normAutofit/>
          </a:bodyPr>
          <a:lstStyle/>
          <a:p>
            <a:r>
              <a:rPr lang="en-US" dirty="0"/>
              <a:t>Which connection options does the ISP offer?</a:t>
            </a:r>
          </a:p>
          <a:p>
            <a:r>
              <a:rPr lang="en-US" dirty="0"/>
              <a:t>Which routing options does the ISP offer?</a:t>
            </a:r>
          </a:p>
          <a:p>
            <a:r>
              <a:rPr lang="en-US" dirty="0"/>
              <a:t>Will the enterprise network be connected to multiple ISPs?</a:t>
            </a:r>
          </a:p>
          <a:p>
            <a:r>
              <a:rPr lang="en-US" dirty="0"/>
              <a:t>Does the routing need to support one link to an ISP or multiple links, to one or multiple ISPs?</a:t>
            </a:r>
          </a:p>
          <a:p>
            <a:r>
              <a:rPr lang="en-US" dirty="0"/>
              <a:t>Is traffic load balancing over multiple links required?</a:t>
            </a:r>
          </a:p>
          <a:p>
            <a:r>
              <a:rPr lang="en-US" dirty="0"/>
              <a:t>How much routing information needs to be exchanged with the ISP?</a:t>
            </a:r>
          </a:p>
          <a:p>
            <a:r>
              <a:rPr lang="en-US" dirty="0"/>
              <a:t>Does the routing need to respond to the changes in the network topology, such as when a link goes down?</a:t>
            </a:r>
          </a:p>
          <a:p>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Static Routes Example</a:t>
            </a:r>
          </a:p>
        </p:txBody>
      </p:sp>
      <p:sp>
        <p:nvSpPr>
          <p:cNvPr id="55" name="Content Placeholder 4"/>
          <p:cNvSpPr>
            <a:spLocks noGrp="1"/>
          </p:cNvSpPr>
          <p:nvPr>
            <p:ph idx="10"/>
          </p:nvPr>
        </p:nvSpPr>
        <p:spPr>
          <a:xfrm>
            <a:off x="279400" y="1072782"/>
            <a:ext cx="8520354" cy="1822818"/>
          </a:xfrm>
        </p:spPr>
        <p:txBody>
          <a:bodyPr>
            <a:normAutofit/>
          </a:bodyPr>
          <a:lstStyle/>
          <a:p>
            <a:r>
              <a:rPr lang="en-US" dirty="0"/>
              <a:t>Static </a:t>
            </a:r>
            <a:r>
              <a:rPr lang="en-US"/>
              <a:t>routes are the </a:t>
            </a:r>
            <a:r>
              <a:rPr lang="en-US" dirty="0"/>
              <a:t>simplest way to implement routing with an ISP.</a:t>
            </a:r>
          </a:p>
          <a:p>
            <a:pPr lvl="1"/>
            <a:r>
              <a:rPr lang="en-US" dirty="0"/>
              <a:t>Typically a customer has a single connection to an ISP and the customer uses a default route toward the ISP while the ISP deploys static routes toward the customer.</a:t>
            </a:r>
          </a:p>
        </p:txBody>
      </p:sp>
      <p:sp>
        <p:nvSpPr>
          <p:cNvPr id="46" name="Content Placeholder 31"/>
          <p:cNvSpPr>
            <a:spLocks noGrp="1"/>
          </p:cNvSpPr>
          <p:nvPr>
            <p:ph sz="quarter" idx="11"/>
          </p:nvPr>
        </p:nvSpPr>
        <p:spPr>
          <a:xfrm>
            <a:off x="279401" y="5723467"/>
            <a:ext cx="8559799" cy="715433"/>
          </a:xfrm>
        </p:spPr>
        <p:txBody>
          <a:bodyPr>
            <a:noAutofit/>
          </a:bodyPr>
          <a:lstStyle/>
          <a:p>
            <a:r>
              <a:rPr lang="en-US" sz="1200" dirty="0"/>
              <a:t>PE(config)# </a:t>
            </a:r>
            <a:r>
              <a:rPr lang="en-US" sz="1200" b="1" dirty="0"/>
              <a:t>ip route 10.0.0.0 255.0.0.0 serial 0/0/1</a:t>
            </a:r>
          </a:p>
          <a:p>
            <a:r>
              <a:rPr lang="en-US" sz="1200" dirty="0"/>
              <a:t>PE(config)# </a:t>
            </a:r>
            <a:r>
              <a:rPr lang="en-US" sz="1200" b="1" dirty="0"/>
              <a:t>ip route 172.16.0.0 255.255.0.0 serial 0/0/1</a:t>
            </a:r>
          </a:p>
          <a:p>
            <a:r>
              <a:rPr lang="en-US" sz="1200" dirty="0"/>
              <a:t>PE(config)# </a:t>
            </a:r>
            <a:r>
              <a:rPr lang="en-US" sz="1200" b="1" dirty="0"/>
              <a:t>ip route 172.17.0.0 255.255.0.0 </a:t>
            </a:r>
            <a:r>
              <a:rPr lang="en-US" sz="1200" b="1"/>
              <a:t>serial 0/0/1</a:t>
            </a:r>
            <a:endParaRPr lang="en-US" sz="1200" b="1" dirty="0"/>
          </a:p>
        </p:txBody>
      </p:sp>
      <p:grpSp>
        <p:nvGrpSpPr>
          <p:cNvPr id="21" name="Group 20"/>
          <p:cNvGrpSpPr/>
          <p:nvPr/>
        </p:nvGrpSpPr>
        <p:grpSpPr>
          <a:xfrm>
            <a:off x="1536700" y="4394200"/>
            <a:ext cx="5880100" cy="1075885"/>
            <a:chOff x="1536700" y="4394200"/>
            <a:chExt cx="5880100" cy="1075885"/>
          </a:xfrm>
        </p:grpSpPr>
        <p:sp>
          <p:nvSpPr>
            <p:cNvPr id="36" name="Rounded Rectangle 35"/>
            <p:cNvSpPr/>
            <p:nvPr/>
          </p:nvSpPr>
          <p:spPr bwMode="auto">
            <a:xfrm>
              <a:off x="1536700" y="4394200"/>
              <a:ext cx="2374900" cy="1028700"/>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37" name="Rounded Rectangle 36"/>
            <p:cNvSpPr/>
            <p:nvPr/>
          </p:nvSpPr>
          <p:spPr bwMode="auto">
            <a:xfrm>
              <a:off x="4533900" y="4394200"/>
              <a:ext cx="1511300" cy="1028700"/>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3" name="Freeform 9"/>
            <p:cNvSpPr>
              <a:spLocks/>
            </p:cNvSpPr>
            <p:nvPr/>
          </p:nvSpPr>
          <p:spPr bwMode="auto">
            <a:xfrm>
              <a:off x="3297803" y="4966692"/>
              <a:ext cx="1927296" cy="13220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34" name="Picture 88"/>
            <p:cNvPicPr>
              <a:picLocks noChangeAspect="1" noChangeArrowheads="1"/>
            </p:cNvPicPr>
            <p:nvPr/>
          </p:nvPicPr>
          <p:blipFill>
            <a:blip r:embed="rId3"/>
            <a:srcRect/>
            <a:stretch>
              <a:fillRect/>
            </a:stretch>
          </p:blipFill>
          <p:spPr bwMode="auto">
            <a:xfrm>
              <a:off x="5951468" y="4415247"/>
              <a:ext cx="1465332" cy="1054838"/>
            </a:xfrm>
            <a:prstGeom prst="rect">
              <a:avLst/>
            </a:prstGeom>
            <a:noFill/>
            <a:ln w="9525" algn="ctr">
              <a:noFill/>
              <a:miter lim="800000"/>
              <a:headEnd/>
              <a:tailEnd/>
            </a:ln>
          </p:spPr>
        </p:pic>
        <p:sp>
          <p:nvSpPr>
            <p:cNvPr id="48" name="TextBox 47"/>
            <p:cNvSpPr txBox="1"/>
            <p:nvPr/>
          </p:nvSpPr>
          <p:spPr>
            <a:xfrm>
              <a:off x="1703300" y="4460086"/>
              <a:ext cx="2221000" cy="251614"/>
            </a:xfrm>
            <a:prstGeom prst="rect">
              <a:avLst/>
            </a:prstGeom>
            <a:noFill/>
          </p:spPr>
          <p:txBody>
            <a:bodyPr wrap="square" lIns="0" tIns="0" rIns="0" bIns="0" rtlCol="0" anchor="ctr" anchorCtr="0">
              <a:noAutofit/>
            </a:bodyPr>
            <a:lstStyle/>
            <a:p>
              <a:r>
                <a:rPr lang="en-US" sz="1200" b="1" dirty="0"/>
                <a:t>Company A</a:t>
              </a:r>
            </a:p>
          </p:txBody>
        </p:sp>
        <p:sp>
          <p:nvSpPr>
            <p:cNvPr id="35" name="TextBox 34"/>
            <p:cNvSpPr txBox="1"/>
            <p:nvPr/>
          </p:nvSpPr>
          <p:spPr>
            <a:xfrm>
              <a:off x="6294354" y="4701512"/>
              <a:ext cx="844062" cy="432080"/>
            </a:xfrm>
            <a:prstGeom prst="rect">
              <a:avLst/>
            </a:prstGeom>
            <a:noFill/>
          </p:spPr>
          <p:txBody>
            <a:bodyPr wrap="none" rtlCol="0" anchor="ctr" anchorCtr="0">
              <a:noAutofit/>
            </a:bodyPr>
            <a:lstStyle/>
            <a:p>
              <a:r>
                <a:rPr lang="en-US" sz="1400" b="1" dirty="0"/>
                <a:t>Internet </a:t>
              </a:r>
            </a:p>
          </p:txBody>
        </p:sp>
        <p:pic>
          <p:nvPicPr>
            <p:cNvPr id="39" name="Picture 37"/>
            <p:cNvPicPr>
              <a:picLocks noChangeArrowheads="1"/>
            </p:cNvPicPr>
            <p:nvPr/>
          </p:nvPicPr>
          <p:blipFill>
            <a:blip r:embed="rId4"/>
            <a:srcRect/>
            <a:stretch>
              <a:fillRect/>
            </a:stretch>
          </p:blipFill>
          <p:spPr bwMode="auto">
            <a:xfrm>
              <a:off x="5209177" y="4806644"/>
              <a:ext cx="870351" cy="451691"/>
            </a:xfrm>
            <a:prstGeom prst="rect">
              <a:avLst/>
            </a:prstGeom>
            <a:noFill/>
            <a:ln w="9525">
              <a:noFill/>
              <a:miter lim="800000"/>
              <a:headEnd/>
              <a:tailEnd/>
            </a:ln>
          </p:spPr>
        </p:pic>
        <p:sp>
          <p:nvSpPr>
            <p:cNvPr id="40" name="TextBox 39"/>
            <p:cNvSpPr txBox="1"/>
            <p:nvPr/>
          </p:nvSpPr>
          <p:spPr>
            <a:xfrm>
              <a:off x="5484610" y="5026981"/>
              <a:ext cx="389851" cy="258532"/>
            </a:xfrm>
            <a:prstGeom prst="rect">
              <a:avLst/>
            </a:prstGeom>
            <a:noFill/>
          </p:spPr>
          <p:txBody>
            <a:bodyPr wrap="none" rtlCol="0">
              <a:spAutoFit/>
            </a:bodyPr>
            <a:lstStyle/>
            <a:p>
              <a:r>
                <a:rPr lang="en-US" sz="1200" b="1" dirty="0">
                  <a:solidFill>
                    <a:schemeClr val="bg1"/>
                  </a:solidFill>
                </a:rPr>
                <a:t>PE</a:t>
              </a:r>
            </a:p>
          </p:txBody>
        </p:sp>
        <p:pic>
          <p:nvPicPr>
            <p:cNvPr id="44" name="Picture 37"/>
            <p:cNvPicPr>
              <a:picLocks noChangeArrowheads="1"/>
            </p:cNvPicPr>
            <p:nvPr/>
          </p:nvPicPr>
          <p:blipFill>
            <a:blip r:embed="rId4"/>
            <a:srcRect/>
            <a:stretch>
              <a:fillRect/>
            </a:stretch>
          </p:blipFill>
          <p:spPr bwMode="auto">
            <a:xfrm>
              <a:off x="2550132" y="4808321"/>
              <a:ext cx="870351" cy="451691"/>
            </a:xfrm>
            <a:prstGeom prst="rect">
              <a:avLst/>
            </a:prstGeom>
            <a:noFill/>
            <a:ln w="9525">
              <a:noFill/>
              <a:miter lim="800000"/>
              <a:headEnd/>
              <a:tailEnd/>
            </a:ln>
          </p:spPr>
        </p:pic>
        <p:sp>
          <p:nvSpPr>
            <p:cNvPr id="45" name="TextBox 44"/>
            <p:cNvSpPr txBox="1"/>
            <p:nvPr/>
          </p:nvSpPr>
          <p:spPr>
            <a:xfrm>
              <a:off x="2825565" y="5028658"/>
              <a:ext cx="380232" cy="258532"/>
            </a:xfrm>
            <a:prstGeom prst="rect">
              <a:avLst/>
            </a:prstGeom>
            <a:noFill/>
          </p:spPr>
          <p:txBody>
            <a:bodyPr wrap="none" rtlCol="0">
              <a:spAutoFit/>
            </a:bodyPr>
            <a:lstStyle/>
            <a:p>
              <a:r>
                <a:rPr lang="en-US" sz="1200" b="1" dirty="0">
                  <a:solidFill>
                    <a:schemeClr val="bg1"/>
                  </a:solidFill>
                </a:rPr>
                <a:t>R1</a:t>
              </a:r>
            </a:p>
          </p:txBody>
        </p:sp>
        <p:sp>
          <p:nvSpPr>
            <p:cNvPr id="47" name="TextBox 46"/>
            <p:cNvSpPr txBox="1"/>
            <p:nvPr/>
          </p:nvSpPr>
          <p:spPr>
            <a:xfrm>
              <a:off x="4677206" y="5124824"/>
              <a:ext cx="579157" cy="193574"/>
            </a:xfrm>
            <a:prstGeom prst="rect">
              <a:avLst/>
            </a:prstGeom>
            <a:noFill/>
          </p:spPr>
          <p:txBody>
            <a:bodyPr wrap="square" lIns="0" tIns="0" rIns="0" bIns="0" rtlCol="0" anchor="ctr" anchorCtr="0">
              <a:noAutofit/>
            </a:bodyPr>
            <a:lstStyle/>
            <a:p>
              <a:r>
                <a:rPr lang="en-US" sz="1050" dirty="0"/>
                <a:t>S0/0/1</a:t>
              </a:r>
            </a:p>
          </p:txBody>
        </p:sp>
        <p:sp>
          <p:nvSpPr>
            <p:cNvPr id="33" name="TextBox 32"/>
            <p:cNvSpPr txBox="1"/>
            <p:nvPr/>
          </p:nvSpPr>
          <p:spPr>
            <a:xfrm>
              <a:off x="1690600" y="4790286"/>
              <a:ext cx="874800" cy="480214"/>
            </a:xfrm>
            <a:prstGeom prst="rect">
              <a:avLst/>
            </a:prstGeom>
            <a:noFill/>
          </p:spPr>
          <p:txBody>
            <a:bodyPr wrap="square" lIns="0" tIns="0" rIns="0" bIns="0" rtlCol="0" anchor="ctr" anchorCtr="0">
              <a:noAutofit/>
            </a:bodyPr>
            <a:lstStyle/>
            <a:p>
              <a:pPr algn="l"/>
              <a:r>
                <a:rPr lang="en-US" sz="1100" dirty="0"/>
                <a:t>10.0.0.0</a:t>
              </a:r>
            </a:p>
            <a:p>
              <a:pPr algn="l"/>
              <a:r>
                <a:rPr lang="en-US" sz="1100" dirty="0"/>
                <a:t>172.16.0.0</a:t>
              </a:r>
            </a:p>
            <a:p>
              <a:pPr algn="l"/>
              <a:r>
                <a:rPr lang="en-US" sz="1100" dirty="0"/>
                <a:t>172.17.0.0</a:t>
              </a:r>
            </a:p>
          </p:txBody>
        </p:sp>
        <p:sp>
          <p:nvSpPr>
            <p:cNvPr id="38" name="TextBox 37"/>
            <p:cNvSpPr txBox="1"/>
            <p:nvPr/>
          </p:nvSpPr>
          <p:spPr>
            <a:xfrm>
              <a:off x="4700499" y="4460086"/>
              <a:ext cx="1293901" cy="226214"/>
            </a:xfrm>
            <a:prstGeom prst="rect">
              <a:avLst/>
            </a:prstGeom>
            <a:noFill/>
          </p:spPr>
          <p:txBody>
            <a:bodyPr wrap="square" lIns="0" tIns="0" rIns="0" bIns="0" rtlCol="0" anchor="ctr" anchorCtr="0">
              <a:noAutofit/>
            </a:bodyPr>
            <a:lstStyle/>
            <a:p>
              <a:r>
                <a:rPr lang="en-US" sz="1200" b="1" dirty="0"/>
                <a:t>ISP</a:t>
              </a:r>
            </a:p>
          </p:txBody>
        </p:sp>
        <p:sp>
          <p:nvSpPr>
            <p:cNvPr id="42" name="TextBox 41"/>
            <p:cNvSpPr txBox="1"/>
            <p:nvPr/>
          </p:nvSpPr>
          <p:spPr>
            <a:xfrm>
              <a:off x="3356406" y="5124824"/>
              <a:ext cx="579157" cy="193574"/>
            </a:xfrm>
            <a:prstGeom prst="rect">
              <a:avLst/>
            </a:prstGeom>
            <a:noFill/>
          </p:spPr>
          <p:txBody>
            <a:bodyPr wrap="square" lIns="0" tIns="0" rIns="0" bIns="0" rtlCol="0" anchor="ctr" anchorCtr="0">
              <a:noAutofit/>
            </a:bodyPr>
            <a:lstStyle/>
            <a:p>
              <a:r>
                <a:rPr lang="en-US" sz="1050" dirty="0"/>
                <a:t>S0/0/0</a:t>
              </a:r>
            </a:p>
          </p:txBody>
        </p:sp>
      </p:grpSp>
      <p:sp>
        <p:nvSpPr>
          <p:cNvPr id="20" name="Content Placeholder 31"/>
          <p:cNvSpPr txBox="1">
            <a:spLocks/>
          </p:cNvSpPr>
          <p:nvPr/>
        </p:nvSpPr>
        <p:spPr bwMode="auto">
          <a:xfrm>
            <a:off x="279401" y="3081867"/>
            <a:ext cx="8559800" cy="1066800"/>
          </a:xfrm>
          <a:prstGeom prst="rect">
            <a:avLst/>
          </a:prstGeom>
          <a:noFill/>
          <a:ln w="9525" algn="ctr">
            <a:solidFill>
              <a:schemeClr val="tx1"/>
            </a:solidFill>
            <a:miter lim="800000"/>
            <a:headEnd/>
            <a:tailEnd/>
          </a:ln>
        </p:spPr>
        <p:txBody>
          <a:bodyPr vert="horz" wrap="square" lIns="82124" tIns="41061" rIns="82124" bIns="41061" numCol="1" anchor="t" anchorCtr="0" compatLnSpc="1">
            <a:prstTxWarp prst="textNoShape">
              <a:avLst/>
            </a:prstTxWarp>
            <a:noAutofit/>
          </a:bodyPr>
          <a:lstStyle/>
          <a:p>
            <a:pPr algn="l">
              <a:lnSpc>
                <a:spcPct val="100000"/>
              </a:lnSpc>
              <a:spcBef>
                <a:spcPts val="0"/>
              </a:spcBef>
              <a:spcAft>
                <a:spcPts val="0"/>
              </a:spcAft>
            </a:pPr>
            <a:r>
              <a:rPr lang="en-US" sz="1200" dirty="0">
                <a:latin typeface="Courier New" pitchFamily="49" charset="0"/>
                <a:cs typeface="Courier New" pitchFamily="49" charset="0"/>
              </a:rPr>
              <a:t>R1(config</a:t>
            </a:r>
            <a:r>
              <a:rPr lang="en-US" sz="1200">
                <a:latin typeface="Courier New" pitchFamily="49" charset="0"/>
                <a:cs typeface="Courier New" pitchFamily="49" charset="0"/>
              </a:rPr>
              <a:t>)# </a:t>
            </a:r>
            <a:r>
              <a:rPr lang="en-US" sz="1200" b="1">
                <a:latin typeface="Courier New" pitchFamily="49" charset="0"/>
                <a:cs typeface="Courier New" pitchFamily="49" charset="0"/>
              </a:rPr>
              <a:t>router eigrp 110</a:t>
            </a:r>
          </a:p>
          <a:p>
            <a:pPr algn="l" defTabSz="814388" eaLnBrk="1" hangingPunct="1">
              <a:lnSpc>
                <a:spcPct val="100000"/>
              </a:lnSpc>
              <a:spcBef>
                <a:spcPts val="0"/>
              </a:spcBef>
              <a:spcAft>
                <a:spcPts val="0"/>
              </a:spcAft>
              <a:buClr>
                <a:srgbClr val="708CA1"/>
              </a:buClr>
            </a:pPr>
            <a:r>
              <a:rPr lang="en-US" sz="1200" dirty="0">
                <a:latin typeface="Courier New" pitchFamily="49" charset="0"/>
                <a:cs typeface="Courier New" pitchFamily="49" charset="0"/>
              </a:rPr>
              <a:t>R1(config-router)# </a:t>
            </a:r>
            <a:r>
              <a:rPr lang="en-US" sz="1200" b="1" dirty="0">
                <a:latin typeface="Courier New" pitchFamily="49" charset="0"/>
                <a:cs typeface="Courier New" pitchFamily="49" charset="0"/>
              </a:rPr>
              <a:t>network 10.0.0.0</a:t>
            </a:r>
          </a:p>
          <a:p>
            <a:pPr algn="l" defTabSz="814388" eaLnBrk="1" hangingPunct="1">
              <a:lnSpc>
                <a:spcPct val="100000"/>
              </a:lnSpc>
              <a:spcBef>
                <a:spcPts val="0"/>
              </a:spcBef>
              <a:spcAft>
                <a:spcPts val="0"/>
              </a:spcAft>
              <a:buClr>
                <a:srgbClr val="708CA1"/>
              </a:buClr>
            </a:pPr>
            <a:r>
              <a:rPr lang="en-US" sz="1200" dirty="0">
                <a:latin typeface="Courier New" pitchFamily="49" charset="0"/>
                <a:cs typeface="Courier New" pitchFamily="49" charset="0"/>
              </a:rPr>
              <a:t>R1(config-router)# </a:t>
            </a:r>
            <a:r>
              <a:rPr lang="en-US" sz="1200" b="1" dirty="0">
                <a:latin typeface="Courier New" pitchFamily="49" charset="0"/>
                <a:cs typeface="Courier New" pitchFamily="49" charset="0"/>
              </a:rPr>
              <a:t>exit</a:t>
            </a:r>
          </a:p>
          <a:p>
            <a:pPr algn="l" defTabSz="814388" eaLnBrk="1" hangingPunct="1">
              <a:lnSpc>
                <a:spcPct val="100000"/>
              </a:lnSpc>
              <a:spcBef>
                <a:spcPts val="0"/>
              </a:spcBef>
              <a:spcAft>
                <a:spcPts val="0"/>
              </a:spcAft>
              <a:buClr>
                <a:srgbClr val="708CA1"/>
              </a:buClr>
            </a:pPr>
            <a:r>
              <a:rPr lang="en-US" sz="1200" dirty="0">
                <a:latin typeface="Courier New" pitchFamily="49" charset="0"/>
                <a:cs typeface="Courier New" pitchFamily="49" charset="0"/>
              </a:rPr>
              <a:t>R1(config)# </a:t>
            </a:r>
            <a:r>
              <a:rPr lang="en-US" sz="1200" b="1" dirty="0">
                <a:latin typeface="Courier New" pitchFamily="49" charset="0"/>
                <a:cs typeface="Courier New" pitchFamily="49" charset="0"/>
              </a:rPr>
              <a:t>ip default-network 0.0.0.0</a:t>
            </a:r>
          </a:p>
          <a:p>
            <a:pPr algn="l" defTabSz="814388" eaLnBrk="1" hangingPunct="1">
              <a:lnSpc>
                <a:spcPct val="100000"/>
              </a:lnSpc>
              <a:spcBef>
                <a:spcPts val="0"/>
              </a:spcBef>
              <a:spcAft>
                <a:spcPts val="0"/>
              </a:spcAft>
              <a:buClr>
                <a:srgbClr val="708CA1"/>
              </a:buClr>
            </a:pPr>
            <a:r>
              <a:rPr lang="en-US" sz="1200" dirty="0">
                <a:latin typeface="Courier New" pitchFamily="49" charset="0"/>
                <a:cs typeface="Courier New" pitchFamily="49" charset="0"/>
              </a:rPr>
              <a:t>R1(config)# </a:t>
            </a:r>
            <a:r>
              <a:rPr lang="en-US" sz="1200" b="1" dirty="0">
                <a:latin typeface="Courier New" pitchFamily="49" charset="0"/>
                <a:cs typeface="Courier New" pitchFamily="49" charset="0"/>
              </a:rPr>
              <a:t>ip route 0.0.0.0 0.0.0.0 serial </a:t>
            </a:r>
            <a:r>
              <a:rPr lang="en-US" sz="1200" b="1">
                <a:latin typeface="Courier New" pitchFamily="49" charset="0"/>
                <a:cs typeface="Courier New" pitchFamily="49" charset="0"/>
              </a:rPr>
              <a:t>0/0/0</a:t>
            </a:r>
            <a:endParaRPr lang="en-US" sz="1200" b="1" dirty="0">
              <a:latin typeface="Courier New" pitchFamily="49" charset="0"/>
              <a:cs typeface="Courier New" pitchFamily="49"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6" descr="ss3"/>
          <p:cNvPicPr>
            <a:picLocks noChangeAspect="1" noChangeArrowheads="1"/>
          </p:cNvPicPr>
          <p:nvPr/>
        </p:nvPicPr>
        <p:blipFill>
          <a:blip r:embed="rId2" cstate="print"/>
          <a:srcRect/>
          <a:stretch>
            <a:fillRect/>
          </a:stretch>
        </p:blipFill>
        <p:spPr bwMode="auto">
          <a:xfrm>
            <a:off x="0" y="1600200"/>
            <a:ext cx="9144000" cy="3170238"/>
          </a:xfrm>
          <a:prstGeom prst="rect">
            <a:avLst/>
          </a:prstGeom>
          <a:noFill/>
          <a:ln w="9525">
            <a:noFill/>
            <a:miter lim="800000"/>
            <a:headEnd/>
            <a:tailEnd/>
          </a:ln>
        </p:spPr>
      </p:pic>
      <p:sp>
        <p:nvSpPr>
          <p:cNvPr id="11267"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dirty="0"/>
          </a:p>
        </p:txBody>
      </p:sp>
      <p:sp>
        <p:nvSpPr>
          <p:cNvPr id="6" name="Rectangle 32"/>
          <p:cNvSpPr txBox="1">
            <a:spLocks noChangeArrowheads="1"/>
          </p:cNvSpPr>
          <p:nvPr/>
        </p:nvSpPr>
        <p:spPr>
          <a:xfrm>
            <a:off x="293688" y="1841863"/>
            <a:ext cx="3706812" cy="2743200"/>
          </a:xfrm>
          <a:prstGeom prst="rect">
            <a:avLst/>
          </a:prstGeom>
          <a:noFill/>
        </p:spPr>
        <p:txBody>
          <a:bodyPr anchor="ctr"/>
          <a:lstStyle/>
          <a:p>
            <a:pPr lvl="0" algn="l" defTabSz="814388" eaLnBrk="1" hangingPunct="1">
              <a:defRPr/>
            </a:pPr>
            <a:r>
              <a:rPr lang="en-US" sz="2800" b="1" kern="0" dirty="0">
                <a:solidFill>
                  <a:schemeClr val="bg1"/>
                </a:solidFill>
                <a:latin typeface="+mj-lt"/>
                <a:ea typeface="+mj-ea"/>
                <a:cs typeface="+mj-cs"/>
              </a:rPr>
              <a:t>BGP Terminology, Concepts, and Operation</a:t>
            </a:r>
            <a:endParaRPr kumimoji="0" lang="en-US" sz="3000" b="0"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BGP </a:t>
            </a:r>
          </a:p>
        </p:txBody>
      </p:sp>
      <p:sp>
        <p:nvSpPr>
          <p:cNvPr id="3" name="Content Placeholder 2"/>
          <p:cNvSpPr>
            <a:spLocks noGrp="1"/>
          </p:cNvSpPr>
          <p:nvPr>
            <p:ph idx="1"/>
          </p:nvPr>
        </p:nvSpPr>
        <p:spPr/>
        <p:txBody>
          <a:bodyPr/>
          <a:lstStyle/>
          <a:p>
            <a:r>
              <a:rPr lang="en-US" dirty="0"/>
              <a:t>BGP can be used to </a:t>
            </a:r>
            <a:r>
              <a:rPr lang="en-US"/>
              <a:t>dynamically exchange </a:t>
            </a:r>
            <a:r>
              <a:rPr lang="en-US" dirty="0"/>
              <a:t>routing information.</a:t>
            </a:r>
          </a:p>
          <a:p>
            <a:r>
              <a:rPr lang="en-US" dirty="0"/>
              <a:t>BGP can also be configured to react to topology changes beyond a customer-to-ISP link. </a:t>
            </a:r>
          </a:p>
        </p:txBody>
      </p:sp>
      <p:grpSp>
        <p:nvGrpSpPr>
          <p:cNvPr id="19" name="Group 18"/>
          <p:cNvGrpSpPr/>
          <p:nvPr/>
        </p:nvGrpSpPr>
        <p:grpSpPr>
          <a:xfrm>
            <a:off x="2048940" y="3564479"/>
            <a:ext cx="5029200" cy="1279085"/>
            <a:chOff x="2387600" y="4191000"/>
            <a:chExt cx="5029200" cy="1279085"/>
          </a:xfrm>
        </p:grpSpPr>
        <p:sp>
          <p:nvSpPr>
            <p:cNvPr id="7" name="Rounded Rectangle 6"/>
            <p:cNvSpPr/>
            <p:nvPr/>
          </p:nvSpPr>
          <p:spPr bwMode="auto">
            <a:xfrm>
              <a:off x="2387600" y="4191000"/>
              <a:ext cx="1524000" cy="1231900"/>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16" name="Rounded Rectangle 15"/>
            <p:cNvSpPr/>
            <p:nvPr/>
          </p:nvSpPr>
          <p:spPr bwMode="auto">
            <a:xfrm>
              <a:off x="4533900" y="4191000"/>
              <a:ext cx="1511300" cy="1231900"/>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 name="Freeform 9"/>
            <p:cNvSpPr>
              <a:spLocks/>
            </p:cNvSpPr>
            <p:nvPr/>
          </p:nvSpPr>
          <p:spPr bwMode="auto">
            <a:xfrm>
              <a:off x="3297803" y="4966692"/>
              <a:ext cx="1927296" cy="13220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6" name="Picture 88"/>
            <p:cNvPicPr>
              <a:picLocks noChangeAspect="1" noChangeArrowheads="1"/>
            </p:cNvPicPr>
            <p:nvPr/>
          </p:nvPicPr>
          <p:blipFill>
            <a:blip r:embed="rId2"/>
            <a:srcRect/>
            <a:stretch>
              <a:fillRect/>
            </a:stretch>
          </p:blipFill>
          <p:spPr bwMode="auto">
            <a:xfrm>
              <a:off x="5951468" y="4415247"/>
              <a:ext cx="1465332" cy="1054838"/>
            </a:xfrm>
            <a:prstGeom prst="rect">
              <a:avLst/>
            </a:prstGeom>
            <a:noFill/>
            <a:ln w="9525" algn="ctr">
              <a:noFill/>
              <a:miter lim="800000"/>
              <a:headEnd/>
              <a:tailEnd/>
            </a:ln>
          </p:spPr>
        </p:pic>
        <p:sp>
          <p:nvSpPr>
            <p:cNvPr id="8" name="TextBox 7"/>
            <p:cNvSpPr txBox="1"/>
            <p:nvPr/>
          </p:nvSpPr>
          <p:spPr>
            <a:xfrm>
              <a:off x="2400300" y="4434686"/>
              <a:ext cx="1524000" cy="251614"/>
            </a:xfrm>
            <a:prstGeom prst="rect">
              <a:avLst/>
            </a:prstGeom>
            <a:noFill/>
          </p:spPr>
          <p:txBody>
            <a:bodyPr wrap="square" lIns="0" tIns="0" rIns="0" bIns="0" rtlCol="0" anchor="ctr" anchorCtr="0">
              <a:noAutofit/>
            </a:bodyPr>
            <a:lstStyle/>
            <a:p>
              <a:r>
                <a:rPr lang="en-US" sz="1200" b="1" dirty="0"/>
                <a:t>Company A</a:t>
              </a:r>
            </a:p>
            <a:p>
              <a:r>
                <a:rPr lang="en-US" sz="1200" dirty="0"/>
                <a:t>AS 65010</a:t>
              </a:r>
            </a:p>
          </p:txBody>
        </p:sp>
        <p:sp>
          <p:nvSpPr>
            <p:cNvPr id="9" name="TextBox 8"/>
            <p:cNvSpPr txBox="1"/>
            <p:nvPr/>
          </p:nvSpPr>
          <p:spPr>
            <a:xfrm>
              <a:off x="6294354" y="4701512"/>
              <a:ext cx="844062" cy="432080"/>
            </a:xfrm>
            <a:prstGeom prst="rect">
              <a:avLst/>
            </a:prstGeom>
            <a:noFill/>
          </p:spPr>
          <p:txBody>
            <a:bodyPr wrap="none" rtlCol="0" anchor="ctr" anchorCtr="0">
              <a:noAutofit/>
            </a:bodyPr>
            <a:lstStyle/>
            <a:p>
              <a:r>
                <a:rPr lang="en-US" sz="1400" b="1" dirty="0"/>
                <a:t>Internet </a:t>
              </a:r>
            </a:p>
          </p:txBody>
        </p:sp>
        <p:pic>
          <p:nvPicPr>
            <p:cNvPr id="10" name="Picture 37"/>
            <p:cNvPicPr>
              <a:picLocks noChangeArrowheads="1"/>
            </p:cNvPicPr>
            <p:nvPr/>
          </p:nvPicPr>
          <p:blipFill>
            <a:blip r:embed="rId3"/>
            <a:srcRect/>
            <a:stretch>
              <a:fillRect/>
            </a:stretch>
          </p:blipFill>
          <p:spPr bwMode="auto">
            <a:xfrm>
              <a:off x="5209177" y="4806644"/>
              <a:ext cx="870351" cy="451691"/>
            </a:xfrm>
            <a:prstGeom prst="rect">
              <a:avLst/>
            </a:prstGeom>
            <a:noFill/>
            <a:ln w="9525">
              <a:noFill/>
              <a:miter lim="800000"/>
              <a:headEnd/>
              <a:tailEnd/>
            </a:ln>
          </p:spPr>
        </p:pic>
        <p:sp>
          <p:nvSpPr>
            <p:cNvPr id="11" name="TextBox 10"/>
            <p:cNvSpPr txBox="1"/>
            <p:nvPr/>
          </p:nvSpPr>
          <p:spPr>
            <a:xfrm>
              <a:off x="5484610" y="5026981"/>
              <a:ext cx="389851" cy="258532"/>
            </a:xfrm>
            <a:prstGeom prst="rect">
              <a:avLst/>
            </a:prstGeom>
            <a:noFill/>
          </p:spPr>
          <p:txBody>
            <a:bodyPr wrap="none" rtlCol="0">
              <a:spAutoFit/>
            </a:bodyPr>
            <a:lstStyle/>
            <a:p>
              <a:r>
                <a:rPr lang="en-US" sz="1200" b="1" dirty="0">
                  <a:solidFill>
                    <a:schemeClr val="bg1"/>
                  </a:solidFill>
                </a:rPr>
                <a:t>PE</a:t>
              </a:r>
            </a:p>
          </p:txBody>
        </p:sp>
        <p:pic>
          <p:nvPicPr>
            <p:cNvPr id="12" name="Picture 37"/>
            <p:cNvPicPr>
              <a:picLocks noChangeArrowheads="1"/>
            </p:cNvPicPr>
            <p:nvPr/>
          </p:nvPicPr>
          <p:blipFill>
            <a:blip r:embed="rId3"/>
            <a:srcRect/>
            <a:stretch>
              <a:fillRect/>
            </a:stretch>
          </p:blipFill>
          <p:spPr bwMode="auto">
            <a:xfrm>
              <a:off x="2550132" y="4808321"/>
              <a:ext cx="870351" cy="451691"/>
            </a:xfrm>
            <a:prstGeom prst="rect">
              <a:avLst/>
            </a:prstGeom>
            <a:noFill/>
            <a:ln w="9525">
              <a:noFill/>
              <a:miter lim="800000"/>
              <a:headEnd/>
              <a:tailEnd/>
            </a:ln>
          </p:spPr>
        </p:pic>
        <p:sp>
          <p:nvSpPr>
            <p:cNvPr id="13" name="TextBox 12"/>
            <p:cNvSpPr txBox="1"/>
            <p:nvPr/>
          </p:nvSpPr>
          <p:spPr>
            <a:xfrm>
              <a:off x="2825565" y="5028658"/>
              <a:ext cx="380232" cy="258532"/>
            </a:xfrm>
            <a:prstGeom prst="rect">
              <a:avLst/>
            </a:prstGeom>
            <a:noFill/>
          </p:spPr>
          <p:txBody>
            <a:bodyPr wrap="none" rtlCol="0">
              <a:spAutoFit/>
            </a:bodyPr>
            <a:lstStyle/>
            <a:p>
              <a:r>
                <a:rPr lang="en-US" sz="1200" b="1" dirty="0">
                  <a:solidFill>
                    <a:schemeClr val="bg1"/>
                  </a:solidFill>
                </a:rPr>
                <a:t>R1</a:t>
              </a:r>
            </a:p>
          </p:txBody>
        </p:sp>
        <p:sp>
          <p:nvSpPr>
            <p:cNvPr id="14" name="TextBox 13"/>
            <p:cNvSpPr txBox="1"/>
            <p:nvPr/>
          </p:nvSpPr>
          <p:spPr>
            <a:xfrm>
              <a:off x="4677206" y="5124824"/>
              <a:ext cx="579157" cy="193574"/>
            </a:xfrm>
            <a:prstGeom prst="rect">
              <a:avLst/>
            </a:prstGeom>
            <a:noFill/>
          </p:spPr>
          <p:txBody>
            <a:bodyPr wrap="square" lIns="0" tIns="0" rIns="0" bIns="0" rtlCol="0" anchor="ctr" anchorCtr="0">
              <a:noAutofit/>
            </a:bodyPr>
            <a:lstStyle/>
            <a:p>
              <a:r>
                <a:rPr lang="en-US" sz="1050" dirty="0"/>
                <a:t>S0/0/1</a:t>
              </a:r>
            </a:p>
          </p:txBody>
        </p:sp>
        <p:sp>
          <p:nvSpPr>
            <p:cNvPr id="17" name="TextBox 16"/>
            <p:cNvSpPr txBox="1"/>
            <p:nvPr/>
          </p:nvSpPr>
          <p:spPr>
            <a:xfrm>
              <a:off x="4700499" y="4434686"/>
              <a:ext cx="1293901" cy="226214"/>
            </a:xfrm>
            <a:prstGeom prst="rect">
              <a:avLst/>
            </a:prstGeom>
            <a:noFill/>
          </p:spPr>
          <p:txBody>
            <a:bodyPr wrap="square" lIns="0" tIns="0" rIns="0" bIns="0" rtlCol="0" anchor="ctr" anchorCtr="0">
              <a:noAutofit/>
            </a:bodyPr>
            <a:lstStyle/>
            <a:p>
              <a:r>
                <a:rPr lang="en-US" sz="1200" b="1" dirty="0"/>
                <a:t>ISP</a:t>
              </a:r>
              <a:r>
                <a:rPr lang="en-US" sz="1200" dirty="0"/>
                <a:t> </a:t>
              </a:r>
            </a:p>
            <a:p>
              <a:r>
                <a:rPr lang="en-US" sz="1200" dirty="0"/>
                <a:t>AS 65020</a:t>
              </a:r>
              <a:endParaRPr lang="en-US" sz="1200" b="1" dirty="0"/>
            </a:p>
          </p:txBody>
        </p:sp>
        <p:sp>
          <p:nvSpPr>
            <p:cNvPr id="18" name="TextBox 17"/>
            <p:cNvSpPr txBox="1"/>
            <p:nvPr/>
          </p:nvSpPr>
          <p:spPr>
            <a:xfrm>
              <a:off x="3356406" y="5124824"/>
              <a:ext cx="579157" cy="193574"/>
            </a:xfrm>
            <a:prstGeom prst="rect">
              <a:avLst/>
            </a:prstGeom>
            <a:noFill/>
          </p:spPr>
          <p:txBody>
            <a:bodyPr wrap="square" lIns="0" tIns="0" rIns="0" bIns="0" rtlCol="0" anchor="ctr" anchorCtr="0">
              <a:noAutofit/>
            </a:bodyPr>
            <a:lstStyle/>
            <a:p>
              <a:r>
                <a:rPr lang="en-US" sz="1050" dirty="0"/>
                <a:t>S0/0/0</a:t>
              </a:r>
            </a:p>
          </p:txBody>
        </p:sp>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Connection Redundancy</a:t>
            </a:r>
            <a:endParaRPr lang="en-US" dirty="0"/>
          </a:p>
        </p:txBody>
      </p:sp>
      <p:sp>
        <p:nvSpPr>
          <p:cNvPr id="3" name="Content Placeholder 2"/>
          <p:cNvSpPr>
            <a:spLocks noGrp="1"/>
          </p:cNvSpPr>
          <p:nvPr>
            <p:ph idx="1"/>
          </p:nvPr>
        </p:nvSpPr>
        <p:spPr/>
        <p:txBody>
          <a:bodyPr>
            <a:normAutofit/>
          </a:bodyPr>
          <a:lstStyle/>
          <a:p>
            <a:r>
              <a:rPr lang="en-US"/>
              <a:t>Redundancy can be achieved by deploying redundant links, deploying redundant devices, and using redundant components within a router.</a:t>
            </a:r>
          </a:p>
          <a:p>
            <a:pPr lvl="1"/>
            <a:r>
              <a:rPr lang="en-US"/>
              <a:t>The ISP connection can also be made redundant. </a:t>
            </a:r>
          </a:p>
          <a:p>
            <a:r>
              <a:rPr lang="en-US"/>
              <a:t>When a customer is connected to a single ISP the connection is referred to as </a:t>
            </a:r>
            <a:r>
              <a:rPr lang="en-US" i="1"/>
              <a:t>single-homed or dual-homed.</a:t>
            </a:r>
          </a:p>
          <a:p>
            <a:r>
              <a:rPr lang="en-US"/>
              <a:t>When a customer is connected to multiple ISPs the connection is referred to as </a:t>
            </a:r>
            <a:r>
              <a:rPr lang="en-US" i="1"/>
              <a:t>multihomed or dual-multihomed.</a:t>
            </a:r>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5202" name="Rectangle 2"/>
          <p:cNvSpPr>
            <a:spLocks noGrp="1" noChangeArrowheads="1"/>
          </p:cNvSpPr>
          <p:nvPr>
            <p:ph type="title"/>
          </p:nvPr>
        </p:nvSpPr>
        <p:spPr/>
        <p:txBody>
          <a:bodyPr/>
          <a:lstStyle/>
          <a:p>
            <a:pPr>
              <a:defRPr/>
            </a:pPr>
            <a:r>
              <a:rPr lang="en-US" dirty="0"/>
              <a:t>Connection Redundancy</a:t>
            </a:r>
          </a:p>
        </p:txBody>
      </p:sp>
      <p:pic>
        <p:nvPicPr>
          <p:cNvPr id="1715343" name="Picture 143"/>
          <p:cNvPicPr>
            <a:picLocks noChangeAspect="1" noChangeArrowheads="1"/>
          </p:cNvPicPr>
          <p:nvPr/>
        </p:nvPicPr>
        <p:blipFill>
          <a:blip r:embed="rId2"/>
          <a:srcRect/>
          <a:stretch>
            <a:fillRect/>
          </a:stretch>
        </p:blipFill>
        <p:spPr bwMode="auto">
          <a:xfrm>
            <a:off x="884238" y="2413000"/>
            <a:ext cx="3357562" cy="869950"/>
          </a:xfrm>
          <a:prstGeom prst="rect">
            <a:avLst/>
          </a:prstGeom>
          <a:noFill/>
          <a:ln w="9525">
            <a:noFill/>
            <a:miter lim="800000"/>
            <a:headEnd/>
            <a:tailEnd/>
          </a:ln>
        </p:spPr>
      </p:pic>
      <p:pic>
        <p:nvPicPr>
          <p:cNvPr id="1715345" name="Picture 145"/>
          <p:cNvPicPr>
            <a:picLocks noChangeAspect="1" noChangeArrowheads="1"/>
          </p:cNvPicPr>
          <p:nvPr/>
        </p:nvPicPr>
        <p:blipFill>
          <a:blip r:embed="rId3"/>
          <a:srcRect/>
          <a:stretch>
            <a:fillRect/>
          </a:stretch>
        </p:blipFill>
        <p:spPr bwMode="auto">
          <a:xfrm>
            <a:off x="4775200" y="2019300"/>
            <a:ext cx="3797300" cy="2070100"/>
          </a:xfrm>
          <a:prstGeom prst="rect">
            <a:avLst/>
          </a:prstGeom>
          <a:noFill/>
          <a:ln w="9525">
            <a:noFill/>
            <a:miter lim="800000"/>
            <a:headEnd/>
            <a:tailEnd/>
          </a:ln>
        </p:spPr>
      </p:pic>
      <p:pic>
        <p:nvPicPr>
          <p:cNvPr id="1715346" name="Picture 146"/>
          <p:cNvPicPr>
            <a:picLocks noChangeAspect="1" noChangeArrowheads="1"/>
          </p:cNvPicPr>
          <p:nvPr/>
        </p:nvPicPr>
        <p:blipFill>
          <a:blip r:embed="rId4"/>
          <a:srcRect/>
          <a:stretch>
            <a:fillRect/>
          </a:stretch>
        </p:blipFill>
        <p:spPr bwMode="auto">
          <a:xfrm>
            <a:off x="4918075" y="4394200"/>
            <a:ext cx="3708400" cy="1982788"/>
          </a:xfrm>
          <a:prstGeom prst="rect">
            <a:avLst/>
          </a:prstGeom>
          <a:noFill/>
          <a:ln w="9525">
            <a:noFill/>
            <a:miter lim="800000"/>
            <a:headEnd/>
            <a:tailEnd/>
          </a:ln>
        </p:spPr>
      </p:pic>
      <p:sp>
        <p:nvSpPr>
          <p:cNvPr id="1715380" name="Rectangle 180"/>
          <p:cNvSpPr>
            <a:spLocks noChangeArrowheads="1"/>
          </p:cNvSpPr>
          <p:nvPr/>
        </p:nvSpPr>
        <p:spPr bwMode="auto">
          <a:xfrm>
            <a:off x="4584700" y="4470400"/>
            <a:ext cx="4229100" cy="1843088"/>
          </a:xfrm>
          <a:prstGeom prst="rect">
            <a:avLst/>
          </a:prstGeom>
          <a:noFill/>
          <a:ln w="9525">
            <a:noFill/>
            <a:miter lim="800000"/>
            <a:headEnd type="none" w="sm" len="sm"/>
            <a:tailEnd type="none" w="sm" len="sm"/>
          </a:ln>
        </p:spPr>
        <p:txBody>
          <a:bodyPr lIns="82124" tIns="41061" rIns="82124" bIns="41061"/>
          <a:lstStyle/>
          <a:p>
            <a:pPr defTabSz="814388">
              <a:lnSpc>
                <a:spcPct val="95000"/>
              </a:lnSpc>
              <a:buClr>
                <a:schemeClr val="accent1"/>
              </a:buClr>
              <a:buSzPct val="100000"/>
              <a:buFont typeface="Arial" pitchFamily="34" charset="0"/>
              <a:buNone/>
            </a:pPr>
            <a:endParaRPr lang="en-US" sz="2400" b="0" dirty="0"/>
          </a:p>
        </p:txBody>
      </p:sp>
      <p:sp>
        <p:nvSpPr>
          <p:cNvPr id="1715375" name="Rectangle 175"/>
          <p:cNvSpPr>
            <a:spLocks noChangeArrowheads="1"/>
          </p:cNvSpPr>
          <p:nvPr/>
        </p:nvSpPr>
        <p:spPr bwMode="auto">
          <a:xfrm>
            <a:off x="4584700" y="2184400"/>
            <a:ext cx="4229100" cy="1981200"/>
          </a:xfrm>
          <a:prstGeom prst="rect">
            <a:avLst/>
          </a:prstGeom>
          <a:noFill/>
          <a:ln w="9525">
            <a:noFill/>
            <a:miter lim="800000"/>
            <a:headEnd type="none" w="sm" len="sm"/>
            <a:tailEnd type="none" w="sm" len="sm"/>
          </a:ln>
        </p:spPr>
        <p:txBody>
          <a:bodyPr lIns="82124" tIns="41061" rIns="82124" bIns="41061"/>
          <a:lstStyle/>
          <a:p>
            <a:pPr defTabSz="814388">
              <a:lnSpc>
                <a:spcPct val="95000"/>
              </a:lnSpc>
              <a:buClr>
                <a:schemeClr val="accent1"/>
              </a:buClr>
              <a:buSzPct val="100000"/>
              <a:buFont typeface="Arial" pitchFamily="34" charset="0"/>
              <a:buNone/>
            </a:pPr>
            <a:endParaRPr lang="en-US" sz="2400" b="0" dirty="0"/>
          </a:p>
        </p:txBody>
      </p:sp>
      <p:sp>
        <p:nvSpPr>
          <p:cNvPr id="1715373" name="Rectangle 173"/>
          <p:cNvSpPr>
            <a:spLocks noChangeArrowheads="1"/>
          </p:cNvSpPr>
          <p:nvPr/>
        </p:nvSpPr>
        <p:spPr bwMode="auto">
          <a:xfrm>
            <a:off x="355600" y="2184400"/>
            <a:ext cx="4229100" cy="1981200"/>
          </a:xfrm>
          <a:prstGeom prst="rect">
            <a:avLst/>
          </a:prstGeom>
          <a:noFill/>
          <a:ln w="9525">
            <a:noFill/>
            <a:miter lim="800000"/>
            <a:headEnd type="none" w="sm" len="sm"/>
            <a:tailEnd type="none" w="sm" len="sm"/>
          </a:ln>
        </p:spPr>
        <p:txBody>
          <a:bodyPr lIns="82124" tIns="41061" rIns="82124" bIns="41061"/>
          <a:lstStyle/>
          <a:p>
            <a:pPr defTabSz="814388">
              <a:lnSpc>
                <a:spcPct val="95000"/>
              </a:lnSpc>
              <a:buClr>
                <a:schemeClr val="accent1"/>
              </a:buClr>
              <a:buSzPct val="100000"/>
              <a:buFont typeface="Arial" pitchFamily="34" charset="0"/>
              <a:buNone/>
            </a:pPr>
            <a:endParaRPr lang="en-US" sz="2400" b="0" dirty="0"/>
          </a:p>
        </p:txBody>
      </p:sp>
      <p:sp>
        <p:nvSpPr>
          <p:cNvPr id="1715366" name="Rectangle 166"/>
          <p:cNvSpPr>
            <a:spLocks noChangeArrowheads="1"/>
          </p:cNvSpPr>
          <p:nvPr/>
        </p:nvSpPr>
        <p:spPr bwMode="auto">
          <a:xfrm>
            <a:off x="4584700" y="4165600"/>
            <a:ext cx="4229100" cy="304800"/>
          </a:xfrm>
          <a:prstGeom prst="rect">
            <a:avLst/>
          </a:prstGeom>
          <a:noFill/>
          <a:ln w="9525">
            <a:noFill/>
            <a:miter lim="800000"/>
            <a:headEnd type="none" w="sm" len="sm"/>
            <a:tailEnd type="none" w="sm" len="sm"/>
          </a:ln>
        </p:spPr>
        <p:txBody>
          <a:bodyPr lIns="82124" tIns="41061" rIns="82124" bIns="41061" anchor="b"/>
          <a:lstStyle/>
          <a:p>
            <a:pPr algn="ctr" defTabSz="814388">
              <a:lnSpc>
                <a:spcPct val="95000"/>
              </a:lnSpc>
              <a:buClr>
                <a:schemeClr val="accent1"/>
              </a:buClr>
              <a:buSzPct val="100000"/>
              <a:buFont typeface="Arial" pitchFamily="34" charset="0"/>
              <a:buNone/>
            </a:pPr>
            <a:r>
              <a:rPr lang="en-US" sz="1400" b="1" dirty="0"/>
              <a:t>Dual-multihomed</a:t>
            </a:r>
          </a:p>
        </p:txBody>
      </p:sp>
      <p:sp>
        <p:nvSpPr>
          <p:cNvPr id="1715364" name="Rectangle 164"/>
          <p:cNvSpPr>
            <a:spLocks noChangeArrowheads="1"/>
          </p:cNvSpPr>
          <p:nvPr/>
        </p:nvSpPr>
        <p:spPr bwMode="auto">
          <a:xfrm>
            <a:off x="355600" y="4165600"/>
            <a:ext cx="4229100" cy="304800"/>
          </a:xfrm>
          <a:prstGeom prst="rect">
            <a:avLst/>
          </a:prstGeom>
          <a:noFill/>
          <a:ln w="9525">
            <a:noFill/>
            <a:miter lim="800000"/>
            <a:headEnd type="none" w="sm" len="sm"/>
            <a:tailEnd type="none" w="sm" len="sm"/>
          </a:ln>
        </p:spPr>
        <p:txBody>
          <a:bodyPr lIns="82124" tIns="41061" rIns="82124" bIns="41061" anchor="b"/>
          <a:lstStyle/>
          <a:p>
            <a:pPr algn="ctr" defTabSz="814388">
              <a:lnSpc>
                <a:spcPct val="95000"/>
              </a:lnSpc>
              <a:buClr>
                <a:schemeClr val="accent1"/>
              </a:buClr>
              <a:buSzPct val="100000"/>
              <a:buFont typeface="Arial" pitchFamily="34" charset="0"/>
              <a:buNone/>
            </a:pPr>
            <a:r>
              <a:rPr lang="en-US" sz="1400" b="1" dirty="0"/>
              <a:t>Dual-homed</a:t>
            </a:r>
          </a:p>
        </p:txBody>
      </p:sp>
      <p:sp>
        <p:nvSpPr>
          <p:cNvPr id="1715351" name="Rectangle 151"/>
          <p:cNvSpPr>
            <a:spLocks noChangeArrowheads="1"/>
          </p:cNvSpPr>
          <p:nvPr/>
        </p:nvSpPr>
        <p:spPr bwMode="auto">
          <a:xfrm>
            <a:off x="4584700" y="1770063"/>
            <a:ext cx="4229100" cy="414337"/>
          </a:xfrm>
          <a:prstGeom prst="rect">
            <a:avLst/>
          </a:prstGeom>
          <a:noFill/>
          <a:ln w="9525">
            <a:noFill/>
            <a:miter lim="800000"/>
            <a:headEnd type="none" w="sm" len="sm"/>
            <a:tailEnd type="none" w="sm" len="sm"/>
          </a:ln>
        </p:spPr>
        <p:txBody>
          <a:bodyPr lIns="82124" tIns="41061" rIns="82124" bIns="41061" anchor="b"/>
          <a:lstStyle/>
          <a:p>
            <a:pPr algn="ctr" defTabSz="814388">
              <a:lnSpc>
                <a:spcPct val="95000"/>
              </a:lnSpc>
              <a:buClr>
                <a:schemeClr val="accent1"/>
              </a:buClr>
              <a:buSzPct val="100000"/>
              <a:buFont typeface="Arial" pitchFamily="34" charset="0"/>
              <a:buNone/>
            </a:pPr>
            <a:r>
              <a:rPr lang="en-US" sz="1400" b="1" dirty="0"/>
              <a:t>Multihomed</a:t>
            </a:r>
            <a:endParaRPr lang="en-US" sz="2400" b="1" dirty="0"/>
          </a:p>
        </p:txBody>
      </p:sp>
      <p:sp>
        <p:nvSpPr>
          <p:cNvPr id="1715350" name="Rectangle 150"/>
          <p:cNvSpPr>
            <a:spLocks noChangeArrowheads="1"/>
          </p:cNvSpPr>
          <p:nvPr/>
        </p:nvSpPr>
        <p:spPr bwMode="auto">
          <a:xfrm>
            <a:off x="355600" y="1770063"/>
            <a:ext cx="4229100" cy="414337"/>
          </a:xfrm>
          <a:prstGeom prst="rect">
            <a:avLst/>
          </a:prstGeom>
          <a:noFill/>
          <a:ln w="9525">
            <a:noFill/>
            <a:miter lim="800000"/>
            <a:headEnd type="none" w="sm" len="sm"/>
            <a:tailEnd type="none" w="sm" len="sm"/>
          </a:ln>
        </p:spPr>
        <p:txBody>
          <a:bodyPr lIns="82124" tIns="41061" rIns="82124" bIns="41061" anchor="b"/>
          <a:lstStyle/>
          <a:p>
            <a:pPr algn="ctr" defTabSz="814388">
              <a:lnSpc>
                <a:spcPct val="95000"/>
              </a:lnSpc>
              <a:buClr>
                <a:schemeClr val="accent1"/>
              </a:buClr>
              <a:buSzPct val="100000"/>
              <a:buFont typeface="Arial" pitchFamily="34" charset="0"/>
              <a:buNone/>
            </a:pPr>
            <a:r>
              <a:rPr lang="en-US" sz="1400" b="1" dirty="0"/>
              <a:t>Single-homed</a:t>
            </a:r>
          </a:p>
        </p:txBody>
      </p:sp>
      <p:sp>
        <p:nvSpPr>
          <p:cNvPr id="1715349" name="Rectangle 149"/>
          <p:cNvSpPr>
            <a:spLocks noChangeArrowheads="1"/>
          </p:cNvSpPr>
          <p:nvPr/>
        </p:nvSpPr>
        <p:spPr bwMode="auto">
          <a:xfrm>
            <a:off x="4584700" y="1117600"/>
            <a:ext cx="4229100" cy="652463"/>
          </a:xfrm>
          <a:prstGeom prst="rect">
            <a:avLst/>
          </a:prstGeom>
          <a:solidFill>
            <a:srgbClr val="DDDDDD"/>
          </a:solidFill>
          <a:ln w="9525">
            <a:noFill/>
            <a:miter lim="800000"/>
            <a:headEnd type="none" w="sm" len="sm"/>
            <a:tailEnd type="none" w="sm" len="sm"/>
          </a:ln>
        </p:spPr>
        <p:txBody>
          <a:bodyPr lIns="82124" tIns="41061" rIns="82124" bIns="41061" anchor="ctr"/>
          <a:lstStyle/>
          <a:p>
            <a:pPr algn="ctr" defTabSz="814388">
              <a:lnSpc>
                <a:spcPct val="95000"/>
              </a:lnSpc>
              <a:buClr>
                <a:schemeClr val="accent1"/>
              </a:buClr>
              <a:buSzPct val="100000"/>
              <a:buFont typeface="Arial" pitchFamily="34" charset="0"/>
              <a:buNone/>
            </a:pPr>
            <a:r>
              <a:rPr lang="en-US" sz="2000" b="0" dirty="0"/>
              <a:t>Connecting to Two or more ISPs</a:t>
            </a:r>
          </a:p>
        </p:txBody>
      </p:sp>
      <p:sp>
        <p:nvSpPr>
          <p:cNvPr id="1715348" name="Rectangle 148"/>
          <p:cNvSpPr>
            <a:spLocks noChangeArrowheads="1"/>
          </p:cNvSpPr>
          <p:nvPr/>
        </p:nvSpPr>
        <p:spPr bwMode="auto">
          <a:xfrm>
            <a:off x="355600" y="1117600"/>
            <a:ext cx="4229100" cy="652463"/>
          </a:xfrm>
          <a:prstGeom prst="rect">
            <a:avLst/>
          </a:prstGeom>
          <a:solidFill>
            <a:srgbClr val="DDDDDD"/>
          </a:solidFill>
          <a:ln w="9525">
            <a:noFill/>
            <a:miter lim="800000"/>
            <a:headEnd type="none" w="sm" len="sm"/>
            <a:tailEnd type="none" w="sm" len="sm"/>
          </a:ln>
        </p:spPr>
        <p:txBody>
          <a:bodyPr lIns="82124" tIns="41061" rIns="82124" bIns="41061" anchor="ctr"/>
          <a:lstStyle/>
          <a:p>
            <a:pPr algn="ctr" defTabSz="814388">
              <a:lnSpc>
                <a:spcPct val="95000"/>
              </a:lnSpc>
              <a:buClr>
                <a:schemeClr val="accent1"/>
              </a:buClr>
              <a:buSzPct val="100000"/>
              <a:buFont typeface="Arial" pitchFamily="34" charset="0"/>
              <a:buNone/>
            </a:pPr>
            <a:r>
              <a:rPr lang="en-US" sz="2000" b="0" dirty="0"/>
              <a:t>Connecting to One ISP</a:t>
            </a:r>
          </a:p>
        </p:txBody>
      </p:sp>
      <p:sp>
        <p:nvSpPr>
          <p:cNvPr id="34831" name="Line 152"/>
          <p:cNvSpPr>
            <a:spLocks noChangeShapeType="1"/>
          </p:cNvSpPr>
          <p:nvPr/>
        </p:nvSpPr>
        <p:spPr bwMode="auto">
          <a:xfrm>
            <a:off x="355600" y="1117600"/>
            <a:ext cx="8458200" cy="0"/>
          </a:xfrm>
          <a:prstGeom prst="line">
            <a:avLst/>
          </a:prstGeom>
          <a:noFill/>
          <a:ln w="28575" cap="sq">
            <a:solidFill>
              <a:schemeClr val="tx1"/>
            </a:solidFill>
            <a:round/>
            <a:headEnd type="none" w="sm" len="sm"/>
            <a:tailEnd type="none" w="sm" len="sm"/>
          </a:ln>
        </p:spPr>
        <p:txBody>
          <a:bodyPr lIns="82124" tIns="41061" rIns="82124" bIns="41061">
            <a:spAutoFit/>
          </a:bodyPr>
          <a:lstStyle/>
          <a:p>
            <a:endParaRPr lang="en-US" dirty="0"/>
          </a:p>
        </p:txBody>
      </p:sp>
      <p:sp>
        <p:nvSpPr>
          <p:cNvPr id="34832" name="Line 153"/>
          <p:cNvSpPr>
            <a:spLocks noChangeShapeType="1"/>
          </p:cNvSpPr>
          <p:nvPr/>
        </p:nvSpPr>
        <p:spPr bwMode="auto">
          <a:xfrm>
            <a:off x="355600" y="1770063"/>
            <a:ext cx="8458200" cy="0"/>
          </a:xfrm>
          <a:prstGeom prst="line">
            <a:avLst/>
          </a:prstGeom>
          <a:noFill/>
          <a:ln w="12700">
            <a:solidFill>
              <a:schemeClr val="tx1"/>
            </a:solidFill>
            <a:round/>
            <a:headEnd type="none" w="sm" len="sm"/>
            <a:tailEnd type="none" w="sm" len="sm"/>
          </a:ln>
        </p:spPr>
        <p:txBody>
          <a:bodyPr lIns="82124" tIns="41061" rIns="82124" bIns="41061">
            <a:spAutoFit/>
          </a:bodyPr>
          <a:lstStyle/>
          <a:p>
            <a:endParaRPr lang="en-US" dirty="0"/>
          </a:p>
        </p:txBody>
      </p:sp>
      <p:sp>
        <p:nvSpPr>
          <p:cNvPr id="34833" name="Line 154"/>
          <p:cNvSpPr>
            <a:spLocks noChangeShapeType="1"/>
          </p:cNvSpPr>
          <p:nvPr/>
        </p:nvSpPr>
        <p:spPr bwMode="auto">
          <a:xfrm>
            <a:off x="355600" y="6313488"/>
            <a:ext cx="8458200" cy="0"/>
          </a:xfrm>
          <a:prstGeom prst="line">
            <a:avLst/>
          </a:prstGeom>
          <a:noFill/>
          <a:ln w="28575" cap="sq">
            <a:solidFill>
              <a:schemeClr val="tx1"/>
            </a:solidFill>
            <a:round/>
            <a:headEnd type="none" w="sm" len="sm"/>
            <a:tailEnd type="none" w="sm" len="sm"/>
          </a:ln>
        </p:spPr>
        <p:txBody>
          <a:bodyPr lIns="82124" tIns="41061" rIns="82124" bIns="41061">
            <a:spAutoFit/>
          </a:bodyPr>
          <a:lstStyle/>
          <a:p>
            <a:endParaRPr lang="en-US" dirty="0"/>
          </a:p>
        </p:txBody>
      </p:sp>
      <p:sp>
        <p:nvSpPr>
          <p:cNvPr id="34834" name="Line 155"/>
          <p:cNvSpPr>
            <a:spLocks noChangeShapeType="1"/>
          </p:cNvSpPr>
          <p:nvPr/>
        </p:nvSpPr>
        <p:spPr bwMode="auto">
          <a:xfrm>
            <a:off x="355600" y="1117600"/>
            <a:ext cx="0" cy="5195888"/>
          </a:xfrm>
          <a:prstGeom prst="line">
            <a:avLst/>
          </a:prstGeom>
          <a:noFill/>
          <a:ln w="28575" cap="sq">
            <a:solidFill>
              <a:schemeClr val="tx1"/>
            </a:solidFill>
            <a:round/>
            <a:headEnd type="none" w="sm" len="sm"/>
            <a:tailEnd type="none" w="sm" len="sm"/>
          </a:ln>
        </p:spPr>
        <p:txBody>
          <a:bodyPr lIns="82124" tIns="41061" rIns="82124" bIns="41061">
            <a:spAutoFit/>
          </a:bodyPr>
          <a:lstStyle/>
          <a:p>
            <a:endParaRPr lang="en-US" dirty="0"/>
          </a:p>
        </p:txBody>
      </p:sp>
      <p:sp>
        <p:nvSpPr>
          <p:cNvPr id="34835" name="Line 156"/>
          <p:cNvSpPr>
            <a:spLocks noChangeShapeType="1"/>
          </p:cNvSpPr>
          <p:nvPr/>
        </p:nvSpPr>
        <p:spPr bwMode="auto">
          <a:xfrm>
            <a:off x="4584700" y="1117600"/>
            <a:ext cx="0" cy="5195888"/>
          </a:xfrm>
          <a:prstGeom prst="line">
            <a:avLst/>
          </a:prstGeom>
          <a:noFill/>
          <a:ln w="12700">
            <a:solidFill>
              <a:schemeClr val="tx1"/>
            </a:solidFill>
            <a:round/>
            <a:headEnd type="none" w="sm" len="sm"/>
            <a:tailEnd type="none" w="sm" len="sm"/>
          </a:ln>
        </p:spPr>
        <p:txBody>
          <a:bodyPr lIns="82124" tIns="41061" rIns="82124" bIns="41061">
            <a:spAutoFit/>
          </a:bodyPr>
          <a:lstStyle/>
          <a:p>
            <a:endParaRPr lang="en-US" dirty="0"/>
          </a:p>
        </p:txBody>
      </p:sp>
      <p:sp>
        <p:nvSpPr>
          <p:cNvPr id="34836" name="Line 157"/>
          <p:cNvSpPr>
            <a:spLocks noChangeShapeType="1"/>
          </p:cNvSpPr>
          <p:nvPr/>
        </p:nvSpPr>
        <p:spPr bwMode="auto">
          <a:xfrm>
            <a:off x="8813800" y="1117600"/>
            <a:ext cx="0" cy="5195888"/>
          </a:xfrm>
          <a:prstGeom prst="line">
            <a:avLst/>
          </a:prstGeom>
          <a:noFill/>
          <a:ln w="28575" cap="sq">
            <a:solidFill>
              <a:schemeClr val="tx1"/>
            </a:solidFill>
            <a:round/>
            <a:headEnd type="none" w="sm" len="sm"/>
            <a:tailEnd type="none" w="sm" len="sm"/>
          </a:ln>
        </p:spPr>
        <p:txBody>
          <a:bodyPr lIns="82124" tIns="41061" rIns="82124" bIns="41061">
            <a:spAutoFit/>
          </a:bodyPr>
          <a:lstStyle/>
          <a:p>
            <a:endParaRPr lang="en-US" dirty="0"/>
          </a:p>
        </p:txBody>
      </p:sp>
      <p:sp>
        <p:nvSpPr>
          <p:cNvPr id="34837" name="Line 165"/>
          <p:cNvSpPr>
            <a:spLocks noChangeShapeType="1"/>
          </p:cNvSpPr>
          <p:nvPr/>
        </p:nvSpPr>
        <p:spPr bwMode="auto">
          <a:xfrm>
            <a:off x="355600" y="4165600"/>
            <a:ext cx="8458200" cy="0"/>
          </a:xfrm>
          <a:prstGeom prst="line">
            <a:avLst/>
          </a:prstGeom>
          <a:noFill/>
          <a:ln w="12700">
            <a:solidFill>
              <a:schemeClr val="tx1"/>
            </a:solidFill>
            <a:round/>
            <a:headEnd type="none" w="sm" len="sm"/>
            <a:tailEnd type="none" w="sm" len="sm"/>
          </a:ln>
        </p:spPr>
        <p:txBody>
          <a:bodyPr lIns="82124" tIns="41061" rIns="82124" bIns="41061">
            <a:spAutoFit/>
          </a:bodyPr>
          <a:lstStyle/>
          <a:p>
            <a:endParaRPr lang="en-US" dirty="0"/>
          </a:p>
        </p:txBody>
      </p:sp>
      <p:pic>
        <p:nvPicPr>
          <p:cNvPr id="1715396" name="Picture 196"/>
          <p:cNvPicPr>
            <a:picLocks noChangeAspect="1" noChangeArrowheads="1"/>
          </p:cNvPicPr>
          <p:nvPr/>
        </p:nvPicPr>
        <p:blipFill>
          <a:blip r:embed="rId5"/>
          <a:srcRect/>
          <a:stretch>
            <a:fillRect/>
          </a:stretch>
        </p:blipFill>
        <p:spPr bwMode="auto">
          <a:xfrm>
            <a:off x="555625" y="4479925"/>
            <a:ext cx="3648075" cy="663575"/>
          </a:xfrm>
          <a:prstGeom prst="rect">
            <a:avLst/>
          </a:prstGeom>
          <a:noFill/>
          <a:ln w="9525">
            <a:noFill/>
            <a:miter lim="800000"/>
            <a:headEnd type="none" w="sm" len="sm"/>
            <a:tailEnd type="none" w="sm" len="sm"/>
          </a:ln>
        </p:spPr>
      </p:pic>
      <p:pic>
        <p:nvPicPr>
          <p:cNvPr id="1715397" name="Picture 197"/>
          <p:cNvPicPr>
            <a:picLocks noChangeAspect="1" noChangeArrowheads="1"/>
          </p:cNvPicPr>
          <p:nvPr/>
        </p:nvPicPr>
        <p:blipFill>
          <a:blip r:embed="rId6"/>
          <a:srcRect/>
          <a:stretch>
            <a:fillRect/>
          </a:stretch>
        </p:blipFill>
        <p:spPr bwMode="auto">
          <a:xfrm>
            <a:off x="584200" y="5232400"/>
            <a:ext cx="3687763" cy="965200"/>
          </a:xfrm>
          <a:prstGeom prst="rect">
            <a:avLst/>
          </a:prstGeom>
          <a:noFill/>
          <a:ln w="9525">
            <a:noFill/>
            <a:miter lim="800000"/>
            <a:headEnd type="none" w="sm" len="sm"/>
            <a:tailEnd type="none" w="sm" len="sm"/>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15348"/>
                                        </p:tgtEl>
                                        <p:attrNameLst>
                                          <p:attrName>style.visibility</p:attrName>
                                        </p:attrNameLst>
                                      </p:cBhvr>
                                      <p:to>
                                        <p:strVal val="visible"/>
                                      </p:to>
                                    </p:set>
                                    <p:animEffect transition="in" filter="fade">
                                      <p:cBhvr>
                                        <p:cTn id="7" dur="500"/>
                                        <p:tgtEl>
                                          <p:spTgt spid="17153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15350"/>
                                        </p:tgtEl>
                                        <p:attrNameLst>
                                          <p:attrName>style.visibility</p:attrName>
                                        </p:attrNameLst>
                                      </p:cBhvr>
                                      <p:to>
                                        <p:strVal val="visible"/>
                                      </p:to>
                                    </p:set>
                                    <p:animEffect transition="in" filter="fade">
                                      <p:cBhvr>
                                        <p:cTn id="12" dur="500"/>
                                        <p:tgtEl>
                                          <p:spTgt spid="171535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715343"/>
                                        </p:tgtEl>
                                        <p:attrNameLst>
                                          <p:attrName>style.visibility</p:attrName>
                                        </p:attrNameLst>
                                      </p:cBhvr>
                                      <p:to>
                                        <p:strVal val="visible"/>
                                      </p:to>
                                    </p:set>
                                    <p:animEffect transition="in" filter="fade">
                                      <p:cBhvr>
                                        <p:cTn id="16" dur="500"/>
                                        <p:tgtEl>
                                          <p:spTgt spid="171534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15364"/>
                                        </p:tgtEl>
                                        <p:attrNameLst>
                                          <p:attrName>style.visibility</p:attrName>
                                        </p:attrNameLst>
                                      </p:cBhvr>
                                      <p:to>
                                        <p:strVal val="visible"/>
                                      </p:to>
                                    </p:set>
                                    <p:animEffect transition="in" filter="fade">
                                      <p:cBhvr>
                                        <p:cTn id="21" dur="500"/>
                                        <p:tgtEl>
                                          <p:spTgt spid="17153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715396"/>
                                        </p:tgtEl>
                                        <p:attrNameLst>
                                          <p:attrName>style.visibility</p:attrName>
                                        </p:attrNameLst>
                                      </p:cBhvr>
                                      <p:to>
                                        <p:strVal val="visible"/>
                                      </p:to>
                                    </p:set>
                                    <p:animEffect transition="in" filter="fade">
                                      <p:cBhvr>
                                        <p:cTn id="26" dur="500"/>
                                        <p:tgtEl>
                                          <p:spTgt spid="171539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15397"/>
                                        </p:tgtEl>
                                        <p:attrNameLst>
                                          <p:attrName>style.visibility</p:attrName>
                                        </p:attrNameLst>
                                      </p:cBhvr>
                                      <p:to>
                                        <p:strVal val="visible"/>
                                      </p:to>
                                    </p:set>
                                    <p:animEffect transition="in" filter="fade">
                                      <p:cBhvr>
                                        <p:cTn id="31" dur="500"/>
                                        <p:tgtEl>
                                          <p:spTgt spid="171539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15349"/>
                                        </p:tgtEl>
                                        <p:attrNameLst>
                                          <p:attrName>style.visibility</p:attrName>
                                        </p:attrNameLst>
                                      </p:cBhvr>
                                      <p:to>
                                        <p:strVal val="visible"/>
                                      </p:to>
                                    </p:set>
                                    <p:animEffect transition="in" filter="fade">
                                      <p:cBhvr>
                                        <p:cTn id="36" dur="500"/>
                                        <p:tgtEl>
                                          <p:spTgt spid="171534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715351"/>
                                        </p:tgtEl>
                                        <p:attrNameLst>
                                          <p:attrName>style.visibility</p:attrName>
                                        </p:attrNameLst>
                                      </p:cBhvr>
                                      <p:to>
                                        <p:strVal val="visible"/>
                                      </p:to>
                                    </p:set>
                                    <p:animEffect transition="in" filter="fade">
                                      <p:cBhvr>
                                        <p:cTn id="41" dur="500"/>
                                        <p:tgtEl>
                                          <p:spTgt spid="1715351"/>
                                        </p:tgtEl>
                                      </p:cBhvr>
                                    </p:animEffect>
                                  </p:childTnLst>
                                </p:cTn>
                              </p:par>
                            </p:childTnLst>
                          </p:cTn>
                        </p:par>
                        <p:par>
                          <p:cTn id="42" fill="hold">
                            <p:stCondLst>
                              <p:cond delay="500"/>
                            </p:stCondLst>
                            <p:childTnLst>
                              <p:par>
                                <p:cTn id="43" presetID="10" presetClass="entr" presetSubtype="0" fill="hold" nodeType="afterEffect">
                                  <p:stCondLst>
                                    <p:cond delay="0"/>
                                  </p:stCondLst>
                                  <p:childTnLst>
                                    <p:set>
                                      <p:cBhvr>
                                        <p:cTn id="44" dur="1" fill="hold">
                                          <p:stCondLst>
                                            <p:cond delay="0"/>
                                          </p:stCondLst>
                                        </p:cTn>
                                        <p:tgtEl>
                                          <p:spTgt spid="1715345"/>
                                        </p:tgtEl>
                                        <p:attrNameLst>
                                          <p:attrName>style.visibility</p:attrName>
                                        </p:attrNameLst>
                                      </p:cBhvr>
                                      <p:to>
                                        <p:strVal val="visible"/>
                                      </p:to>
                                    </p:set>
                                    <p:animEffect transition="in" filter="fade">
                                      <p:cBhvr>
                                        <p:cTn id="45" dur="500"/>
                                        <p:tgtEl>
                                          <p:spTgt spid="171534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715366"/>
                                        </p:tgtEl>
                                        <p:attrNameLst>
                                          <p:attrName>style.visibility</p:attrName>
                                        </p:attrNameLst>
                                      </p:cBhvr>
                                      <p:to>
                                        <p:strVal val="visible"/>
                                      </p:to>
                                    </p:set>
                                    <p:animEffect transition="in" filter="fade">
                                      <p:cBhvr>
                                        <p:cTn id="50" dur="500"/>
                                        <p:tgtEl>
                                          <p:spTgt spid="1715366"/>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1715346"/>
                                        </p:tgtEl>
                                        <p:attrNameLst>
                                          <p:attrName>style.visibility</p:attrName>
                                        </p:attrNameLst>
                                      </p:cBhvr>
                                      <p:to>
                                        <p:strVal val="visible"/>
                                      </p:to>
                                    </p:set>
                                    <p:animEffect transition="in" filter="fade">
                                      <p:cBhvr>
                                        <p:cTn id="54" dur="500"/>
                                        <p:tgtEl>
                                          <p:spTgt spid="171534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nodePh="1">
                                  <p:stCondLst>
                                    <p:cond delay="0"/>
                                  </p:stCondLst>
                                  <p:endCondLst>
                                    <p:cond evt="begin" delay="0">
                                      <p:tn val="57"/>
                                    </p:cond>
                                  </p:endCondLst>
                                  <p:childTnLst>
                                    <p:set>
                                      <p:cBhvr>
                                        <p:cTn id="58" dur="1" fill="hold">
                                          <p:stCondLst>
                                            <p:cond delay="0"/>
                                          </p:stCondLst>
                                        </p:cTn>
                                        <p:tgtEl>
                                          <p:spTgt spid="1715380"/>
                                        </p:tgtEl>
                                        <p:attrNameLst>
                                          <p:attrName>style.visibility</p:attrName>
                                        </p:attrNameLst>
                                      </p:cBhvr>
                                      <p:to>
                                        <p:strVal val="visible"/>
                                      </p:to>
                                    </p:set>
                                    <p:animEffect transition="in" filter="fade">
                                      <p:cBhvr>
                                        <p:cTn id="59" dur="500"/>
                                        <p:tgtEl>
                                          <p:spTgt spid="1715380"/>
                                        </p:tgtEl>
                                      </p:cBhvr>
                                    </p:animEffect>
                                  </p:childTnLst>
                                </p:cTn>
                              </p:par>
                            </p:childTnLst>
                          </p:cTn>
                        </p:par>
                        <p:par>
                          <p:cTn id="60" fill="hold">
                            <p:stCondLst>
                              <p:cond delay="500"/>
                            </p:stCondLst>
                            <p:childTnLst>
                              <p:par>
                                <p:cTn id="61" presetID="10" presetClass="entr" presetSubtype="0" fill="hold" grpId="0" nodeType="afterEffect" nodePh="1">
                                  <p:stCondLst>
                                    <p:cond delay="0"/>
                                  </p:stCondLst>
                                  <p:endCondLst>
                                    <p:cond evt="begin" delay="0">
                                      <p:tn val="61"/>
                                    </p:cond>
                                  </p:endCondLst>
                                  <p:childTnLst>
                                    <p:set>
                                      <p:cBhvr>
                                        <p:cTn id="62" dur="1" fill="hold">
                                          <p:stCondLst>
                                            <p:cond delay="0"/>
                                          </p:stCondLst>
                                        </p:cTn>
                                        <p:tgtEl>
                                          <p:spTgt spid="1715375"/>
                                        </p:tgtEl>
                                        <p:attrNameLst>
                                          <p:attrName>style.visibility</p:attrName>
                                        </p:attrNameLst>
                                      </p:cBhvr>
                                      <p:to>
                                        <p:strVal val="visible"/>
                                      </p:to>
                                    </p:set>
                                    <p:animEffect transition="in" filter="fade">
                                      <p:cBhvr>
                                        <p:cTn id="63" dur="500"/>
                                        <p:tgtEl>
                                          <p:spTgt spid="1715375"/>
                                        </p:tgtEl>
                                      </p:cBhvr>
                                    </p:animEffect>
                                  </p:childTnLst>
                                </p:cTn>
                              </p:par>
                            </p:childTnLst>
                          </p:cTn>
                        </p:par>
                        <p:par>
                          <p:cTn id="64" fill="hold">
                            <p:stCondLst>
                              <p:cond delay="1000"/>
                            </p:stCondLst>
                            <p:childTnLst>
                              <p:par>
                                <p:cTn id="65" presetID="10" presetClass="entr" presetSubtype="0" fill="hold" grpId="0" nodeType="afterEffect" nodePh="1">
                                  <p:stCondLst>
                                    <p:cond delay="0"/>
                                  </p:stCondLst>
                                  <p:endCondLst>
                                    <p:cond evt="begin" delay="0">
                                      <p:tn val="65"/>
                                    </p:cond>
                                  </p:endCondLst>
                                  <p:childTnLst>
                                    <p:set>
                                      <p:cBhvr>
                                        <p:cTn id="66" dur="1" fill="hold">
                                          <p:stCondLst>
                                            <p:cond delay="0"/>
                                          </p:stCondLst>
                                        </p:cTn>
                                        <p:tgtEl>
                                          <p:spTgt spid="1715373"/>
                                        </p:tgtEl>
                                        <p:attrNameLst>
                                          <p:attrName>style.visibility</p:attrName>
                                        </p:attrNameLst>
                                      </p:cBhvr>
                                      <p:to>
                                        <p:strVal val="visible"/>
                                      </p:to>
                                    </p:set>
                                    <p:animEffect transition="in" filter="fade">
                                      <p:cBhvr>
                                        <p:cTn id="67" dur="500"/>
                                        <p:tgtEl>
                                          <p:spTgt spid="1715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380" grpId="0" uiExpand="1"/>
      <p:bldP spid="1715375" grpId="0"/>
      <p:bldP spid="1715373" grpId="0"/>
      <p:bldP spid="1715366" grpId="0"/>
      <p:bldP spid="1715364" grpId="0"/>
      <p:bldP spid="1715351" grpId="0"/>
      <p:bldP spid="1715350" grpId="0"/>
      <p:bldP spid="1715349" grpId="0" animBg="1"/>
      <p:bldP spid="17153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One ISP: Single-Homed</a:t>
            </a:r>
          </a:p>
        </p:txBody>
      </p:sp>
      <p:sp>
        <p:nvSpPr>
          <p:cNvPr id="6" name="Content Placeholder 5"/>
          <p:cNvSpPr>
            <a:spLocks noGrp="1"/>
          </p:cNvSpPr>
          <p:nvPr>
            <p:ph idx="10"/>
          </p:nvPr>
        </p:nvSpPr>
        <p:spPr>
          <a:xfrm>
            <a:off x="279400" y="939801"/>
            <a:ext cx="8520354" cy="2452688"/>
          </a:xfrm>
        </p:spPr>
        <p:txBody>
          <a:bodyPr>
            <a:noAutofit/>
          </a:bodyPr>
          <a:lstStyle/>
          <a:p>
            <a:r>
              <a:rPr lang="en-US" sz="2000" dirty="0"/>
              <a:t>The connection type depends on the ISP offering (e.g., leased line, xDSL, Ethernet) </a:t>
            </a:r>
            <a:r>
              <a:rPr lang="en-US" sz="2000"/>
              <a:t>and link </a:t>
            </a:r>
            <a:r>
              <a:rPr lang="en-US" sz="2000" dirty="0"/>
              <a:t>failure results in a no Internet connectivity.</a:t>
            </a:r>
          </a:p>
          <a:p>
            <a:r>
              <a:rPr lang="en-US" sz="2000" dirty="0"/>
              <a:t>The figure displays two options:</a:t>
            </a:r>
          </a:p>
          <a:p>
            <a:pPr lvl="1"/>
            <a:r>
              <a:rPr lang="en-US" sz="1800" b="1" dirty="0"/>
              <a:t>Option 1</a:t>
            </a:r>
            <a:r>
              <a:rPr lang="en-US" sz="1800" dirty="0"/>
              <a:t>: Static routes are typically used with a static default route from the customer to the ISP, and static routes from the ISP toward customer networks.</a:t>
            </a:r>
          </a:p>
          <a:p>
            <a:pPr lvl="1"/>
            <a:r>
              <a:rPr lang="en-US" sz="1800" b="1" dirty="0"/>
              <a:t>Option 2</a:t>
            </a:r>
            <a:r>
              <a:rPr lang="en-US" sz="1800" dirty="0"/>
              <a:t>: When BGP is used, the customer dynamically advertises its public networks and the ISP propagates a default route to the customer.</a:t>
            </a:r>
          </a:p>
        </p:txBody>
      </p:sp>
      <p:grpSp>
        <p:nvGrpSpPr>
          <p:cNvPr id="24" name="Group 23"/>
          <p:cNvGrpSpPr/>
          <p:nvPr/>
        </p:nvGrpSpPr>
        <p:grpSpPr>
          <a:xfrm>
            <a:off x="685800" y="3644898"/>
            <a:ext cx="7707314" cy="2743201"/>
            <a:chOff x="685800" y="3543300"/>
            <a:chExt cx="7707314" cy="2743201"/>
          </a:xfrm>
        </p:grpSpPr>
        <p:sp>
          <p:nvSpPr>
            <p:cNvPr id="37" name="Rectangle 36"/>
            <p:cNvSpPr/>
            <p:nvPr/>
          </p:nvSpPr>
          <p:spPr bwMode="auto">
            <a:xfrm>
              <a:off x="685800" y="5765800"/>
              <a:ext cx="7707313" cy="520701"/>
            </a:xfrm>
            <a:prstGeom prst="rect">
              <a:avLst/>
            </a:prstGeom>
            <a:solidFill>
              <a:schemeClr val="accent6">
                <a:alpha val="20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38" name="Rectangle 37"/>
            <p:cNvSpPr/>
            <p:nvPr/>
          </p:nvSpPr>
          <p:spPr bwMode="auto">
            <a:xfrm>
              <a:off x="685801" y="3543300"/>
              <a:ext cx="7707313" cy="723900"/>
            </a:xfrm>
            <a:prstGeom prst="rect">
              <a:avLst/>
            </a:prstGeom>
            <a:solidFill>
              <a:schemeClr val="accent1">
                <a:alpha val="20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39" name="Rounded Rectangle 38"/>
            <p:cNvSpPr/>
            <p:nvPr/>
          </p:nvSpPr>
          <p:spPr bwMode="auto">
            <a:xfrm>
              <a:off x="2729729" y="4381499"/>
              <a:ext cx="1703274" cy="1231900"/>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0" name="Rounded Rectangle 39"/>
            <p:cNvSpPr/>
            <p:nvPr/>
          </p:nvSpPr>
          <p:spPr bwMode="auto">
            <a:xfrm>
              <a:off x="5128506" y="4381499"/>
              <a:ext cx="1689080" cy="1231900"/>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1" name="Freeform 9"/>
            <p:cNvSpPr>
              <a:spLocks/>
            </p:cNvSpPr>
            <p:nvPr/>
          </p:nvSpPr>
          <p:spPr bwMode="auto">
            <a:xfrm>
              <a:off x="3747003" y="5157192"/>
              <a:ext cx="2154011" cy="132203"/>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42" name="Picture 88"/>
            <p:cNvPicPr>
              <a:picLocks noChangeAspect="1" noChangeArrowheads="1"/>
            </p:cNvPicPr>
            <p:nvPr/>
          </p:nvPicPr>
          <p:blipFill>
            <a:blip r:embed="rId3"/>
            <a:srcRect/>
            <a:stretch>
              <a:fillRect/>
            </a:stretch>
          </p:blipFill>
          <p:spPr bwMode="auto">
            <a:xfrm>
              <a:off x="6712828" y="4605747"/>
              <a:ext cx="1637705" cy="1054838"/>
            </a:xfrm>
            <a:prstGeom prst="rect">
              <a:avLst/>
            </a:prstGeom>
            <a:noFill/>
            <a:ln w="9525" algn="ctr">
              <a:noFill/>
              <a:miter lim="800000"/>
              <a:headEnd/>
              <a:tailEnd/>
            </a:ln>
          </p:spPr>
        </p:pic>
        <p:sp>
          <p:nvSpPr>
            <p:cNvPr id="43" name="TextBox 42"/>
            <p:cNvSpPr txBox="1"/>
            <p:nvPr/>
          </p:nvSpPr>
          <p:spPr>
            <a:xfrm>
              <a:off x="2743922" y="4625186"/>
              <a:ext cx="1703274" cy="251614"/>
            </a:xfrm>
            <a:prstGeom prst="rect">
              <a:avLst/>
            </a:prstGeom>
            <a:noFill/>
          </p:spPr>
          <p:txBody>
            <a:bodyPr wrap="square" lIns="0" tIns="0" rIns="0" bIns="0" rtlCol="0" anchor="ctr" anchorCtr="0">
              <a:noAutofit/>
            </a:bodyPr>
            <a:lstStyle/>
            <a:p>
              <a:r>
                <a:rPr lang="en-US" sz="1200" b="1" dirty="0"/>
                <a:t>Company A</a:t>
              </a:r>
            </a:p>
            <a:p>
              <a:r>
                <a:rPr lang="en-US" sz="1200" dirty="0"/>
                <a:t>AS 65010</a:t>
              </a:r>
            </a:p>
          </p:txBody>
        </p:sp>
        <p:sp>
          <p:nvSpPr>
            <p:cNvPr id="44" name="TextBox 43"/>
            <p:cNvSpPr txBox="1"/>
            <p:nvPr/>
          </p:nvSpPr>
          <p:spPr>
            <a:xfrm>
              <a:off x="7096049" y="4892012"/>
              <a:ext cx="943352" cy="432080"/>
            </a:xfrm>
            <a:prstGeom prst="rect">
              <a:avLst/>
            </a:prstGeom>
            <a:noFill/>
          </p:spPr>
          <p:txBody>
            <a:bodyPr wrap="none" rtlCol="0" anchor="ctr" anchorCtr="0">
              <a:noAutofit/>
            </a:bodyPr>
            <a:lstStyle/>
            <a:p>
              <a:r>
                <a:rPr lang="en-US" sz="1400" b="1" dirty="0"/>
                <a:t>Internet </a:t>
              </a:r>
            </a:p>
          </p:txBody>
        </p:sp>
        <p:pic>
          <p:nvPicPr>
            <p:cNvPr id="45" name="Picture 37"/>
            <p:cNvPicPr>
              <a:picLocks noChangeArrowheads="1"/>
            </p:cNvPicPr>
            <p:nvPr/>
          </p:nvPicPr>
          <p:blipFill>
            <a:blip r:embed="rId4"/>
            <a:srcRect/>
            <a:stretch>
              <a:fillRect/>
            </a:stretch>
          </p:blipFill>
          <p:spPr bwMode="auto">
            <a:xfrm>
              <a:off x="5883217" y="4997144"/>
              <a:ext cx="972733" cy="451691"/>
            </a:xfrm>
            <a:prstGeom prst="rect">
              <a:avLst/>
            </a:prstGeom>
            <a:noFill/>
            <a:ln w="9525">
              <a:noFill/>
              <a:miter lim="800000"/>
              <a:headEnd/>
              <a:tailEnd/>
            </a:ln>
          </p:spPr>
        </p:pic>
        <p:sp>
          <p:nvSpPr>
            <p:cNvPr id="46" name="TextBox 45"/>
            <p:cNvSpPr txBox="1"/>
            <p:nvPr/>
          </p:nvSpPr>
          <p:spPr>
            <a:xfrm>
              <a:off x="6191052" y="5217481"/>
              <a:ext cx="435710" cy="258532"/>
            </a:xfrm>
            <a:prstGeom prst="rect">
              <a:avLst/>
            </a:prstGeom>
            <a:noFill/>
          </p:spPr>
          <p:txBody>
            <a:bodyPr wrap="none" rtlCol="0">
              <a:spAutoFit/>
            </a:bodyPr>
            <a:lstStyle/>
            <a:p>
              <a:r>
                <a:rPr lang="en-US" sz="1200" b="1" dirty="0">
                  <a:solidFill>
                    <a:schemeClr val="bg1"/>
                  </a:solidFill>
                </a:rPr>
                <a:t>PE</a:t>
              </a:r>
            </a:p>
          </p:txBody>
        </p:sp>
        <p:pic>
          <p:nvPicPr>
            <p:cNvPr id="47" name="Picture 37"/>
            <p:cNvPicPr>
              <a:picLocks noChangeArrowheads="1"/>
            </p:cNvPicPr>
            <p:nvPr/>
          </p:nvPicPr>
          <p:blipFill>
            <a:blip r:embed="rId4"/>
            <a:srcRect/>
            <a:stretch>
              <a:fillRect/>
            </a:stretch>
          </p:blipFill>
          <p:spPr bwMode="auto">
            <a:xfrm>
              <a:off x="2911380" y="4998821"/>
              <a:ext cx="972733" cy="451691"/>
            </a:xfrm>
            <a:prstGeom prst="rect">
              <a:avLst/>
            </a:prstGeom>
            <a:noFill/>
            <a:ln w="9525">
              <a:noFill/>
              <a:miter lim="800000"/>
              <a:headEnd/>
              <a:tailEnd/>
            </a:ln>
          </p:spPr>
        </p:pic>
        <p:sp>
          <p:nvSpPr>
            <p:cNvPr id="48" name="TextBox 47"/>
            <p:cNvSpPr txBox="1"/>
            <p:nvPr/>
          </p:nvSpPr>
          <p:spPr>
            <a:xfrm>
              <a:off x="3219214" y="5219159"/>
              <a:ext cx="424960" cy="258532"/>
            </a:xfrm>
            <a:prstGeom prst="rect">
              <a:avLst/>
            </a:prstGeom>
            <a:noFill/>
          </p:spPr>
          <p:txBody>
            <a:bodyPr wrap="none" rtlCol="0">
              <a:spAutoFit/>
            </a:bodyPr>
            <a:lstStyle/>
            <a:p>
              <a:r>
                <a:rPr lang="en-US" sz="1200" b="1" dirty="0">
                  <a:solidFill>
                    <a:schemeClr val="bg1"/>
                  </a:solidFill>
                </a:rPr>
                <a:t>R1</a:t>
              </a:r>
            </a:p>
          </p:txBody>
        </p:sp>
        <p:sp>
          <p:nvSpPr>
            <p:cNvPr id="49" name="TextBox 48"/>
            <p:cNvSpPr txBox="1"/>
            <p:nvPr/>
          </p:nvSpPr>
          <p:spPr>
            <a:xfrm>
              <a:off x="5288670" y="5315324"/>
              <a:ext cx="647285" cy="193574"/>
            </a:xfrm>
            <a:prstGeom prst="rect">
              <a:avLst/>
            </a:prstGeom>
            <a:noFill/>
          </p:spPr>
          <p:txBody>
            <a:bodyPr wrap="square" lIns="0" tIns="0" rIns="0" bIns="0" rtlCol="0" anchor="ctr" anchorCtr="0">
              <a:noAutofit/>
            </a:bodyPr>
            <a:lstStyle/>
            <a:p>
              <a:r>
                <a:rPr lang="en-US" sz="1050" dirty="0"/>
                <a:t>S0/0/1</a:t>
              </a:r>
            </a:p>
          </p:txBody>
        </p:sp>
        <p:sp>
          <p:nvSpPr>
            <p:cNvPr id="50" name="TextBox 49"/>
            <p:cNvSpPr txBox="1"/>
            <p:nvPr/>
          </p:nvSpPr>
          <p:spPr>
            <a:xfrm>
              <a:off x="5314702" y="4625186"/>
              <a:ext cx="1446107" cy="226214"/>
            </a:xfrm>
            <a:prstGeom prst="rect">
              <a:avLst/>
            </a:prstGeom>
            <a:noFill/>
          </p:spPr>
          <p:txBody>
            <a:bodyPr wrap="square" lIns="0" tIns="0" rIns="0" bIns="0" rtlCol="0" anchor="ctr" anchorCtr="0">
              <a:noAutofit/>
            </a:bodyPr>
            <a:lstStyle/>
            <a:p>
              <a:r>
                <a:rPr lang="en-US" sz="1200" b="1" dirty="0"/>
                <a:t>ISP</a:t>
              </a:r>
              <a:r>
                <a:rPr lang="en-US" sz="1200" dirty="0"/>
                <a:t> </a:t>
              </a:r>
            </a:p>
            <a:p>
              <a:r>
                <a:rPr lang="en-US" sz="1200" dirty="0"/>
                <a:t>AS 65020</a:t>
              </a:r>
              <a:endParaRPr lang="en-US" sz="1200" b="1" dirty="0"/>
            </a:p>
          </p:txBody>
        </p:sp>
        <p:sp>
          <p:nvSpPr>
            <p:cNvPr id="51" name="TextBox 50"/>
            <p:cNvSpPr txBox="1"/>
            <p:nvPr/>
          </p:nvSpPr>
          <p:spPr>
            <a:xfrm>
              <a:off x="3812499" y="5315324"/>
              <a:ext cx="647285" cy="193574"/>
            </a:xfrm>
            <a:prstGeom prst="rect">
              <a:avLst/>
            </a:prstGeom>
            <a:noFill/>
          </p:spPr>
          <p:txBody>
            <a:bodyPr wrap="square" lIns="0" tIns="0" rIns="0" bIns="0" rtlCol="0" anchor="ctr" anchorCtr="0">
              <a:noAutofit/>
            </a:bodyPr>
            <a:lstStyle/>
            <a:p>
              <a:r>
                <a:rPr lang="en-US" sz="1050" dirty="0"/>
                <a:t>S0/0/0</a:t>
              </a:r>
            </a:p>
          </p:txBody>
        </p:sp>
        <p:sp>
          <p:nvSpPr>
            <p:cNvPr id="52" name="Right Arrow 51"/>
            <p:cNvSpPr/>
            <p:nvPr/>
          </p:nvSpPr>
          <p:spPr bwMode="auto">
            <a:xfrm flipH="1">
              <a:off x="4971713" y="3619500"/>
              <a:ext cx="2490320" cy="552079"/>
            </a:xfrm>
            <a:prstGeom prst="rightArrow">
              <a:avLst>
                <a:gd name="adj1" fmla="val 37096"/>
                <a:gd name="adj2" fmla="val 50000"/>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defTabSz="814388"/>
              <a:r>
                <a:rPr lang="pt-BR" sz="1050" b="1" kern="0" dirty="0">
                  <a:latin typeface="+mn-lt"/>
                </a:rPr>
                <a:t>Static Route(s)</a:t>
              </a:r>
              <a:endParaRPr kumimoji="0" lang="en-US" sz="1050" b="1" i="0" u="none" strike="noStrike" cap="none" normalizeH="0" baseline="0" dirty="0">
                <a:ln>
                  <a:noFill/>
                </a:ln>
                <a:solidFill>
                  <a:schemeClr val="tx1"/>
                </a:solidFill>
                <a:effectLst/>
                <a:latin typeface="+mn-lt"/>
              </a:endParaRPr>
            </a:p>
          </p:txBody>
        </p:sp>
        <p:sp>
          <p:nvSpPr>
            <p:cNvPr id="53" name="Right Arrow 52"/>
            <p:cNvSpPr/>
            <p:nvPr/>
          </p:nvSpPr>
          <p:spPr bwMode="auto">
            <a:xfrm>
              <a:off x="2070813" y="3613521"/>
              <a:ext cx="2506673" cy="552079"/>
            </a:xfrm>
            <a:prstGeom prst="rightArrow">
              <a:avLst>
                <a:gd name="adj1" fmla="val 37096"/>
                <a:gd name="adj2" fmla="val 50000"/>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defTabSz="814388"/>
              <a:r>
                <a:rPr lang="pt-BR" sz="1050" b="1" kern="0" dirty="0">
                  <a:latin typeface="+mn-lt"/>
                </a:rPr>
                <a:t>Default Route</a:t>
              </a:r>
              <a:endParaRPr kumimoji="0" lang="en-US" sz="1050" b="1" i="0" u="none" strike="noStrike" cap="none" normalizeH="0" baseline="0" dirty="0">
                <a:ln>
                  <a:noFill/>
                </a:ln>
                <a:solidFill>
                  <a:schemeClr val="tx1"/>
                </a:solidFill>
                <a:effectLst/>
                <a:latin typeface="+mn-lt"/>
              </a:endParaRPr>
            </a:p>
          </p:txBody>
        </p:sp>
        <p:sp>
          <p:nvSpPr>
            <p:cNvPr id="54" name="Left-Right Arrow 53"/>
            <p:cNvSpPr/>
            <p:nvPr/>
          </p:nvSpPr>
          <p:spPr bwMode="auto">
            <a:xfrm>
              <a:off x="3336882" y="5825985"/>
              <a:ext cx="3146822" cy="397014"/>
            </a:xfrm>
            <a:prstGeom prst="leftRightArrow">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noAutofit/>
            </a:bodyPr>
            <a:lstStyle/>
            <a:p>
              <a:pPr defTabSz="814388"/>
              <a:r>
                <a:rPr lang="pt-BR" sz="1050" b="1" kern="0" dirty="0"/>
                <a:t>BGP</a:t>
              </a:r>
              <a:endParaRPr lang="en-US" sz="800" b="1" dirty="0"/>
            </a:p>
          </p:txBody>
        </p:sp>
        <p:sp>
          <p:nvSpPr>
            <p:cNvPr id="55" name="TextBox 54"/>
            <p:cNvSpPr txBox="1"/>
            <p:nvPr/>
          </p:nvSpPr>
          <p:spPr>
            <a:xfrm>
              <a:off x="836518" y="3660111"/>
              <a:ext cx="943352" cy="432080"/>
            </a:xfrm>
            <a:prstGeom prst="rect">
              <a:avLst/>
            </a:prstGeom>
            <a:noFill/>
          </p:spPr>
          <p:txBody>
            <a:bodyPr wrap="none" rtlCol="0" anchor="ctr" anchorCtr="0">
              <a:noAutofit/>
            </a:bodyPr>
            <a:lstStyle/>
            <a:p>
              <a:r>
                <a:rPr lang="en-US" sz="1400" b="1" dirty="0"/>
                <a:t>Option 1:</a:t>
              </a:r>
            </a:p>
          </p:txBody>
        </p:sp>
        <p:sp>
          <p:nvSpPr>
            <p:cNvPr id="56" name="TextBox 55"/>
            <p:cNvSpPr txBox="1"/>
            <p:nvPr/>
          </p:nvSpPr>
          <p:spPr>
            <a:xfrm>
              <a:off x="836517" y="5781007"/>
              <a:ext cx="943352" cy="432080"/>
            </a:xfrm>
            <a:prstGeom prst="rect">
              <a:avLst/>
            </a:prstGeom>
            <a:noFill/>
          </p:spPr>
          <p:txBody>
            <a:bodyPr wrap="none" rtlCol="0" anchor="ctr" anchorCtr="0">
              <a:noAutofit/>
            </a:bodyPr>
            <a:lstStyle/>
            <a:p>
              <a:r>
                <a:rPr lang="en-US" sz="1400" b="1" dirty="0"/>
                <a:t>Option 2:</a:t>
              </a:r>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One ISP: Dual-Homed</a:t>
            </a:r>
          </a:p>
        </p:txBody>
      </p:sp>
      <p:sp>
        <p:nvSpPr>
          <p:cNvPr id="6" name="Content Placeholder 5"/>
          <p:cNvSpPr>
            <a:spLocks noGrp="1"/>
          </p:cNvSpPr>
          <p:nvPr>
            <p:ph idx="10"/>
          </p:nvPr>
        </p:nvSpPr>
        <p:spPr/>
        <p:txBody>
          <a:bodyPr>
            <a:normAutofit/>
          </a:bodyPr>
          <a:lstStyle/>
          <a:p>
            <a:r>
              <a:rPr lang="en-US" dirty="0"/>
              <a:t>The figure displays two dual-homed options:</a:t>
            </a:r>
          </a:p>
          <a:p>
            <a:pPr lvl="1"/>
            <a:r>
              <a:rPr lang="en-US" b="1" dirty="0"/>
              <a:t>Option 1</a:t>
            </a:r>
            <a:r>
              <a:rPr lang="en-US" dirty="0"/>
              <a:t>: Both links can be connected to one customer router.</a:t>
            </a:r>
          </a:p>
          <a:p>
            <a:pPr lvl="1"/>
            <a:r>
              <a:rPr lang="en-US" b="1" dirty="0"/>
              <a:t>Option 2</a:t>
            </a:r>
            <a:r>
              <a:rPr lang="en-US" dirty="0"/>
              <a:t>: To enhance resiliency, the two links can terminate at separate routers in the customer’s network.</a:t>
            </a:r>
          </a:p>
        </p:txBody>
      </p:sp>
      <p:sp>
        <p:nvSpPr>
          <p:cNvPr id="38" name="Rectangle 37"/>
          <p:cNvSpPr/>
          <p:nvPr/>
        </p:nvSpPr>
        <p:spPr bwMode="auto">
          <a:xfrm>
            <a:off x="685801" y="3009900"/>
            <a:ext cx="7707313" cy="1295400"/>
          </a:xfrm>
          <a:prstGeom prst="rect">
            <a:avLst/>
          </a:prstGeom>
          <a:solidFill>
            <a:schemeClr val="accent1">
              <a:alpha val="20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39" name="Rounded Rectangle 38"/>
          <p:cNvSpPr/>
          <p:nvPr/>
        </p:nvSpPr>
        <p:spPr bwMode="auto">
          <a:xfrm>
            <a:off x="2729729" y="3095625"/>
            <a:ext cx="1385071"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0" name="Rounded Rectangle 39"/>
          <p:cNvSpPr/>
          <p:nvPr/>
        </p:nvSpPr>
        <p:spPr bwMode="auto">
          <a:xfrm>
            <a:off x="5613400" y="30956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1" name="Freeform 9"/>
          <p:cNvSpPr>
            <a:spLocks/>
          </p:cNvSpPr>
          <p:nvPr/>
        </p:nvSpPr>
        <p:spPr bwMode="auto">
          <a:xfrm>
            <a:off x="3747003" y="3759995"/>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42" name="Picture 88"/>
          <p:cNvPicPr>
            <a:picLocks noChangeAspect="1" noChangeArrowheads="1"/>
          </p:cNvPicPr>
          <p:nvPr/>
        </p:nvPicPr>
        <p:blipFill>
          <a:blip r:embed="rId3"/>
          <a:srcRect/>
          <a:stretch>
            <a:fillRect/>
          </a:stretch>
        </p:blipFill>
        <p:spPr bwMode="auto">
          <a:xfrm>
            <a:off x="6712828" y="3113497"/>
            <a:ext cx="1637705" cy="1054838"/>
          </a:xfrm>
          <a:prstGeom prst="rect">
            <a:avLst/>
          </a:prstGeom>
          <a:noFill/>
          <a:ln w="9525" algn="ctr">
            <a:noFill/>
            <a:miter lim="800000"/>
            <a:headEnd/>
            <a:tailEnd/>
          </a:ln>
        </p:spPr>
      </p:pic>
      <p:sp>
        <p:nvSpPr>
          <p:cNvPr id="43" name="TextBox 42"/>
          <p:cNvSpPr txBox="1"/>
          <p:nvPr/>
        </p:nvSpPr>
        <p:spPr>
          <a:xfrm>
            <a:off x="2591522" y="3132936"/>
            <a:ext cx="1703274" cy="251614"/>
          </a:xfrm>
          <a:prstGeom prst="rect">
            <a:avLst/>
          </a:prstGeom>
          <a:noFill/>
        </p:spPr>
        <p:txBody>
          <a:bodyPr wrap="square" lIns="0" tIns="0" rIns="0" bIns="0" rtlCol="0" anchor="ctr" anchorCtr="0">
            <a:noAutofit/>
          </a:bodyPr>
          <a:lstStyle/>
          <a:p>
            <a:r>
              <a:rPr lang="en-US" sz="1200" b="1" dirty="0"/>
              <a:t>Company A</a:t>
            </a:r>
          </a:p>
        </p:txBody>
      </p:sp>
      <p:sp>
        <p:nvSpPr>
          <p:cNvPr id="44" name="TextBox 43"/>
          <p:cNvSpPr txBox="1"/>
          <p:nvPr/>
        </p:nvSpPr>
        <p:spPr>
          <a:xfrm>
            <a:off x="7096049" y="3399762"/>
            <a:ext cx="943352" cy="432080"/>
          </a:xfrm>
          <a:prstGeom prst="rect">
            <a:avLst/>
          </a:prstGeom>
          <a:noFill/>
        </p:spPr>
        <p:txBody>
          <a:bodyPr wrap="none" rtlCol="0" anchor="ctr" anchorCtr="0">
            <a:noAutofit/>
          </a:bodyPr>
          <a:lstStyle/>
          <a:p>
            <a:r>
              <a:rPr lang="en-US" sz="1400" b="1" dirty="0"/>
              <a:t>Internet </a:t>
            </a:r>
          </a:p>
        </p:txBody>
      </p:sp>
      <p:sp>
        <p:nvSpPr>
          <p:cNvPr id="50" name="TextBox 49"/>
          <p:cNvSpPr txBox="1"/>
          <p:nvPr/>
        </p:nvSpPr>
        <p:spPr>
          <a:xfrm>
            <a:off x="5606802" y="3132936"/>
            <a:ext cx="1446107" cy="226214"/>
          </a:xfrm>
          <a:prstGeom prst="rect">
            <a:avLst/>
          </a:prstGeom>
          <a:noFill/>
        </p:spPr>
        <p:txBody>
          <a:bodyPr wrap="square" lIns="0" tIns="0" rIns="0" bIns="0" rtlCol="0" anchor="ctr" anchorCtr="0">
            <a:noAutofit/>
          </a:bodyPr>
          <a:lstStyle/>
          <a:p>
            <a:r>
              <a:rPr lang="en-US" sz="1200" b="1" dirty="0"/>
              <a:t>ISP</a:t>
            </a:r>
            <a:r>
              <a:rPr lang="en-US" sz="1200" dirty="0"/>
              <a:t> </a:t>
            </a:r>
          </a:p>
        </p:txBody>
      </p:sp>
      <p:sp>
        <p:nvSpPr>
          <p:cNvPr id="55" name="TextBox 54"/>
          <p:cNvSpPr txBox="1"/>
          <p:nvPr/>
        </p:nvSpPr>
        <p:spPr>
          <a:xfrm>
            <a:off x="836518" y="3126711"/>
            <a:ext cx="943352" cy="432080"/>
          </a:xfrm>
          <a:prstGeom prst="rect">
            <a:avLst/>
          </a:prstGeom>
          <a:noFill/>
        </p:spPr>
        <p:txBody>
          <a:bodyPr wrap="none" rtlCol="0" anchor="ctr" anchorCtr="0">
            <a:noAutofit/>
          </a:bodyPr>
          <a:lstStyle/>
          <a:p>
            <a:r>
              <a:rPr lang="en-US" sz="1400" b="1" dirty="0"/>
              <a:t>Option 1:</a:t>
            </a:r>
          </a:p>
        </p:txBody>
      </p:sp>
      <p:sp>
        <p:nvSpPr>
          <p:cNvPr id="78" name="Freeform 9"/>
          <p:cNvSpPr>
            <a:spLocks/>
          </p:cNvSpPr>
          <p:nvPr/>
        </p:nvSpPr>
        <p:spPr bwMode="auto">
          <a:xfrm>
            <a:off x="3770022" y="3609973"/>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45" name="Picture 37"/>
          <p:cNvPicPr>
            <a:picLocks noChangeArrowheads="1"/>
          </p:cNvPicPr>
          <p:nvPr/>
        </p:nvPicPr>
        <p:blipFill>
          <a:blip r:embed="rId4"/>
          <a:srcRect/>
          <a:stretch>
            <a:fillRect/>
          </a:stretch>
        </p:blipFill>
        <p:spPr bwMode="auto">
          <a:xfrm>
            <a:off x="5883217" y="3504894"/>
            <a:ext cx="972733" cy="451691"/>
          </a:xfrm>
          <a:prstGeom prst="rect">
            <a:avLst/>
          </a:prstGeom>
          <a:noFill/>
          <a:ln w="9525">
            <a:noFill/>
            <a:miter lim="800000"/>
            <a:headEnd/>
            <a:tailEnd/>
          </a:ln>
        </p:spPr>
      </p:pic>
      <p:sp>
        <p:nvSpPr>
          <p:cNvPr id="46" name="TextBox 45"/>
          <p:cNvSpPr txBox="1"/>
          <p:nvPr/>
        </p:nvSpPr>
        <p:spPr>
          <a:xfrm>
            <a:off x="6191052" y="3725231"/>
            <a:ext cx="435710" cy="258532"/>
          </a:xfrm>
          <a:prstGeom prst="rect">
            <a:avLst/>
          </a:prstGeom>
          <a:noFill/>
        </p:spPr>
        <p:txBody>
          <a:bodyPr wrap="none" rtlCol="0">
            <a:spAutoFit/>
          </a:bodyPr>
          <a:lstStyle/>
          <a:p>
            <a:r>
              <a:rPr lang="en-US" sz="1200" b="1" dirty="0">
                <a:solidFill>
                  <a:schemeClr val="bg1"/>
                </a:solidFill>
              </a:rPr>
              <a:t>PE</a:t>
            </a:r>
          </a:p>
        </p:txBody>
      </p:sp>
      <p:pic>
        <p:nvPicPr>
          <p:cNvPr id="47" name="Picture 37"/>
          <p:cNvPicPr>
            <a:picLocks noChangeArrowheads="1"/>
          </p:cNvPicPr>
          <p:nvPr/>
        </p:nvPicPr>
        <p:blipFill>
          <a:blip r:embed="rId4"/>
          <a:srcRect/>
          <a:stretch>
            <a:fillRect/>
          </a:stretch>
        </p:blipFill>
        <p:spPr bwMode="auto">
          <a:xfrm>
            <a:off x="2911380" y="3506571"/>
            <a:ext cx="972733" cy="451691"/>
          </a:xfrm>
          <a:prstGeom prst="rect">
            <a:avLst/>
          </a:prstGeom>
          <a:noFill/>
          <a:ln w="9525">
            <a:noFill/>
            <a:miter lim="800000"/>
            <a:headEnd/>
            <a:tailEnd/>
          </a:ln>
        </p:spPr>
      </p:pic>
      <p:sp>
        <p:nvSpPr>
          <p:cNvPr id="48" name="TextBox 47"/>
          <p:cNvSpPr txBox="1"/>
          <p:nvPr/>
        </p:nvSpPr>
        <p:spPr>
          <a:xfrm>
            <a:off x="3219214" y="3726909"/>
            <a:ext cx="424960" cy="258532"/>
          </a:xfrm>
          <a:prstGeom prst="rect">
            <a:avLst/>
          </a:prstGeom>
          <a:noFill/>
        </p:spPr>
        <p:txBody>
          <a:bodyPr wrap="none" rtlCol="0">
            <a:spAutoFit/>
          </a:bodyPr>
          <a:lstStyle/>
          <a:p>
            <a:r>
              <a:rPr lang="en-US" sz="1200" b="1" dirty="0">
                <a:solidFill>
                  <a:schemeClr val="bg1"/>
                </a:solidFill>
              </a:rPr>
              <a:t>R1</a:t>
            </a:r>
          </a:p>
        </p:txBody>
      </p:sp>
      <p:sp>
        <p:nvSpPr>
          <p:cNvPr id="79" name="Rectangle 78"/>
          <p:cNvSpPr/>
          <p:nvPr/>
        </p:nvSpPr>
        <p:spPr bwMode="auto">
          <a:xfrm>
            <a:off x="685801" y="4584700"/>
            <a:ext cx="7707313" cy="1803400"/>
          </a:xfrm>
          <a:prstGeom prst="rect">
            <a:avLst/>
          </a:prstGeom>
          <a:solidFill>
            <a:schemeClr val="accent6">
              <a:alpha val="20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0" name="Rounded Rectangle 79"/>
          <p:cNvSpPr/>
          <p:nvPr/>
        </p:nvSpPr>
        <p:spPr bwMode="auto">
          <a:xfrm>
            <a:off x="2729729" y="4670424"/>
            <a:ext cx="1385071" cy="1603375"/>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1" name="Rounded Rectangle 80"/>
          <p:cNvSpPr/>
          <p:nvPr/>
        </p:nvSpPr>
        <p:spPr bwMode="auto">
          <a:xfrm>
            <a:off x="5613400" y="46704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2" name="Freeform 9"/>
          <p:cNvSpPr>
            <a:spLocks/>
          </p:cNvSpPr>
          <p:nvPr/>
        </p:nvSpPr>
        <p:spPr bwMode="auto">
          <a:xfrm rot="20408185">
            <a:off x="3797804" y="5652295"/>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83" name="Picture 88"/>
          <p:cNvPicPr>
            <a:picLocks noChangeAspect="1" noChangeArrowheads="1"/>
          </p:cNvPicPr>
          <p:nvPr/>
        </p:nvPicPr>
        <p:blipFill>
          <a:blip r:embed="rId3"/>
          <a:srcRect/>
          <a:stretch>
            <a:fillRect/>
          </a:stretch>
        </p:blipFill>
        <p:spPr bwMode="auto">
          <a:xfrm>
            <a:off x="6712828" y="4688297"/>
            <a:ext cx="1637705" cy="1054838"/>
          </a:xfrm>
          <a:prstGeom prst="rect">
            <a:avLst/>
          </a:prstGeom>
          <a:noFill/>
          <a:ln w="9525" algn="ctr">
            <a:noFill/>
            <a:miter lim="800000"/>
            <a:headEnd/>
            <a:tailEnd/>
          </a:ln>
        </p:spPr>
      </p:pic>
      <p:sp>
        <p:nvSpPr>
          <p:cNvPr id="84" name="TextBox 83"/>
          <p:cNvSpPr txBox="1"/>
          <p:nvPr/>
        </p:nvSpPr>
        <p:spPr>
          <a:xfrm>
            <a:off x="2591522" y="4707736"/>
            <a:ext cx="1703274" cy="251614"/>
          </a:xfrm>
          <a:prstGeom prst="rect">
            <a:avLst/>
          </a:prstGeom>
          <a:noFill/>
        </p:spPr>
        <p:txBody>
          <a:bodyPr wrap="square" lIns="0" tIns="0" rIns="0" bIns="0" rtlCol="0" anchor="ctr" anchorCtr="0">
            <a:noAutofit/>
          </a:bodyPr>
          <a:lstStyle/>
          <a:p>
            <a:r>
              <a:rPr lang="en-US" sz="1200" b="1" dirty="0"/>
              <a:t>Company A</a:t>
            </a:r>
          </a:p>
        </p:txBody>
      </p:sp>
      <p:sp>
        <p:nvSpPr>
          <p:cNvPr id="85" name="TextBox 84"/>
          <p:cNvSpPr txBox="1"/>
          <p:nvPr/>
        </p:nvSpPr>
        <p:spPr>
          <a:xfrm>
            <a:off x="7096049" y="4974562"/>
            <a:ext cx="943352" cy="432080"/>
          </a:xfrm>
          <a:prstGeom prst="rect">
            <a:avLst/>
          </a:prstGeom>
          <a:noFill/>
        </p:spPr>
        <p:txBody>
          <a:bodyPr wrap="none" rtlCol="0" anchor="ctr" anchorCtr="0">
            <a:noAutofit/>
          </a:bodyPr>
          <a:lstStyle/>
          <a:p>
            <a:r>
              <a:rPr lang="en-US" sz="1400" b="1" dirty="0"/>
              <a:t>Internet </a:t>
            </a:r>
          </a:p>
        </p:txBody>
      </p:sp>
      <p:sp>
        <p:nvSpPr>
          <p:cNvPr id="86" name="TextBox 85"/>
          <p:cNvSpPr txBox="1"/>
          <p:nvPr/>
        </p:nvSpPr>
        <p:spPr>
          <a:xfrm>
            <a:off x="5606802" y="4707736"/>
            <a:ext cx="1446107" cy="226214"/>
          </a:xfrm>
          <a:prstGeom prst="rect">
            <a:avLst/>
          </a:prstGeom>
          <a:noFill/>
        </p:spPr>
        <p:txBody>
          <a:bodyPr wrap="square" lIns="0" tIns="0" rIns="0" bIns="0" rtlCol="0" anchor="ctr" anchorCtr="0">
            <a:noAutofit/>
          </a:bodyPr>
          <a:lstStyle/>
          <a:p>
            <a:r>
              <a:rPr lang="en-US" sz="1200" b="1" dirty="0"/>
              <a:t>ISP</a:t>
            </a:r>
            <a:r>
              <a:rPr lang="en-US" sz="1200" dirty="0"/>
              <a:t> </a:t>
            </a:r>
          </a:p>
        </p:txBody>
      </p:sp>
      <p:sp>
        <p:nvSpPr>
          <p:cNvPr id="87" name="TextBox 86"/>
          <p:cNvSpPr txBox="1"/>
          <p:nvPr/>
        </p:nvSpPr>
        <p:spPr>
          <a:xfrm>
            <a:off x="836518" y="4701511"/>
            <a:ext cx="943352" cy="432080"/>
          </a:xfrm>
          <a:prstGeom prst="rect">
            <a:avLst/>
          </a:prstGeom>
          <a:noFill/>
        </p:spPr>
        <p:txBody>
          <a:bodyPr wrap="none" rtlCol="0" anchor="ctr" anchorCtr="0">
            <a:noAutofit/>
          </a:bodyPr>
          <a:lstStyle/>
          <a:p>
            <a:r>
              <a:rPr lang="en-US" sz="1400" b="1" dirty="0"/>
              <a:t>Option 2:</a:t>
            </a:r>
          </a:p>
        </p:txBody>
      </p:sp>
      <p:sp>
        <p:nvSpPr>
          <p:cNvPr id="88" name="Freeform 9"/>
          <p:cNvSpPr>
            <a:spLocks/>
          </p:cNvSpPr>
          <p:nvPr/>
        </p:nvSpPr>
        <p:spPr bwMode="auto">
          <a:xfrm>
            <a:off x="3770022" y="5184773"/>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89" name="Picture 37"/>
          <p:cNvPicPr>
            <a:picLocks noChangeArrowheads="1"/>
          </p:cNvPicPr>
          <p:nvPr/>
        </p:nvPicPr>
        <p:blipFill>
          <a:blip r:embed="rId4"/>
          <a:srcRect/>
          <a:stretch>
            <a:fillRect/>
          </a:stretch>
        </p:blipFill>
        <p:spPr bwMode="auto">
          <a:xfrm>
            <a:off x="5883217" y="5079694"/>
            <a:ext cx="972733" cy="451691"/>
          </a:xfrm>
          <a:prstGeom prst="rect">
            <a:avLst/>
          </a:prstGeom>
          <a:noFill/>
          <a:ln w="9525">
            <a:noFill/>
            <a:miter lim="800000"/>
            <a:headEnd/>
            <a:tailEnd/>
          </a:ln>
        </p:spPr>
      </p:pic>
      <p:sp>
        <p:nvSpPr>
          <p:cNvPr id="90" name="TextBox 89"/>
          <p:cNvSpPr txBox="1"/>
          <p:nvPr/>
        </p:nvSpPr>
        <p:spPr>
          <a:xfrm>
            <a:off x="6191052" y="5300031"/>
            <a:ext cx="435710" cy="258532"/>
          </a:xfrm>
          <a:prstGeom prst="rect">
            <a:avLst/>
          </a:prstGeom>
          <a:noFill/>
        </p:spPr>
        <p:txBody>
          <a:bodyPr wrap="none" rtlCol="0">
            <a:spAutoFit/>
          </a:bodyPr>
          <a:lstStyle/>
          <a:p>
            <a:r>
              <a:rPr lang="en-US" sz="1200" b="1" dirty="0">
                <a:solidFill>
                  <a:schemeClr val="bg1"/>
                </a:solidFill>
              </a:rPr>
              <a:t>PE</a:t>
            </a:r>
          </a:p>
        </p:txBody>
      </p:sp>
      <p:pic>
        <p:nvPicPr>
          <p:cNvPr id="91" name="Picture 37"/>
          <p:cNvPicPr>
            <a:picLocks noChangeArrowheads="1"/>
          </p:cNvPicPr>
          <p:nvPr/>
        </p:nvPicPr>
        <p:blipFill>
          <a:blip r:embed="rId4"/>
          <a:srcRect/>
          <a:stretch>
            <a:fillRect/>
          </a:stretch>
        </p:blipFill>
        <p:spPr bwMode="auto">
          <a:xfrm>
            <a:off x="2911380" y="5081371"/>
            <a:ext cx="972733" cy="451691"/>
          </a:xfrm>
          <a:prstGeom prst="rect">
            <a:avLst/>
          </a:prstGeom>
          <a:noFill/>
          <a:ln w="9525">
            <a:noFill/>
            <a:miter lim="800000"/>
            <a:headEnd/>
            <a:tailEnd/>
          </a:ln>
        </p:spPr>
      </p:pic>
      <p:sp>
        <p:nvSpPr>
          <p:cNvPr id="92" name="TextBox 91"/>
          <p:cNvSpPr txBox="1"/>
          <p:nvPr/>
        </p:nvSpPr>
        <p:spPr>
          <a:xfrm>
            <a:off x="3219214" y="5301709"/>
            <a:ext cx="424960" cy="258532"/>
          </a:xfrm>
          <a:prstGeom prst="rect">
            <a:avLst/>
          </a:prstGeom>
          <a:noFill/>
        </p:spPr>
        <p:txBody>
          <a:bodyPr wrap="none" rtlCol="0">
            <a:spAutoFit/>
          </a:bodyPr>
          <a:lstStyle/>
          <a:p>
            <a:r>
              <a:rPr lang="en-US" sz="1200" b="1" dirty="0">
                <a:solidFill>
                  <a:schemeClr val="bg1"/>
                </a:solidFill>
              </a:rPr>
              <a:t>R1</a:t>
            </a:r>
          </a:p>
        </p:txBody>
      </p:sp>
      <p:pic>
        <p:nvPicPr>
          <p:cNvPr id="93" name="Picture 37"/>
          <p:cNvPicPr>
            <a:picLocks noChangeArrowheads="1"/>
          </p:cNvPicPr>
          <p:nvPr/>
        </p:nvPicPr>
        <p:blipFill>
          <a:blip r:embed="rId4"/>
          <a:srcRect/>
          <a:stretch>
            <a:fillRect/>
          </a:stretch>
        </p:blipFill>
        <p:spPr bwMode="auto">
          <a:xfrm>
            <a:off x="2924080" y="5716371"/>
            <a:ext cx="972733" cy="451691"/>
          </a:xfrm>
          <a:prstGeom prst="rect">
            <a:avLst/>
          </a:prstGeom>
          <a:noFill/>
          <a:ln w="9525">
            <a:noFill/>
            <a:miter lim="800000"/>
            <a:headEnd/>
            <a:tailEnd/>
          </a:ln>
        </p:spPr>
      </p:pic>
      <p:sp>
        <p:nvSpPr>
          <p:cNvPr id="94" name="TextBox 93"/>
          <p:cNvSpPr txBox="1"/>
          <p:nvPr/>
        </p:nvSpPr>
        <p:spPr>
          <a:xfrm>
            <a:off x="3231914" y="5936709"/>
            <a:ext cx="380232" cy="258532"/>
          </a:xfrm>
          <a:prstGeom prst="rect">
            <a:avLst/>
          </a:prstGeom>
          <a:noFill/>
        </p:spPr>
        <p:txBody>
          <a:bodyPr wrap="none" rtlCol="0">
            <a:spAutoFit/>
          </a:bodyPr>
          <a:lstStyle/>
          <a:p>
            <a:r>
              <a:rPr lang="en-US" sz="1200" b="1" dirty="0">
                <a:solidFill>
                  <a:schemeClr val="bg1"/>
                </a:solidFill>
              </a:rPr>
              <a:t>R2</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One ISP: Dual-Homed</a:t>
            </a:r>
          </a:p>
        </p:txBody>
      </p:sp>
      <p:sp>
        <p:nvSpPr>
          <p:cNvPr id="6" name="Content Placeholder 5"/>
          <p:cNvSpPr>
            <a:spLocks noGrp="1"/>
          </p:cNvSpPr>
          <p:nvPr>
            <p:ph idx="10"/>
          </p:nvPr>
        </p:nvSpPr>
        <p:spPr/>
        <p:txBody>
          <a:bodyPr>
            <a:normAutofit/>
          </a:bodyPr>
          <a:lstStyle/>
          <a:p>
            <a:r>
              <a:rPr lang="en-US" dirty="0"/>
              <a:t>Routing deployment options include:</a:t>
            </a:r>
          </a:p>
          <a:p>
            <a:pPr lvl="1"/>
            <a:r>
              <a:rPr lang="en-US" dirty="0"/>
              <a:t>Primary and backup link functionality in case the primary link fails.</a:t>
            </a:r>
          </a:p>
          <a:p>
            <a:pPr lvl="1"/>
            <a:r>
              <a:rPr lang="en-US" dirty="0"/>
              <a:t>Load sharing using Cisco Express Forwarding (CEF).</a:t>
            </a:r>
          </a:p>
          <a:p>
            <a:r>
              <a:rPr lang="en-US" dirty="0"/>
              <a:t>Regardless, routing can be either static or dynamic (BGP).</a:t>
            </a:r>
          </a:p>
        </p:txBody>
      </p:sp>
      <p:sp>
        <p:nvSpPr>
          <p:cNvPr id="38" name="Rectangle 37"/>
          <p:cNvSpPr/>
          <p:nvPr/>
        </p:nvSpPr>
        <p:spPr bwMode="auto">
          <a:xfrm>
            <a:off x="685801" y="3009900"/>
            <a:ext cx="7707313" cy="1295400"/>
          </a:xfrm>
          <a:prstGeom prst="rect">
            <a:avLst/>
          </a:prstGeom>
          <a:solidFill>
            <a:schemeClr val="accent1">
              <a:alpha val="20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39" name="Rounded Rectangle 38"/>
          <p:cNvSpPr/>
          <p:nvPr/>
        </p:nvSpPr>
        <p:spPr bwMode="auto">
          <a:xfrm>
            <a:off x="2729729" y="3095625"/>
            <a:ext cx="1385071"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0" name="Rounded Rectangle 39"/>
          <p:cNvSpPr/>
          <p:nvPr/>
        </p:nvSpPr>
        <p:spPr bwMode="auto">
          <a:xfrm>
            <a:off x="5613400" y="30956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1" name="Freeform 9"/>
          <p:cNvSpPr>
            <a:spLocks/>
          </p:cNvSpPr>
          <p:nvPr/>
        </p:nvSpPr>
        <p:spPr bwMode="auto">
          <a:xfrm>
            <a:off x="3747003" y="3759995"/>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42" name="Picture 88"/>
          <p:cNvPicPr>
            <a:picLocks noChangeAspect="1" noChangeArrowheads="1"/>
          </p:cNvPicPr>
          <p:nvPr/>
        </p:nvPicPr>
        <p:blipFill>
          <a:blip r:embed="rId3"/>
          <a:srcRect/>
          <a:stretch>
            <a:fillRect/>
          </a:stretch>
        </p:blipFill>
        <p:spPr bwMode="auto">
          <a:xfrm>
            <a:off x="6712828" y="3113497"/>
            <a:ext cx="1637705" cy="1054838"/>
          </a:xfrm>
          <a:prstGeom prst="rect">
            <a:avLst/>
          </a:prstGeom>
          <a:noFill/>
          <a:ln w="9525" algn="ctr">
            <a:noFill/>
            <a:miter lim="800000"/>
            <a:headEnd/>
            <a:tailEnd/>
          </a:ln>
        </p:spPr>
      </p:pic>
      <p:sp>
        <p:nvSpPr>
          <p:cNvPr id="43" name="TextBox 42"/>
          <p:cNvSpPr txBox="1"/>
          <p:nvPr/>
        </p:nvSpPr>
        <p:spPr>
          <a:xfrm>
            <a:off x="2591522" y="3132936"/>
            <a:ext cx="1703274" cy="251614"/>
          </a:xfrm>
          <a:prstGeom prst="rect">
            <a:avLst/>
          </a:prstGeom>
          <a:noFill/>
        </p:spPr>
        <p:txBody>
          <a:bodyPr wrap="square" lIns="0" tIns="0" rIns="0" bIns="0" rtlCol="0" anchor="ctr" anchorCtr="0">
            <a:noAutofit/>
          </a:bodyPr>
          <a:lstStyle/>
          <a:p>
            <a:r>
              <a:rPr lang="en-US" sz="1200" b="1" dirty="0"/>
              <a:t>Company A</a:t>
            </a:r>
          </a:p>
        </p:txBody>
      </p:sp>
      <p:sp>
        <p:nvSpPr>
          <p:cNvPr id="44" name="TextBox 43"/>
          <p:cNvSpPr txBox="1"/>
          <p:nvPr/>
        </p:nvSpPr>
        <p:spPr>
          <a:xfrm>
            <a:off x="7096049" y="3399762"/>
            <a:ext cx="943352" cy="432080"/>
          </a:xfrm>
          <a:prstGeom prst="rect">
            <a:avLst/>
          </a:prstGeom>
          <a:noFill/>
        </p:spPr>
        <p:txBody>
          <a:bodyPr wrap="none" rtlCol="0" anchor="ctr" anchorCtr="0">
            <a:noAutofit/>
          </a:bodyPr>
          <a:lstStyle/>
          <a:p>
            <a:r>
              <a:rPr lang="en-US" sz="1400" b="1" dirty="0"/>
              <a:t>Internet </a:t>
            </a:r>
          </a:p>
        </p:txBody>
      </p:sp>
      <p:sp>
        <p:nvSpPr>
          <p:cNvPr id="50" name="TextBox 49"/>
          <p:cNvSpPr txBox="1"/>
          <p:nvPr/>
        </p:nvSpPr>
        <p:spPr>
          <a:xfrm>
            <a:off x="5606802" y="3132936"/>
            <a:ext cx="1446107" cy="226214"/>
          </a:xfrm>
          <a:prstGeom prst="rect">
            <a:avLst/>
          </a:prstGeom>
          <a:noFill/>
        </p:spPr>
        <p:txBody>
          <a:bodyPr wrap="square" lIns="0" tIns="0" rIns="0" bIns="0" rtlCol="0" anchor="ctr" anchorCtr="0">
            <a:noAutofit/>
          </a:bodyPr>
          <a:lstStyle/>
          <a:p>
            <a:r>
              <a:rPr lang="en-US" sz="1200" b="1" dirty="0"/>
              <a:t>ISP</a:t>
            </a:r>
            <a:r>
              <a:rPr lang="en-US" sz="1200" dirty="0"/>
              <a:t> </a:t>
            </a:r>
          </a:p>
        </p:txBody>
      </p:sp>
      <p:sp>
        <p:nvSpPr>
          <p:cNvPr id="55" name="TextBox 54"/>
          <p:cNvSpPr txBox="1"/>
          <p:nvPr/>
        </p:nvSpPr>
        <p:spPr>
          <a:xfrm>
            <a:off x="836518" y="3126711"/>
            <a:ext cx="943352" cy="432080"/>
          </a:xfrm>
          <a:prstGeom prst="rect">
            <a:avLst/>
          </a:prstGeom>
          <a:noFill/>
        </p:spPr>
        <p:txBody>
          <a:bodyPr wrap="none" rtlCol="0" anchor="ctr" anchorCtr="0">
            <a:noAutofit/>
          </a:bodyPr>
          <a:lstStyle/>
          <a:p>
            <a:r>
              <a:rPr lang="en-US" sz="1400" b="1" dirty="0"/>
              <a:t>Option 1:</a:t>
            </a:r>
          </a:p>
        </p:txBody>
      </p:sp>
      <p:sp>
        <p:nvSpPr>
          <p:cNvPr id="78" name="Freeform 9"/>
          <p:cNvSpPr>
            <a:spLocks/>
          </p:cNvSpPr>
          <p:nvPr/>
        </p:nvSpPr>
        <p:spPr bwMode="auto">
          <a:xfrm>
            <a:off x="3770022" y="3609973"/>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45" name="Picture 37"/>
          <p:cNvPicPr>
            <a:picLocks noChangeArrowheads="1"/>
          </p:cNvPicPr>
          <p:nvPr/>
        </p:nvPicPr>
        <p:blipFill>
          <a:blip r:embed="rId4"/>
          <a:srcRect/>
          <a:stretch>
            <a:fillRect/>
          </a:stretch>
        </p:blipFill>
        <p:spPr bwMode="auto">
          <a:xfrm>
            <a:off x="5883217" y="3504894"/>
            <a:ext cx="972733" cy="451691"/>
          </a:xfrm>
          <a:prstGeom prst="rect">
            <a:avLst/>
          </a:prstGeom>
          <a:noFill/>
          <a:ln w="9525">
            <a:noFill/>
            <a:miter lim="800000"/>
            <a:headEnd/>
            <a:tailEnd/>
          </a:ln>
        </p:spPr>
      </p:pic>
      <p:sp>
        <p:nvSpPr>
          <p:cNvPr id="46" name="TextBox 45"/>
          <p:cNvSpPr txBox="1"/>
          <p:nvPr/>
        </p:nvSpPr>
        <p:spPr>
          <a:xfrm>
            <a:off x="6191052" y="3725231"/>
            <a:ext cx="435710" cy="258532"/>
          </a:xfrm>
          <a:prstGeom prst="rect">
            <a:avLst/>
          </a:prstGeom>
          <a:noFill/>
        </p:spPr>
        <p:txBody>
          <a:bodyPr wrap="none" rtlCol="0">
            <a:spAutoFit/>
          </a:bodyPr>
          <a:lstStyle/>
          <a:p>
            <a:r>
              <a:rPr lang="en-US" sz="1200" b="1" dirty="0">
                <a:solidFill>
                  <a:schemeClr val="bg1"/>
                </a:solidFill>
              </a:rPr>
              <a:t>PE</a:t>
            </a:r>
          </a:p>
        </p:txBody>
      </p:sp>
      <p:pic>
        <p:nvPicPr>
          <p:cNvPr id="47" name="Picture 37"/>
          <p:cNvPicPr>
            <a:picLocks noChangeArrowheads="1"/>
          </p:cNvPicPr>
          <p:nvPr/>
        </p:nvPicPr>
        <p:blipFill>
          <a:blip r:embed="rId4"/>
          <a:srcRect/>
          <a:stretch>
            <a:fillRect/>
          </a:stretch>
        </p:blipFill>
        <p:spPr bwMode="auto">
          <a:xfrm>
            <a:off x="2911380" y="3506571"/>
            <a:ext cx="972733" cy="451691"/>
          </a:xfrm>
          <a:prstGeom prst="rect">
            <a:avLst/>
          </a:prstGeom>
          <a:noFill/>
          <a:ln w="9525">
            <a:noFill/>
            <a:miter lim="800000"/>
            <a:headEnd/>
            <a:tailEnd/>
          </a:ln>
        </p:spPr>
      </p:pic>
      <p:sp>
        <p:nvSpPr>
          <p:cNvPr id="48" name="TextBox 47"/>
          <p:cNvSpPr txBox="1"/>
          <p:nvPr/>
        </p:nvSpPr>
        <p:spPr>
          <a:xfrm>
            <a:off x="3219214" y="3726909"/>
            <a:ext cx="424960" cy="258532"/>
          </a:xfrm>
          <a:prstGeom prst="rect">
            <a:avLst/>
          </a:prstGeom>
          <a:noFill/>
        </p:spPr>
        <p:txBody>
          <a:bodyPr wrap="none" rtlCol="0">
            <a:spAutoFit/>
          </a:bodyPr>
          <a:lstStyle/>
          <a:p>
            <a:r>
              <a:rPr lang="en-US" sz="1200" b="1" dirty="0">
                <a:solidFill>
                  <a:schemeClr val="bg1"/>
                </a:solidFill>
              </a:rPr>
              <a:t>R1</a:t>
            </a:r>
          </a:p>
        </p:txBody>
      </p:sp>
      <p:sp>
        <p:nvSpPr>
          <p:cNvPr id="79" name="Rectangle 78"/>
          <p:cNvSpPr/>
          <p:nvPr/>
        </p:nvSpPr>
        <p:spPr bwMode="auto">
          <a:xfrm>
            <a:off x="685801" y="4584700"/>
            <a:ext cx="7707313" cy="1803400"/>
          </a:xfrm>
          <a:prstGeom prst="rect">
            <a:avLst/>
          </a:prstGeom>
          <a:solidFill>
            <a:schemeClr val="accent6">
              <a:alpha val="20000"/>
            </a:scheme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0" name="Rounded Rectangle 79"/>
          <p:cNvSpPr/>
          <p:nvPr/>
        </p:nvSpPr>
        <p:spPr bwMode="auto">
          <a:xfrm>
            <a:off x="2729729" y="4670424"/>
            <a:ext cx="1385071" cy="1603375"/>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1" name="Rounded Rectangle 80"/>
          <p:cNvSpPr/>
          <p:nvPr/>
        </p:nvSpPr>
        <p:spPr bwMode="auto">
          <a:xfrm>
            <a:off x="5613400" y="46704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2" name="Freeform 9"/>
          <p:cNvSpPr>
            <a:spLocks/>
          </p:cNvSpPr>
          <p:nvPr/>
        </p:nvSpPr>
        <p:spPr bwMode="auto">
          <a:xfrm rot="20408185">
            <a:off x="3797804" y="5652295"/>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83" name="Picture 88"/>
          <p:cNvPicPr>
            <a:picLocks noChangeAspect="1" noChangeArrowheads="1"/>
          </p:cNvPicPr>
          <p:nvPr/>
        </p:nvPicPr>
        <p:blipFill>
          <a:blip r:embed="rId3"/>
          <a:srcRect/>
          <a:stretch>
            <a:fillRect/>
          </a:stretch>
        </p:blipFill>
        <p:spPr bwMode="auto">
          <a:xfrm>
            <a:off x="6712828" y="4688297"/>
            <a:ext cx="1637705" cy="1054838"/>
          </a:xfrm>
          <a:prstGeom prst="rect">
            <a:avLst/>
          </a:prstGeom>
          <a:noFill/>
          <a:ln w="9525" algn="ctr">
            <a:noFill/>
            <a:miter lim="800000"/>
            <a:headEnd/>
            <a:tailEnd/>
          </a:ln>
        </p:spPr>
      </p:pic>
      <p:sp>
        <p:nvSpPr>
          <p:cNvPr id="84" name="TextBox 83"/>
          <p:cNvSpPr txBox="1"/>
          <p:nvPr/>
        </p:nvSpPr>
        <p:spPr>
          <a:xfrm>
            <a:off x="2591522" y="4707736"/>
            <a:ext cx="1703274" cy="251614"/>
          </a:xfrm>
          <a:prstGeom prst="rect">
            <a:avLst/>
          </a:prstGeom>
          <a:noFill/>
        </p:spPr>
        <p:txBody>
          <a:bodyPr wrap="square" lIns="0" tIns="0" rIns="0" bIns="0" rtlCol="0" anchor="ctr" anchorCtr="0">
            <a:noAutofit/>
          </a:bodyPr>
          <a:lstStyle/>
          <a:p>
            <a:r>
              <a:rPr lang="en-US" sz="1200" b="1" dirty="0"/>
              <a:t>Company A</a:t>
            </a:r>
          </a:p>
        </p:txBody>
      </p:sp>
      <p:sp>
        <p:nvSpPr>
          <p:cNvPr id="85" name="TextBox 84"/>
          <p:cNvSpPr txBox="1"/>
          <p:nvPr/>
        </p:nvSpPr>
        <p:spPr>
          <a:xfrm>
            <a:off x="7096049" y="4974562"/>
            <a:ext cx="943352" cy="432080"/>
          </a:xfrm>
          <a:prstGeom prst="rect">
            <a:avLst/>
          </a:prstGeom>
          <a:noFill/>
        </p:spPr>
        <p:txBody>
          <a:bodyPr wrap="none" rtlCol="0" anchor="ctr" anchorCtr="0">
            <a:noAutofit/>
          </a:bodyPr>
          <a:lstStyle/>
          <a:p>
            <a:r>
              <a:rPr lang="en-US" sz="1400" b="1" dirty="0"/>
              <a:t>Internet </a:t>
            </a:r>
          </a:p>
        </p:txBody>
      </p:sp>
      <p:sp>
        <p:nvSpPr>
          <p:cNvPr id="86" name="TextBox 85"/>
          <p:cNvSpPr txBox="1"/>
          <p:nvPr/>
        </p:nvSpPr>
        <p:spPr>
          <a:xfrm>
            <a:off x="5606802" y="4707736"/>
            <a:ext cx="1446107" cy="226214"/>
          </a:xfrm>
          <a:prstGeom prst="rect">
            <a:avLst/>
          </a:prstGeom>
          <a:noFill/>
        </p:spPr>
        <p:txBody>
          <a:bodyPr wrap="square" lIns="0" tIns="0" rIns="0" bIns="0" rtlCol="0" anchor="ctr" anchorCtr="0">
            <a:noAutofit/>
          </a:bodyPr>
          <a:lstStyle/>
          <a:p>
            <a:r>
              <a:rPr lang="en-US" sz="1200" b="1" dirty="0"/>
              <a:t>ISP</a:t>
            </a:r>
            <a:r>
              <a:rPr lang="en-US" sz="1200" dirty="0"/>
              <a:t> </a:t>
            </a:r>
          </a:p>
        </p:txBody>
      </p:sp>
      <p:sp>
        <p:nvSpPr>
          <p:cNvPr id="87" name="TextBox 86"/>
          <p:cNvSpPr txBox="1"/>
          <p:nvPr/>
        </p:nvSpPr>
        <p:spPr>
          <a:xfrm>
            <a:off x="836518" y="4701511"/>
            <a:ext cx="943352" cy="432080"/>
          </a:xfrm>
          <a:prstGeom prst="rect">
            <a:avLst/>
          </a:prstGeom>
          <a:noFill/>
        </p:spPr>
        <p:txBody>
          <a:bodyPr wrap="none" rtlCol="0" anchor="ctr" anchorCtr="0">
            <a:noAutofit/>
          </a:bodyPr>
          <a:lstStyle/>
          <a:p>
            <a:r>
              <a:rPr lang="en-US" sz="1400" b="1" dirty="0"/>
              <a:t>Option 2:</a:t>
            </a:r>
          </a:p>
        </p:txBody>
      </p:sp>
      <p:sp>
        <p:nvSpPr>
          <p:cNvPr id="88" name="Freeform 9"/>
          <p:cNvSpPr>
            <a:spLocks/>
          </p:cNvSpPr>
          <p:nvPr/>
        </p:nvSpPr>
        <p:spPr bwMode="auto">
          <a:xfrm>
            <a:off x="3770022" y="5184773"/>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89" name="Picture 37"/>
          <p:cNvPicPr>
            <a:picLocks noChangeArrowheads="1"/>
          </p:cNvPicPr>
          <p:nvPr/>
        </p:nvPicPr>
        <p:blipFill>
          <a:blip r:embed="rId4"/>
          <a:srcRect/>
          <a:stretch>
            <a:fillRect/>
          </a:stretch>
        </p:blipFill>
        <p:spPr bwMode="auto">
          <a:xfrm>
            <a:off x="5883217" y="5079694"/>
            <a:ext cx="972733" cy="451691"/>
          </a:xfrm>
          <a:prstGeom prst="rect">
            <a:avLst/>
          </a:prstGeom>
          <a:noFill/>
          <a:ln w="9525">
            <a:noFill/>
            <a:miter lim="800000"/>
            <a:headEnd/>
            <a:tailEnd/>
          </a:ln>
        </p:spPr>
      </p:pic>
      <p:sp>
        <p:nvSpPr>
          <p:cNvPr id="90" name="TextBox 89"/>
          <p:cNvSpPr txBox="1"/>
          <p:nvPr/>
        </p:nvSpPr>
        <p:spPr>
          <a:xfrm>
            <a:off x="6191052" y="5300031"/>
            <a:ext cx="435710" cy="258532"/>
          </a:xfrm>
          <a:prstGeom prst="rect">
            <a:avLst/>
          </a:prstGeom>
          <a:noFill/>
        </p:spPr>
        <p:txBody>
          <a:bodyPr wrap="none" rtlCol="0">
            <a:spAutoFit/>
          </a:bodyPr>
          <a:lstStyle/>
          <a:p>
            <a:r>
              <a:rPr lang="en-US" sz="1200" b="1" dirty="0">
                <a:solidFill>
                  <a:schemeClr val="bg1"/>
                </a:solidFill>
              </a:rPr>
              <a:t>PE</a:t>
            </a:r>
          </a:p>
        </p:txBody>
      </p:sp>
      <p:pic>
        <p:nvPicPr>
          <p:cNvPr id="91" name="Picture 37"/>
          <p:cNvPicPr>
            <a:picLocks noChangeArrowheads="1"/>
          </p:cNvPicPr>
          <p:nvPr/>
        </p:nvPicPr>
        <p:blipFill>
          <a:blip r:embed="rId4"/>
          <a:srcRect/>
          <a:stretch>
            <a:fillRect/>
          </a:stretch>
        </p:blipFill>
        <p:spPr bwMode="auto">
          <a:xfrm>
            <a:off x="2911380" y="5081371"/>
            <a:ext cx="972733" cy="451691"/>
          </a:xfrm>
          <a:prstGeom prst="rect">
            <a:avLst/>
          </a:prstGeom>
          <a:noFill/>
          <a:ln w="9525">
            <a:noFill/>
            <a:miter lim="800000"/>
            <a:headEnd/>
            <a:tailEnd/>
          </a:ln>
        </p:spPr>
      </p:pic>
      <p:sp>
        <p:nvSpPr>
          <p:cNvPr id="92" name="TextBox 91"/>
          <p:cNvSpPr txBox="1"/>
          <p:nvPr/>
        </p:nvSpPr>
        <p:spPr>
          <a:xfrm>
            <a:off x="3219214" y="5301709"/>
            <a:ext cx="424960" cy="258532"/>
          </a:xfrm>
          <a:prstGeom prst="rect">
            <a:avLst/>
          </a:prstGeom>
          <a:noFill/>
        </p:spPr>
        <p:txBody>
          <a:bodyPr wrap="none" rtlCol="0">
            <a:spAutoFit/>
          </a:bodyPr>
          <a:lstStyle/>
          <a:p>
            <a:r>
              <a:rPr lang="en-US" sz="1200" b="1" dirty="0">
                <a:solidFill>
                  <a:schemeClr val="bg1"/>
                </a:solidFill>
              </a:rPr>
              <a:t>R1</a:t>
            </a:r>
          </a:p>
        </p:txBody>
      </p:sp>
      <p:pic>
        <p:nvPicPr>
          <p:cNvPr id="93" name="Picture 37"/>
          <p:cNvPicPr>
            <a:picLocks noChangeArrowheads="1"/>
          </p:cNvPicPr>
          <p:nvPr/>
        </p:nvPicPr>
        <p:blipFill>
          <a:blip r:embed="rId4"/>
          <a:srcRect/>
          <a:stretch>
            <a:fillRect/>
          </a:stretch>
        </p:blipFill>
        <p:spPr bwMode="auto">
          <a:xfrm>
            <a:off x="2924080" y="5716371"/>
            <a:ext cx="972733" cy="451691"/>
          </a:xfrm>
          <a:prstGeom prst="rect">
            <a:avLst/>
          </a:prstGeom>
          <a:noFill/>
          <a:ln w="9525">
            <a:noFill/>
            <a:miter lim="800000"/>
            <a:headEnd/>
            <a:tailEnd/>
          </a:ln>
        </p:spPr>
      </p:pic>
      <p:sp>
        <p:nvSpPr>
          <p:cNvPr id="94" name="TextBox 93"/>
          <p:cNvSpPr txBox="1"/>
          <p:nvPr/>
        </p:nvSpPr>
        <p:spPr>
          <a:xfrm>
            <a:off x="3231914" y="5936709"/>
            <a:ext cx="380232" cy="258532"/>
          </a:xfrm>
          <a:prstGeom prst="rect">
            <a:avLst/>
          </a:prstGeom>
          <a:noFill/>
        </p:spPr>
        <p:txBody>
          <a:bodyPr wrap="none" rtlCol="0">
            <a:spAutoFit/>
          </a:bodyPr>
          <a:lstStyle/>
          <a:p>
            <a:r>
              <a:rPr lang="en-US" sz="1200" b="1" dirty="0">
                <a:solidFill>
                  <a:schemeClr val="bg1"/>
                </a:solidFill>
              </a:rPr>
              <a:t>R2</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88"/>
          <p:cNvPicPr>
            <a:picLocks noChangeAspect="1" noChangeArrowheads="1"/>
          </p:cNvPicPr>
          <p:nvPr/>
        </p:nvPicPr>
        <p:blipFill>
          <a:blip r:embed="rId3"/>
          <a:srcRect/>
          <a:stretch>
            <a:fillRect/>
          </a:stretch>
        </p:blipFill>
        <p:spPr bwMode="auto">
          <a:xfrm>
            <a:off x="5252329" y="3608796"/>
            <a:ext cx="2901072" cy="2550703"/>
          </a:xfrm>
          <a:prstGeom prst="rect">
            <a:avLst/>
          </a:prstGeom>
          <a:noFill/>
          <a:ln w="9525" algn="ctr">
            <a:noFill/>
            <a:miter lim="800000"/>
            <a:headEnd/>
            <a:tailEnd/>
          </a:ln>
        </p:spPr>
      </p:pic>
      <p:sp>
        <p:nvSpPr>
          <p:cNvPr id="34" name="Rounded Rectangle 33"/>
          <p:cNvSpPr/>
          <p:nvPr/>
        </p:nvSpPr>
        <p:spPr bwMode="auto">
          <a:xfrm>
            <a:off x="4597400" y="51530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Connecting to Multiple ISPs: Multihomed</a:t>
            </a:r>
          </a:p>
        </p:txBody>
      </p:sp>
      <p:sp>
        <p:nvSpPr>
          <p:cNvPr id="6" name="Content Placeholder 5"/>
          <p:cNvSpPr>
            <a:spLocks noGrp="1"/>
          </p:cNvSpPr>
          <p:nvPr>
            <p:ph idx="10"/>
          </p:nvPr>
        </p:nvSpPr>
        <p:spPr/>
        <p:txBody>
          <a:bodyPr>
            <a:normAutofit/>
          </a:bodyPr>
          <a:lstStyle/>
          <a:p>
            <a:r>
              <a:rPr lang="en-US" dirty="0"/>
              <a:t>Connections from different ISPs can terminate on the same router, or on different routers to further enhance the resiliency. </a:t>
            </a:r>
          </a:p>
          <a:p>
            <a:r>
              <a:rPr lang="en-US" dirty="0"/>
              <a:t>Routing must be capable of reacting to dynamic changes therefore BGP is typically used.</a:t>
            </a:r>
          </a:p>
        </p:txBody>
      </p:sp>
      <p:sp>
        <p:nvSpPr>
          <p:cNvPr id="80" name="Rounded Rectangle 79"/>
          <p:cNvSpPr/>
          <p:nvPr/>
        </p:nvSpPr>
        <p:spPr bwMode="auto">
          <a:xfrm>
            <a:off x="1701029" y="3997324"/>
            <a:ext cx="1385071" cy="1603375"/>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1" name="Rounded Rectangle 80"/>
          <p:cNvSpPr/>
          <p:nvPr/>
        </p:nvSpPr>
        <p:spPr bwMode="auto">
          <a:xfrm>
            <a:off x="4584700" y="32607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2" name="Freeform 9"/>
          <p:cNvSpPr>
            <a:spLocks/>
          </p:cNvSpPr>
          <p:nvPr/>
        </p:nvSpPr>
        <p:spPr bwMode="auto">
          <a:xfrm rot="20408185">
            <a:off x="2769104" y="4242595"/>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sp>
        <p:nvSpPr>
          <p:cNvPr id="84" name="TextBox 83"/>
          <p:cNvSpPr txBox="1"/>
          <p:nvPr/>
        </p:nvSpPr>
        <p:spPr>
          <a:xfrm>
            <a:off x="1562822" y="4034636"/>
            <a:ext cx="1703274" cy="251614"/>
          </a:xfrm>
          <a:prstGeom prst="rect">
            <a:avLst/>
          </a:prstGeom>
          <a:noFill/>
        </p:spPr>
        <p:txBody>
          <a:bodyPr wrap="square" lIns="0" tIns="0" rIns="0" bIns="0" rtlCol="0" anchor="ctr" anchorCtr="0">
            <a:noAutofit/>
          </a:bodyPr>
          <a:lstStyle/>
          <a:p>
            <a:r>
              <a:rPr lang="en-US" sz="1200" b="1" dirty="0"/>
              <a:t>Company A</a:t>
            </a:r>
          </a:p>
        </p:txBody>
      </p:sp>
      <p:sp>
        <p:nvSpPr>
          <p:cNvPr id="85" name="TextBox 84"/>
          <p:cNvSpPr txBox="1"/>
          <p:nvPr/>
        </p:nvSpPr>
        <p:spPr>
          <a:xfrm>
            <a:off x="6257849" y="4669762"/>
            <a:ext cx="943352" cy="432080"/>
          </a:xfrm>
          <a:prstGeom prst="rect">
            <a:avLst/>
          </a:prstGeom>
          <a:noFill/>
        </p:spPr>
        <p:txBody>
          <a:bodyPr wrap="none" rtlCol="0" anchor="ctr" anchorCtr="0">
            <a:noAutofit/>
          </a:bodyPr>
          <a:lstStyle/>
          <a:p>
            <a:r>
              <a:rPr lang="en-US" sz="1400" b="1" dirty="0"/>
              <a:t>Internet </a:t>
            </a:r>
          </a:p>
        </p:txBody>
      </p:sp>
      <p:sp>
        <p:nvSpPr>
          <p:cNvPr id="86" name="TextBox 85"/>
          <p:cNvSpPr txBox="1"/>
          <p:nvPr/>
        </p:nvSpPr>
        <p:spPr>
          <a:xfrm>
            <a:off x="4578102" y="3298036"/>
            <a:ext cx="1446107" cy="226214"/>
          </a:xfrm>
          <a:prstGeom prst="rect">
            <a:avLst/>
          </a:prstGeom>
          <a:noFill/>
        </p:spPr>
        <p:txBody>
          <a:bodyPr wrap="square" lIns="0" tIns="0" rIns="0" bIns="0" rtlCol="0" anchor="ctr" anchorCtr="0">
            <a:noAutofit/>
          </a:bodyPr>
          <a:lstStyle/>
          <a:p>
            <a:r>
              <a:rPr lang="en-US" sz="1200" b="1" dirty="0"/>
              <a:t>ISP 1</a:t>
            </a:r>
            <a:r>
              <a:rPr lang="en-US" sz="1200" dirty="0"/>
              <a:t> </a:t>
            </a:r>
          </a:p>
        </p:txBody>
      </p:sp>
      <p:sp>
        <p:nvSpPr>
          <p:cNvPr id="88" name="Freeform 9"/>
          <p:cNvSpPr>
            <a:spLocks/>
          </p:cNvSpPr>
          <p:nvPr/>
        </p:nvSpPr>
        <p:spPr bwMode="auto">
          <a:xfrm rot="761210">
            <a:off x="2817522" y="5502273"/>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89" name="Picture 37"/>
          <p:cNvPicPr>
            <a:picLocks noChangeArrowheads="1"/>
          </p:cNvPicPr>
          <p:nvPr/>
        </p:nvPicPr>
        <p:blipFill>
          <a:blip r:embed="rId4"/>
          <a:srcRect/>
          <a:stretch>
            <a:fillRect/>
          </a:stretch>
        </p:blipFill>
        <p:spPr bwMode="auto">
          <a:xfrm>
            <a:off x="4854517" y="3669994"/>
            <a:ext cx="972733" cy="451691"/>
          </a:xfrm>
          <a:prstGeom prst="rect">
            <a:avLst/>
          </a:prstGeom>
          <a:noFill/>
          <a:ln w="9525">
            <a:noFill/>
            <a:miter lim="800000"/>
            <a:headEnd/>
            <a:tailEnd/>
          </a:ln>
        </p:spPr>
      </p:pic>
      <p:sp>
        <p:nvSpPr>
          <p:cNvPr id="90" name="TextBox 89"/>
          <p:cNvSpPr txBox="1"/>
          <p:nvPr/>
        </p:nvSpPr>
        <p:spPr>
          <a:xfrm>
            <a:off x="5162352" y="3890331"/>
            <a:ext cx="435710" cy="258532"/>
          </a:xfrm>
          <a:prstGeom prst="rect">
            <a:avLst/>
          </a:prstGeom>
          <a:noFill/>
        </p:spPr>
        <p:txBody>
          <a:bodyPr wrap="none" rtlCol="0">
            <a:spAutoFit/>
          </a:bodyPr>
          <a:lstStyle/>
          <a:p>
            <a:r>
              <a:rPr lang="en-US" sz="1200" b="1" dirty="0">
                <a:solidFill>
                  <a:schemeClr val="bg1"/>
                </a:solidFill>
              </a:rPr>
              <a:t>PE</a:t>
            </a:r>
          </a:p>
        </p:txBody>
      </p:sp>
      <p:pic>
        <p:nvPicPr>
          <p:cNvPr id="91" name="Picture 37"/>
          <p:cNvPicPr>
            <a:picLocks noChangeArrowheads="1"/>
          </p:cNvPicPr>
          <p:nvPr/>
        </p:nvPicPr>
        <p:blipFill>
          <a:blip r:embed="rId4"/>
          <a:srcRect/>
          <a:stretch>
            <a:fillRect/>
          </a:stretch>
        </p:blipFill>
        <p:spPr bwMode="auto">
          <a:xfrm>
            <a:off x="1882680" y="4408271"/>
            <a:ext cx="972733" cy="451691"/>
          </a:xfrm>
          <a:prstGeom prst="rect">
            <a:avLst/>
          </a:prstGeom>
          <a:noFill/>
          <a:ln w="9525">
            <a:noFill/>
            <a:miter lim="800000"/>
            <a:headEnd/>
            <a:tailEnd/>
          </a:ln>
        </p:spPr>
      </p:pic>
      <p:sp>
        <p:nvSpPr>
          <p:cNvPr id="92" name="TextBox 91"/>
          <p:cNvSpPr txBox="1"/>
          <p:nvPr/>
        </p:nvSpPr>
        <p:spPr>
          <a:xfrm>
            <a:off x="2190514" y="4628609"/>
            <a:ext cx="424960" cy="258532"/>
          </a:xfrm>
          <a:prstGeom prst="rect">
            <a:avLst/>
          </a:prstGeom>
          <a:noFill/>
        </p:spPr>
        <p:txBody>
          <a:bodyPr wrap="none" rtlCol="0">
            <a:spAutoFit/>
          </a:bodyPr>
          <a:lstStyle/>
          <a:p>
            <a:r>
              <a:rPr lang="en-US" sz="1200" b="1" dirty="0">
                <a:solidFill>
                  <a:schemeClr val="bg1"/>
                </a:solidFill>
              </a:rPr>
              <a:t>R1</a:t>
            </a:r>
          </a:p>
        </p:txBody>
      </p:sp>
      <p:pic>
        <p:nvPicPr>
          <p:cNvPr id="93" name="Picture 37"/>
          <p:cNvPicPr>
            <a:picLocks noChangeArrowheads="1"/>
          </p:cNvPicPr>
          <p:nvPr/>
        </p:nvPicPr>
        <p:blipFill>
          <a:blip r:embed="rId4"/>
          <a:srcRect/>
          <a:stretch>
            <a:fillRect/>
          </a:stretch>
        </p:blipFill>
        <p:spPr bwMode="auto">
          <a:xfrm>
            <a:off x="1895380" y="5043271"/>
            <a:ext cx="972733" cy="451691"/>
          </a:xfrm>
          <a:prstGeom prst="rect">
            <a:avLst/>
          </a:prstGeom>
          <a:noFill/>
          <a:ln w="9525">
            <a:noFill/>
            <a:miter lim="800000"/>
            <a:headEnd/>
            <a:tailEnd/>
          </a:ln>
        </p:spPr>
      </p:pic>
      <p:sp>
        <p:nvSpPr>
          <p:cNvPr id="94" name="TextBox 93"/>
          <p:cNvSpPr txBox="1"/>
          <p:nvPr/>
        </p:nvSpPr>
        <p:spPr>
          <a:xfrm>
            <a:off x="2203214" y="5263609"/>
            <a:ext cx="380232" cy="258532"/>
          </a:xfrm>
          <a:prstGeom prst="rect">
            <a:avLst/>
          </a:prstGeom>
          <a:noFill/>
        </p:spPr>
        <p:txBody>
          <a:bodyPr wrap="none" rtlCol="0">
            <a:spAutoFit/>
          </a:bodyPr>
          <a:lstStyle/>
          <a:p>
            <a:r>
              <a:rPr lang="en-US" sz="1200" b="1" dirty="0">
                <a:solidFill>
                  <a:schemeClr val="bg1"/>
                </a:solidFill>
              </a:rPr>
              <a:t>R2</a:t>
            </a:r>
          </a:p>
        </p:txBody>
      </p:sp>
      <p:sp>
        <p:nvSpPr>
          <p:cNvPr id="37" name="TextBox 36"/>
          <p:cNvSpPr txBox="1"/>
          <p:nvPr/>
        </p:nvSpPr>
        <p:spPr>
          <a:xfrm>
            <a:off x="4590802" y="5190336"/>
            <a:ext cx="1446107" cy="226214"/>
          </a:xfrm>
          <a:prstGeom prst="rect">
            <a:avLst/>
          </a:prstGeom>
          <a:noFill/>
        </p:spPr>
        <p:txBody>
          <a:bodyPr wrap="square" lIns="0" tIns="0" rIns="0" bIns="0" rtlCol="0" anchor="ctr" anchorCtr="0">
            <a:noAutofit/>
          </a:bodyPr>
          <a:lstStyle/>
          <a:p>
            <a:r>
              <a:rPr lang="en-US" sz="1200" b="1" dirty="0"/>
              <a:t>ISP 2</a:t>
            </a:r>
            <a:r>
              <a:rPr lang="en-US" sz="1200" dirty="0"/>
              <a:t> </a:t>
            </a:r>
          </a:p>
        </p:txBody>
      </p:sp>
      <p:pic>
        <p:nvPicPr>
          <p:cNvPr id="49" name="Picture 37"/>
          <p:cNvPicPr>
            <a:picLocks noChangeArrowheads="1"/>
          </p:cNvPicPr>
          <p:nvPr/>
        </p:nvPicPr>
        <p:blipFill>
          <a:blip r:embed="rId4"/>
          <a:srcRect/>
          <a:stretch>
            <a:fillRect/>
          </a:stretch>
        </p:blipFill>
        <p:spPr bwMode="auto">
          <a:xfrm>
            <a:off x="4867217" y="5562294"/>
            <a:ext cx="972733" cy="451691"/>
          </a:xfrm>
          <a:prstGeom prst="rect">
            <a:avLst/>
          </a:prstGeom>
          <a:noFill/>
          <a:ln w="9525">
            <a:noFill/>
            <a:miter lim="800000"/>
            <a:headEnd/>
            <a:tailEnd/>
          </a:ln>
        </p:spPr>
      </p:pic>
      <p:sp>
        <p:nvSpPr>
          <p:cNvPr id="51" name="TextBox 50"/>
          <p:cNvSpPr txBox="1"/>
          <p:nvPr/>
        </p:nvSpPr>
        <p:spPr>
          <a:xfrm>
            <a:off x="5175052" y="5782631"/>
            <a:ext cx="435710" cy="258532"/>
          </a:xfrm>
          <a:prstGeom prst="rect">
            <a:avLst/>
          </a:prstGeom>
          <a:noFill/>
        </p:spPr>
        <p:txBody>
          <a:bodyPr wrap="none" rtlCol="0">
            <a:spAutoFit/>
          </a:bodyPr>
          <a:lstStyle/>
          <a:p>
            <a:r>
              <a:rPr lang="en-US" sz="1200" b="1" dirty="0">
                <a:solidFill>
                  <a:schemeClr val="bg1"/>
                </a:solidFill>
              </a:rPr>
              <a:t>PE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88"/>
          <p:cNvPicPr>
            <a:picLocks noChangeAspect="1" noChangeArrowheads="1"/>
          </p:cNvPicPr>
          <p:nvPr/>
        </p:nvPicPr>
        <p:blipFill>
          <a:blip r:embed="rId3"/>
          <a:srcRect/>
          <a:stretch>
            <a:fillRect/>
          </a:stretch>
        </p:blipFill>
        <p:spPr bwMode="auto">
          <a:xfrm>
            <a:off x="5252329" y="3608796"/>
            <a:ext cx="2901072" cy="2550703"/>
          </a:xfrm>
          <a:prstGeom prst="rect">
            <a:avLst/>
          </a:prstGeom>
          <a:noFill/>
          <a:ln w="9525" algn="ctr">
            <a:noFill/>
            <a:miter lim="800000"/>
            <a:headEnd/>
            <a:tailEnd/>
          </a:ln>
        </p:spPr>
      </p:pic>
      <p:sp>
        <p:nvSpPr>
          <p:cNvPr id="34" name="Rounded Rectangle 33"/>
          <p:cNvSpPr/>
          <p:nvPr/>
        </p:nvSpPr>
        <p:spPr bwMode="auto">
          <a:xfrm>
            <a:off x="4597400" y="51530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Connecting to Multiple ISPs: Multihomed</a:t>
            </a:r>
          </a:p>
        </p:txBody>
      </p:sp>
      <p:sp>
        <p:nvSpPr>
          <p:cNvPr id="6" name="Content Placeholder 5"/>
          <p:cNvSpPr>
            <a:spLocks noGrp="1"/>
          </p:cNvSpPr>
          <p:nvPr>
            <p:ph idx="10"/>
          </p:nvPr>
        </p:nvSpPr>
        <p:spPr/>
        <p:txBody>
          <a:bodyPr>
            <a:normAutofit/>
          </a:bodyPr>
          <a:lstStyle/>
          <a:p>
            <a:r>
              <a:rPr lang="en-US" dirty="0"/>
              <a:t>Multihomed benefits include:</a:t>
            </a:r>
          </a:p>
          <a:p>
            <a:pPr lvl="1"/>
            <a:r>
              <a:rPr lang="en-US" dirty="0"/>
              <a:t>Achieving an ISP-independent solution. </a:t>
            </a:r>
          </a:p>
          <a:p>
            <a:pPr lvl="1"/>
            <a:r>
              <a:rPr lang="en-US" dirty="0"/>
              <a:t>Scalability of the solution, beyond two ISPs.</a:t>
            </a:r>
          </a:p>
          <a:p>
            <a:pPr lvl="1"/>
            <a:r>
              <a:rPr lang="en-US" dirty="0"/>
              <a:t>Resistance to a failure to a single ISP.</a:t>
            </a:r>
          </a:p>
          <a:p>
            <a:pPr lvl="1"/>
            <a:r>
              <a:rPr lang="en-US" dirty="0"/>
              <a:t>Load sharing for different destination networks between ISPs.</a:t>
            </a:r>
          </a:p>
          <a:p>
            <a:pPr lvl="1"/>
            <a:endParaRPr lang="en-US" dirty="0"/>
          </a:p>
        </p:txBody>
      </p:sp>
      <p:sp>
        <p:nvSpPr>
          <p:cNvPr id="80" name="Rounded Rectangle 79"/>
          <p:cNvSpPr/>
          <p:nvPr/>
        </p:nvSpPr>
        <p:spPr bwMode="auto">
          <a:xfrm>
            <a:off x="1701029" y="3997324"/>
            <a:ext cx="1385071" cy="1603375"/>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1" name="Rounded Rectangle 80"/>
          <p:cNvSpPr/>
          <p:nvPr/>
        </p:nvSpPr>
        <p:spPr bwMode="auto">
          <a:xfrm>
            <a:off x="4584700" y="32607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2" name="Freeform 9"/>
          <p:cNvSpPr>
            <a:spLocks/>
          </p:cNvSpPr>
          <p:nvPr/>
        </p:nvSpPr>
        <p:spPr bwMode="auto">
          <a:xfrm rot="20408185">
            <a:off x="2769104" y="4242595"/>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sp>
        <p:nvSpPr>
          <p:cNvPr id="84" name="TextBox 83"/>
          <p:cNvSpPr txBox="1"/>
          <p:nvPr/>
        </p:nvSpPr>
        <p:spPr>
          <a:xfrm>
            <a:off x="1562822" y="4034636"/>
            <a:ext cx="1703274" cy="251614"/>
          </a:xfrm>
          <a:prstGeom prst="rect">
            <a:avLst/>
          </a:prstGeom>
          <a:noFill/>
        </p:spPr>
        <p:txBody>
          <a:bodyPr wrap="square" lIns="0" tIns="0" rIns="0" bIns="0" rtlCol="0" anchor="ctr" anchorCtr="0">
            <a:noAutofit/>
          </a:bodyPr>
          <a:lstStyle/>
          <a:p>
            <a:r>
              <a:rPr lang="en-US" sz="1200" b="1" dirty="0"/>
              <a:t>Company A</a:t>
            </a:r>
          </a:p>
        </p:txBody>
      </p:sp>
      <p:sp>
        <p:nvSpPr>
          <p:cNvPr id="85" name="TextBox 84"/>
          <p:cNvSpPr txBox="1"/>
          <p:nvPr/>
        </p:nvSpPr>
        <p:spPr>
          <a:xfrm>
            <a:off x="6257849" y="4669762"/>
            <a:ext cx="943352" cy="432080"/>
          </a:xfrm>
          <a:prstGeom prst="rect">
            <a:avLst/>
          </a:prstGeom>
          <a:noFill/>
        </p:spPr>
        <p:txBody>
          <a:bodyPr wrap="none" rtlCol="0" anchor="ctr" anchorCtr="0">
            <a:noAutofit/>
          </a:bodyPr>
          <a:lstStyle/>
          <a:p>
            <a:r>
              <a:rPr lang="en-US" sz="1400" b="1" dirty="0"/>
              <a:t>Internet </a:t>
            </a:r>
          </a:p>
        </p:txBody>
      </p:sp>
      <p:sp>
        <p:nvSpPr>
          <p:cNvPr id="86" name="TextBox 85"/>
          <p:cNvSpPr txBox="1"/>
          <p:nvPr/>
        </p:nvSpPr>
        <p:spPr>
          <a:xfrm>
            <a:off x="4578102" y="3298036"/>
            <a:ext cx="1446107" cy="226214"/>
          </a:xfrm>
          <a:prstGeom prst="rect">
            <a:avLst/>
          </a:prstGeom>
          <a:noFill/>
        </p:spPr>
        <p:txBody>
          <a:bodyPr wrap="square" lIns="0" tIns="0" rIns="0" bIns="0" rtlCol="0" anchor="ctr" anchorCtr="0">
            <a:noAutofit/>
          </a:bodyPr>
          <a:lstStyle/>
          <a:p>
            <a:r>
              <a:rPr lang="en-US" sz="1200" b="1" dirty="0"/>
              <a:t>ISP 1</a:t>
            </a:r>
            <a:r>
              <a:rPr lang="en-US" sz="1200" dirty="0"/>
              <a:t> </a:t>
            </a:r>
          </a:p>
        </p:txBody>
      </p:sp>
      <p:sp>
        <p:nvSpPr>
          <p:cNvPr id="88" name="Freeform 9"/>
          <p:cNvSpPr>
            <a:spLocks/>
          </p:cNvSpPr>
          <p:nvPr/>
        </p:nvSpPr>
        <p:spPr bwMode="auto">
          <a:xfrm rot="761210">
            <a:off x="2817522" y="5502273"/>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89" name="Picture 37"/>
          <p:cNvPicPr>
            <a:picLocks noChangeArrowheads="1"/>
          </p:cNvPicPr>
          <p:nvPr/>
        </p:nvPicPr>
        <p:blipFill>
          <a:blip r:embed="rId4"/>
          <a:srcRect/>
          <a:stretch>
            <a:fillRect/>
          </a:stretch>
        </p:blipFill>
        <p:spPr bwMode="auto">
          <a:xfrm>
            <a:off x="4854517" y="3669994"/>
            <a:ext cx="972733" cy="451691"/>
          </a:xfrm>
          <a:prstGeom prst="rect">
            <a:avLst/>
          </a:prstGeom>
          <a:noFill/>
          <a:ln w="9525">
            <a:noFill/>
            <a:miter lim="800000"/>
            <a:headEnd/>
            <a:tailEnd/>
          </a:ln>
        </p:spPr>
      </p:pic>
      <p:sp>
        <p:nvSpPr>
          <p:cNvPr id="90" name="TextBox 89"/>
          <p:cNvSpPr txBox="1"/>
          <p:nvPr/>
        </p:nvSpPr>
        <p:spPr>
          <a:xfrm>
            <a:off x="5162352" y="3890331"/>
            <a:ext cx="435710" cy="258532"/>
          </a:xfrm>
          <a:prstGeom prst="rect">
            <a:avLst/>
          </a:prstGeom>
          <a:noFill/>
        </p:spPr>
        <p:txBody>
          <a:bodyPr wrap="none" rtlCol="0">
            <a:spAutoFit/>
          </a:bodyPr>
          <a:lstStyle/>
          <a:p>
            <a:r>
              <a:rPr lang="en-US" sz="1200" b="1" dirty="0">
                <a:solidFill>
                  <a:schemeClr val="bg1"/>
                </a:solidFill>
              </a:rPr>
              <a:t>PE</a:t>
            </a:r>
          </a:p>
        </p:txBody>
      </p:sp>
      <p:pic>
        <p:nvPicPr>
          <p:cNvPr id="91" name="Picture 37"/>
          <p:cNvPicPr>
            <a:picLocks noChangeArrowheads="1"/>
          </p:cNvPicPr>
          <p:nvPr/>
        </p:nvPicPr>
        <p:blipFill>
          <a:blip r:embed="rId4"/>
          <a:srcRect/>
          <a:stretch>
            <a:fillRect/>
          </a:stretch>
        </p:blipFill>
        <p:spPr bwMode="auto">
          <a:xfrm>
            <a:off x="1882680" y="4408271"/>
            <a:ext cx="972733" cy="451691"/>
          </a:xfrm>
          <a:prstGeom prst="rect">
            <a:avLst/>
          </a:prstGeom>
          <a:noFill/>
          <a:ln w="9525">
            <a:noFill/>
            <a:miter lim="800000"/>
            <a:headEnd/>
            <a:tailEnd/>
          </a:ln>
        </p:spPr>
      </p:pic>
      <p:sp>
        <p:nvSpPr>
          <p:cNvPr id="92" name="TextBox 91"/>
          <p:cNvSpPr txBox="1"/>
          <p:nvPr/>
        </p:nvSpPr>
        <p:spPr>
          <a:xfrm>
            <a:off x="2190514" y="4628609"/>
            <a:ext cx="424960" cy="258532"/>
          </a:xfrm>
          <a:prstGeom prst="rect">
            <a:avLst/>
          </a:prstGeom>
          <a:noFill/>
        </p:spPr>
        <p:txBody>
          <a:bodyPr wrap="none" rtlCol="0">
            <a:spAutoFit/>
          </a:bodyPr>
          <a:lstStyle/>
          <a:p>
            <a:r>
              <a:rPr lang="en-US" sz="1200" b="1" dirty="0">
                <a:solidFill>
                  <a:schemeClr val="bg1"/>
                </a:solidFill>
              </a:rPr>
              <a:t>R1</a:t>
            </a:r>
          </a:p>
        </p:txBody>
      </p:sp>
      <p:pic>
        <p:nvPicPr>
          <p:cNvPr id="93" name="Picture 37"/>
          <p:cNvPicPr>
            <a:picLocks noChangeArrowheads="1"/>
          </p:cNvPicPr>
          <p:nvPr/>
        </p:nvPicPr>
        <p:blipFill>
          <a:blip r:embed="rId4"/>
          <a:srcRect/>
          <a:stretch>
            <a:fillRect/>
          </a:stretch>
        </p:blipFill>
        <p:spPr bwMode="auto">
          <a:xfrm>
            <a:off x="1895380" y="5043271"/>
            <a:ext cx="972733" cy="451691"/>
          </a:xfrm>
          <a:prstGeom prst="rect">
            <a:avLst/>
          </a:prstGeom>
          <a:noFill/>
          <a:ln w="9525">
            <a:noFill/>
            <a:miter lim="800000"/>
            <a:headEnd/>
            <a:tailEnd/>
          </a:ln>
        </p:spPr>
      </p:pic>
      <p:sp>
        <p:nvSpPr>
          <p:cNvPr id="94" name="TextBox 93"/>
          <p:cNvSpPr txBox="1"/>
          <p:nvPr/>
        </p:nvSpPr>
        <p:spPr>
          <a:xfrm>
            <a:off x="2203214" y="5263609"/>
            <a:ext cx="380232" cy="258532"/>
          </a:xfrm>
          <a:prstGeom prst="rect">
            <a:avLst/>
          </a:prstGeom>
          <a:noFill/>
        </p:spPr>
        <p:txBody>
          <a:bodyPr wrap="none" rtlCol="0">
            <a:spAutoFit/>
          </a:bodyPr>
          <a:lstStyle/>
          <a:p>
            <a:r>
              <a:rPr lang="en-US" sz="1200" b="1" dirty="0">
                <a:solidFill>
                  <a:schemeClr val="bg1"/>
                </a:solidFill>
              </a:rPr>
              <a:t>R2</a:t>
            </a:r>
          </a:p>
        </p:txBody>
      </p:sp>
      <p:sp>
        <p:nvSpPr>
          <p:cNvPr id="37" name="TextBox 36"/>
          <p:cNvSpPr txBox="1"/>
          <p:nvPr/>
        </p:nvSpPr>
        <p:spPr>
          <a:xfrm>
            <a:off x="4590802" y="5190336"/>
            <a:ext cx="1446107" cy="226214"/>
          </a:xfrm>
          <a:prstGeom prst="rect">
            <a:avLst/>
          </a:prstGeom>
          <a:noFill/>
        </p:spPr>
        <p:txBody>
          <a:bodyPr wrap="square" lIns="0" tIns="0" rIns="0" bIns="0" rtlCol="0" anchor="ctr" anchorCtr="0">
            <a:noAutofit/>
          </a:bodyPr>
          <a:lstStyle/>
          <a:p>
            <a:r>
              <a:rPr lang="en-US" sz="1200" b="1" dirty="0"/>
              <a:t>ISP 2</a:t>
            </a:r>
            <a:r>
              <a:rPr lang="en-US" sz="1200" dirty="0"/>
              <a:t> </a:t>
            </a:r>
          </a:p>
        </p:txBody>
      </p:sp>
      <p:pic>
        <p:nvPicPr>
          <p:cNvPr id="49" name="Picture 37"/>
          <p:cNvPicPr>
            <a:picLocks noChangeArrowheads="1"/>
          </p:cNvPicPr>
          <p:nvPr/>
        </p:nvPicPr>
        <p:blipFill>
          <a:blip r:embed="rId4"/>
          <a:srcRect/>
          <a:stretch>
            <a:fillRect/>
          </a:stretch>
        </p:blipFill>
        <p:spPr bwMode="auto">
          <a:xfrm>
            <a:off x="4867217" y="5562294"/>
            <a:ext cx="972733" cy="451691"/>
          </a:xfrm>
          <a:prstGeom prst="rect">
            <a:avLst/>
          </a:prstGeom>
          <a:noFill/>
          <a:ln w="9525">
            <a:noFill/>
            <a:miter lim="800000"/>
            <a:headEnd/>
            <a:tailEnd/>
          </a:ln>
        </p:spPr>
      </p:pic>
      <p:sp>
        <p:nvSpPr>
          <p:cNvPr id="51" name="TextBox 50"/>
          <p:cNvSpPr txBox="1"/>
          <p:nvPr/>
        </p:nvSpPr>
        <p:spPr>
          <a:xfrm>
            <a:off x="5175052" y="5782631"/>
            <a:ext cx="435710" cy="258532"/>
          </a:xfrm>
          <a:prstGeom prst="rect">
            <a:avLst/>
          </a:prstGeom>
          <a:noFill/>
        </p:spPr>
        <p:txBody>
          <a:bodyPr wrap="none" rtlCol="0">
            <a:spAutoFit/>
          </a:bodyPr>
          <a:lstStyle/>
          <a:p>
            <a:r>
              <a:rPr lang="en-US" sz="1200" b="1" dirty="0">
                <a:solidFill>
                  <a:schemeClr val="bg1"/>
                </a:solidFill>
              </a:rPr>
              <a:t>PE</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 name="Picture 88"/>
          <p:cNvPicPr>
            <a:picLocks noChangeAspect="1" noChangeArrowheads="1"/>
          </p:cNvPicPr>
          <p:nvPr/>
        </p:nvPicPr>
        <p:blipFill>
          <a:blip r:embed="rId3"/>
          <a:srcRect/>
          <a:stretch>
            <a:fillRect/>
          </a:stretch>
        </p:blipFill>
        <p:spPr bwMode="auto">
          <a:xfrm>
            <a:off x="5252329" y="3608796"/>
            <a:ext cx="2901072" cy="2550703"/>
          </a:xfrm>
          <a:prstGeom prst="rect">
            <a:avLst/>
          </a:prstGeom>
          <a:noFill/>
          <a:ln w="9525" algn="ctr">
            <a:noFill/>
            <a:miter lim="800000"/>
            <a:headEnd/>
            <a:tailEnd/>
          </a:ln>
        </p:spPr>
      </p:pic>
      <p:sp>
        <p:nvSpPr>
          <p:cNvPr id="34" name="Rounded Rectangle 33"/>
          <p:cNvSpPr/>
          <p:nvPr/>
        </p:nvSpPr>
        <p:spPr bwMode="auto">
          <a:xfrm>
            <a:off x="4597400" y="51530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279400" y="365379"/>
            <a:ext cx="8864600" cy="740664"/>
          </a:xfrm>
        </p:spPr>
        <p:txBody>
          <a:bodyPr/>
          <a:lstStyle/>
          <a:p>
            <a:r>
              <a:rPr lang="en-US" dirty="0"/>
              <a:t>Connecting Multiple ISPs: Dual-Multihomed</a:t>
            </a:r>
          </a:p>
        </p:txBody>
      </p:sp>
      <p:sp>
        <p:nvSpPr>
          <p:cNvPr id="6" name="Content Placeholder 5"/>
          <p:cNvSpPr>
            <a:spLocks noGrp="1"/>
          </p:cNvSpPr>
          <p:nvPr>
            <p:ph idx="10"/>
          </p:nvPr>
        </p:nvSpPr>
        <p:spPr/>
        <p:txBody>
          <a:bodyPr>
            <a:normAutofit/>
          </a:bodyPr>
          <a:lstStyle/>
          <a:p>
            <a:r>
              <a:rPr lang="en-US" dirty="0"/>
              <a:t>Dual multihomed includes all the benefits of multihomed connectivity, with enhanced resiliency.</a:t>
            </a:r>
          </a:p>
          <a:p>
            <a:r>
              <a:rPr lang="en-US" dirty="0"/>
              <a:t>The configuration typically has multiple edge routers, one per ISP, and uses BGP.</a:t>
            </a:r>
          </a:p>
        </p:txBody>
      </p:sp>
      <p:sp>
        <p:nvSpPr>
          <p:cNvPr id="80" name="Rounded Rectangle 79"/>
          <p:cNvSpPr/>
          <p:nvPr/>
        </p:nvSpPr>
        <p:spPr bwMode="auto">
          <a:xfrm>
            <a:off x="1701029" y="3997324"/>
            <a:ext cx="1385071" cy="1603375"/>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1" name="Rounded Rectangle 80"/>
          <p:cNvSpPr/>
          <p:nvPr/>
        </p:nvSpPr>
        <p:spPr bwMode="auto">
          <a:xfrm>
            <a:off x="4584700" y="3260725"/>
            <a:ext cx="1204186" cy="1025524"/>
          </a:xfrm>
          <a:prstGeom prst="roundRect">
            <a:avLst/>
          </a:prstGeom>
          <a:solidFill>
            <a:srgbClr val="FFC000">
              <a:alpha val="66000"/>
            </a:srgbClr>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2" name="Freeform 9"/>
          <p:cNvSpPr>
            <a:spLocks/>
          </p:cNvSpPr>
          <p:nvPr/>
        </p:nvSpPr>
        <p:spPr bwMode="auto">
          <a:xfrm rot="20408185">
            <a:off x="2769104" y="4191795"/>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sp>
        <p:nvSpPr>
          <p:cNvPr id="84" name="TextBox 83"/>
          <p:cNvSpPr txBox="1"/>
          <p:nvPr/>
        </p:nvSpPr>
        <p:spPr>
          <a:xfrm>
            <a:off x="1562822" y="4034636"/>
            <a:ext cx="1703274" cy="251614"/>
          </a:xfrm>
          <a:prstGeom prst="rect">
            <a:avLst/>
          </a:prstGeom>
          <a:noFill/>
        </p:spPr>
        <p:txBody>
          <a:bodyPr wrap="square" lIns="0" tIns="0" rIns="0" bIns="0" rtlCol="0" anchor="ctr" anchorCtr="0">
            <a:noAutofit/>
          </a:bodyPr>
          <a:lstStyle/>
          <a:p>
            <a:r>
              <a:rPr lang="en-US" sz="1200" b="1" dirty="0"/>
              <a:t>Company A</a:t>
            </a:r>
          </a:p>
        </p:txBody>
      </p:sp>
      <p:sp>
        <p:nvSpPr>
          <p:cNvPr id="85" name="TextBox 84"/>
          <p:cNvSpPr txBox="1"/>
          <p:nvPr/>
        </p:nvSpPr>
        <p:spPr>
          <a:xfrm>
            <a:off x="6257849" y="4669762"/>
            <a:ext cx="943352" cy="432080"/>
          </a:xfrm>
          <a:prstGeom prst="rect">
            <a:avLst/>
          </a:prstGeom>
          <a:noFill/>
        </p:spPr>
        <p:txBody>
          <a:bodyPr wrap="none" rtlCol="0" anchor="ctr" anchorCtr="0">
            <a:noAutofit/>
          </a:bodyPr>
          <a:lstStyle/>
          <a:p>
            <a:r>
              <a:rPr lang="en-US" sz="1400" b="1" dirty="0"/>
              <a:t>Internet </a:t>
            </a:r>
          </a:p>
        </p:txBody>
      </p:sp>
      <p:sp>
        <p:nvSpPr>
          <p:cNvPr id="86" name="TextBox 85"/>
          <p:cNvSpPr txBox="1"/>
          <p:nvPr/>
        </p:nvSpPr>
        <p:spPr>
          <a:xfrm>
            <a:off x="4578102" y="3298036"/>
            <a:ext cx="1446107" cy="226214"/>
          </a:xfrm>
          <a:prstGeom prst="rect">
            <a:avLst/>
          </a:prstGeom>
          <a:noFill/>
        </p:spPr>
        <p:txBody>
          <a:bodyPr wrap="square" lIns="0" tIns="0" rIns="0" bIns="0" rtlCol="0" anchor="ctr" anchorCtr="0">
            <a:noAutofit/>
          </a:bodyPr>
          <a:lstStyle/>
          <a:p>
            <a:r>
              <a:rPr lang="en-US" sz="1200" b="1" dirty="0"/>
              <a:t>ISP 1</a:t>
            </a:r>
            <a:r>
              <a:rPr lang="en-US" sz="1200" dirty="0"/>
              <a:t> </a:t>
            </a:r>
          </a:p>
        </p:txBody>
      </p:sp>
      <p:sp>
        <p:nvSpPr>
          <p:cNvPr id="88" name="Freeform 9"/>
          <p:cNvSpPr>
            <a:spLocks/>
          </p:cNvSpPr>
          <p:nvPr/>
        </p:nvSpPr>
        <p:spPr bwMode="auto">
          <a:xfrm rot="761210">
            <a:off x="2792122" y="5413373"/>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89" name="Picture 37"/>
          <p:cNvPicPr>
            <a:picLocks noChangeArrowheads="1"/>
          </p:cNvPicPr>
          <p:nvPr/>
        </p:nvPicPr>
        <p:blipFill>
          <a:blip r:embed="rId4"/>
          <a:srcRect/>
          <a:stretch>
            <a:fillRect/>
          </a:stretch>
        </p:blipFill>
        <p:spPr bwMode="auto">
          <a:xfrm>
            <a:off x="4854517" y="3669994"/>
            <a:ext cx="972733" cy="451691"/>
          </a:xfrm>
          <a:prstGeom prst="rect">
            <a:avLst/>
          </a:prstGeom>
          <a:noFill/>
          <a:ln w="9525">
            <a:noFill/>
            <a:miter lim="800000"/>
            <a:headEnd/>
            <a:tailEnd/>
          </a:ln>
        </p:spPr>
      </p:pic>
      <p:sp>
        <p:nvSpPr>
          <p:cNvPr id="90" name="TextBox 89"/>
          <p:cNvSpPr txBox="1"/>
          <p:nvPr/>
        </p:nvSpPr>
        <p:spPr>
          <a:xfrm>
            <a:off x="5162352" y="3890331"/>
            <a:ext cx="435710" cy="258532"/>
          </a:xfrm>
          <a:prstGeom prst="rect">
            <a:avLst/>
          </a:prstGeom>
          <a:noFill/>
        </p:spPr>
        <p:txBody>
          <a:bodyPr wrap="none" rtlCol="0">
            <a:spAutoFit/>
          </a:bodyPr>
          <a:lstStyle/>
          <a:p>
            <a:r>
              <a:rPr lang="en-US" sz="1200" b="1" dirty="0">
                <a:solidFill>
                  <a:schemeClr val="bg1"/>
                </a:solidFill>
              </a:rPr>
              <a:t>PE</a:t>
            </a:r>
          </a:p>
        </p:txBody>
      </p:sp>
      <p:pic>
        <p:nvPicPr>
          <p:cNvPr id="91" name="Picture 37"/>
          <p:cNvPicPr>
            <a:picLocks noChangeArrowheads="1"/>
          </p:cNvPicPr>
          <p:nvPr/>
        </p:nvPicPr>
        <p:blipFill>
          <a:blip r:embed="rId4"/>
          <a:srcRect/>
          <a:stretch>
            <a:fillRect/>
          </a:stretch>
        </p:blipFill>
        <p:spPr bwMode="auto">
          <a:xfrm>
            <a:off x="1882680" y="4408271"/>
            <a:ext cx="972733" cy="451691"/>
          </a:xfrm>
          <a:prstGeom prst="rect">
            <a:avLst/>
          </a:prstGeom>
          <a:noFill/>
          <a:ln w="9525">
            <a:noFill/>
            <a:miter lim="800000"/>
            <a:headEnd/>
            <a:tailEnd/>
          </a:ln>
        </p:spPr>
      </p:pic>
      <p:sp>
        <p:nvSpPr>
          <p:cNvPr id="92" name="TextBox 91"/>
          <p:cNvSpPr txBox="1"/>
          <p:nvPr/>
        </p:nvSpPr>
        <p:spPr>
          <a:xfrm>
            <a:off x="2190514" y="4628609"/>
            <a:ext cx="424960" cy="258532"/>
          </a:xfrm>
          <a:prstGeom prst="rect">
            <a:avLst/>
          </a:prstGeom>
          <a:noFill/>
        </p:spPr>
        <p:txBody>
          <a:bodyPr wrap="none" rtlCol="0">
            <a:spAutoFit/>
          </a:bodyPr>
          <a:lstStyle/>
          <a:p>
            <a:r>
              <a:rPr lang="en-US" sz="1200" b="1" dirty="0">
                <a:solidFill>
                  <a:schemeClr val="bg1"/>
                </a:solidFill>
              </a:rPr>
              <a:t>R1</a:t>
            </a:r>
          </a:p>
        </p:txBody>
      </p:sp>
      <p:pic>
        <p:nvPicPr>
          <p:cNvPr id="93" name="Picture 37"/>
          <p:cNvPicPr>
            <a:picLocks noChangeArrowheads="1"/>
          </p:cNvPicPr>
          <p:nvPr/>
        </p:nvPicPr>
        <p:blipFill>
          <a:blip r:embed="rId4"/>
          <a:srcRect/>
          <a:stretch>
            <a:fillRect/>
          </a:stretch>
        </p:blipFill>
        <p:spPr bwMode="auto">
          <a:xfrm>
            <a:off x="1895380" y="5043271"/>
            <a:ext cx="972733" cy="451691"/>
          </a:xfrm>
          <a:prstGeom prst="rect">
            <a:avLst/>
          </a:prstGeom>
          <a:noFill/>
          <a:ln w="9525">
            <a:noFill/>
            <a:miter lim="800000"/>
            <a:headEnd/>
            <a:tailEnd/>
          </a:ln>
        </p:spPr>
      </p:pic>
      <p:sp>
        <p:nvSpPr>
          <p:cNvPr id="94" name="TextBox 93"/>
          <p:cNvSpPr txBox="1"/>
          <p:nvPr/>
        </p:nvSpPr>
        <p:spPr>
          <a:xfrm>
            <a:off x="2203214" y="5263609"/>
            <a:ext cx="380232" cy="258532"/>
          </a:xfrm>
          <a:prstGeom prst="rect">
            <a:avLst/>
          </a:prstGeom>
          <a:noFill/>
        </p:spPr>
        <p:txBody>
          <a:bodyPr wrap="none" rtlCol="0">
            <a:spAutoFit/>
          </a:bodyPr>
          <a:lstStyle/>
          <a:p>
            <a:r>
              <a:rPr lang="en-US" sz="1200" b="1" dirty="0">
                <a:solidFill>
                  <a:schemeClr val="bg1"/>
                </a:solidFill>
              </a:rPr>
              <a:t>R2</a:t>
            </a:r>
          </a:p>
        </p:txBody>
      </p:sp>
      <p:sp>
        <p:nvSpPr>
          <p:cNvPr id="37" name="TextBox 36"/>
          <p:cNvSpPr txBox="1"/>
          <p:nvPr/>
        </p:nvSpPr>
        <p:spPr>
          <a:xfrm>
            <a:off x="4590802" y="5190336"/>
            <a:ext cx="1446107" cy="226214"/>
          </a:xfrm>
          <a:prstGeom prst="rect">
            <a:avLst/>
          </a:prstGeom>
          <a:noFill/>
        </p:spPr>
        <p:txBody>
          <a:bodyPr wrap="square" lIns="0" tIns="0" rIns="0" bIns="0" rtlCol="0" anchor="ctr" anchorCtr="0">
            <a:noAutofit/>
          </a:bodyPr>
          <a:lstStyle/>
          <a:p>
            <a:r>
              <a:rPr lang="en-US" sz="1200" b="1" dirty="0"/>
              <a:t>ISP 2</a:t>
            </a:r>
            <a:r>
              <a:rPr lang="en-US" sz="1200" dirty="0"/>
              <a:t> </a:t>
            </a:r>
          </a:p>
        </p:txBody>
      </p:sp>
      <p:pic>
        <p:nvPicPr>
          <p:cNvPr id="49" name="Picture 37"/>
          <p:cNvPicPr>
            <a:picLocks noChangeArrowheads="1"/>
          </p:cNvPicPr>
          <p:nvPr/>
        </p:nvPicPr>
        <p:blipFill>
          <a:blip r:embed="rId4"/>
          <a:srcRect/>
          <a:stretch>
            <a:fillRect/>
          </a:stretch>
        </p:blipFill>
        <p:spPr bwMode="auto">
          <a:xfrm>
            <a:off x="4867217" y="5562294"/>
            <a:ext cx="972733" cy="451691"/>
          </a:xfrm>
          <a:prstGeom prst="rect">
            <a:avLst/>
          </a:prstGeom>
          <a:noFill/>
          <a:ln w="9525">
            <a:noFill/>
            <a:miter lim="800000"/>
            <a:headEnd/>
            <a:tailEnd/>
          </a:ln>
        </p:spPr>
      </p:pic>
      <p:sp>
        <p:nvSpPr>
          <p:cNvPr id="51" name="TextBox 50"/>
          <p:cNvSpPr txBox="1"/>
          <p:nvPr/>
        </p:nvSpPr>
        <p:spPr>
          <a:xfrm>
            <a:off x="5175052" y="5782631"/>
            <a:ext cx="435710" cy="258532"/>
          </a:xfrm>
          <a:prstGeom prst="rect">
            <a:avLst/>
          </a:prstGeom>
          <a:noFill/>
        </p:spPr>
        <p:txBody>
          <a:bodyPr wrap="none" rtlCol="0">
            <a:spAutoFit/>
          </a:bodyPr>
          <a:lstStyle/>
          <a:p>
            <a:r>
              <a:rPr lang="en-US" sz="1200" b="1" dirty="0">
                <a:solidFill>
                  <a:schemeClr val="bg1"/>
                </a:solidFill>
              </a:rPr>
              <a:t>PE</a:t>
            </a:r>
          </a:p>
        </p:txBody>
      </p:sp>
      <p:sp>
        <p:nvSpPr>
          <p:cNvPr id="22" name="Freeform 9"/>
          <p:cNvSpPr>
            <a:spLocks/>
          </p:cNvSpPr>
          <p:nvPr/>
        </p:nvSpPr>
        <p:spPr bwMode="auto">
          <a:xfrm rot="20408185">
            <a:off x="2794504" y="4318795"/>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sp>
        <p:nvSpPr>
          <p:cNvPr id="23" name="Freeform 9"/>
          <p:cNvSpPr>
            <a:spLocks/>
          </p:cNvSpPr>
          <p:nvPr/>
        </p:nvSpPr>
        <p:spPr bwMode="auto">
          <a:xfrm rot="761210">
            <a:off x="2792122" y="5565773"/>
            <a:ext cx="2154011" cy="88745"/>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Using BGP in an Enterprise Network</a:t>
            </a:r>
          </a:p>
        </p:txBody>
      </p:sp>
      <p:sp>
        <p:nvSpPr>
          <p:cNvPr id="6" name="Content Placeholder 5"/>
          <p:cNvSpPr>
            <a:spLocks noGrp="1"/>
          </p:cNvSpPr>
          <p:nvPr>
            <p:ph idx="1"/>
          </p:nvPr>
        </p:nvSpPr>
        <p:spPr/>
        <p:txBody>
          <a:bodyPr/>
          <a:lstStyle/>
          <a:p>
            <a:r>
              <a:rPr lang="en-US" dirty="0"/>
              <a:t>When BGP is running between routers in different AS, it is called </a:t>
            </a:r>
            <a:r>
              <a:rPr lang="en-US" b="1" dirty="0"/>
              <a:t>External BGP (EBGP)</a:t>
            </a:r>
            <a:r>
              <a:rPr lang="en-US" dirty="0"/>
              <a:t>. </a:t>
            </a:r>
          </a:p>
          <a:p>
            <a:r>
              <a:rPr lang="en-US" dirty="0"/>
              <a:t>When BGP is running between routers in the same AS, it is called </a:t>
            </a:r>
            <a:r>
              <a:rPr lang="en-US" b="1" dirty="0"/>
              <a:t>Internal BGP (IBGP)</a:t>
            </a:r>
            <a:r>
              <a:rPr lang="en-US" dirty="0"/>
              <a:t>.</a:t>
            </a:r>
          </a:p>
        </p:txBody>
      </p:sp>
      <p:pic>
        <p:nvPicPr>
          <p:cNvPr id="110594" name="Picture 2"/>
          <p:cNvPicPr>
            <a:picLocks noChangeAspect="1" noChangeArrowheads="1"/>
          </p:cNvPicPr>
          <p:nvPr/>
        </p:nvPicPr>
        <p:blipFill>
          <a:blip r:embed="rId3"/>
          <a:srcRect/>
          <a:stretch>
            <a:fillRect/>
          </a:stretch>
        </p:blipFill>
        <p:spPr bwMode="auto">
          <a:xfrm>
            <a:off x="1247193" y="3009900"/>
            <a:ext cx="6470228" cy="3846512"/>
          </a:xfrm>
          <a:prstGeom prst="rect">
            <a:avLst/>
          </a:prstGeom>
          <a:noFill/>
          <a:ln w="9525">
            <a:noFill/>
            <a:miter lim="800000"/>
            <a:headEnd/>
            <a:tailEnd/>
          </a:ln>
        </p:spPr>
      </p:pic>
      <p:sp>
        <p:nvSpPr>
          <p:cNvPr id="8" name="TextBox 7"/>
          <p:cNvSpPr txBox="1"/>
          <p:nvPr/>
        </p:nvSpPr>
        <p:spPr>
          <a:xfrm>
            <a:off x="5181600" y="4826000"/>
            <a:ext cx="694421" cy="286232"/>
          </a:xfrm>
          <a:prstGeom prst="rect">
            <a:avLst/>
          </a:prstGeom>
          <a:noFill/>
        </p:spPr>
        <p:txBody>
          <a:bodyPr wrap="none" rtlCol="0">
            <a:spAutoFit/>
          </a:bodyPr>
          <a:lstStyle/>
          <a:p>
            <a:r>
              <a:rPr lang="en-US" sz="1400" b="1" dirty="0"/>
              <a:t>EBGP</a:t>
            </a:r>
          </a:p>
        </p:txBody>
      </p:sp>
      <p:sp>
        <p:nvSpPr>
          <p:cNvPr id="9" name="TextBox 8"/>
          <p:cNvSpPr txBox="1"/>
          <p:nvPr/>
        </p:nvSpPr>
        <p:spPr>
          <a:xfrm>
            <a:off x="4635500" y="5448300"/>
            <a:ext cx="694421" cy="286232"/>
          </a:xfrm>
          <a:prstGeom prst="rect">
            <a:avLst/>
          </a:prstGeom>
          <a:noFill/>
        </p:spPr>
        <p:txBody>
          <a:bodyPr wrap="none" rtlCol="0">
            <a:spAutoFit/>
          </a:bodyPr>
          <a:lstStyle/>
          <a:p>
            <a:r>
              <a:rPr lang="en-US" sz="1400" b="1" dirty="0"/>
              <a:t>EBGP</a:t>
            </a:r>
          </a:p>
        </p:txBody>
      </p:sp>
      <p:sp>
        <p:nvSpPr>
          <p:cNvPr id="10" name="TextBox 9"/>
          <p:cNvSpPr txBox="1"/>
          <p:nvPr/>
        </p:nvSpPr>
        <p:spPr>
          <a:xfrm>
            <a:off x="2921000" y="4191000"/>
            <a:ext cx="623889" cy="286232"/>
          </a:xfrm>
          <a:prstGeom prst="rect">
            <a:avLst/>
          </a:prstGeom>
          <a:noFill/>
        </p:spPr>
        <p:txBody>
          <a:bodyPr wrap="none" rtlCol="0">
            <a:spAutoFit/>
          </a:bodyPr>
          <a:lstStyle/>
          <a:p>
            <a:r>
              <a:rPr lang="en-US" sz="1400" b="1" dirty="0"/>
              <a:t>IBGP</a:t>
            </a:r>
          </a:p>
        </p:txBody>
      </p:sp>
      <p:sp>
        <p:nvSpPr>
          <p:cNvPr id="13" name="TextBox 12"/>
          <p:cNvSpPr txBox="1"/>
          <p:nvPr/>
        </p:nvSpPr>
        <p:spPr>
          <a:xfrm>
            <a:off x="3416300" y="4483100"/>
            <a:ext cx="623889" cy="286232"/>
          </a:xfrm>
          <a:prstGeom prst="rect">
            <a:avLst/>
          </a:prstGeom>
          <a:noFill/>
        </p:spPr>
        <p:txBody>
          <a:bodyPr wrap="none" rtlCol="0">
            <a:spAutoFit/>
          </a:bodyPr>
          <a:lstStyle/>
          <a:p>
            <a:r>
              <a:rPr lang="en-US" sz="1400" b="1" dirty="0"/>
              <a:t>IBGP</a:t>
            </a:r>
          </a:p>
        </p:txBody>
      </p:sp>
      <p:sp>
        <p:nvSpPr>
          <p:cNvPr id="14" name="TextBox 13"/>
          <p:cNvSpPr txBox="1"/>
          <p:nvPr/>
        </p:nvSpPr>
        <p:spPr>
          <a:xfrm>
            <a:off x="4330700" y="4051300"/>
            <a:ext cx="623889" cy="286232"/>
          </a:xfrm>
          <a:prstGeom prst="rect">
            <a:avLst/>
          </a:prstGeom>
          <a:noFill/>
        </p:spPr>
        <p:txBody>
          <a:bodyPr wrap="none" rtlCol="0">
            <a:spAutoFit/>
          </a:bodyPr>
          <a:lstStyle/>
          <a:p>
            <a:r>
              <a:rPr lang="en-US" sz="1400" b="1" dirty="0"/>
              <a:t>IBGP</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IGP versus EGP</a:t>
            </a:r>
          </a:p>
        </p:txBody>
      </p:sp>
      <p:sp>
        <p:nvSpPr>
          <p:cNvPr id="3" name="Content Placeholder 2"/>
          <p:cNvSpPr>
            <a:spLocks noGrp="1"/>
          </p:cNvSpPr>
          <p:nvPr>
            <p:ph idx="10"/>
          </p:nvPr>
        </p:nvSpPr>
        <p:spPr/>
        <p:txBody>
          <a:bodyPr>
            <a:normAutofit lnSpcReduction="10000"/>
          </a:bodyPr>
          <a:lstStyle/>
          <a:p>
            <a:r>
              <a:rPr lang="en-US" b="1" dirty="0"/>
              <a:t>Interior gateway protocol (IGP)</a:t>
            </a:r>
          </a:p>
          <a:p>
            <a:pPr lvl="1"/>
            <a:r>
              <a:rPr lang="en-US" dirty="0"/>
              <a:t>A routing protocol operating within an Autonomous System (AS). </a:t>
            </a:r>
          </a:p>
          <a:p>
            <a:pPr lvl="1"/>
            <a:r>
              <a:rPr lang="en-US" dirty="0"/>
              <a:t>RIP, OSPF, and EIGRP are IGPs.</a:t>
            </a:r>
          </a:p>
          <a:p>
            <a:r>
              <a:rPr lang="en-US" b="1" dirty="0"/>
              <a:t>Exterior gateway protocol (EGP)</a:t>
            </a:r>
          </a:p>
          <a:p>
            <a:pPr lvl="1"/>
            <a:r>
              <a:rPr lang="en-US" dirty="0"/>
              <a:t>A routing protocol operating between different AS. </a:t>
            </a:r>
          </a:p>
          <a:p>
            <a:pPr lvl="1"/>
            <a:r>
              <a:rPr lang="en-US" dirty="0"/>
              <a:t>BGP is an interdomain routing protocol (IDRP) and is an EGP.</a:t>
            </a:r>
          </a:p>
          <a:p>
            <a:pPr lvl="1"/>
            <a:endParaRPr lang="en-US" dirty="0"/>
          </a:p>
        </p:txBody>
      </p:sp>
      <p:pic>
        <p:nvPicPr>
          <p:cNvPr id="52226" name="Picture 2"/>
          <p:cNvPicPr>
            <a:picLocks noGrp="1" noChangeAspect="1" noChangeArrowheads="1"/>
          </p:cNvPicPr>
          <p:nvPr>
            <p:ph sz="quarter" idx="11"/>
          </p:nvPr>
        </p:nvPicPr>
        <p:blipFill>
          <a:blip r:embed="rId2"/>
          <a:stretch>
            <a:fillRect/>
          </a:stretch>
        </p:blipFill>
        <p:spPr bwMode="auto">
          <a:xfrm>
            <a:off x="585084" y="3619500"/>
            <a:ext cx="7908744" cy="2921000"/>
          </a:xfrm>
          <a:prstGeom prst="rect">
            <a:avLst/>
          </a:prstGeom>
          <a:noFill/>
          <a:ln w="9525">
            <a:noFill/>
            <a:miter lim="800000"/>
            <a:headEnd/>
            <a:tailEnd/>
          </a:ln>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531" name="Rectangle 3"/>
          <p:cNvSpPr>
            <a:spLocks noGrp="1" noChangeArrowheads="1"/>
          </p:cNvSpPr>
          <p:nvPr>
            <p:ph type="title"/>
          </p:nvPr>
        </p:nvSpPr>
        <p:spPr/>
        <p:txBody>
          <a:bodyPr/>
          <a:lstStyle/>
          <a:p>
            <a:r>
              <a:rPr lang="en-US" dirty="0"/>
              <a:t>External BGP</a:t>
            </a:r>
          </a:p>
        </p:txBody>
      </p:sp>
      <p:sp>
        <p:nvSpPr>
          <p:cNvPr id="918532" name="Rectangle 4"/>
          <p:cNvSpPr>
            <a:spLocks noGrp="1" noChangeArrowheads="1"/>
          </p:cNvSpPr>
          <p:nvPr>
            <p:ph idx="1"/>
          </p:nvPr>
        </p:nvSpPr>
        <p:spPr/>
        <p:txBody>
          <a:bodyPr/>
          <a:lstStyle/>
          <a:p>
            <a:r>
              <a:rPr lang="en-US" dirty="0"/>
              <a:t>EBGP neighbors are in different autonomous systems.</a:t>
            </a:r>
          </a:p>
          <a:p>
            <a:pPr lvl="1"/>
            <a:r>
              <a:rPr lang="en-US" dirty="0"/>
              <a:t>EBGP neighbors need to be directly connected.</a:t>
            </a:r>
          </a:p>
          <a:p>
            <a:endParaRPr lang="en-US" dirty="0"/>
          </a:p>
        </p:txBody>
      </p:sp>
      <p:pic>
        <p:nvPicPr>
          <p:cNvPr id="918533" name="Picture 5" descr="l01_15"/>
          <p:cNvPicPr>
            <a:picLocks noChangeAspect="1" noChangeArrowheads="1"/>
          </p:cNvPicPr>
          <p:nvPr/>
        </p:nvPicPr>
        <p:blipFill>
          <a:blip r:embed="rId3"/>
          <a:srcRect/>
          <a:stretch>
            <a:fillRect/>
          </a:stretch>
        </p:blipFill>
        <p:spPr bwMode="auto">
          <a:xfrm>
            <a:off x="1320298" y="2398044"/>
            <a:ext cx="6324600" cy="3786188"/>
          </a:xfrm>
          <a:prstGeom prst="rect">
            <a:avLst/>
          </a:prstGeom>
          <a:noFill/>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EBGP Neighbor Relationship Requirements</a:t>
            </a:r>
            <a:endParaRPr lang="en-US" dirty="0"/>
          </a:p>
        </p:txBody>
      </p:sp>
      <p:sp>
        <p:nvSpPr>
          <p:cNvPr id="3" name="Content Placeholder 2"/>
          <p:cNvSpPr>
            <a:spLocks noGrp="1"/>
          </p:cNvSpPr>
          <p:nvPr>
            <p:ph idx="1"/>
          </p:nvPr>
        </p:nvSpPr>
        <p:spPr/>
        <p:txBody>
          <a:bodyPr/>
          <a:lstStyle/>
          <a:p>
            <a:r>
              <a:rPr lang="en-US"/>
              <a:t>Define neighbors: </a:t>
            </a:r>
          </a:p>
          <a:p>
            <a:pPr lvl="1"/>
            <a:r>
              <a:rPr lang="en-US"/>
              <a:t>A TCP session (three-way handshake) must be established before starting BGP routing update exchanges.</a:t>
            </a:r>
          </a:p>
          <a:p>
            <a:r>
              <a:rPr lang="en-US"/>
              <a:t>Reachability: </a:t>
            </a:r>
          </a:p>
          <a:p>
            <a:pPr lvl="1"/>
            <a:r>
              <a:rPr lang="en-US"/>
              <a:t>EBGP neighbors are usually directly connected.</a:t>
            </a:r>
          </a:p>
          <a:p>
            <a:r>
              <a:rPr lang="en-US"/>
              <a:t>Different AS number: </a:t>
            </a:r>
          </a:p>
          <a:p>
            <a:pPr lvl="1"/>
            <a:r>
              <a:rPr lang="en-US"/>
              <a:t>EBGP neighbors must have different AS numbers.</a:t>
            </a:r>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79" name="Rectangle 3"/>
          <p:cNvSpPr>
            <a:spLocks noGrp="1" noChangeArrowheads="1"/>
          </p:cNvSpPr>
          <p:nvPr>
            <p:ph type="title"/>
          </p:nvPr>
        </p:nvSpPr>
        <p:spPr/>
        <p:txBody>
          <a:bodyPr/>
          <a:lstStyle/>
          <a:p>
            <a:r>
              <a:rPr lang="en-US" dirty="0"/>
              <a:t>Internal BGP</a:t>
            </a:r>
          </a:p>
        </p:txBody>
      </p:sp>
      <p:sp>
        <p:nvSpPr>
          <p:cNvPr id="920580" name="Rectangle 4"/>
          <p:cNvSpPr>
            <a:spLocks noGrp="1" noChangeArrowheads="1"/>
          </p:cNvSpPr>
          <p:nvPr>
            <p:ph idx="1"/>
          </p:nvPr>
        </p:nvSpPr>
        <p:spPr/>
        <p:txBody>
          <a:bodyPr/>
          <a:lstStyle/>
          <a:p>
            <a:r>
              <a:rPr lang="en-US" dirty="0"/>
              <a:t>IBGP neighbors are in the same autonomous systems.</a:t>
            </a:r>
          </a:p>
          <a:p>
            <a:pPr lvl="1"/>
            <a:r>
              <a:rPr lang="en-US" dirty="0"/>
              <a:t>IBGP neighbors do not need to be directly connected.</a:t>
            </a:r>
          </a:p>
        </p:txBody>
      </p:sp>
      <p:pic>
        <p:nvPicPr>
          <p:cNvPr id="920581" name="Picture 5" descr="l01_16"/>
          <p:cNvPicPr>
            <a:picLocks noChangeAspect="1" noChangeArrowheads="1"/>
          </p:cNvPicPr>
          <p:nvPr/>
        </p:nvPicPr>
        <p:blipFill>
          <a:blip r:embed="rId3"/>
          <a:srcRect/>
          <a:stretch>
            <a:fillRect/>
          </a:stretch>
        </p:blipFill>
        <p:spPr bwMode="auto">
          <a:xfrm>
            <a:off x="1437606" y="2783138"/>
            <a:ext cx="6524625" cy="3876675"/>
          </a:xfrm>
          <a:prstGeom prst="rect">
            <a:avLst/>
          </a:prstGeom>
          <a:noFill/>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365378"/>
            <a:ext cx="8864600" cy="742659"/>
          </a:xfrm>
        </p:spPr>
        <p:txBody>
          <a:bodyPr>
            <a:normAutofit/>
          </a:bodyPr>
          <a:lstStyle/>
          <a:p>
            <a:r>
              <a:rPr lang="en-US"/>
              <a:t>IBGP Neighbor Relationship </a:t>
            </a:r>
            <a:r>
              <a:rPr lang="en-US" dirty="0"/>
              <a:t>Requirements</a:t>
            </a:r>
          </a:p>
        </p:txBody>
      </p:sp>
      <p:sp>
        <p:nvSpPr>
          <p:cNvPr id="3" name="Content Placeholder 2"/>
          <p:cNvSpPr>
            <a:spLocks noGrp="1"/>
          </p:cNvSpPr>
          <p:nvPr>
            <p:ph idx="1"/>
          </p:nvPr>
        </p:nvSpPr>
        <p:spPr/>
        <p:txBody>
          <a:bodyPr/>
          <a:lstStyle/>
          <a:p>
            <a:r>
              <a:rPr lang="en-US" b="1" dirty="0"/>
              <a:t>Define neighbors:</a:t>
            </a:r>
            <a:r>
              <a:rPr lang="en-US" dirty="0"/>
              <a:t> </a:t>
            </a:r>
          </a:p>
          <a:p>
            <a:pPr lvl="1"/>
            <a:r>
              <a:rPr lang="en-US" dirty="0"/>
              <a:t>A TCP session (three-way handshake) must be established before starting BGP routing update exchanges.</a:t>
            </a:r>
          </a:p>
          <a:p>
            <a:r>
              <a:rPr lang="en-US" b="1" dirty="0"/>
              <a:t>Reachability:</a:t>
            </a:r>
            <a:r>
              <a:rPr lang="en-US" dirty="0"/>
              <a:t> </a:t>
            </a:r>
          </a:p>
          <a:p>
            <a:pPr lvl="1"/>
            <a:r>
              <a:rPr lang="en-US" dirty="0"/>
              <a:t>IBGP neighbors must be reachable usually by using an IGP.</a:t>
            </a:r>
          </a:p>
          <a:p>
            <a:pPr lvl="1"/>
            <a:r>
              <a:rPr lang="en-US" dirty="0"/>
              <a:t>Loopback IP addresses are typically used to identify IBGP neighbors.</a:t>
            </a:r>
          </a:p>
          <a:p>
            <a:r>
              <a:rPr lang="en-US" b="1" dirty="0"/>
              <a:t>Same AS number: </a:t>
            </a:r>
          </a:p>
          <a:p>
            <a:pPr lvl="1"/>
            <a:r>
              <a:rPr lang="en-US" dirty="0"/>
              <a:t>IBGP neighbors must have the same AS number.</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IBGP in a Transit AS</a:t>
            </a:r>
          </a:p>
        </p:txBody>
      </p:sp>
      <p:sp>
        <p:nvSpPr>
          <p:cNvPr id="9" name="Content Placeholder 8"/>
          <p:cNvSpPr>
            <a:spLocks noGrp="1"/>
          </p:cNvSpPr>
          <p:nvPr>
            <p:ph idx="10"/>
          </p:nvPr>
        </p:nvSpPr>
        <p:spPr/>
        <p:txBody>
          <a:bodyPr>
            <a:normAutofit fontScale="92500" lnSpcReduction="20000"/>
          </a:bodyPr>
          <a:lstStyle/>
          <a:p>
            <a:r>
              <a:rPr lang="en-US" dirty="0"/>
              <a:t>A transit AS is an AS that routes traffic from one external AS to another external AS. </a:t>
            </a:r>
          </a:p>
          <a:p>
            <a:r>
              <a:rPr lang="en-US" dirty="0"/>
              <a:t>In this example, AS 65102 is a service provider network.</a:t>
            </a:r>
          </a:p>
          <a:p>
            <a:pPr lvl="1"/>
            <a:r>
              <a:rPr lang="en-US" dirty="0"/>
              <a:t>Only the two edge routers (router B and E) are running BGP and have established an IBGP neighbor relationship using OSPF. </a:t>
            </a:r>
          </a:p>
          <a:p>
            <a:pPr lvl="1"/>
            <a:r>
              <a:rPr lang="en-US" dirty="0"/>
              <a:t>Although the EBGP routes could be redistributed into OSPF, the potential number of BGP routes may overwhelm OSPF and is therefore not recommended.</a:t>
            </a:r>
          </a:p>
        </p:txBody>
      </p:sp>
      <p:pic>
        <p:nvPicPr>
          <p:cNvPr id="13" name="Picture 3"/>
          <p:cNvPicPr>
            <a:picLocks noGrp="1" noChangeAspect="1" noChangeArrowheads="1"/>
          </p:cNvPicPr>
          <p:nvPr>
            <p:ph sz="quarter" idx="11"/>
          </p:nvPr>
        </p:nvPicPr>
        <p:blipFill>
          <a:blip r:embed="rId3"/>
          <a:srcRect/>
          <a:stretch>
            <a:fillRect/>
          </a:stretch>
        </p:blipFill>
        <p:spPr bwMode="auto">
          <a:xfrm>
            <a:off x="1140723" y="3619500"/>
            <a:ext cx="6797467" cy="2921000"/>
          </a:xfrm>
          <a:prstGeom prst="rect">
            <a:avLst/>
          </a:prstGeom>
          <a:noFill/>
          <a:ln w="9525">
            <a:noFill/>
            <a:miter lim="800000"/>
            <a:headEnd/>
            <a:tailEnd/>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IBGP in a Transit AS</a:t>
            </a:r>
            <a:endParaRPr lang="en-US" dirty="0"/>
          </a:p>
        </p:txBody>
      </p:sp>
      <p:sp>
        <p:nvSpPr>
          <p:cNvPr id="9" name="Content Placeholder 8"/>
          <p:cNvSpPr>
            <a:spLocks noGrp="1"/>
          </p:cNvSpPr>
          <p:nvPr>
            <p:ph idx="10"/>
          </p:nvPr>
        </p:nvSpPr>
        <p:spPr/>
        <p:txBody>
          <a:bodyPr>
            <a:noAutofit/>
          </a:bodyPr>
          <a:lstStyle/>
          <a:p>
            <a:r>
              <a:rPr lang="en-US" dirty="0"/>
              <a:t>A better solution for a provider network would be to have a fully meshed BGP internetwork.</a:t>
            </a:r>
          </a:p>
          <a:p>
            <a:pPr lvl="1"/>
            <a:r>
              <a:rPr lang="en-US" dirty="0"/>
              <a:t>BGP runs on all internal routers and all routers establish IBGP sessions.</a:t>
            </a:r>
          </a:p>
          <a:p>
            <a:pPr lvl="1"/>
            <a:r>
              <a:rPr lang="en-US" dirty="0"/>
              <a:t>IBGP routers have complete knowledge of external routes.</a:t>
            </a:r>
          </a:p>
        </p:txBody>
      </p:sp>
      <p:sp>
        <p:nvSpPr>
          <p:cNvPr id="15" name="Content Placeholder 14"/>
          <p:cNvSpPr>
            <a:spLocks noGrp="1"/>
          </p:cNvSpPr>
          <p:nvPr>
            <p:ph sz="quarter" idx="11"/>
          </p:nvPr>
        </p:nvSpPr>
        <p:spPr/>
        <p:txBody>
          <a:bodyPr/>
          <a:lstStyle/>
          <a:p>
            <a:endParaRPr lang="en-US"/>
          </a:p>
        </p:txBody>
      </p:sp>
      <p:pic>
        <p:nvPicPr>
          <p:cNvPr id="11" name="Picture 2"/>
          <p:cNvPicPr>
            <a:picLocks noChangeAspect="1" noChangeArrowheads="1"/>
          </p:cNvPicPr>
          <p:nvPr/>
        </p:nvPicPr>
        <p:blipFill>
          <a:blip r:embed="rId3"/>
          <a:srcRect/>
          <a:stretch>
            <a:fillRect/>
          </a:stretch>
        </p:blipFill>
        <p:spPr bwMode="auto">
          <a:xfrm>
            <a:off x="1183005" y="3693928"/>
            <a:ext cx="6797965" cy="2921000"/>
          </a:xfrm>
          <a:prstGeom prst="rect">
            <a:avLst/>
          </a:prstGeom>
          <a:noFill/>
          <a:ln w="9525" algn="ctr">
            <a:noFill/>
            <a:miter lim="800000"/>
            <a:headEnd/>
            <a:tailEnd/>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IBGP in a Nontransit AS</a:t>
            </a:r>
          </a:p>
        </p:txBody>
      </p:sp>
      <p:sp>
        <p:nvSpPr>
          <p:cNvPr id="9" name="Content Placeholder 8"/>
          <p:cNvSpPr>
            <a:spLocks noGrp="1"/>
          </p:cNvSpPr>
          <p:nvPr>
            <p:ph idx="1"/>
          </p:nvPr>
        </p:nvSpPr>
        <p:spPr/>
        <p:txBody>
          <a:bodyPr>
            <a:normAutofit/>
          </a:bodyPr>
          <a:lstStyle/>
          <a:p>
            <a:r>
              <a:rPr lang="en-US" dirty="0"/>
              <a:t>A nontransit AS is an AS that does not route traffic from one external AS to another external AS. </a:t>
            </a:r>
          </a:p>
          <a:p>
            <a:pPr lvl="1"/>
            <a:r>
              <a:rPr lang="en-US" dirty="0"/>
              <a:t>Nontransit AS networks are typically enterprise networks. </a:t>
            </a:r>
          </a:p>
          <a:p>
            <a:r>
              <a:rPr lang="en-US" dirty="0"/>
              <a:t>All routers in a </a:t>
            </a:r>
            <a:r>
              <a:rPr lang="en-US"/>
              <a:t>nontransit AS must </a:t>
            </a:r>
            <a:r>
              <a:rPr lang="en-US" dirty="0"/>
              <a:t>still have complete knowledge of external routes.</a:t>
            </a:r>
          </a:p>
          <a:p>
            <a:r>
              <a:rPr lang="en-US" dirty="0"/>
              <a:t>To avoid routing loops within an AS, BGP specifies that routes learned through IBGP are never propagated to other IBGP peers.</a:t>
            </a:r>
          </a:p>
          <a:p>
            <a:pPr lvl="1"/>
            <a:r>
              <a:rPr lang="en-US" dirty="0"/>
              <a:t>It is assumed that the sending IBGP neighbor is fully meshed with all other IBGP speakers and has sent each IBGP neighbor the update.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BGP in an Enterprise Example</a:t>
            </a:r>
          </a:p>
        </p:txBody>
      </p:sp>
      <p:sp>
        <p:nvSpPr>
          <p:cNvPr id="9" name="Content Placeholder 8"/>
          <p:cNvSpPr>
            <a:spLocks noGrp="1"/>
          </p:cNvSpPr>
          <p:nvPr>
            <p:ph idx="1"/>
          </p:nvPr>
        </p:nvSpPr>
        <p:spPr/>
        <p:txBody>
          <a:bodyPr>
            <a:normAutofit fontScale="85000" lnSpcReduction="20000"/>
          </a:bodyPr>
          <a:lstStyle/>
          <a:p>
            <a:pPr>
              <a:lnSpc>
                <a:spcPct val="120000"/>
              </a:lnSpc>
              <a:spcBef>
                <a:spcPts val="0"/>
              </a:spcBef>
            </a:pPr>
            <a:r>
              <a:rPr lang="en-US" dirty="0"/>
              <a:t>Enterprise AS 65500 is learning routes from both ISP-A and ISP-B via EBGP and is also running IBGP on all of its routers. </a:t>
            </a:r>
          </a:p>
          <a:p>
            <a:pPr marL="406400" lvl="1" indent="-180975">
              <a:lnSpc>
                <a:spcPct val="120000"/>
              </a:lnSpc>
              <a:spcBef>
                <a:spcPts val="0"/>
              </a:spcBef>
            </a:pPr>
            <a:r>
              <a:rPr lang="en-US" dirty="0"/>
              <a:t>If one of the connections to the ISPs goes down, traffic will be sent through the other ISP. </a:t>
            </a:r>
          </a:p>
          <a:p>
            <a:pPr>
              <a:lnSpc>
                <a:spcPct val="120000"/>
              </a:lnSpc>
              <a:spcBef>
                <a:spcPts val="0"/>
              </a:spcBef>
            </a:pPr>
            <a:r>
              <a:rPr lang="en-US" dirty="0"/>
              <a:t>An undesirable situation could </a:t>
            </a:r>
            <a:r>
              <a:rPr lang="en-US"/>
              <a:t>occur if </a:t>
            </a:r>
            <a:r>
              <a:rPr lang="en-US" dirty="0"/>
              <a:t>the enterprise AS is configured as a transit AS.</a:t>
            </a:r>
          </a:p>
          <a:p>
            <a:pPr lvl="1">
              <a:lnSpc>
                <a:spcPct val="120000"/>
              </a:lnSpc>
              <a:spcBef>
                <a:spcPts val="0"/>
              </a:spcBef>
            </a:pPr>
            <a:r>
              <a:rPr lang="en-US" dirty="0"/>
              <a:t>For example, AS 65500 learns the 172.18.0.0/16 route from ISP-A. </a:t>
            </a:r>
          </a:p>
          <a:p>
            <a:pPr lvl="1">
              <a:lnSpc>
                <a:spcPct val="120000"/>
              </a:lnSpc>
              <a:spcBef>
                <a:spcPts val="0"/>
              </a:spcBef>
            </a:pPr>
            <a:r>
              <a:rPr lang="en-US" dirty="0"/>
              <a:t>If router B advertises that route to ISP-B, then ISP-B may decide to use it. </a:t>
            </a:r>
          </a:p>
          <a:p>
            <a:pPr lvl="1">
              <a:lnSpc>
                <a:spcPct val="120000"/>
              </a:lnSpc>
              <a:spcBef>
                <a:spcPts val="0"/>
              </a:spcBef>
            </a:pPr>
            <a:r>
              <a:rPr lang="en-US" dirty="0"/>
              <a:t>This undesirable configuration could be avoided through careful BGP configuration</a:t>
            </a:r>
            <a:r>
              <a:rPr lang="en-US"/>
              <a:t>. </a:t>
            </a:r>
            <a:endParaRPr lang="en-US" dirty="0"/>
          </a:p>
        </p:txBody>
      </p:sp>
      <p:pic>
        <p:nvPicPr>
          <p:cNvPr id="111619" name="Picture 3"/>
          <p:cNvPicPr>
            <a:picLocks noGrp="1" noChangeAspect="1" noChangeArrowheads="1"/>
          </p:cNvPicPr>
          <p:nvPr>
            <p:ph idx="10"/>
          </p:nvPr>
        </p:nvPicPr>
        <p:blipFill>
          <a:blip r:embed="rId3"/>
          <a:stretch>
            <a:fillRect/>
          </a:stretch>
        </p:blipFill>
        <p:spPr bwMode="auto">
          <a:xfrm>
            <a:off x="4702175" y="2050288"/>
            <a:ext cx="4067175" cy="3455923"/>
          </a:xfrm>
          <a:prstGeom prst="rect">
            <a:avLst/>
          </a:prstGeom>
          <a:noFill/>
          <a:ln w="9525">
            <a:noFill/>
            <a:miter lim="800000"/>
            <a:headEnd/>
            <a:tailEnd/>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7266" name="Rectangle 2"/>
          <p:cNvSpPr>
            <a:spLocks noGrp="1" noChangeArrowheads="1"/>
          </p:cNvSpPr>
          <p:nvPr>
            <p:ph type="title"/>
          </p:nvPr>
        </p:nvSpPr>
        <p:spPr/>
        <p:txBody>
          <a:bodyPr/>
          <a:lstStyle/>
          <a:p>
            <a:pPr>
              <a:defRPr/>
            </a:pPr>
            <a:r>
              <a:rPr lang="en-US" dirty="0"/>
              <a:t>Three Multihoming Connection Options</a:t>
            </a:r>
          </a:p>
        </p:txBody>
      </p:sp>
      <p:sp>
        <p:nvSpPr>
          <p:cNvPr id="38915" name="Rectangle 3"/>
          <p:cNvSpPr>
            <a:spLocks noGrp="1" noChangeArrowheads="1"/>
          </p:cNvSpPr>
          <p:nvPr>
            <p:ph idx="1"/>
          </p:nvPr>
        </p:nvSpPr>
        <p:spPr/>
        <p:txBody>
          <a:bodyPr/>
          <a:lstStyle/>
          <a:p>
            <a:pPr marL="342900" indent="-342900">
              <a:lnSpc>
                <a:spcPct val="85000"/>
              </a:lnSpc>
              <a:buFont typeface="+mj-lt"/>
              <a:buAutoNum type="arabicPeriod"/>
            </a:pPr>
            <a:r>
              <a:rPr lang="en-US" sz="2400" dirty="0"/>
              <a:t>Each ISP passes only a default route to the AS. </a:t>
            </a:r>
          </a:p>
          <a:p>
            <a:pPr marL="571500" lvl="1" indent="-231775">
              <a:lnSpc>
                <a:spcPct val="85000"/>
              </a:lnSpc>
            </a:pPr>
            <a:r>
              <a:rPr lang="en-US" sz="2000" dirty="0"/>
              <a:t>The default route is passed on to internal routers. </a:t>
            </a:r>
          </a:p>
          <a:p>
            <a:pPr marL="342900" indent="-342900">
              <a:lnSpc>
                <a:spcPct val="85000"/>
              </a:lnSpc>
              <a:buFont typeface="+mj-lt"/>
              <a:buAutoNum type="arabicPeriod"/>
            </a:pPr>
            <a:r>
              <a:rPr lang="en-US" dirty="0"/>
              <a:t>Each ISP passes only a default route and provider-owned specific routes to the AS.</a:t>
            </a:r>
          </a:p>
          <a:p>
            <a:pPr marL="571500" lvl="1" indent="-231775">
              <a:lnSpc>
                <a:spcPct val="85000"/>
              </a:lnSpc>
            </a:pPr>
            <a:r>
              <a:rPr lang="en-US" dirty="0"/>
              <a:t>These routes may be propagated to internal routers, or all internal routers in the transit path can run BGP to exchange these routes. </a:t>
            </a:r>
          </a:p>
          <a:p>
            <a:pPr marL="342900" indent="-342900">
              <a:lnSpc>
                <a:spcPct val="85000"/>
              </a:lnSpc>
              <a:buFont typeface="+mj-lt"/>
              <a:buAutoNum type="arabicPeriod"/>
            </a:pPr>
            <a:r>
              <a:rPr lang="en-US" dirty="0"/>
              <a:t>Each ISP passes all routes to the AS.</a:t>
            </a:r>
          </a:p>
          <a:p>
            <a:pPr marL="571500" lvl="1" indent="-231775">
              <a:lnSpc>
                <a:spcPct val="85000"/>
              </a:lnSpc>
            </a:pPr>
            <a:r>
              <a:rPr lang="en-US" dirty="0"/>
              <a:t>All internal routers in the transit path run BGP to exchange these routes.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8290" name="Rectangle 2"/>
          <p:cNvSpPr>
            <a:spLocks noGrp="1" noChangeArrowheads="1"/>
          </p:cNvSpPr>
          <p:nvPr>
            <p:ph type="title"/>
          </p:nvPr>
        </p:nvSpPr>
        <p:spPr/>
        <p:txBody>
          <a:bodyPr>
            <a:normAutofit/>
          </a:bodyPr>
          <a:lstStyle/>
          <a:p>
            <a:r>
              <a:rPr lang="en-US" dirty="0"/>
              <a:t>Default Routes from All Providers</a:t>
            </a:r>
          </a:p>
        </p:txBody>
      </p:sp>
      <p:pic>
        <p:nvPicPr>
          <p:cNvPr id="1028" name="Picture 4"/>
          <p:cNvPicPr>
            <a:picLocks noGrp="1" noChangeAspect="1" noChangeArrowheads="1"/>
          </p:cNvPicPr>
          <p:nvPr>
            <p:ph idx="1"/>
          </p:nvPr>
        </p:nvPicPr>
        <p:blipFill>
          <a:blip r:embed="rId3"/>
          <a:srcRect/>
          <a:stretch>
            <a:fillRect/>
          </a:stretch>
        </p:blipFill>
        <p:spPr bwMode="auto">
          <a:xfrm>
            <a:off x="694576" y="1016000"/>
            <a:ext cx="7689760" cy="5448300"/>
          </a:xfrm>
          <a:prstGeom prst="rect">
            <a:avLst/>
          </a:prstGeom>
          <a:noFill/>
          <a:ln w="9525">
            <a:noFill/>
            <a:miter lim="800000"/>
            <a:headEnd/>
            <a:tailEnd/>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dirty="0"/>
              <a:t>Autonomous Systems (AS)</a:t>
            </a:r>
          </a:p>
        </p:txBody>
      </p:sp>
      <p:sp>
        <p:nvSpPr>
          <p:cNvPr id="908291" name="Rectangle 3"/>
          <p:cNvSpPr>
            <a:spLocks noGrp="1" noChangeArrowheads="1"/>
          </p:cNvSpPr>
          <p:nvPr>
            <p:ph idx="1"/>
          </p:nvPr>
        </p:nvSpPr>
        <p:spPr/>
        <p:txBody>
          <a:bodyPr>
            <a:normAutofit/>
          </a:bodyPr>
          <a:lstStyle/>
          <a:p>
            <a:r>
              <a:rPr lang="en-US" dirty="0"/>
              <a:t>An AS is a group of routers that share similar routing policies and operate within a single administrative domain. </a:t>
            </a:r>
          </a:p>
          <a:p>
            <a:r>
              <a:rPr lang="en-US" dirty="0"/>
              <a:t>An AS typically belongs to one organization.</a:t>
            </a:r>
          </a:p>
          <a:p>
            <a:pPr lvl="1"/>
            <a:r>
              <a:rPr lang="en-US" dirty="0"/>
              <a:t>A single or multiple interior gateway protocols (IGP) may be used within the AS.</a:t>
            </a:r>
          </a:p>
          <a:p>
            <a:pPr lvl="1"/>
            <a:r>
              <a:rPr lang="en-US" dirty="0"/>
              <a:t>In either case, the outside world views the entire AS as a single entity.</a:t>
            </a:r>
          </a:p>
          <a:p>
            <a:r>
              <a:rPr lang="en-US" dirty="0"/>
              <a:t>If an AS connects to the public Internet using an exterior gateway protocol such as BGP, then it must be assigned a unique AS number which is managed by the Internet Assigned Numbers Authority (IANA).</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0338" name="Rectangle 2"/>
          <p:cNvSpPr>
            <a:spLocks noGrp="1" noChangeArrowheads="1"/>
          </p:cNvSpPr>
          <p:nvPr>
            <p:ph type="title"/>
          </p:nvPr>
        </p:nvSpPr>
        <p:spPr/>
        <p:txBody>
          <a:bodyPr/>
          <a:lstStyle/>
          <a:p>
            <a:r>
              <a:rPr lang="en-US" dirty="0"/>
              <a:t>Default Routes and Partial Updates </a:t>
            </a:r>
          </a:p>
        </p:txBody>
      </p:sp>
      <p:pic>
        <p:nvPicPr>
          <p:cNvPr id="5" name="Content Placeholder 4"/>
          <p:cNvPicPr>
            <a:picLocks noGrp="1" noChangeAspect="1" noChangeArrowheads="1"/>
          </p:cNvPicPr>
          <p:nvPr>
            <p:ph idx="1"/>
          </p:nvPr>
        </p:nvPicPr>
        <p:blipFill>
          <a:blip r:embed="rId3"/>
          <a:srcRect/>
          <a:stretch>
            <a:fillRect/>
          </a:stretch>
        </p:blipFill>
        <p:spPr bwMode="auto">
          <a:xfrm>
            <a:off x="1012627" y="1354784"/>
            <a:ext cx="7053659" cy="4770732"/>
          </a:xfrm>
          <a:prstGeom prst="rect">
            <a:avLst/>
          </a:prstGeom>
          <a:noFill/>
          <a:ln w="9525">
            <a:noFill/>
            <a:miter lim="800000"/>
            <a:headEnd type="none" w="sm" len="sm"/>
            <a:tailEnd type="none" w="sm" len="sm"/>
          </a:ln>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1362" name="Rectangle 2"/>
          <p:cNvSpPr>
            <a:spLocks noGrp="1" noChangeArrowheads="1"/>
          </p:cNvSpPr>
          <p:nvPr>
            <p:ph type="title"/>
          </p:nvPr>
        </p:nvSpPr>
        <p:spPr/>
        <p:txBody>
          <a:bodyPr/>
          <a:lstStyle/>
          <a:p>
            <a:r>
              <a:rPr lang="en-US" dirty="0"/>
              <a:t>Full Routes from All Providers </a:t>
            </a:r>
          </a:p>
        </p:txBody>
      </p:sp>
      <p:pic>
        <p:nvPicPr>
          <p:cNvPr id="5" name="Content Placeholder 4"/>
          <p:cNvPicPr>
            <a:picLocks noGrp="1" noChangeAspect="1" noChangeArrowheads="1"/>
          </p:cNvPicPr>
          <p:nvPr>
            <p:ph sz="quarter" idx="10"/>
          </p:nvPr>
        </p:nvPicPr>
        <p:blipFill>
          <a:blip r:embed="rId3"/>
          <a:srcRect/>
          <a:stretch>
            <a:fillRect/>
          </a:stretch>
        </p:blipFill>
        <p:spPr bwMode="auto">
          <a:xfrm>
            <a:off x="1348534" y="1505079"/>
            <a:ext cx="6370732" cy="4546342"/>
          </a:xfrm>
          <a:prstGeom prst="rect">
            <a:avLst/>
          </a:prstGeom>
          <a:noFill/>
          <a:ln w="9525">
            <a:noFill/>
            <a:miter lim="800000"/>
            <a:headEnd type="none" w="sm" len="sm"/>
            <a:tailEnd type="none" w="sm" len="sm"/>
          </a:ln>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BGP Path Vector Characteristics</a:t>
            </a:r>
          </a:p>
        </p:txBody>
      </p:sp>
      <p:sp>
        <p:nvSpPr>
          <p:cNvPr id="3" name="Content Placeholder 2"/>
          <p:cNvSpPr>
            <a:spLocks noGrp="1"/>
          </p:cNvSpPr>
          <p:nvPr>
            <p:ph idx="1"/>
          </p:nvPr>
        </p:nvSpPr>
        <p:spPr/>
        <p:txBody>
          <a:bodyPr>
            <a:normAutofit/>
          </a:bodyPr>
          <a:lstStyle/>
          <a:p>
            <a:r>
              <a:rPr lang="en-US" dirty="0"/>
              <a:t>Internal routing protocols announce a list of networks and the metrics to get to each network.</a:t>
            </a:r>
          </a:p>
          <a:p>
            <a:r>
              <a:rPr lang="en-US" dirty="0"/>
              <a:t>In contrast, BGP routers exchange network reachability information, called </a:t>
            </a:r>
            <a:r>
              <a:rPr lang="en-US" b="1" dirty="0"/>
              <a:t>path vectors</a:t>
            </a:r>
            <a:r>
              <a:rPr lang="en-US" dirty="0"/>
              <a:t>, made up of </a:t>
            </a:r>
            <a:r>
              <a:rPr lang="en-US" b="1" dirty="0"/>
              <a:t>path attributes</a:t>
            </a:r>
            <a:r>
              <a:rPr lang="en-US" dirty="0"/>
              <a:t>.</a:t>
            </a:r>
          </a:p>
          <a:p>
            <a:endParaRPr 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BGP Path Vector Characteristics</a:t>
            </a:r>
          </a:p>
        </p:txBody>
      </p:sp>
      <p:sp>
        <p:nvSpPr>
          <p:cNvPr id="3" name="Content Placeholder 2"/>
          <p:cNvSpPr>
            <a:spLocks noGrp="1"/>
          </p:cNvSpPr>
          <p:nvPr>
            <p:ph idx="10"/>
          </p:nvPr>
        </p:nvSpPr>
        <p:spPr/>
        <p:txBody>
          <a:bodyPr>
            <a:normAutofit/>
          </a:bodyPr>
          <a:lstStyle/>
          <a:p>
            <a:r>
              <a:rPr lang="en-US" dirty="0"/>
              <a:t>The path vector information includes:</a:t>
            </a:r>
          </a:p>
          <a:p>
            <a:pPr lvl="1"/>
            <a:r>
              <a:rPr lang="en-US" dirty="0"/>
              <a:t>A list of the full path of BGP AS numbers (hop by hop) necessary to reach a destination network. </a:t>
            </a:r>
          </a:p>
          <a:p>
            <a:pPr lvl="1"/>
            <a:r>
              <a:rPr lang="en-US" dirty="0"/>
              <a:t>Other attributes including the IP address to get to the next AS (the next-hop attribute) and how the networks at the end of the path were introduced into BGP (the origin code attribute). </a:t>
            </a:r>
          </a:p>
        </p:txBody>
      </p:sp>
      <p:pic>
        <p:nvPicPr>
          <p:cNvPr id="5" name="Picture 2"/>
          <p:cNvPicPr>
            <a:picLocks noGrp="1" noChangeAspect="1" noChangeArrowheads="1"/>
          </p:cNvPicPr>
          <p:nvPr>
            <p:ph sz="quarter" idx="11"/>
          </p:nvPr>
        </p:nvPicPr>
        <p:blipFill>
          <a:blip r:embed="rId2"/>
          <a:stretch>
            <a:fillRect/>
          </a:stretch>
        </p:blipFill>
        <p:spPr bwMode="auto">
          <a:xfrm>
            <a:off x="279400" y="3782765"/>
            <a:ext cx="8520113" cy="2594470"/>
          </a:xfrm>
          <a:prstGeom prst="rect">
            <a:avLst/>
          </a:prstGeom>
          <a:noFill/>
          <a:ln w="9525">
            <a:noFill/>
            <a:miter lim="800000"/>
            <a:headEnd/>
            <a:tailEnd/>
          </a:ln>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346" name="Rectangle 2"/>
          <p:cNvSpPr>
            <a:spLocks noGrp="1" noChangeArrowheads="1"/>
          </p:cNvSpPr>
          <p:nvPr>
            <p:ph type="title"/>
          </p:nvPr>
        </p:nvSpPr>
        <p:spPr/>
        <p:txBody>
          <a:bodyPr/>
          <a:lstStyle/>
          <a:p>
            <a:r>
              <a:rPr lang="en-US"/>
              <a:t>When to Use BGP</a:t>
            </a:r>
            <a:endParaRPr lang="en-US" dirty="0"/>
          </a:p>
        </p:txBody>
      </p:sp>
      <p:sp>
        <p:nvSpPr>
          <p:cNvPr id="46083" name="Rectangle 3"/>
          <p:cNvSpPr>
            <a:spLocks noGrp="1" noChangeArrowheads="1"/>
          </p:cNvSpPr>
          <p:nvPr>
            <p:ph idx="1"/>
          </p:nvPr>
        </p:nvSpPr>
        <p:spPr/>
        <p:txBody>
          <a:bodyPr/>
          <a:lstStyle/>
          <a:p>
            <a:r>
              <a:rPr lang="en-US" dirty="0"/>
              <a:t>Most appropriate when the effects of BGP are well-understood and at least one of the following conditions exists:</a:t>
            </a:r>
          </a:p>
          <a:p>
            <a:pPr lvl="1"/>
            <a:r>
              <a:rPr lang="en-US" dirty="0"/>
              <a:t>The AS has multiple connections to other autonomous systems.</a:t>
            </a:r>
          </a:p>
          <a:p>
            <a:pPr lvl="1"/>
            <a:r>
              <a:rPr lang="en-US" dirty="0"/>
              <a:t>The AS allows packets to transit through it to reach other autonomous systems (eg, it is a service provider).</a:t>
            </a:r>
          </a:p>
          <a:p>
            <a:pPr lvl="1"/>
            <a:r>
              <a:rPr lang="en-US" dirty="0"/>
              <a:t>Routing policy and route selection for traffic entering and leaving the AS must be manipulated.</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0066" name="Rectangle 2"/>
          <p:cNvSpPr>
            <a:spLocks noGrp="1" noChangeArrowheads="1"/>
          </p:cNvSpPr>
          <p:nvPr>
            <p:ph type="title"/>
          </p:nvPr>
        </p:nvSpPr>
        <p:spPr/>
        <p:txBody>
          <a:bodyPr/>
          <a:lstStyle/>
          <a:p>
            <a:r>
              <a:rPr lang="en-US"/>
              <a:t>When Not to Use BGP</a:t>
            </a:r>
            <a:endParaRPr lang="en-US" dirty="0"/>
          </a:p>
        </p:txBody>
      </p:sp>
      <p:sp>
        <p:nvSpPr>
          <p:cNvPr id="1240067" name="Rectangle 3"/>
          <p:cNvSpPr>
            <a:spLocks noGrp="1" noChangeArrowheads="1"/>
          </p:cNvSpPr>
          <p:nvPr>
            <p:ph idx="1"/>
          </p:nvPr>
        </p:nvSpPr>
        <p:spPr/>
        <p:txBody>
          <a:bodyPr/>
          <a:lstStyle/>
          <a:p>
            <a:r>
              <a:rPr lang="en-US" dirty="0"/>
              <a:t>Do not use BGP if one or more of the following conditions exist:</a:t>
            </a:r>
          </a:p>
          <a:p>
            <a:pPr lvl="1"/>
            <a:r>
              <a:rPr lang="en-US" dirty="0"/>
              <a:t>A single connection to the Internet or another AS.</a:t>
            </a:r>
          </a:p>
          <a:p>
            <a:pPr lvl="1"/>
            <a:r>
              <a:rPr lang="en-US" dirty="0"/>
              <a:t>Lack of memory or processor power on edge routers to handle constant BGP updates.</a:t>
            </a:r>
          </a:p>
          <a:p>
            <a:pPr lvl="1"/>
            <a:r>
              <a:rPr lang="en-US" dirty="0"/>
              <a:t>You have a limited understanding of route filtering and the BGP path-selection process.</a:t>
            </a:r>
          </a:p>
          <a:p>
            <a:r>
              <a:rPr lang="en-US" dirty="0"/>
              <a:t>In these cases, use static or default routes instead.</a:t>
            </a:r>
          </a:p>
        </p:txBody>
      </p:sp>
      <p:sp>
        <p:nvSpPr>
          <p:cNvPr id="1240068" name="Rectangle 4"/>
          <p:cNvSpPr>
            <a:spLocks noChangeArrowheads="1"/>
          </p:cNvSpPr>
          <p:nvPr/>
        </p:nvSpPr>
        <p:spPr bwMode="auto">
          <a:xfrm>
            <a:off x="457200" y="228600"/>
            <a:ext cx="8382000" cy="914400"/>
          </a:xfrm>
          <a:prstGeom prst="rect">
            <a:avLst/>
          </a:prstGeom>
          <a:noFill/>
          <a:ln w="12700">
            <a:noFill/>
            <a:miter lim="800000"/>
            <a:headEnd/>
            <a:tailEnd/>
          </a:ln>
          <a:effectLst>
            <a:outerShdw dist="35921" dir="2700000" algn="ctr" rotWithShape="0">
              <a:srgbClr val="000000"/>
            </a:outerShdw>
          </a:effectLst>
        </p:spPr>
        <p:txBody>
          <a:bodyPr lIns="90488" tIns="44450" rIns="90488" bIns="44450" anchor="ctr"/>
          <a:lstStyle/>
          <a:p>
            <a:pPr algn="ctr">
              <a:lnSpc>
                <a:spcPct val="100000"/>
              </a:lnSpc>
              <a:spcBef>
                <a:spcPct val="0"/>
              </a:spcBef>
              <a:defRPr/>
            </a:pPr>
            <a:endParaRPr lang="en-US" sz="4400" b="0" dirty="0">
              <a:solidFill>
                <a:srgbClr val="EAEC5E"/>
              </a:solidFill>
              <a:effectLst>
                <a:outerShdw blurRad="38100" dist="38100" dir="2700000" algn="tl">
                  <a:srgbClr val="C0C0C0"/>
                </a:outerShdw>
              </a:effectLst>
              <a:latin typeface="Times New Roman" pitchFamily="18"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BGP Synchronization</a:t>
            </a:r>
          </a:p>
        </p:txBody>
      </p:sp>
      <p:sp>
        <p:nvSpPr>
          <p:cNvPr id="3" name="Content Placeholder 2"/>
          <p:cNvSpPr>
            <a:spLocks noGrp="1"/>
          </p:cNvSpPr>
          <p:nvPr>
            <p:ph idx="1"/>
          </p:nvPr>
        </p:nvSpPr>
        <p:spPr/>
        <p:txBody>
          <a:bodyPr>
            <a:normAutofit/>
          </a:bodyPr>
          <a:lstStyle/>
          <a:p>
            <a:r>
              <a:rPr lang="en-US" dirty="0"/>
              <a:t>The BGP synchronization rule states that:</a:t>
            </a:r>
          </a:p>
          <a:p>
            <a:pPr lvl="1"/>
            <a:r>
              <a:rPr lang="en-US" dirty="0"/>
              <a:t>“</a:t>
            </a:r>
            <a:r>
              <a:rPr lang="en-US" i="1" dirty="0"/>
              <a:t>A BGP router should not use, or advertise to an external neighbor, a route learned by IBGP, unless that route is local or is learned from </a:t>
            </a:r>
            <a:r>
              <a:rPr lang="en-US" i="1"/>
              <a:t>the IGP.</a:t>
            </a:r>
            <a:r>
              <a:rPr lang="en-US"/>
              <a:t>”</a:t>
            </a:r>
            <a:endParaRPr lang="en-US" dirty="0"/>
          </a:p>
          <a:p>
            <a:pPr lvl="1"/>
            <a:r>
              <a:rPr lang="en-US" dirty="0"/>
              <a:t>If synchronization is enabled, a router learning a route via IBGP waits until the IGP has propagated the route within the autonomous system and then advertises it to external peers.</a:t>
            </a:r>
          </a:p>
          <a:p>
            <a:pPr lvl="1"/>
            <a:r>
              <a:rPr lang="en-US" dirty="0"/>
              <a:t>With the default of synchronization disabled, BGP can use and advertise to external BGP neighbors routes learned from an IBGP neighbor that are not present in the local routing table. </a:t>
            </a:r>
          </a:p>
          <a:p>
            <a:r>
              <a:rPr lang="en-US" dirty="0"/>
              <a:t>BGP synchronization is disabled by default in Cisco IOS Software Release 12.2(8)T and later. </a:t>
            </a:r>
          </a:p>
          <a:p>
            <a:pPr lvl="1"/>
            <a:r>
              <a:rPr lang="en-US" dirty="0"/>
              <a:t>It was on by default in earlier Cisco IOS Software releases. </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BGP Table</a:t>
            </a:r>
          </a:p>
        </p:txBody>
      </p:sp>
      <p:sp>
        <p:nvSpPr>
          <p:cNvPr id="3" name="Content Placeholder 2"/>
          <p:cNvSpPr>
            <a:spLocks noGrp="1"/>
          </p:cNvSpPr>
          <p:nvPr>
            <p:ph idx="1"/>
          </p:nvPr>
        </p:nvSpPr>
        <p:spPr/>
        <p:txBody>
          <a:bodyPr/>
          <a:lstStyle/>
          <a:p>
            <a:r>
              <a:rPr lang="en-US" dirty="0"/>
              <a:t>BGP keeps its own table for storing BGP information received from </a:t>
            </a:r>
            <a:r>
              <a:rPr lang="en-US"/>
              <a:t>and sent to </a:t>
            </a:r>
            <a:r>
              <a:rPr lang="en-US" dirty="0"/>
              <a:t>BGP neighbors.</a:t>
            </a:r>
          </a:p>
          <a:p>
            <a:pPr lvl="1"/>
            <a:r>
              <a:rPr lang="en-US" dirty="0"/>
              <a:t>This table is also known as the BGP table, BGP topology table, BGP topology database, BGP routing table, and the BGP forwarding database.</a:t>
            </a:r>
            <a:r>
              <a:rPr lang="en-US" dirty="0">
                <a:latin typeface="CiscoSerif-Regular"/>
              </a:rPr>
              <a:t> </a:t>
            </a:r>
          </a:p>
          <a:p>
            <a:r>
              <a:rPr lang="en-US" dirty="0">
                <a:latin typeface="CiscoSerif-Regular"/>
              </a:rPr>
              <a:t>The router offers the best routes from the BGP table to the IP routing table.</a:t>
            </a:r>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Rectangle 2"/>
          <p:cNvSpPr>
            <a:spLocks noGrp="1" noChangeArrowheads="1"/>
          </p:cNvSpPr>
          <p:nvPr>
            <p:ph type="title"/>
          </p:nvPr>
        </p:nvSpPr>
        <p:spPr/>
        <p:txBody>
          <a:bodyPr/>
          <a:lstStyle/>
          <a:p>
            <a:r>
              <a:rPr lang="en-GB"/>
              <a:t>BGP Tables</a:t>
            </a:r>
            <a:endParaRPr lang="en-US" dirty="0"/>
          </a:p>
        </p:txBody>
      </p:sp>
      <p:sp>
        <p:nvSpPr>
          <p:cNvPr id="820227" name="Rectangle 3"/>
          <p:cNvSpPr>
            <a:spLocks noGrp="1" noChangeArrowheads="1"/>
          </p:cNvSpPr>
          <p:nvPr>
            <p:ph idx="1"/>
          </p:nvPr>
        </p:nvSpPr>
        <p:spPr/>
        <p:txBody>
          <a:bodyPr/>
          <a:lstStyle/>
          <a:p>
            <a:r>
              <a:rPr lang="en-GB" dirty="0"/>
              <a:t>Neighbor table </a:t>
            </a:r>
          </a:p>
          <a:p>
            <a:pPr lvl="1"/>
            <a:r>
              <a:rPr lang="en-GB" dirty="0"/>
              <a:t>List of BGP </a:t>
            </a:r>
            <a:r>
              <a:rPr lang="en-US" dirty="0"/>
              <a:t>neighbors</a:t>
            </a:r>
          </a:p>
          <a:p>
            <a:r>
              <a:rPr lang="en-GB" dirty="0"/>
              <a:t>BGP table (forwarding database)</a:t>
            </a:r>
          </a:p>
          <a:p>
            <a:pPr lvl="1"/>
            <a:r>
              <a:rPr lang="en-GB" dirty="0"/>
              <a:t>List of all networks learned from each neighbor</a:t>
            </a:r>
          </a:p>
          <a:p>
            <a:pPr lvl="1"/>
            <a:r>
              <a:rPr lang="en-GB" dirty="0"/>
              <a:t>Can contain multiple paths to destination networks </a:t>
            </a:r>
          </a:p>
          <a:p>
            <a:pPr lvl="1"/>
            <a:r>
              <a:rPr lang="en-GB" dirty="0"/>
              <a:t>Contains BGP attributes for each path</a:t>
            </a:r>
          </a:p>
          <a:p>
            <a:r>
              <a:rPr lang="en-GB" dirty="0"/>
              <a:t>IP routing table</a:t>
            </a:r>
          </a:p>
          <a:p>
            <a:pPr lvl="1"/>
            <a:r>
              <a:rPr lang="en-GB" dirty="0"/>
              <a:t>List of best paths to destination networks</a:t>
            </a:r>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3346" name="Rectangle 2"/>
          <p:cNvSpPr>
            <a:spLocks noGrp="1" noChangeArrowheads="1"/>
          </p:cNvSpPr>
          <p:nvPr>
            <p:ph type="title"/>
          </p:nvPr>
        </p:nvSpPr>
        <p:spPr/>
        <p:txBody>
          <a:bodyPr/>
          <a:lstStyle/>
          <a:p>
            <a:r>
              <a:rPr lang="en-US" dirty="0"/>
              <a:t>Path Attributes</a:t>
            </a:r>
          </a:p>
        </p:txBody>
      </p:sp>
      <p:sp>
        <p:nvSpPr>
          <p:cNvPr id="1593347" name="Rectangle 3"/>
          <p:cNvSpPr>
            <a:spLocks noGrp="1" noChangeArrowheads="1"/>
          </p:cNvSpPr>
          <p:nvPr>
            <p:ph idx="1"/>
          </p:nvPr>
        </p:nvSpPr>
        <p:spPr/>
        <p:txBody>
          <a:bodyPr>
            <a:normAutofit/>
          </a:bodyPr>
          <a:lstStyle/>
          <a:p>
            <a:r>
              <a:rPr lang="en-US" dirty="0"/>
              <a:t>Path attributes are a set of BGP metrics describing the path to a network (route). </a:t>
            </a:r>
          </a:p>
          <a:p>
            <a:pPr lvl="1"/>
            <a:r>
              <a:rPr lang="en-US" dirty="0"/>
              <a:t>BGP uses the path attributes to determine the best path to the networks.</a:t>
            </a:r>
          </a:p>
          <a:p>
            <a:pPr lvl="1"/>
            <a:r>
              <a:rPr lang="en-US" dirty="0"/>
              <a:t>Some attributes are mandatory and automatically included in update messages while others are manually configurable.</a:t>
            </a:r>
          </a:p>
          <a:p>
            <a:r>
              <a:rPr lang="en-US" dirty="0"/>
              <a:t>BGP attributes can be used to enforce a routing policy.</a:t>
            </a:r>
          </a:p>
          <a:p>
            <a:r>
              <a:rPr lang="en-US" dirty="0"/>
              <a:t>Configuring BGP attributes provides administrators with many more path control options.</a:t>
            </a:r>
          </a:p>
          <a:p>
            <a:pPr lvl="1"/>
            <a:r>
              <a:rPr lang="en-US" dirty="0"/>
              <a:t>E.g., filter routing information, prefer certain paths, customize BGP’s behavior. </a:t>
            </a:r>
          </a:p>
          <a:p>
            <a:endParaRPr lang="en-US" dirty="0"/>
          </a:p>
          <a:p>
            <a:pPr lvl="1"/>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dirty="0"/>
              <a:t>IANA</a:t>
            </a:r>
          </a:p>
        </p:txBody>
      </p:sp>
      <p:sp>
        <p:nvSpPr>
          <p:cNvPr id="908291" name="Rectangle 3"/>
          <p:cNvSpPr>
            <a:spLocks noGrp="1" noChangeArrowheads="1"/>
          </p:cNvSpPr>
          <p:nvPr>
            <p:ph idx="10"/>
          </p:nvPr>
        </p:nvSpPr>
        <p:spPr/>
        <p:txBody>
          <a:bodyPr>
            <a:normAutofit/>
          </a:bodyPr>
          <a:lstStyle/>
          <a:p>
            <a:r>
              <a:rPr lang="en-US" dirty="0"/>
              <a:t>The IANA is responsible for allocating AS numbers through five Regional Internet Registries (RIRs).</a:t>
            </a:r>
          </a:p>
          <a:p>
            <a:pPr lvl="1"/>
            <a:r>
              <a:rPr lang="en-US" dirty="0"/>
              <a:t>RIRs are nonprofit corporations established for the purpose of administration and registration of IP address space and AS numbers  in key geographic locations.</a:t>
            </a:r>
          </a:p>
        </p:txBody>
      </p:sp>
      <p:pic>
        <p:nvPicPr>
          <p:cNvPr id="5" name="Picture 2" descr="Regional Internet Registries"/>
          <p:cNvPicPr>
            <a:picLocks noGrp="1" noChangeAspect="1" noChangeArrowheads="1"/>
          </p:cNvPicPr>
          <p:nvPr>
            <p:ph sz="quarter" idx="11"/>
          </p:nvPr>
        </p:nvPicPr>
        <p:blipFill>
          <a:blip r:embed="rId3"/>
          <a:stretch>
            <a:fillRect/>
          </a:stretch>
        </p:blipFill>
        <p:spPr bwMode="auto">
          <a:xfrm>
            <a:off x="1968153" y="3619500"/>
            <a:ext cx="5142606" cy="2921000"/>
          </a:xfrm>
          <a:prstGeom prst="rect">
            <a:avLst/>
          </a:prstGeom>
          <a:noFill/>
          <a:ln w="9525">
            <a:noFill/>
            <a:miter lim="800000"/>
            <a:headEnd/>
            <a:tailEnd/>
          </a:ln>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Right Brace 9"/>
          <p:cNvSpPr/>
          <p:nvPr/>
        </p:nvSpPr>
        <p:spPr bwMode="auto">
          <a:xfrm>
            <a:off x="7416800" y="3945469"/>
            <a:ext cx="355600" cy="2556930"/>
          </a:xfrm>
          <a:prstGeom prst="rightBrace">
            <a:avLst>
              <a:gd name="adj1" fmla="val 28125"/>
              <a:gd name="adj2" fmla="val 4956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 name="Right Brace 7"/>
          <p:cNvSpPr/>
          <p:nvPr/>
        </p:nvSpPr>
        <p:spPr bwMode="auto">
          <a:xfrm>
            <a:off x="7382933" y="2269068"/>
            <a:ext cx="373657" cy="1631100"/>
          </a:xfrm>
          <a:prstGeom prst="rightBrace">
            <a:avLst>
              <a:gd name="adj1" fmla="val 28125"/>
              <a:gd name="adj2" fmla="val 4956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1592322" name="Rectangle 2"/>
          <p:cNvSpPr>
            <a:spLocks noGrp="1" noChangeArrowheads="1"/>
          </p:cNvSpPr>
          <p:nvPr>
            <p:ph type="title"/>
          </p:nvPr>
        </p:nvSpPr>
        <p:spPr/>
        <p:txBody>
          <a:bodyPr/>
          <a:lstStyle/>
          <a:p>
            <a:r>
              <a:rPr lang="en-US" dirty="0"/>
              <a:t>Attributes</a:t>
            </a:r>
          </a:p>
        </p:txBody>
      </p:sp>
      <p:sp>
        <p:nvSpPr>
          <p:cNvPr id="1592323" name="Rectangle 3"/>
          <p:cNvSpPr>
            <a:spLocks noGrp="1" noChangeArrowheads="1"/>
          </p:cNvSpPr>
          <p:nvPr>
            <p:ph idx="10"/>
          </p:nvPr>
        </p:nvSpPr>
        <p:spPr/>
        <p:txBody>
          <a:bodyPr/>
          <a:lstStyle/>
          <a:p>
            <a:r>
              <a:rPr lang="en-US" dirty="0"/>
              <a:t>Some attributes are mandatory and automatically included in update messages while others are manually configurable.</a:t>
            </a:r>
          </a:p>
        </p:txBody>
      </p:sp>
      <p:graphicFrame>
        <p:nvGraphicFramePr>
          <p:cNvPr id="7" name="Table 6"/>
          <p:cNvGraphicFramePr>
            <a:graphicFrameLocks noGrp="1"/>
          </p:cNvGraphicFramePr>
          <p:nvPr/>
        </p:nvGraphicFramePr>
        <p:xfrm>
          <a:off x="525673" y="1881650"/>
          <a:ext cx="6893881" cy="4652705"/>
        </p:xfrm>
        <a:graphic>
          <a:graphicData uri="http://schemas.openxmlformats.org/drawingml/2006/table">
            <a:tbl>
              <a:tblPr firstRow="1" bandRow="1">
                <a:tableStyleId>{5C22544A-7EE6-4342-B048-85BDC9FD1C3A}</a:tableStyleId>
              </a:tblPr>
              <a:tblGrid>
                <a:gridCol w="2386860">
                  <a:extLst>
                    <a:ext uri="{9D8B030D-6E8A-4147-A177-3AD203B41FA5}">
                      <a16:colId xmlns:a16="http://schemas.microsoft.com/office/drawing/2014/main" val="20000"/>
                    </a:ext>
                  </a:extLst>
                </a:gridCol>
                <a:gridCol w="2208989">
                  <a:extLst>
                    <a:ext uri="{9D8B030D-6E8A-4147-A177-3AD203B41FA5}">
                      <a16:colId xmlns:a16="http://schemas.microsoft.com/office/drawing/2014/main" val="20001"/>
                    </a:ext>
                  </a:extLst>
                </a:gridCol>
                <a:gridCol w="2298032">
                  <a:extLst>
                    <a:ext uri="{9D8B030D-6E8A-4147-A177-3AD203B41FA5}">
                      <a16:colId xmlns:a16="http://schemas.microsoft.com/office/drawing/2014/main" val="20002"/>
                    </a:ext>
                  </a:extLst>
                </a:gridCol>
              </a:tblGrid>
              <a:tr h="403780">
                <a:tc>
                  <a:txBody>
                    <a:bodyPr/>
                    <a:lstStyle/>
                    <a:p>
                      <a:pPr algn="ctr"/>
                      <a:r>
                        <a:rPr lang="en-US" sz="1600" dirty="0"/>
                        <a:t>Attribute</a:t>
                      </a:r>
                    </a:p>
                  </a:txBody>
                  <a:tcPr anchor="ctr"/>
                </a:tc>
                <a:tc>
                  <a:txBody>
                    <a:bodyPr/>
                    <a:lstStyle/>
                    <a:p>
                      <a:pPr algn="ctr"/>
                      <a:r>
                        <a:rPr lang="en-US" sz="1600" dirty="0"/>
                        <a:t>EBGP</a:t>
                      </a:r>
                    </a:p>
                  </a:txBody>
                  <a:tcPr anchor="ctr"/>
                </a:tc>
                <a:tc>
                  <a:txBody>
                    <a:bodyPr/>
                    <a:lstStyle/>
                    <a:p>
                      <a:pPr algn="ctr"/>
                      <a:r>
                        <a:rPr lang="en-US" sz="1600" dirty="0"/>
                        <a:t>IBGP</a:t>
                      </a:r>
                    </a:p>
                  </a:txBody>
                  <a:tcPr anchor="ctr"/>
                </a:tc>
                <a:extLst>
                  <a:ext uri="{0D108BD9-81ED-4DB2-BD59-A6C34878D82A}">
                    <a16:rowId xmlns:a16="http://schemas.microsoft.com/office/drawing/2014/main" val="10000"/>
                  </a:ext>
                </a:extLst>
              </a:tr>
              <a:tr h="538889">
                <a:tc>
                  <a:txBody>
                    <a:bodyPr/>
                    <a:lstStyle/>
                    <a:p>
                      <a:pPr algn="l"/>
                      <a:r>
                        <a:rPr lang="en-US" sz="1400" b="1" dirty="0"/>
                        <a:t>AS_PATH</a:t>
                      </a:r>
                    </a:p>
                  </a:txBody>
                  <a:tcPr anchor="ctr"/>
                </a:tc>
                <a:tc>
                  <a:txBody>
                    <a:bodyPr/>
                    <a:lstStyle/>
                    <a:p>
                      <a:pPr algn="ctr"/>
                      <a:r>
                        <a:rPr lang="en-US" sz="1400" dirty="0"/>
                        <a:t>Well-known</a:t>
                      </a:r>
                      <a:r>
                        <a:rPr lang="en-US" sz="1400" baseline="0" dirty="0"/>
                        <a:t> </a:t>
                      </a:r>
                      <a:r>
                        <a:rPr lang="en-US" sz="1400" dirty="0"/>
                        <a:t>Mandatory</a:t>
                      </a:r>
                    </a:p>
                  </a:txBody>
                  <a:tcPr anchor="ctr"/>
                </a:tc>
                <a:tc>
                  <a:txBody>
                    <a:bodyPr/>
                    <a:lstStyle/>
                    <a:p>
                      <a:pPr algn="ctr"/>
                      <a:r>
                        <a:rPr lang="en-US" sz="1400"/>
                        <a:t>Well-known</a:t>
                      </a:r>
                      <a:r>
                        <a:rPr lang="en-US" sz="1400" baseline="0"/>
                        <a:t> </a:t>
                      </a:r>
                    </a:p>
                    <a:p>
                      <a:pPr algn="ctr"/>
                      <a:r>
                        <a:rPr lang="en-US" sz="1400"/>
                        <a:t>Mandatory</a:t>
                      </a:r>
                      <a:endParaRPr lang="en-US" sz="1400" dirty="0"/>
                    </a:p>
                  </a:txBody>
                  <a:tcPr anchor="ctr"/>
                </a:tc>
                <a:extLst>
                  <a:ext uri="{0D108BD9-81ED-4DB2-BD59-A6C34878D82A}">
                    <a16:rowId xmlns:a16="http://schemas.microsoft.com/office/drawing/2014/main" val="10001"/>
                  </a:ext>
                </a:extLst>
              </a:tr>
              <a:tr h="538889">
                <a:tc>
                  <a:txBody>
                    <a:bodyPr/>
                    <a:lstStyle/>
                    <a:p>
                      <a:pPr algn="l"/>
                      <a:r>
                        <a:rPr lang="en-US" sz="1400" b="1" dirty="0"/>
                        <a:t>NEXT_HOP</a:t>
                      </a:r>
                    </a:p>
                  </a:txBody>
                  <a:tcPr anchor="ctr"/>
                </a:tc>
                <a:tc>
                  <a:txBody>
                    <a:bodyPr/>
                    <a:lstStyle/>
                    <a:p>
                      <a:pPr algn="ctr"/>
                      <a:r>
                        <a:rPr lang="en-US" sz="1400" dirty="0"/>
                        <a:t>Well-known</a:t>
                      </a:r>
                      <a:r>
                        <a:rPr lang="en-US" sz="1400" baseline="0" dirty="0"/>
                        <a:t> </a:t>
                      </a:r>
                      <a:r>
                        <a:rPr lang="en-US" sz="1400" dirty="0"/>
                        <a:t>Mandatory</a:t>
                      </a:r>
                    </a:p>
                  </a:txBody>
                  <a:tcPr anchor="ctr"/>
                </a:tc>
                <a:tc>
                  <a:txBody>
                    <a:bodyPr/>
                    <a:lstStyle/>
                    <a:p>
                      <a:pPr algn="ctr"/>
                      <a:r>
                        <a:rPr lang="en-US" sz="1400"/>
                        <a:t>Well-known</a:t>
                      </a:r>
                      <a:r>
                        <a:rPr lang="en-US" sz="1400" baseline="0"/>
                        <a:t> </a:t>
                      </a:r>
                    </a:p>
                    <a:p>
                      <a:pPr algn="ctr"/>
                      <a:r>
                        <a:rPr lang="en-US" sz="1400"/>
                        <a:t>Mandatory</a:t>
                      </a:r>
                      <a:endParaRPr lang="en-US" sz="1400" dirty="0"/>
                    </a:p>
                  </a:txBody>
                  <a:tcPr anchor="ctr"/>
                </a:tc>
                <a:extLst>
                  <a:ext uri="{0D108BD9-81ED-4DB2-BD59-A6C34878D82A}">
                    <a16:rowId xmlns:a16="http://schemas.microsoft.com/office/drawing/2014/main" val="10002"/>
                  </a:ext>
                </a:extLst>
              </a:tr>
              <a:tr h="538889">
                <a:tc>
                  <a:txBody>
                    <a:bodyPr/>
                    <a:lstStyle/>
                    <a:p>
                      <a:pPr algn="l"/>
                      <a:r>
                        <a:rPr lang="en-US" sz="1400" b="1" dirty="0"/>
                        <a:t>ORIGIN</a:t>
                      </a:r>
                    </a:p>
                  </a:txBody>
                  <a:tcPr anchor="ctr"/>
                </a:tc>
                <a:tc>
                  <a:txBody>
                    <a:bodyPr/>
                    <a:lstStyle/>
                    <a:p>
                      <a:pPr algn="ctr"/>
                      <a:r>
                        <a:rPr lang="en-US" sz="1400" dirty="0"/>
                        <a:t>Well-known</a:t>
                      </a:r>
                      <a:r>
                        <a:rPr lang="en-US" sz="1400" baseline="0" dirty="0"/>
                        <a:t> </a:t>
                      </a:r>
                      <a:r>
                        <a:rPr lang="en-US" sz="1400" dirty="0"/>
                        <a:t>Mandatory</a:t>
                      </a:r>
                    </a:p>
                  </a:txBody>
                  <a:tcPr anchor="ctr"/>
                </a:tc>
                <a:tc>
                  <a:txBody>
                    <a:bodyPr/>
                    <a:lstStyle/>
                    <a:p>
                      <a:pPr algn="ctr"/>
                      <a:r>
                        <a:rPr lang="en-US" sz="1400"/>
                        <a:t>Well-known</a:t>
                      </a:r>
                      <a:r>
                        <a:rPr lang="en-US" sz="1400" baseline="0"/>
                        <a:t> </a:t>
                      </a:r>
                    </a:p>
                    <a:p>
                      <a:pPr algn="ctr"/>
                      <a:r>
                        <a:rPr lang="en-US" sz="1400"/>
                        <a:t>Mandatory</a:t>
                      </a:r>
                      <a:endParaRPr lang="en-US" sz="1400" dirty="0"/>
                    </a:p>
                  </a:txBody>
                  <a:tcPr anchor="ctr"/>
                </a:tc>
                <a:extLst>
                  <a:ext uri="{0D108BD9-81ED-4DB2-BD59-A6C34878D82A}">
                    <a16:rowId xmlns:a16="http://schemas.microsoft.com/office/drawing/2014/main" val="10003"/>
                  </a:ext>
                </a:extLst>
              </a:tr>
              <a:tr h="538889">
                <a:tc>
                  <a:txBody>
                    <a:bodyPr/>
                    <a:lstStyle/>
                    <a:p>
                      <a:pPr algn="l"/>
                      <a:r>
                        <a:rPr lang="en-US" sz="1400" b="1" dirty="0"/>
                        <a:t>LOCAL_PREF</a:t>
                      </a:r>
                    </a:p>
                  </a:txBody>
                  <a:tcPr anchor="ctr"/>
                </a:tc>
                <a:tc>
                  <a:txBody>
                    <a:bodyPr/>
                    <a:lstStyle/>
                    <a:p>
                      <a:pPr algn="ctr"/>
                      <a:r>
                        <a:rPr lang="en-US" sz="1400" dirty="0"/>
                        <a:t>Not</a:t>
                      </a:r>
                      <a:r>
                        <a:rPr lang="en-US" sz="1400" baseline="0" dirty="0"/>
                        <a:t> allowed</a:t>
                      </a:r>
                      <a:endParaRPr lang="en-US" sz="14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Well-known Discretionary</a:t>
                      </a:r>
                    </a:p>
                  </a:txBody>
                  <a:tcPr anchor="ctr"/>
                </a:tc>
                <a:extLst>
                  <a:ext uri="{0D108BD9-81ED-4DB2-BD59-A6C34878D82A}">
                    <a16:rowId xmlns:a16="http://schemas.microsoft.com/office/drawing/2014/main" val="10004"/>
                  </a:ext>
                </a:extLst>
              </a:tr>
              <a:tr h="538889">
                <a:tc>
                  <a:txBody>
                    <a:bodyPr/>
                    <a:lstStyle/>
                    <a:p>
                      <a:pPr algn="l"/>
                      <a:r>
                        <a:rPr lang="en-US" sz="1400" b="1" dirty="0"/>
                        <a:t>ATOMIC_AGGREGATE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Well-known Discretionary</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Well-known Discretionary</a:t>
                      </a:r>
                    </a:p>
                  </a:txBody>
                  <a:tcPr anchor="ctr"/>
                </a:tc>
                <a:extLst>
                  <a:ext uri="{0D108BD9-81ED-4DB2-BD59-A6C34878D82A}">
                    <a16:rowId xmlns:a16="http://schemas.microsoft.com/office/drawing/2014/main" val="10005"/>
                  </a:ext>
                </a:extLst>
              </a:tr>
              <a:tr h="403780">
                <a:tc>
                  <a:txBody>
                    <a:bodyPr/>
                    <a:lstStyle/>
                    <a:p>
                      <a:pPr algn="l"/>
                      <a:r>
                        <a:rPr lang="en-US" sz="1400" b="1" dirty="0"/>
                        <a:t>AGGREGATOR</a:t>
                      </a:r>
                    </a:p>
                  </a:txBody>
                  <a:tcPr anchor="ctr"/>
                </a:tc>
                <a:tc>
                  <a:txBody>
                    <a:bodyPr/>
                    <a:lstStyle/>
                    <a:p>
                      <a:pPr algn="ctr"/>
                      <a:r>
                        <a:rPr lang="en-US" sz="1400" dirty="0"/>
                        <a:t>Optional Transitive</a:t>
                      </a:r>
                    </a:p>
                  </a:txBody>
                  <a:tcPr anchor="ctr"/>
                </a:tc>
                <a:tc>
                  <a:txBody>
                    <a:bodyPr/>
                    <a:lstStyle/>
                    <a:p>
                      <a:pPr algn="ctr"/>
                      <a:r>
                        <a:rPr lang="en-US" sz="1400"/>
                        <a:t>Optional </a:t>
                      </a:r>
                    </a:p>
                    <a:p>
                      <a:pPr algn="ctr"/>
                      <a:r>
                        <a:rPr lang="en-US" sz="1400"/>
                        <a:t>Transitive</a:t>
                      </a:r>
                      <a:endParaRPr lang="en-US" sz="1400" dirty="0"/>
                    </a:p>
                  </a:txBody>
                  <a:tcPr anchor="ctr"/>
                </a:tc>
                <a:extLst>
                  <a:ext uri="{0D108BD9-81ED-4DB2-BD59-A6C34878D82A}">
                    <a16:rowId xmlns:a16="http://schemas.microsoft.com/office/drawing/2014/main" val="10006"/>
                  </a:ext>
                </a:extLst>
              </a:tr>
              <a:tr h="403780">
                <a:tc>
                  <a:txBody>
                    <a:bodyPr/>
                    <a:lstStyle/>
                    <a:p>
                      <a:pPr algn="l"/>
                      <a:r>
                        <a:rPr lang="en-US" sz="1400" b="1" dirty="0"/>
                        <a:t>COMMUNITY</a:t>
                      </a:r>
                    </a:p>
                  </a:txBody>
                  <a:tcPr anchor="ctr"/>
                </a:tc>
                <a:tc>
                  <a:txBody>
                    <a:bodyPr/>
                    <a:lstStyle/>
                    <a:p>
                      <a:pPr algn="ctr"/>
                      <a:r>
                        <a:rPr lang="en-US" sz="1400" dirty="0"/>
                        <a:t>Optional Transitive</a:t>
                      </a:r>
                    </a:p>
                  </a:txBody>
                  <a:tcPr anchor="ctr"/>
                </a:tc>
                <a:tc>
                  <a:txBody>
                    <a:bodyPr/>
                    <a:lstStyle/>
                    <a:p>
                      <a:pPr algn="ctr"/>
                      <a:r>
                        <a:rPr lang="en-US" sz="1400"/>
                        <a:t>Optional </a:t>
                      </a:r>
                    </a:p>
                    <a:p>
                      <a:pPr algn="ctr"/>
                      <a:r>
                        <a:rPr lang="en-US" sz="1400"/>
                        <a:t>Transitive</a:t>
                      </a:r>
                      <a:endParaRPr lang="en-US" sz="1400" dirty="0"/>
                    </a:p>
                  </a:txBody>
                  <a:tcPr anchor="ctr"/>
                </a:tc>
                <a:extLst>
                  <a:ext uri="{0D108BD9-81ED-4DB2-BD59-A6C34878D82A}">
                    <a16:rowId xmlns:a16="http://schemas.microsoft.com/office/drawing/2014/main" val="10007"/>
                  </a:ext>
                </a:extLst>
              </a:tr>
              <a:tr h="403780">
                <a:tc>
                  <a:txBody>
                    <a:bodyPr/>
                    <a:lstStyle/>
                    <a:p>
                      <a:pPr algn="l"/>
                      <a:r>
                        <a:rPr lang="en-US" sz="1400" b="1" dirty="0"/>
                        <a:t>MULTI_EXIT_DISC</a:t>
                      </a:r>
                    </a:p>
                  </a:txBody>
                  <a:tcPr anchor="ctr"/>
                </a:tc>
                <a:tc>
                  <a:txBody>
                    <a:bodyPr/>
                    <a:lstStyle/>
                    <a:p>
                      <a:pPr algn="ctr"/>
                      <a:r>
                        <a:rPr lang="en-US" sz="1400" dirty="0"/>
                        <a:t>Optional</a:t>
                      </a:r>
                      <a:r>
                        <a:rPr lang="en-US" sz="1400" baseline="0" dirty="0"/>
                        <a:t> Nontransitive</a:t>
                      </a:r>
                      <a:endParaRPr lang="en-US" sz="1400" dirty="0"/>
                    </a:p>
                  </a:txBody>
                  <a:tcPr anchor="ctr"/>
                </a:tc>
                <a:tc>
                  <a:txBody>
                    <a:bodyPr/>
                    <a:lstStyle/>
                    <a:p>
                      <a:pPr algn="ctr"/>
                      <a:r>
                        <a:rPr lang="en-US" sz="1400"/>
                        <a:t>Optional</a:t>
                      </a:r>
                      <a:r>
                        <a:rPr lang="en-US" sz="1400" baseline="0"/>
                        <a:t> </a:t>
                      </a:r>
                    </a:p>
                    <a:p>
                      <a:pPr algn="ctr"/>
                      <a:r>
                        <a:rPr lang="en-US" sz="1400" baseline="0"/>
                        <a:t>Nontransitive</a:t>
                      </a:r>
                      <a:endParaRPr lang="en-US" sz="1400" dirty="0"/>
                    </a:p>
                  </a:txBody>
                  <a:tcPr anchor="ctr"/>
                </a:tc>
                <a:extLst>
                  <a:ext uri="{0D108BD9-81ED-4DB2-BD59-A6C34878D82A}">
                    <a16:rowId xmlns:a16="http://schemas.microsoft.com/office/drawing/2014/main" val="10008"/>
                  </a:ext>
                </a:extLst>
              </a:tr>
            </a:tbl>
          </a:graphicData>
        </a:graphic>
      </p:graphicFrame>
      <p:sp>
        <p:nvSpPr>
          <p:cNvPr id="9" name="TextBox 8"/>
          <p:cNvSpPr txBox="1"/>
          <p:nvPr/>
        </p:nvSpPr>
        <p:spPr>
          <a:xfrm>
            <a:off x="7616291" y="2286000"/>
            <a:ext cx="1398169" cy="1628207"/>
          </a:xfrm>
          <a:prstGeom prst="rect">
            <a:avLst/>
          </a:prstGeom>
          <a:noFill/>
        </p:spPr>
        <p:txBody>
          <a:bodyPr wrap="square" rtlCol="0" anchor="ctr" anchorCtr="0">
            <a:noAutofit/>
          </a:bodyPr>
          <a:lstStyle/>
          <a:p>
            <a:r>
              <a:rPr lang="en-US" sz="1400" dirty="0"/>
              <a:t>Automatically included in update message</a:t>
            </a:r>
          </a:p>
        </p:txBody>
      </p:sp>
      <p:sp>
        <p:nvSpPr>
          <p:cNvPr id="11" name="TextBox 10"/>
          <p:cNvSpPr txBox="1"/>
          <p:nvPr/>
        </p:nvSpPr>
        <p:spPr>
          <a:xfrm>
            <a:off x="7708868" y="4640935"/>
            <a:ext cx="1305592" cy="982687"/>
          </a:xfrm>
          <a:prstGeom prst="rect">
            <a:avLst/>
          </a:prstGeom>
          <a:noFill/>
        </p:spPr>
        <p:txBody>
          <a:bodyPr wrap="square" rtlCol="0" anchor="ctr" anchorCtr="0">
            <a:noAutofit/>
          </a:bodyPr>
          <a:lstStyle/>
          <a:p>
            <a:r>
              <a:rPr lang="en-US" sz="1400" dirty="0"/>
              <a:t>Can be configured to help provide path control.</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p:cNvSpPr>
            <a:spLocks noGrp="1" noChangeArrowheads="1"/>
          </p:cNvSpPr>
          <p:nvPr>
            <p:ph type="title"/>
          </p:nvPr>
        </p:nvSpPr>
        <p:spPr/>
        <p:txBody>
          <a:bodyPr/>
          <a:lstStyle/>
          <a:p>
            <a:r>
              <a:rPr lang="en-US"/>
              <a:t>Well-Known Mandatory: AS_PATH</a:t>
            </a:r>
            <a:endParaRPr lang="en-US" dirty="0"/>
          </a:p>
        </p:txBody>
      </p:sp>
      <p:sp>
        <p:nvSpPr>
          <p:cNvPr id="1144835" name="Rectangle 3"/>
          <p:cNvSpPr>
            <a:spLocks noGrp="1" noChangeArrowheads="1"/>
          </p:cNvSpPr>
          <p:nvPr>
            <p:ph idx="1"/>
          </p:nvPr>
        </p:nvSpPr>
        <p:spPr/>
        <p:txBody>
          <a:bodyPr/>
          <a:lstStyle/>
          <a:p>
            <a:r>
              <a:rPr lang="en-US"/>
              <a:t>The AS_PATH attribute contains a list of AS numbers to reach a route.</a:t>
            </a:r>
          </a:p>
          <a:p>
            <a:r>
              <a:rPr lang="en-US"/>
              <a:t>Whenever a route update passes through an AS, the AS number is added to the beginning of the AS_PATH attribute before it is advertised to the next EBGP neighbor.</a:t>
            </a:r>
            <a:endParaRPr lang="en-US" dirty="0"/>
          </a:p>
        </p:txBody>
      </p:sp>
      <p:pic>
        <p:nvPicPr>
          <p:cNvPr id="206851" name="Picture 3"/>
          <p:cNvPicPr>
            <a:picLocks noGrp="1" noChangeAspect="1" noChangeArrowheads="1"/>
          </p:cNvPicPr>
          <p:nvPr>
            <p:ph idx="10"/>
          </p:nvPr>
        </p:nvPicPr>
        <p:blipFill>
          <a:blip r:embed="rId2"/>
          <a:stretch>
            <a:fillRect/>
          </a:stretch>
        </p:blipFill>
        <p:spPr>
          <a:xfrm>
            <a:off x="4702175" y="2230739"/>
            <a:ext cx="4067175" cy="3095021"/>
          </a:xfrm>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345" name="Rectangle 9"/>
          <p:cNvSpPr>
            <a:spLocks noGrp="1" noChangeArrowheads="1"/>
          </p:cNvSpPr>
          <p:nvPr>
            <p:ph type="title"/>
          </p:nvPr>
        </p:nvSpPr>
        <p:spPr/>
        <p:txBody>
          <a:bodyPr/>
          <a:lstStyle/>
          <a:p>
            <a:r>
              <a:rPr lang="en-US" dirty="0"/>
              <a:t>Well-Known Mandatory: AS_PATH</a:t>
            </a:r>
          </a:p>
        </p:txBody>
      </p:sp>
      <p:sp>
        <p:nvSpPr>
          <p:cNvPr id="11" name="Content Placeholder 10"/>
          <p:cNvSpPr>
            <a:spLocks noGrp="1"/>
          </p:cNvSpPr>
          <p:nvPr>
            <p:ph idx="1"/>
          </p:nvPr>
        </p:nvSpPr>
        <p:spPr/>
        <p:txBody>
          <a:bodyPr/>
          <a:lstStyle/>
          <a:p>
            <a:r>
              <a:rPr lang="en-US">
                <a:cs typeface="Arial" pitchFamily="34" charset="0"/>
              </a:rPr>
              <a:t>BGP always includes the AS_PATH attribute in its update.</a:t>
            </a:r>
          </a:p>
        </p:txBody>
      </p:sp>
      <p:grpSp>
        <p:nvGrpSpPr>
          <p:cNvPr id="12" name="Group 11"/>
          <p:cNvGrpSpPr/>
          <p:nvPr/>
        </p:nvGrpSpPr>
        <p:grpSpPr>
          <a:xfrm>
            <a:off x="572030" y="1549396"/>
            <a:ext cx="7997825" cy="4675188"/>
            <a:chOff x="588963" y="1346200"/>
            <a:chExt cx="7997825" cy="4675188"/>
          </a:xfrm>
        </p:grpSpPr>
        <p:pic>
          <p:nvPicPr>
            <p:cNvPr id="1422339" name="Picture 3"/>
            <p:cNvPicPr>
              <a:picLocks noChangeAspect="1" noChangeArrowheads="1"/>
            </p:cNvPicPr>
            <p:nvPr/>
          </p:nvPicPr>
          <p:blipFill>
            <a:blip r:embed="rId2"/>
            <a:srcRect t="9598"/>
            <a:stretch>
              <a:fillRect/>
            </a:stretch>
          </p:blipFill>
          <p:spPr bwMode="auto">
            <a:xfrm>
              <a:off x="609600" y="1346200"/>
              <a:ext cx="7940675" cy="4665663"/>
            </a:xfrm>
            <a:prstGeom prst="rect">
              <a:avLst/>
            </a:prstGeom>
            <a:noFill/>
            <a:ln w="9525">
              <a:noFill/>
              <a:miter lim="800000"/>
              <a:headEnd type="none" w="sm" len="sm"/>
              <a:tailEnd type="none" w="sm" len="sm"/>
            </a:ln>
          </p:spPr>
        </p:pic>
        <p:pic>
          <p:nvPicPr>
            <p:cNvPr id="1422340" name="Picture 4"/>
            <p:cNvPicPr>
              <a:picLocks noChangeAspect="1" noChangeArrowheads="1"/>
            </p:cNvPicPr>
            <p:nvPr/>
          </p:nvPicPr>
          <p:blipFill>
            <a:blip r:embed="rId3"/>
            <a:srcRect t="9579"/>
            <a:stretch>
              <a:fillRect/>
            </a:stretch>
          </p:blipFill>
          <p:spPr bwMode="auto">
            <a:xfrm>
              <a:off x="588963" y="1346200"/>
              <a:ext cx="7970837" cy="4675188"/>
            </a:xfrm>
            <a:prstGeom prst="rect">
              <a:avLst/>
            </a:prstGeom>
            <a:noFill/>
            <a:ln w="9525">
              <a:noFill/>
              <a:miter lim="800000"/>
              <a:headEnd type="none" w="sm" len="sm"/>
              <a:tailEnd type="none" w="sm" len="sm"/>
            </a:ln>
          </p:spPr>
        </p:pic>
        <p:pic>
          <p:nvPicPr>
            <p:cNvPr id="1422341" name="Picture 5"/>
            <p:cNvPicPr>
              <a:picLocks noChangeAspect="1" noChangeArrowheads="1"/>
            </p:cNvPicPr>
            <p:nvPr/>
          </p:nvPicPr>
          <p:blipFill>
            <a:blip r:embed="rId4"/>
            <a:srcRect t="10435"/>
            <a:stretch>
              <a:fillRect/>
            </a:stretch>
          </p:blipFill>
          <p:spPr bwMode="auto">
            <a:xfrm>
              <a:off x="596900" y="1422400"/>
              <a:ext cx="7989888" cy="4578350"/>
            </a:xfrm>
            <a:prstGeom prst="rect">
              <a:avLst/>
            </a:prstGeom>
            <a:noFill/>
            <a:ln w="9525">
              <a:noFill/>
              <a:miter lim="800000"/>
              <a:headEnd type="none" w="sm" len="sm"/>
              <a:tailEnd type="none" w="sm" len="sm"/>
            </a:ln>
          </p:spPr>
        </p:pic>
        <p:pic>
          <p:nvPicPr>
            <p:cNvPr id="1422342" name="Picture 6"/>
            <p:cNvPicPr>
              <a:picLocks noChangeAspect="1" noChangeArrowheads="1"/>
            </p:cNvPicPr>
            <p:nvPr/>
          </p:nvPicPr>
          <p:blipFill>
            <a:blip r:embed="rId5"/>
            <a:srcRect t="10663"/>
            <a:stretch>
              <a:fillRect/>
            </a:stretch>
          </p:blipFill>
          <p:spPr bwMode="auto">
            <a:xfrm>
              <a:off x="598488" y="1422400"/>
              <a:ext cx="7961312" cy="4575175"/>
            </a:xfrm>
            <a:prstGeom prst="rect">
              <a:avLst/>
            </a:prstGeom>
            <a:noFill/>
            <a:ln w="9525">
              <a:noFill/>
              <a:miter lim="800000"/>
              <a:headEnd type="none" w="sm" len="sm"/>
              <a:tailEnd type="none" w="sm" len="sm"/>
            </a:ln>
          </p:spPr>
        </p:pic>
        <p:pic>
          <p:nvPicPr>
            <p:cNvPr id="1422343" name="Picture 7"/>
            <p:cNvPicPr>
              <a:picLocks noChangeAspect="1" noChangeArrowheads="1"/>
            </p:cNvPicPr>
            <p:nvPr/>
          </p:nvPicPr>
          <p:blipFill>
            <a:blip r:embed="rId6"/>
            <a:srcRect t="11053"/>
            <a:stretch>
              <a:fillRect/>
            </a:stretch>
          </p:blipFill>
          <p:spPr bwMode="auto">
            <a:xfrm>
              <a:off x="628650" y="1422400"/>
              <a:ext cx="7931150" cy="4598988"/>
            </a:xfrm>
            <a:prstGeom prst="rect">
              <a:avLst/>
            </a:prstGeom>
            <a:noFill/>
            <a:ln w="9525">
              <a:noFill/>
              <a:miter lim="800000"/>
              <a:headEnd type="none" w="sm" len="sm"/>
              <a:tailEnd type="none" w="sm" len="sm"/>
            </a:ln>
          </p:spPr>
        </p:pic>
        <p:pic>
          <p:nvPicPr>
            <p:cNvPr id="1422344" name="Picture 8"/>
            <p:cNvPicPr>
              <a:picLocks noChangeAspect="1" noChangeArrowheads="1"/>
            </p:cNvPicPr>
            <p:nvPr/>
          </p:nvPicPr>
          <p:blipFill>
            <a:blip r:embed="rId7"/>
            <a:srcRect t="11299"/>
            <a:stretch>
              <a:fillRect/>
            </a:stretch>
          </p:blipFill>
          <p:spPr bwMode="auto">
            <a:xfrm>
              <a:off x="596900" y="1422400"/>
              <a:ext cx="7961313" cy="4586288"/>
            </a:xfrm>
            <a:prstGeom prst="rect">
              <a:avLst/>
            </a:prstGeom>
            <a:noFill/>
            <a:ln w="9525">
              <a:noFill/>
              <a:miter lim="800000"/>
              <a:headEnd type="none" w="sm" len="sm"/>
              <a:tailEnd type="none" w="sm" len="sm"/>
            </a:ln>
          </p:spPr>
        </p:pic>
        <p:sp>
          <p:nvSpPr>
            <p:cNvPr id="1422347" name="Rectangle 11"/>
            <p:cNvSpPr>
              <a:spLocks noChangeArrowheads="1"/>
            </p:cNvSpPr>
            <p:nvPr/>
          </p:nvSpPr>
          <p:spPr bwMode="auto">
            <a:xfrm>
              <a:off x="5727700" y="1689100"/>
              <a:ext cx="533400" cy="381000"/>
            </a:xfrm>
            <a:prstGeom prst="rect">
              <a:avLst/>
            </a:prstGeom>
            <a:noFill/>
            <a:ln w="57150">
              <a:solidFill>
                <a:schemeClr val="accent2"/>
              </a:solidFill>
              <a:miter lim="800000"/>
              <a:headEnd type="none" w="sm" len="sm"/>
              <a:tailEnd type="none" w="sm" len="sm"/>
            </a:ln>
          </p:spPr>
          <p:txBody>
            <a:bodyPr wrap="none" lIns="82124" tIns="41061" rIns="82124" bIns="41061" anchor="ctr">
              <a:spAutoFit/>
            </a:bodyPr>
            <a:lstStyle/>
            <a:p>
              <a:endParaRPr lang="en-US" dirty="0"/>
            </a:p>
          </p:txBody>
        </p:sp>
      </p:grpSp>
      <p:pic>
        <p:nvPicPr>
          <p:cNvPr id="1026" name="Picture 2"/>
          <p:cNvPicPr>
            <a:picLocks noChangeAspect="1" noChangeArrowheads="1"/>
          </p:cNvPicPr>
          <p:nvPr/>
        </p:nvPicPr>
        <p:blipFill>
          <a:blip r:embed="rId8"/>
          <a:srcRect/>
          <a:stretch>
            <a:fillRect/>
          </a:stretch>
        </p:blipFill>
        <p:spPr bwMode="auto">
          <a:xfrm>
            <a:off x="561975" y="1636994"/>
            <a:ext cx="8018463" cy="4686300"/>
          </a:xfrm>
          <a:prstGeom prst="rect">
            <a:avLst/>
          </a:prstGeom>
          <a:noFill/>
          <a:ln w="9525">
            <a:noFill/>
            <a:miter lim="800000"/>
            <a:headEnd/>
            <a:tailEnd/>
          </a:ln>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p:cNvSpPr>
            <a:spLocks noGrp="1" noChangeArrowheads="1"/>
          </p:cNvSpPr>
          <p:nvPr>
            <p:ph type="title"/>
          </p:nvPr>
        </p:nvSpPr>
        <p:spPr/>
        <p:txBody>
          <a:bodyPr/>
          <a:lstStyle/>
          <a:p>
            <a:r>
              <a:rPr lang="en-US" dirty="0"/>
              <a:t>Well-Known Mandatory: NEXT_HOP</a:t>
            </a:r>
          </a:p>
        </p:txBody>
      </p:sp>
      <p:sp>
        <p:nvSpPr>
          <p:cNvPr id="1144835" name="Rectangle 3"/>
          <p:cNvSpPr>
            <a:spLocks noGrp="1" noChangeArrowheads="1"/>
          </p:cNvSpPr>
          <p:nvPr>
            <p:ph idx="1"/>
          </p:nvPr>
        </p:nvSpPr>
        <p:spPr/>
        <p:txBody>
          <a:bodyPr>
            <a:normAutofit/>
          </a:bodyPr>
          <a:lstStyle/>
          <a:p>
            <a:r>
              <a:rPr lang="en-US" dirty="0"/>
              <a:t>The NEXT_HOP attribute indicates the IP address that is to be used to reach a destination.</a:t>
            </a:r>
          </a:p>
          <a:p>
            <a:r>
              <a:rPr lang="en-US" dirty="0"/>
              <a:t>The IP address is the entry point of the next AS along the path to that destination network.</a:t>
            </a:r>
          </a:p>
          <a:p>
            <a:pPr lvl="1"/>
            <a:r>
              <a:rPr lang="en-US" dirty="0"/>
              <a:t>Therefore, for EBGP, the next-hop address is the IP address of the neighbor that sent the update.</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4834" name="Rectangle 2"/>
          <p:cNvSpPr>
            <a:spLocks noGrp="1" noChangeArrowheads="1"/>
          </p:cNvSpPr>
          <p:nvPr>
            <p:ph type="title"/>
          </p:nvPr>
        </p:nvSpPr>
        <p:spPr/>
        <p:txBody>
          <a:bodyPr/>
          <a:lstStyle/>
          <a:p>
            <a:r>
              <a:rPr lang="en-US" dirty="0"/>
              <a:t>Well-Known Mandatory: ORIGIN</a:t>
            </a:r>
          </a:p>
        </p:txBody>
      </p:sp>
      <p:sp>
        <p:nvSpPr>
          <p:cNvPr id="1144835" name="Rectangle 3"/>
          <p:cNvSpPr>
            <a:spLocks noGrp="1" noChangeArrowheads="1"/>
          </p:cNvSpPr>
          <p:nvPr>
            <p:ph idx="1"/>
          </p:nvPr>
        </p:nvSpPr>
        <p:spPr/>
        <p:txBody>
          <a:bodyPr>
            <a:normAutofit/>
          </a:bodyPr>
          <a:lstStyle/>
          <a:p>
            <a:r>
              <a:rPr lang="en-US" dirty="0"/>
              <a:t>The ORIGIN attribute defines the origin of the path which could be:</a:t>
            </a:r>
          </a:p>
          <a:p>
            <a:pPr lvl="1"/>
            <a:r>
              <a:rPr lang="en-US" b="1" dirty="0"/>
              <a:t>IGP</a:t>
            </a:r>
            <a:r>
              <a:rPr lang="en-US" dirty="0"/>
              <a:t>: </a:t>
            </a:r>
          </a:p>
          <a:p>
            <a:pPr lvl="2"/>
            <a:r>
              <a:rPr lang="en-US" dirty="0"/>
              <a:t>The route is interior to the originating AS and normally occurs when a </a:t>
            </a:r>
            <a:r>
              <a:rPr lang="en-US" b="1" dirty="0">
                <a:latin typeface="Courier New" pitchFamily="49" charset="0"/>
                <a:cs typeface="Courier New" pitchFamily="49" charset="0"/>
              </a:rPr>
              <a:t>network </a:t>
            </a:r>
            <a:r>
              <a:rPr lang="en-US" dirty="0"/>
              <a:t>command is used to advertise the route via BGP. </a:t>
            </a:r>
          </a:p>
          <a:p>
            <a:pPr lvl="2"/>
            <a:r>
              <a:rPr lang="en-US" dirty="0"/>
              <a:t>An origin of IGP is indicated with an “</a:t>
            </a:r>
            <a:r>
              <a:rPr lang="en-US" b="1" dirty="0"/>
              <a:t>i</a:t>
            </a:r>
            <a:r>
              <a:rPr lang="en-US" dirty="0"/>
              <a:t>”</a:t>
            </a:r>
            <a:r>
              <a:rPr lang="en-US" b="1" dirty="0"/>
              <a:t> </a:t>
            </a:r>
            <a:r>
              <a:rPr lang="en-US" dirty="0"/>
              <a:t>in the BGP table.</a:t>
            </a:r>
          </a:p>
          <a:p>
            <a:pPr lvl="1"/>
            <a:r>
              <a:rPr lang="en-US" b="1" dirty="0"/>
              <a:t>EGP</a:t>
            </a:r>
            <a:r>
              <a:rPr lang="en-US" dirty="0"/>
              <a:t>:</a:t>
            </a:r>
          </a:p>
          <a:p>
            <a:pPr lvl="2"/>
            <a:r>
              <a:rPr lang="en-US" dirty="0"/>
              <a:t>(Obsolete) The route is learned via EGP which is considered a historic routing protocol and is not supported on the Internet.</a:t>
            </a:r>
          </a:p>
          <a:p>
            <a:pPr lvl="2"/>
            <a:r>
              <a:rPr lang="en-US" dirty="0"/>
              <a:t>An origin of EGP is indicated with an “</a:t>
            </a:r>
            <a:r>
              <a:rPr lang="en-US" b="1" dirty="0"/>
              <a:t>e</a:t>
            </a:r>
            <a:r>
              <a:rPr lang="en-US" dirty="0"/>
              <a:t>” in the BGP table. </a:t>
            </a:r>
          </a:p>
          <a:p>
            <a:pPr lvl="1"/>
            <a:r>
              <a:rPr lang="en-US" b="1" dirty="0"/>
              <a:t>Incomplete</a:t>
            </a:r>
            <a:r>
              <a:rPr lang="en-US" dirty="0"/>
              <a:t>:</a:t>
            </a:r>
          </a:p>
          <a:p>
            <a:pPr lvl="2"/>
            <a:r>
              <a:rPr lang="en-US" dirty="0"/>
              <a:t>The route’s origin is unknown or is learned via some other means and  usually occurs when a route is redistributed into BGP.</a:t>
            </a:r>
          </a:p>
          <a:p>
            <a:pPr lvl="2"/>
            <a:r>
              <a:rPr lang="en-US" dirty="0"/>
              <a:t>An incomplete origin is indicated with a “</a:t>
            </a:r>
            <a:r>
              <a:rPr lang="en-US" b="1" dirty="0"/>
              <a:t>?</a:t>
            </a:r>
            <a:r>
              <a:rPr lang="en-US" dirty="0"/>
              <a:t>” in the BGP table.</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bwMode="auto">
          <a:xfrm>
            <a:off x="7315200" y="2656111"/>
            <a:ext cx="246743" cy="246742"/>
          </a:xfrm>
          <a:prstGeom prst="rect">
            <a:avLst/>
          </a:prstGeom>
          <a:solidFill>
            <a:srgbClr val="FFFF00"/>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13" name="Rectangle 12"/>
          <p:cNvSpPr/>
          <p:nvPr/>
        </p:nvSpPr>
        <p:spPr bwMode="auto">
          <a:xfrm>
            <a:off x="6865257" y="2917368"/>
            <a:ext cx="246743" cy="246742"/>
          </a:xfrm>
          <a:prstGeom prst="rect">
            <a:avLst/>
          </a:prstGeom>
          <a:solidFill>
            <a:srgbClr val="FFFF00"/>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1531906" name="Rectangle 2"/>
          <p:cNvSpPr>
            <a:spLocks noGrp="1" noChangeArrowheads="1"/>
          </p:cNvSpPr>
          <p:nvPr>
            <p:ph type="title"/>
          </p:nvPr>
        </p:nvSpPr>
        <p:spPr/>
        <p:txBody>
          <a:bodyPr/>
          <a:lstStyle/>
          <a:p>
            <a:r>
              <a:rPr lang="en-US" dirty="0"/>
              <a:t>Well-Known Mandatory: ORIGIN</a:t>
            </a:r>
          </a:p>
        </p:txBody>
      </p:sp>
      <p:sp>
        <p:nvSpPr>
          <p:cNvPr id="140291" name="Rectangle 3"/>
          <p:cNvSpPr>
            <a:spLocks noGrp="1" noChangeArrowheads="1"/>
          </p:cNvSpPr>
          <p:nvPr>
            <p:ph type="body" sz="quarter" idx="10"/>
          </p:nvPr>
        </p:nvSpPr>
        <p:spPr>
          <a:xfrm>
            <a:off x="279398" y="1183341"/>
            <a:ext cx="8443687" cy="2343630"/>
          </a:xfrm>
        </p:spPr>
        <p:txBody>
          <a:bodyPr>
            <a:normAutofit lnSpcReduction="10000"/>
          </a:bodyPr>
          <a:lstStyle/>
          <a:p>
            <a:pPr>
              <a:lnSpc>
                <a:spcPct val="110000"/>
              </a:lnSpc>
            </a:pPr>
            <a:r>
              <a:rPr lang="en-US" dirty="0"/>
              <a:t>R1# </a:t>
            </a:r>
            <a:r>
              <a:rPr lang="en-US" b="1" dirty="0"/>
              <a:t>show ip bgp</a:t>
            </a:r>
          </a:p>
          <a:p>
            <a:pPr>
              <a:lnSpc>
                <a:spcPct val="110000"/>
              </a:lnSpc>
            </a:pPr>
            <a:r>
              <a:rPr lang="en-US" dirty="0"/>
              <a:t>BGP table version is 24, local router ID is 172.16.1.2 </a:t>
            </a:r>
          </a:p>
          <a:p>
            <a:pPr>
              <a:lnSpc>
                <a:spcPct val="110000"/>
              </a:lnSpc>
            </a:pPr>
            <a:r>
              <a:rPr lang="en-US" dirty="0"/>
              <a:t>Status codes: s suppressed, d damped, h history, * valid, &gt; best, i - internal </a:t>
            </a:r>
          </a:p>
          <a:p>
            <a:pPr>
              <a:lnSpc>
                <a:spcPct val="110000"/>
              </a:lnSpc>
            </a:pPr>
            <a:r>
              <a:rPr lang="en-US" dirty="0"/>
              <a:t>Origin codes: i - IGP, e - EGP, ? - incomplete</a:t>
            </a:r>
          </a:p>
          <a:p>
            <a:pPr>
              <a:lnSpc>
                <a:spcPct val="110000"/>
              </a:lnSpc>
            </a:pPr>
            <a:endParaRPr lang="en-US" dirty="0"/>
          </a:p>
          <a:p>
            <a:pPr>
              <a:lnSpc>
                <a:spcPct val="110000"/>
              </a:lnSpc>
            </a:pPr>
            <a:r>
              <a:rPr lang="en-US" dirty="0"/>
              <a:t>   Network          Next Hop          Metric  LocPrf  Weight  Path</a:t>
            </a:r>
          </a:p>
          <a:p>
            <a:pPr>
              <a:lnSpc>
                <a:spcPct val="110000"/>
              </a:lnSpc>
            </a:pPr>
            <a:r>
              <a:rPr lang="en-US" dirty="0"/>
              <a:t>*&gt; 192.208.10.0     192.208.10.5           0               0  300 i</a:t>
            </a:r>
          </a:p>
          <a:p>
            <a:pPr>
              <a:lnSpc>
                <a:spcPct val="110000"/>
              </a:lnSpc>
            </a:pPr>
            <a:r>
              <a:rPr lang="en-US" dirty="0"/>
              <a:t>*&gt; 172.16.1.0       0.0.0.0                0           32768  i</a:t>
            </a:r>
          </a:p>
          <a:p>
            <a:pPr>
              <a:lnSpc>
                <a:spcPct val="110000"/>
              </a:lnSpc>
            </a:pPr>
            <a:r>
              <a:rPr lang="en-US" dirty="0"/>
              <a:t>&lt;output omitted&gt;</a:t>
            </a:r>
          </a:p>
        </p:txBody>
      </p:sp>
      <p:sp>
        <p:nvSpPr>
          <p:cNvPr id="14" name="Rectangle 13"/>
          <p:cNvSpPr/>
          <p:nvPr/>
        </p:nvSpPr>
        <p:spPr bwMode="auto">
          <a:xfrm>
            <a:off x="7082971" y="4397827"/>
            <a:ext cx="246743" cy="754743"/>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1531908" name="Rectangle 4"/>
          <p:cNvSpPr>
            <a:spLocks noChangeArrowheads="1"/>
          </p:cNvSpPr>
          <p:nvPr/>
        </p:nvSpPr>
        <p:spPr bwMode="auto">
          <a:xfrm>
            <a:off x="381000" y="3911598"/>
            <a:ext cx="8458200" cy="2133600"/>
          </a:xfrm>
          <a:prstGeom prst="rect">
            <a:avLst/>
          </a:prstGeom>
          <a:noFill/>
          <a:ln w="9525">
            <a:noFill/>
            <a:miter lim="800000"/>
            <a:headEnd/>
            <a:tailEnd/>
          </a:ln>
        </p:spPr>
        <p:txBody>
          <a:bodyPr lIns="82124" tIns="41061" rIns="82124" bIns="41061"/>
          <a:lstStyle/>
          <a:p>
            <a:pPr marL="236538" indent="-236538" defTabSz="814388">
              <a:lnSpc>
                <a:spcPct val="110000"/>
              </a:lnSpc>
              <a:spcBef>
                <a:spcPct val="10000"/>
              </a:spcBef>
              <a:buClr>
                <a:schemeClr val="accent1"/>
              </a:buClr>
              <a:buSzPct val="100000"/>
              <a:buFont typeface="Arial" pitchFamily="34" charset="0"/>
              <a:buNone/>
            </a:pPr>
            <a:endParaRPr lang="en-US" sz="1200" b="0" dirty="0">
              <a:latin typeface="Courier New" pitchFamily="49" charset="0"/>
            </a:endParaRPr>
          </a:p>
        </p:txBody>
      </p:sp>
      <p:sp>
        <p:nvSpPr>
          <p:cNvPr id="9" name="Rectangle 3"/>
          <p:cNvSpPr txBox="1">
            <a:spLocks noChangeArrowheads="1"/>
          </p:cNvSpPr>
          <p:nvPr/>
        </p:nvSpPr>
        <p:spPr bwMode="auto">
          <a:xfrm>
            <a:off x="272142" y="3701150"/>
            <a:ext cx="8479972" cy="1944905"/>
          </a:xfrm>
          <a:prstGeom prst="rect">
            <a:avLst/>
          </a:prstGeom>
          <a:noFill/>
          <a:ln w="19050" algn="ctr">
            <a:solidFill>
              <a:schemeClr val="tx1"/>
            </a:solidFill>
            <a:miter lim="800000"/>
            <a:headEnd/>
            <a:tailEnd/>
          </a:ln>
        </p:spPr>
        <p:txBody>
          <a:bodyPr vert="horz" wrap="square" lIns="82124" tIns="41061" rIns="82124" bIns="41061" numCol="1" anchor="t" anchorCtr="0" compatLnSpc="1">
            <a:prstTxWarp prst="textNoShape">
              <a:avLst/>
            </a:prstTxWarp>
            <a:noAutofit/>
          </a:bodyPr>
          <a:lstStyle/>
          <a:p>
            <a:pPr lvl="0" algn="l" defTabSz="814388" eaLnBrk="1" hangingPunct="1">
              <a:lnSpc>
                <a:spcPct val="100000"/>
              </a:lnSpc>
              <a:spcBef>
                <a:spcPts val="0"/>
              </a:spcBef>
              <a:buClr>
                <a:srgbClr val="708CA1"/>
              </a:buClr>
            </a:pPr>
            <a:r>
              <a:rPr lang="en-US" sz="1400" kern="0" dirty="0">
                <a:latin typeface="Courier New" pitchFamily="49" charset="0"/>
                <a:cs typeface="Courier New" pitchFamily="49" charset="0"/>
              </a:rPr>
              <a:t>R1# </a:t>
            </a:r>
            <a:r>
              <a:rPr lang="en-US" sz="1400" b="1" kern="0" dirty="0">
                <a:latin typeface="Courier New" pitchFamily="49" charset="0"/>
                <a:cs typeface="Courier New" pitchFamily="49" charset="0"/>
              </a:rPr>
              <a:t>show ip bgp</a:t>
            </a:r>
          </a:p>
          <a:p>
            <a:pPr lvl="0" algn="l" defTabSz="814388" eaLnBrk="1" hangingPunct="1">
              <a:lnSpc>
                <a:spcPct val="100000"/>
              </a:lnSpc>
              <a:spcBef>
                <a:spcPts val="0"/>
              </a:spcBef>
              <a:buClr>
                <a:srgbClr val="708CA1"/>
              </a:buClr>
            </a:pPr>
            <a:r>
              <a:rPr lang="en-US" sz="1400" kern="0" dirty="0">
                <a:latin typeface="Courier New" pitchFamily="49" charset="0"/>
                <a:cs typeface="Courier New" pitchFamily="49" charset="0"/>
              </a:rPr>
              <a:t>&lt;output omitted&gt;</a:t>
            </a:r>
          </a:p>
          <a:p>
            <a:pPr lvl="0" algn="l" defTabSz="814388" eaLnBrk="1" hangingPunct="1">
              <a:lnSpc>
                <a:spcPct val="100000"/>
              </a:lnSpc>
              <a:spcBef>
                <a:spcPts val="0"/>
              </a:spcBef>
              <a:buClr>
                <a:srgbClr val="708CA1"/>
              </a:buClr>
            </a:pPr>
            <a:r>
              <a:rPr lang="en-US" sz="1400" kern="0" dirty="0">
                <a:latin typeface="Courier New" pitchFamily="49" charset="0"/>
                <a:cs typeface="Courier New" pitchFamily="49" charset="0"/>
              </a:rPr>
              <a:t>   Network          Next Hop            Metric  LocPrf  Weight  Path</a:t>
            </a:r>
          </a:p>
          <a:p>
            <a:pPr lvl="0" algn="l" defTabSz="814388" eaLnBrk="1" hangingPunct="1">
              <a:lnSpc>
                <a:spcPct val="100000"/>
              </a:lnSpc>
              <a:spcBef>
                <a:spcPts val="0"/>
              </a:spcBef>
              <a:buClr>
                <a:srgbClr val="708CA1"/>
              </a:buClr>
            </a:pPr>
            <a:r>
              <a:rPr lang="en-US" sz="1400" kern="0" dirty="0">
                <a:latin typeface="Courier New" pitchFamily="49" charset="0"/>
                <a:cs typeface="Courier New" pitchFamily="49" charset="0"/>
              </a:rPr>
              <a:t>*&gt; 10.1.1.0/24       0.0.0.0                 0           32768  ?</a:t>
            </a:r>
          </a:p>
          <a:p>
            <a:pPr lvl="0" algn="l" defTabSz="814388" eaLnBrk="1" hangingPunct="1">
              <a:lnSpc>
                <a:spcPct val="100000"/>
              </a:lnSpc>
              <a:spcBef>
                <a:spcPts val="0"/>
              </a:spcBef>
              <a:buClr>
                <a:srgbClr val="708CA1"/>
              </a:buClr>
            </a:pPr>
            <a:r>
              <a:rPr lang="en-US" sz="1400" kern="0" dirty="0">
                <a:latin typeface="Courier New" pitchFamily="49" charset="0"/>
                <a:cs typeface="Courier New" pitchFamily="49" charset="0"/>
              </a:rPr>
              <a:t>*&gt; 192.168.1.0/24   10.1.1.2                84           32768  ?</a:t>
            </a:r>
          </a:p>
          <a:p>
            <a:pPr lvl="0" algn="l" defTabSz="814388" eaLnBrk="1" hangingPunct="1">
              <a:lnSpc>
                <a:spcPct val="100000"/>
              </a:lnSpc>
              <a:spcBef>
                <a:spcPts val="0"/>
              </a:spcBef>
              <a:buClr>
                <a:srgbClr val="708CA1"/>
              </a:buClr>
            </a:pPr>
            <a:r>
              <a:rPr lang="en-US" sz="1400" kern="0" dirty="0">
                <a:latin typeface="Courier New" pitchFamily="49" charset="0"/>
                <a:cs typeface="Courier New" pitchFamily="49" charset="0"/>
              </a:rPr>
              <a:t>*&gt; 192.168.2.0/24   10.1.1.2                74           32768  ?</a:t>
            </a:r>
          </a:p>
          <a:p>
            <a:pPr lvl="0" algn="l" defTabSz="814388" eaLnBrk="1" hangingPunct="1">
              <a:lnSpc>
                <a:spcPct val="100000"/>
              </a:lnSpc>
              <a:spcBef>
                <a:spcPts val="0"/>
              </a:spcBef>
              <a:buClr>
                <a:srgbClr val="708CA1"/>
              </a:buClr>
            </a:pPr>
            <a:r>
              <a:rPr lang="en-US" sz="1400" kern="0" dirty="0">
                <a:latin typeface="Courier New" pitchFamily="49" charset="0"/>
                <a:cs typeface="Courier New" pitchFamily="49" charset="0"/>
              </a:rPr>
              <a:t>&lt;output omitted&gt;</a:t>
            </a:r>
          </a:p>
          <a:p>
            <a:pPr lvl="0" algn="l" defTabSz="814388" eaLnBrk="1" hangingPunct="1">
              <a:lnSpc>
                <a:spcPct val="100000"/>
              </a:lnSpc>
              <a:spcBef>
                <a:spcPts val="0"/>
              </a:spcBef>
              <a:buClr>
                <a:srgbClr val="708CA1"/>
              </a:buClr>
            </a:pPr>
            <a:endParaRPr kumimoji="0" lang="en-US" sz="14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endParaRPr>
          </a:p>
        </p:txBody>
      </p:sp>
      <p:sp>
        <p:nvSpPr>
          <p:cNvPr id="1531913" name="Text Box 9"/>
          <p:cNvSpPr txBox="1">
            <a:spLocks noChangeArrowheads="1"/>
          </p:cNvSpPr>
          <p:nvPr/>
        </p:nvSpPr>
        <p:spPr bwMode="auto">
          <a:xfrm>
            <a:off x="6809622" y="1047430"/>
            <a:ext cx="1944914" cy="986973"/>
          </a:xfrm>
          <a:prstGeom prst="rect">
            <a:avLst/>
          </a:prstGeom>
          <a:solidFill>
            <a:srgbClr val="FFFF99"/>
          </a:solidFill>
          <a:ln w="9525">
            <a:solidFill>
              <a:schemeClr val="tx1"/>
            </a:solidFill>
            <a:miter lim="800000"/>
            <a:headEnd type="none" w="sm" len="sm"/>
            <a:tailEnd type="none" w="sm" len="sm"/>
          </a:ln>
        </p:spPr>
        <p:txBody>
          <a:bodyPr tIns="0" bIns="0" anchor="ctr"/>
          <a:lstStyle/>
          <a:p>
            <a:pPr marL="290513" indent="-290513" algn="l" defTabSz="814388"/>
            <a:r>
              <a:rPr lang="en-US" sz="1600" b="1" dirty="0">
                <a:latin typeface="Courier New" pitchFamily="49" charset="0"/>
              </a:rPr>
              <a:t>i</a:t>
            </a:r>
            <a:r>
              <a:rPr lang="en-US" sz="1400" b="0" dirty="0"/>
              <a:t> = Route generated by the</a:t>
            </a:r>
            <a:r>
              <a:rPr lang="en-US" sz="1400" b="0" dirty="0">
                <a:latin typeface="Courier New" pitchFamily="49" charset="0"/>
              </a:rPr>
              <a:t> </a:t>
            </a:r>
            <a:r>
              <a:rPr lang="en-US" sz="1400" b="1" dirty="0">
                <a:solidFill>
                  <a:srgbClr val="000066"/>
                </a:solidFill>
                <a:latin typeface="Courier New" pitchFamily="49" charset="0"/>
              </a:rPr>
              <a:t>network</a:t>
            </a:r>
            <a:r>
              <a:rPr lang="en-US" sz="1400" b="0" dirty="0">
                <a:latin typeface="Courier New" pitchFamily="49" charset="0"/>
              </a:rPr>
              <a:t> </a:t>
            </a:r>
            <a:r>
              <a:rPr lang="en-US" sz="1400" b="0" dirty="0"/>
              <a:t>command.</a:t>
            </a:r>
          </a:p>
        </p:txBody>
      </p:sp>
      <p:sp>
        <p:nvSpPr>
          <p:cNvPr id="1531914" name="Text Box 10"/>
          <p:cNvSpPr txBox="1">
            <a:spLocks noChangeArrowheads="1"/>
          </p:cNvSpPr>
          <p:nvPr/>
        </p:nvSpPr>
        <p:spPr bwMode="auto">
          <a:xfrm>
            <a:off x="6889451" y="5283200"/>
            <a:ext cx="1944913" cy="1086156"/>
          </a:xfrm>
          <a:prstGeom prst="rect">
            <a:avLst/>
          </a:prstGeom>
          <a:solidFill>
            <a:srgbClr val="FFFF99"/>
          </a:solidFill>
          <a:ln w="9525">
            <a:solidFill>
              <a:schemeClr val="tx1"/>
            </a:solidFill>
            <a:miter lim="800000"/>
            <a:headEnd type="none" w="sm" len="sm"/>
            <a:tailEnd type="none" w="sm" len="sm"/>
          </a:ln>
        </p:spPr>
        <p:txBody>
          <a:bodyPr tIns="0" bIns="0" anchor="ctr"/>
          <a:lstStyle/>
          <a:p>
            <a:pPr marL="290513" indent="-290513" algn="l" defTabSz="814388"/>
            <a:r>
              <a:rPr lang="en-US" sz="1400" b="1" dirty="0">
                <a:latin typeface="+mn-lt"/>
              </a:rPr>
              <a:t>? </a:t>
            </a:r>
            <a:r>
              <a:rPr lang="en-US" sz="1400" dirty="0">
                <a:latin typeface="+mn-lt"/>
              </a:rPr>
              <a:t>= Route generated by unknown method (usually redistributed).</a:t>
            </a:r>
          </a:p>
        </p:txBody>
      </p:sp>
      <p:cxnSp>
        <p:nvCxnSpPr>
          <p:cNvPr id="16" name="Elbow Connector 15"/>
          <p:cNvCxnSpPr>
            <a:stCxn id="1531914" idx="0"/>
            <a:endCxn id="14" idx="3"/>
          </p:cNvCxnSpPr>
          <p:nvPr/>
        </p:nvCxnSpPr>
        <p:spPr bwMode="auto">
          <a:xfrm rot="16200000" flipV="1">
            <a:off x="7341811" y="4763103"/>
            <a:ext cx="508001" cy="532194"/>
          </a:xfrm>
          <a:prstGeom prst="bentConnector2">
            <a:avLst/>
          </a:prstGeom>
          <a:solidFill>
            <a:schemeClr val="accent1"/>
          </a:solidFill>
          <a:ln w="28575" cap="flat" cmpd="sng" algn="ctr">
            <a:solidFill>
              <a:schemeClr val="tx1"/>
            </a:solidFill>
            <a:prstDash val="solid"/>
            <a:round/>
            <a:headEnd type="none" w="med" len="med"/>
            <a:tailEnd type="arrow"/>
          </a:ln>
          <a:effectLst/>
        </p:spPr>
      </p:cxnSp>
      <p:cxnSp>
        <p:nvCxnSpPr>
          <p:cNvPr id="20" name="Elbow Connector 15"/>
          <p:cNvCxnSpPr>
            <a:stCxn id="1531913" idx="2"/>
            <a:endCxn id="12" idx="3"/>
          </p:cNvCxnSpPr>
          <p:nvPr/>
        </p:nvCxnSpPr>
        <p:spPr bwMode="auto">
          <a:xfrm rot="5400000">
            <a:off x="7299472" y="2296874"/>
            <a:ext cx="745079" cy="220136"/>
          </a:xfrm>
          <a:prstGeom prst="bentConnector2">
            <a:avLst/>
          </a:prstGeom>
          <a:solidFill>
            <a:schemeClr val="accent1"/>
          </a:solidFill>
          <a:ln w="28575" cap="flat" cmpd="sng" algn="ctr">
            <a:solidFill>
              <a:schemeClr val="tx1"/>
            </a:solidFill>
            <a:prstDash val="solid"/>
            <a:round/>
            <a:headEnd type="none" w="med" len="med"/>
            <a:tailEnd type="arrow"/>
          </a:ln>
          <a:effectLst/>
        </p:spPr>
      </p:cxnSp>
      <p:cxnSp>
        <p:nvCxnSpPr>
          <p:cNvPr id="24" name="Elbow Connector 15"/>
          <p:cNvCxnSpPr>
            <a:stCxn id="1531913" idx="2"/>
            <a:endCxn id="13" idx="3"/>
          </p:cNvCxnSpPr>
          <p:nvPr/>
        </p:nvCxnSpPr>
        <p:spPr bwMode="auto">
          <a:xfrm rot="5400000">
            <a:off x="6943872" y="2202532"/>
            <a:ext cx="1006336" cy="670079"/>
          </a:xfrm>
          <a:prstGeom prst="bentConnector2">
            <a:avLst/>
          </a:prstGeom>
          <a:solidFill>
            <a:schemeClr val="accent1"/>
          </a:solidFill>
          <a:ln w="28575" cap="flat" cmpd="sng" algn="ctr">
            <a:solidFill>
              <a:schemeClr val="tx1"/>
            </a:solidFill>
            <a:prstDash val="solid"/>
            <a:round/>
            <a:headEnd type="none" w="med" len="med"/>
            <a:tailEnd type="arrow"/>
          </a:ln>
          <a:effectLst/>
        </p:spPr>
      </p:cxn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08" name="Rectangle 4"/>
          <p:cNvSpPr>
            <a:spLocks noGrp="1" noChangeArrowheads="1"/>
          </p:cNvSpPr>
          <p:nvPr>
            <p:ph type="title"/>
          </p:nvPr>
        </p:nvSpPr>
        <p:spPr>
          <a:xfrm>
            <a:off x="279399" y="365378"/>
            <a:ext cx="8864601" cy="742659"/>
          </a:xfrm>
        </p:spPr>
        <p:txBody>
          <a:bodyPr>
            <a:normAutofit/>
          </a:bodyPr>
          <a:lstStyle/>
          <a:p>
            <a:r>
              <a:rPr lang="en-US" dirty="0"/>
              <a:t>Well-Known Discretionary: LOCAL_PREF</a:t>
            </a:r>
          </a:p>
        </p:txBody>
      </p:sp>
      <p:sp>
        <p:nvSpPr>
          <p:cNvPr id="1403909" name="Rectangle 5"/>
          <p:cNvSpPr>
            <a:spLocks noGrp="1" noChangeArrowheads="1"/>
          </p:cNvSpPr>
          <p:nvPr>
            <p:ph idx="1"/>
          </p:nvPr>
        </p:nvSpPr>
        <p:spPr/>
        <p:txBody>
          <a:bodyPr/>
          <a:lstStyle/>
          <a:p>
            <a:r>
              <a:rPr lang="en-US" dirty="0"/>
              <a:t>The Local Preference attribute provides an indication to the “local” routers in the AS about which path is preferred to exit the AS. </a:t>
            </a:r>
          </a:p>
          <a:p>
            <a:pPr lvl="1"/>
            <a:r>
              <a:rPr lang="en-US" dirty="0"/>
              <a:t>A path with a higher local preference is preferred.</a:t>
            </a:r>
          </a:p>
          <a:p>
            <a:pPr lvl="1"/>
            <a:r>
              <a:rPr lang="en-US" dirty="0"/>
              <a:t>The default value for local preference on a Cisco router is 100.</a:t>
            </a:r>
          </a:p>
          <a:p>
            <a:r>
              <a:rPr lang="en-US" dirty="0"/>
              <a:t>It is configured on a router and exchanged between IBGP routers.</a:t>
            </a:r>
          </a:p>
          <a:p>
            <a:pPr lvl="1"/>
            <a:r>
              <a:rPr lang="en-US" dirty="0"/>
              <a:t>It is not passed to EBGP peers. </a:t>
            </a:r>
          </a:p>
          <a:p>
            <a:pPr lvl="1"/>
            <a:endParaRPr lang="en-US"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1" name="Text Box 3"/>
          <p:cNvSpPr txBox="1">
            <a:spLocks noChangeArrowheads="1"/>
          </p:cNvSpPr>
          <p:nvPr/>
        </p:nvSpPr>
        <p:spPr bwMode="auto">
          <a:xfrm>
            <a:off x="381000" y="4724400"/>
            <a:ext cx="8382000" cy="338554"/>
          </a:xfrm>
          <a:prstGeom prst="rect">
            <a:avLst/>
          </a:prstGeom>
          <a:noFill/>
          <a:ln w="12700">
            <a:solidFill>
              <a:schemeClr val="bg1"/>
            </a:solidFill>
            <a:miter lim="800000"/>
            <a:headEnd/>
            <a:tailEnd/>
          </a:ln>
          <a:effectLst/>
        </p:spPr>
        <p:txBody>
          <a:bodyPr wrap="square">
            <a:spAutoFit/>
          </a:bodyPr>
          <a:lstStyle/>
          <a:p>
            <a:pPr marL="190500" indent="-190500" algn="l">
              <a:lnSpc>
                <a:spcPct val="100000"/>
              </a:lnSpc>
              <a:spcBef>
                <a:spcPts val="200"/>
              </a:spcBef>
              <a:spcAft>
                <a:spcPts val="200"/>
              </a:spcAft>
              <a:buClr>
                <a:schemeClr val="hlink"/>
              </a:buClr>
              <a:buFont typeface="Arial" pitchFamily="34" charset="0"/>
              <a:buChar char="•"/>
              <a:defRPr/>
            </a:pPr>
            <a:endParaRPr lang="en-US" sz="1600" b="0" dirty="0">
              <a:effectLst>
                <a:outerShdw blurRad="38100" dist="38100" dir="2700000" algn="tl">
                  <a:srgbClr val="C0C0C0"/>
                </a:outerShdw>
              </a:effectLst>
            </a:endParaRPr>
          </a:p>
        </p:txBody>
      </p:sp>
      <p:sp>
        <p:nvSpPr>
          <p:cNvPr id="1404934" name="Rectangle 6"/>
          <p:cNvSpPr>
            <a:spLocks noGrp="1" noChangeArrowheads="1"/>
          </p:cNvSpPr>
          <p:nvPr>
            <p:ph type="title"/>
          </p:nvPr>
        </p:nvSpPr>
        <p:spPr>
          <a:xfrm>
            <a:off x="279400" y="365379"/>
            <a:ext cx="8864600" cy="740664"/>
          </a:xfrm>
        </p:spPr>
        <p:txBody>
          <a:bodyPr>
            <a:normAutofit/>
          </a:bodyPr>
          <a:lstStyle/>
          <a:p>
            <a:r>
              <a:rPr lang="en-US"/>
              <a:t>Well-Known Discretionary: LOCAL_PREF</a:t>
            </a:r>
            <a:endParaRPr lang="en-US" dirty="0"/>
          </a:p>
        </p:txBody>
      </p:sp>
      <p:sp>
        <p:nvSpPr>
          <p:cNvPr id="6" name="Content Placeholder 5"/>
          <p:cNvSpPr>
            <a:spLocks noGrp="1"/>
          </p:cNvSpPr>
          <p:nvPr>
            <p:ph idx="11"/>
          </p:nvPr>
        </p:nvSpPr>
        <p:spPr/>
        <p:txBody>
          <a:bodyPr>
            <a:normAutofit lnSpcReduction="10000"/>
          </a:bodyPr>
          <a:lstStyle/>
          <a:p>
            <a:r>
              <a:rPr lang="en-US"/>
              <a:t>Routers A and B are IBGP neighbors in AS 64520 and both receive updates about network 172.16.0.0 from different directions.</a:t>
            </a:r>
          </a:p>
          <a:p>
            <a:pPr lvl="1"/>
            <a:r>
              <a:rPr lang="en-US"/>
              <a:t>The local preference on router A is set to 200.</a:t>
            </a:r>
          </a:p>
          <a:p>
            <a:pPr lvl="1"/>
            <a:r>
              <a:rPr lang="en-US"/>
              <a:t>The local preference on router B is set to 150. </a:t>
            </a:r>
          </a:p>
          <a:p>
            <a:r>
              <a:rPr lang="en-US"/>
              <a:t>Because the local preference for router A is higher, it is selected as the preferred exit point from AS 64520.</a:t>
            </a:r>
            <a:endParaRPr lang="en-US" dirty="0"/>
          </a:p>
        </p:txBody>
      </p:sp>
      <p:pic>
        <p:nvPicPr>
          <p:cNvPr id="289794" name="Picture 2"/>
          <p:cNvPicPr>
            <a:picLocks noGrp="1" noChangeAspect="1" noChangeArrowheads="1"/>
          </p:cNvPicPr>
          <p:nvPr>
            <p:ph sz="quarter" idx="12"/>
          </p:nvPr>
        </p:nvPicPr>
        <p:blipFill>
          <a:blip r:embed="rId2"/>
          <a:stretch>
            <a:fillRect/>
          </a:stretch>
        </p:blipFill>
        <p:spPr>
          <a:xfrm>
            <a:off x="2217691" y="990600"/>
            <a:ext cx="4654642" cy="2654300"/>
          </a:xfrm>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p:nvPr>
        </p:nvSpPr>
        <p:spPr/>
        <p:txBody>
          <a:bodyPr/>
          <a:lstStyle/>
          <a:p>
            <a:r>
              <a:rPr lang="en-US" dirty="0"/>
              <a:t>Configuring the Default Local Preference</a:t>
            </a:r>
          </a:p>
        </p:txBody>
      </p:sp>
      <p:sp>
        <p:nvSpPr>
          <p:cNvPr id="1641475" name="Rectangle 3"/>
          <p:cNvSpPr>
            <a:spLocks noGrp="1" noChangeArrowheads="1"/>
          </p:cNvSpPr>
          <p:nvPr>
            <p:ph idx="1"/>
          </p:nvPr>
        </p:nvSpPr>
        <p:spPr/>
        <p:txBody>
          <a:bodyPr/>
          <a:lstStyle/>
          <a:p>
            <a:r>
              <a:rPr lang="en-US" dirty="0"/>
              <a:t>The</a:t>
            </a:r>
            <a:r>
              <a:rPr lang="en-US" b="1" dirty="0">
                <a:latin typeface="Courier New" pitchFamily="49" charset="0"/>
                <a:cs typeface="Courier New" pitchFamily="49" charset="0"/>
              </a:rPr>
              <a:t> bgp default local-preference </a:t>
            </a:r>
            <a:r>
              <a:rPr lang="en-US" dirty="0"/>
              <a:t>command changes the default local preference value. </a:t>
            </a:r>
          </a:p>
          <a:p>
            <a:pPr lvl="1"/>
            <a:r>
              <a:rPr lang="en-US" dirty="0"/>
              <a:t>With this command, all IBGP routes that are advertised have the local preference set to the value specified.</a:t>
            </a:r>
          </a:p>
          <a:p>
            <a:pPr lvl="1"/>
            <a:r>
              <a:rPr lang="en-US" dirty="0"/>
              <a:t>If an EBGP neighbor receives a local preference value, the EBGP neighbor ignores it.</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7138" name="Rectangle 2"/>
          <p:cNvSpPr>
            <a:spLocks noGrp="1" noChangeArrowheads="1"/>
          </p:cNvSpPr>
          <p:nvPr>
            <p:ph type="title"/>
          </p:nvPr>
        </p:nvSpPr>
        <p:spPr/>
        <p:txBody>
          <a:bodyPr>
            <a:noAutofit/>
          </a:bodyPr>
          <a:lstStyle/>
          <a:p>
            <a:r>
              <a:rPr lang="en-US"/>
              <a:t>Well-Known Discretionary: ATOMIC_AGGREGATE</a:t>
            </a:r>
            <a:endParaRPr lang="en-US" dirty="0"/>
          </a:p>
        </p:txBody>
      </p:sp>
      <p:sp>
        <p:nvSpPr>
          <p:cNvPr id="162819" name="Rectangle 3"/>
          <p:cNvSpPr>
            <a:spLocks noGrp="1" noChangeArrowheads="1"/>
          </p:cNvSpPr>
          <p:nvPr>
            <p:ph idx="1"/>
          </p:nvPr>
        </p:nvSpPr>
        <p:spPr>
          <a:xfrm>
            <a:off x="279401" y="1286932"/>
            <a:ext cx="8520354" cy="5177367"/>
          </a:xfrm>
        </p:spPr>
        <p:txBody>
          <a:bodyPr/>
          <a:lstStyle/>
          <a:p>
            <a:r>
              <a:rPr lang="en-US"/>
              <a:t>The Atomic Aggregate attribute is used to indicate that routes have been summarized.</a:t>
            </a:r>
          </a:p>
          <a:p>
            <a:pPr lvl="1"/>
            <a:r>
              <a:rPr lang="en-US"/>
              <a:t>Attribute warns that the received information may not necessarily be the most complete route information available.  </a:t>
            </a:r>
          </a:p>
          <a:p>
            <a:r>
              <a:rPr lang="en-US"/>
              <a:t>Attribute is set to either True or False with “true” alerting other BGP routers that multiple destinations have been grouped into a single update.</a:t>
            </a:r>
          </a:p>
          <a:p>
            <a:pPr lvl="1"/>
            <a:r>
              <a:rPr lang="en-US"/>
              <a:t>Router update includes its router ID and AS number along with the supernet route enabling administrators to determine which BGP router is responsible for a particular instance of aggregation. </a:t>
            </a:r>
          </a:p>
          <a:p>
            <a:pPr lvl="1"/>
            <a:r>
              <a:rPr lang="en-US"/>
              <a:t>Tracing a supernet to its original "aggregator" may be necessary for troubleshooting purposes. </a:t>
            </a:r>
          </a:p>
          <a:p>
            <a:pPr lvl="1"/>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Regional Internet Registries (RIRs)</a:t>
            </a:r>
          </a:p>
        </p:txBody>
      </p:sp>
      <p:graphicFrame>
        <p:nvGraphicFramePr>
          <p:cNvPr id="8" name="Table Placeholder 7"/>
          <p:cNvGraphicFramePr>
            <a:graphicFrameLocks noGrp="1"/>
          </p:cNvGraphicFramePr>
          <p:nvPr>
            <p:ph type="tbl" idx="1"/>
          </p:nvPr>
        </p:nvGraphicFramePr>
        <p:xfrm>
          <a:off x="279400" y="1028699"/>
          <a:ext cx="8521701" cy="5311451"/>
        </p:xfrm>
        <a:graphic>
          <a:graphicData uri="http://schemas.openxmlformats.org/drawingml/2006/table">
            <a:tbl>
              <a:tblPr firstRow="1" bandRow="1">
                <a:tableStyleId>{5C22544A-7EE6-4342-B048-85BDC9FD1C3A}</a:tableStyleId>
              </a:tblPr>
              <a:tblGrid>
                <a:gridCol w="2840567">
                  <a:extLst>
                    <a:ext uri="{9D8B030D-6E8A-4147-A177-3AD203B41FA5}">
                      <a16:colId xmlns:a16="http://schemas.microsoft.com/office/drawing/2014/main" val="20000"/>
                    </a:ext>
                  </a:extLst>
                </a:gridCol>
                <a:gridCol w="2840567">
                  <a:extLst>
                    <a:ext uri="{9D8B030D-6E8A-4147-A177-3AD203B41FA5}">
                      <a16:colId xmlns:a16="http://schemas.microsoft.com/office/drawing/2014/main" val="20001"/>
                    </a:ext>
                  </a:extLst>
                </a:gridCol>
                <a:gridCol w="2840567">
                  <a:extLst>
                    <a:ext uri="{9D8B030D-6E8A-4147-A177-3AD203B41FA5}">
                      <a16:colId xmlns:a16="http://schemas.microsoft.com/office/drawing/2014/main" val="20002"/>
                    </a:ext>
                  </a:extLst>
                </a:gridCol>
              </a:tblGrid>
              <a:tr h="584040">
                <a:tc>
                  <a:txBody>
                    <a:bodyPr/>
                    <a:lstStyle/>
                    <a:p>
                      <a:pPr marL="0" marR="0" algn="ctr">
                        <a:lnSpc>
                          <a:spcPct val="100000"/>
                        </a:lnSpc>
                        <a:spcBef>
                          <a:spcPts val="0"/>
                        </a:spcBef>
                        <a:spcAft>
                          <a:spcPts val="600"/>
                        </a:spcAft>
                      </a:pPr>
                      <a:r>
                        <a:rPr lang="en-US" sz="1800" b="1" dirty="0"/>
                        <a:t>RIR Name</a:t>
                      </a:r>
                      <a:endParaRPr lang="en-US" sz="1800" b="1" dirty="0">
                        <a:solidFill>
                          <a:srgbClr val="000000"/>
                        </a:solidFill>
                        <a:latin typeface="Arial"/>
                        <a:ea typeface="SimSun"/>
                      </a:endParaRPr>
                    </a:p>
                  </a:txBody>
                  <a:tcPr marL="68580" marR="68580" marT="0" marB="0" anchor="ctr"/>
                </a:tc>
                <a:tc>
                  <a:txBody>
                    <a:bodyPr/>
                    <a:lstStyle/>
                    <a:p>
                      <a:pPr marL="0" marR="0" algn="l">
                        <a:lnSpc>
                          <a:spcPct val="100000"/>
                        </a:lnSpc>
                        <a:spcBef>
                          <a:spcPts val="0"/>
                        </a:spcBef>
                        <a:spcAft>
                          <a:spcPts val="600"/>
                        </a:spcAft>
                      </a:pPr>
                      <a:r>
                        <a:rPr lang="en-US" sz="1800" b="1" kern="1200" dirty="0">
                          <a:solidFill>
                            <a:schemeClr val="lt1"/>
                          </a:solidFill>
                          <a:latin typeface="+mn-lt"/>
                          <a:ea typeface="+mn-ea"/>
                          <a:cs typeface="+mn-cs"/>
                        </a:rPr>
                        <a:t>Geographic Coverage</a:t>
                      </a:r>
                    </a:p>
                  </a:txBody>
                  <a:tcPr marL="68580" marR="68580" marT="0" marB="0" anchor="ctr"/>
                </a:tc>
                <a:tc>
                  <a:txBody>
                    <a:bodyPr/>
                    <a:lstStyle/>
                    <a:p>
                      <a:pPr marL="0" marR="0" algn="ctr">
                        <a:lnSpc>
                          <a:spcPct val="100000"/>
                        </a:lnSpc>
                        <a:spcBef>
                          <a:spcPts val="0"/>
                        </a:spcBef>
                        <a:spcAft>
                          <a:spcPts val="600"/>
                        </a:spcAft>
                      </a:pPr>
                      <a:r>
                        <a:rPr lang="en-US" sz="1800" b="1" kern="1200" dirty="0">
                          <a:solidFill>
                            <a:schemeClr val="lt1"/>
                          </a:solidFill>
                          <a:latin typeface="+mn-lt"/>
                          <a:ea typeface="+mn-ea"/>
                          <a:cs typeface="+mn-cs"/>
                        </a:rPr>
                        <a:t>Link</a:t>
                      </a:r>
                    </a:p>
                  </a:txBody>
                  <a:tcPr marL="68580" marR="68580" marT="0" marB="0" anchor="ctr"/>
                </a:tc>
                <a:extLst>
                  <a:ext uri="{0D108BD9-81ED-4DB2-BD59-A6C34878D82A}">
                    <a16:rowId xmlns:a16="http://schemas.microsoft.com/office/drawing/2014/main" val="10000"/>
                  </a:ext>
                </a:extLst>
              </a:tr>
              <a:tr h="584040">
                <a:tc>
                  <a:txBody>
                    <a:bodyPr/>
                    <a:lstStyle/>
                    <a:p>
                      <a:pPr marL="0" marR="0" algn="ctr" defTabSz="914400" rtl="0" eaLnBrk="1" latinLnBrk="0" hangingPunct="1">
                        <a:lnSpc>
                          <a:spcPct val="100000"/>
                        </a:lnSpc>
                        <a:spcBef>
                          <a:spcPts val="0"/>
                        </a:spcBef>
                        <a:spcAft>
                          <a:spcPts val="600"/>
                        </a:spcAft>
                      </a:pPr>
                      <a:r>
                        <a:rPr lang="en-US" sz="1600" b="1" kern="1200" dirty="0">
                          <a:solidFill>
                            <a:schemeClr val="tx1"/>
                          </a:solidFill>
                          <a:effectLst/>
                          <a:latin typeface="+mn-lt"/>
                          <a:ea typeface="+mn-ea"/>
                          <a:cs typeface="+mn-cs"/>
                        </a:rPr>
                        <a:t>AfriNIC</a:t>
                      </a:r>
                    </a:p>
                  </a:txBody>
                  <a:tcPr marL="76200" marR="76200" marT="76200" marB="50800" anchor="ctr"/>
                </a:tc>
                <a:tc>
                  <a:txBody>
                    <a:bodyPr/>
                    <a:lstStyle/>
                    <a:p>
                      <a:pPr lvl="0">
                        <a:lnSpc>
                          <a:spcPct val="100000"/>
                        </a:lnSpc>
                        <a:spcAft>
                          <a:spcPts val="600"/>
                        </a:spcAft>
                        <a:defRPr/>
                      </a:pPr>
                      <a:r>
                        <a:rPr lang="en-US" sz="1600" kern="1200" dirty="0">
                          <a:solidFill>
                            <a:schemeClr val="dk1"/>
                          </a:solidFill>
                          <a:latin typeface="+mn-lt"/>
                          <a:ea typeface="+mn-ea"/>
                          <a:cs typeface="+mn-cs"/>
                        </a:rPr>
                        <a:t>Continent of Africa </a:t>
                      </a:r>
                    </a:p>
                  </a:txBody>
                  <a:tcPr marL="76200" marR="76200" marT="76200" marB="50800" anchor="ctr"/>
                </a:tc>
                <a:tc>
                  <a:txBody>
                    <a:bodyPr/>
                    <a:lstStyle/>
                    <a:p>
                      <a:pPr marL="0" marR="0" lvl="1" indent="0" algn="ctr" defTabSz="914400" rtl="0" eaLnBrk="1" fontAlgn="auto" latinLnBrk="0" hangingPunct="1">
                        <a:lnSpc>
                          <a:spcPct val="100000"/>
                        </a:lnSpc>
                        <a:spcBef>
                          <a:spcPts val="0"/>
                        </a:spcBef>
                        <a:spcAft>
                          <a:spcPts val="600"/>
                        </a:spcAft>
                        <a:buClrTx/>
                        <a:buSzTx/>
                        <a:buFontTx/>
                        <a:buNone/>
                        <a:tabLst/>
                        <a:defRPr/>
                      </a:pPr>
                      <a:r>
                        <a:rPr lang="en-US" sz="1600" dirty="0">
                          <a:solidFill>
                            <a:srgbClr val="002060"/>
                          </a:solidFill>
                        </a:rPr>
                        <a:t>www.afrinic.net</a:t>
                      </a:r>
                    </a:p>
                  </a:txBody>
                  <a:tcPr marL="76200" marR="76200" marT="76200" marB="50800" anchor="ctr"/>
                </a:tc>
                <a:extLst>
                  <a:ext uri="{0D108BD9-81ED-4DB2-BD59-A6C34878D82A}">
                    <a16:rowId xmlns:a16="http://schemas.microsoft.com/office/drawing/2014/main" val="10001"/>
                  </a:ext>
                </a:extLst>
              </a:tr>
              <a:tr h="1095276">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600" b="1" kern="1200" dirty="0">
                          <a:solidFill>
                            <a:schemeClr val="tx1"/>
                          </a:solidFill>
                          <a:effectLst/>
                          <a:latin typeface="+mn-lt"/>
                          <a:ea typeface="+mn-ea"/>
                          <a:cs typeface="+mn-cs"/>
                        </a:rPr>
                        <a:t>APNIC</a:t>
                      </a:r>
                    </a:p>
                    <a:p>
                      <a:pPr marL="0" marR="0" lvl="0" indent="0" algn="ctr" defTabSz="914400" rtl="0" eaLnBrk="1" fontAlgn="auto" latinLnBrk="0" hangingPunct="1">
                        <a:lnSpc>
                          <a:spcPct val="100000"/>
                        </a:lnSpc>
                        <a:spcBef>
                          <a:spcPts val="0"/>
                        </a:spcBef>
                        <a:spcAft>
                          <a:spcPts val="600"/>
                        </a:spcAft>
                        <a:buClrTx/>
                        <a:buSzTx/>
                        <a:buFontTx/>
                        <a:buNone/>
                        <a:tabLst/>
                        <a:defRPr/>
                      </a:pPr>
                      <a:r>
                        <a:rPr lang="en-US" sz="1600" kern="1200" dirty="0">
                          <a:solidFill>
                            <a:schemeClr val="dk1"/>
                          </a:solidFill>
                          <a:latin typeface="+mn-lt"/>
                          <a:ea typeface="+mn-ea"/>
                          <a:cs typeface="+mn-cs"/>
                        </a:rPr>
                        <a:t>(Asia Pacific Network Information Centre)</a:t>
                      </a:r>
                    </a:p>
                  </a:txBody>
                  <a:tcPr marL="76200" marR="76200" marT="76200" marB="50800" anchor="ctr"/>
                </a:tc>
                <a:tc>
                  <a:txBody>
                    <a:bodyPr/>
                    <a:lstStyle/>
                    <a:p>
                      <a:pPr marL="0" lvl="0" algn="l" defTabSz="914400" rtl="0" eaLnBrk="1" latinLnBrk="0" hangingPunct="1">
                        <a:lnSpc>
                          <a:spcPct val="100000"/>
                        </a:lnSpc>
                        <a:spcAft>
                          <a:spcPts val="600"/>
                        </a:spcAft>
                        <a:defRPr/>
                      </a:pPr>
                      <a:r>
                        <a:rPr lang="en-US" sz="1600" kern="1200" dirty="0">
                          <a:solidFill>
                            <a:schemeClr val="dk1"/>
                          </a:solidFill>
                          <a:latin typeface="+mn-lt"/>
                          <a:ea typeface="+mn-ea"/>
                          <a:cs typeface="+mn-cs"/>
                        </a:rPr>
                        <a:t>Asia Pacific region</a:t>
                      </a:r>
                    </a:p>
                  </a:txBody>
                  <a:tcPr marL="76200" marR="76200" marT="76200" marB="50800" anchor="ctr"/>
                </a:tc>
                <a:tc>
                  <a:txBody>
                    <a:bodyPr/>
                    <a:lstStyle/>
                    <a:p>
                      <a:pPr marL="0" marR="0" lvl="1" indent="0" algn="ctr" defTabSz="914400" rtl="0" eaLnBrk="1" fontAlgn="auto" latinLnBrk="0" hangingPunct="1">
                        <a:lnSpc>
                          <a:spcPct val="100000"/>
                        </a:lnSpc>
                        <a:spcBef>
                          <a:spcPts val="0"/>
                        </a:spcBef>
                        <a:spcAft>
                          <a:spcPts val="600"/>
                        </a:spcAft>
                        <a:buClrTx/>
                        <a:buSzTx/>
                        <a:buFontTx/>
                        <a:buNone/>
                        <a:tabLst/>
                        <a:defRPr/>
                      </a:pPr>
                      <a:r>
                        <a:rPr lang="en-US" sz="1600">
                          <a:solidFill>
                            <a:srgbClr val="002060"/>
                          </a:solidFill>
                        </a:rPr>
                        <a:t>www.apnic.net</a:t>
                      </a:r>
                      <a:endParaRPr lang="en-US" sz="1600" dirty="0">
                        <a:solidFill>
                          <a:srgbClr val="002060"/>
                        </a:solidFill>
                      </a:endParaRPr>
                    </a:p>
                  </a:txBody>
                  <a:tcPr marL="76200" marR="76200" marT="76200" marB="50800" anchor="ctr"/>
                </a:tc>
                <a:extLst>
                  <a:ext uri="{0D108BD9-81ED-4DB2-BD59-A6C34878D82A}">
                    <a16:rowId xmlns:a16="http://schemas.microsoft.com/office/drawing/2014/main" val="10002"/>
                  </a:ext>
                </a:extLst>
              </a:tr>
              <a:tr h="1095276">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600" b="1" kern="1200" dirty="0">
                          <a:solidFill>
                            <a:schemeClr val="tx1"/>
                          </a:solidFill>
                          <a:effectLst/>
                          <a:latin typeface="+mn-lt"/>
                          <a:ea typeface="+mn-ea"/>
                          <a:cs typeface="+mn-cs"/>
                        </a:rPr>
                        <a:t>ARIN</a:t>
                      </a:r>
                    </a:p>
                    <a:p>
                      <a:pPr marL="0" marR="0" lvl="0" indent="0" algn="ctr" defTabSz="914400" rtl="0" eaLnBrk="1" fontAlgn="auto" latinLnBrk="0" hangingPunct="1">
                        <a:lnSpc>
                          <a:spcPct val="100000"/>
                        </a:lnSpc>
                        <a:spcBef>
                          <a:spcPts val="0"/>
                        </a:spcBef>
                        <a:spcAft>
                          <a:spcPts val="600"/>
                        </a:spcAft>
                        <a:buClrTx/>
                        <a:buSzTx/>
                        <a:buFontTx/>
                        <a:buNone/>
                        <a:tabLst/>
                        <a:defRPr/>
                      </a:pPr>
                      <a:r>
                        <a:rPr lang="en-US" sz="1600" kern="1200" dirty="0">
                          <a:solidFill>
                            <a:schemeClr val="dk1"/>
                          </a:solidFill>
                          <a:latin typeface="+mn-lt"/>
                          <a:ea typeface="+mn-ea"/>
                          <a:cs typeface="+mn-cs"/>
                        </a:rPr>
                        <a:t>(American Registry for Internet Numbers)</a:t>
                      </a:r>
                    </a:p>
                  </a:txBody>
                  <a:tcPr marL="76200" marR="76200" marT="76200" marB="50800" anchor="ctr"/>
                </a:tc>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600" kern="1200" dirty="0">
                          <a:solidFill>
                            <a:schemeClr val="dk1"/>
                          </a:solidFill>
                          <a:latin typeface="+mn-lt"/>
                          <a:ea typeface="+mn-ea"/>
                          <a:cs typeface="+mn-cs"/>
                        </a:rPr>
                        <a:t>Canada, the United States, and several islands in the Caribbean Sea and North Atlantic Ocean</a:t>
                      </a:r>
                    </a:p>
                  </a:txBody>
                  <a:tcPr marL="76200" marR="76200" marT="76200" marB="50800" anchor="ctr"/>
                </a:tc>
                <a:tc>
                  <a:txBody>
                    <a:bodyPr/>
                    <a:lstStyle/>
                    <a:p>
                      <a:pPr marL="0" marR="0" lvl="1" indent="0" algn="ctr" defTabSz="914400" rtl="0" eaLnBrk="1" fontAlgn="auto" latinLnBrk="0" hangingPunct="1">
                        <a:lnSpc>
                          <a:spcPct val="100000"/>
                        </a:lnSpc>
                        <a:spcBef>
                          <a:spcPts val="0"/>
                        </a:spcBef>
                        <a:spcAft>
                          <a:spcPts val="600"/>
                        </a:spcAft>
                        <a:buClrTx/>
                        <a:buSzTx/>
                        <a:buFontTx/>
                        <a:buNone/>
                        <a:tabLst/>
                        <a:defRPr/>
                      </a:pPr>
                      <a:r>
                        <a:rPr lang="en-US" sz="1600" dirty="0">
                          <a:solidFill>
                            <a:srgbClr val="002060"/>
                          </a:solidFill>
                        </a:rPr>
                        <a:t>www.arin.net </a:t>
                      </a:r>
                    </a:p>
                  </a:txBody>
                  <a:tcPr marL="76200" marR="76200" marT="76200" marB="50800" anchor="ctr"/>
                </a:tc>
                <a:extLst>
                  <a:ext uri="{0D108BD9-81ED-4DB2-BD59-A6C34878D82A}">
                    <a16:rowId xmlns:a16="http://schemas.microsoft.com/office/drawing/2014/main" val="10003"/>
                  </a:ext>
                </a:extLst>
              </a:tr>
              <a:tr h="1095276">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600" b="1" kern="1200" dirty="0">
                          <a:solidFill>
                            <a:schemeClr val="tx1"/>
                          </a:solidFill>
                          <a:effectLst/>
                          <a:latin typeface="+mn-lt"/>
                          <a:ea typeface="+mn-ea"/>
                          <a:cs typeface="+mn-cs"/>
                        </a:rPr>
                        <a:t>LACNIC</a:t>
                      </a:r>
                      <a:r>
                        <a:rPr lang="en-US" sz="1600" kern="1200" dirty="0">
                          <a:solidFill>
                            <a:schemeClr val="tx1"/>
                          </a:solidFill>
                          <a:effectLst/>
                          <a:latin typeface="+mn-lt"/>
                          <a:ea typeface="+mn-ea"/>
                          <a:cs typeface="+mn-cs"/>
                        </a:rPr>
                        <a:t> </a:t>
                      </a:r>
                    </a:p>
                    <a:p>
                      <a:pPr marL="0" marR="0" lvl="0" indent="0" algn="ctr" defTabSz="914400" rtl="0" eaLnBrk="1" fontAlgn="auto" latinLnBrk="0" hangingPunct="1">
                        <a:lnSpc>
                          <a:spcPct val="100000"/>
                        </a:lnSpc>
                        <a:spcBef>
                          <a:spcPts val="0"/>
                        </a:spcBef>
                        <a:spcAft>
                          <a:spcPts val="600"/>
                        </a:spcAft>
                        <a:buClrTx/>
                        <a:buSzTx/>
                        <a:buFontTx/>
                        <a:buNone/>
                        <a:tabLst/>
                        <a:defRPr/>
                      </a:pPr>
                      <a:r>
                        <a:rPr lang="en-US" sz="1600" kern="1200" dirty="0">
                          <a:solidFill>
                            <a:schemeClr val="dk1"/>
                          </a:solidFill>
                          <a:latin typeface="+mn-lt"/>
                          <a:ea typeface="+mn-ea"/>
                          <a:cs typeface="+mn-cs"/>
                        </a:rPr>
                        <a:t>(Latin America and Caribbean Internet Addresses Registry)</a:t>
                      </a:r>
                    </a:p>
                  </a:txBody>
                  <a:tcPr marL="76200" marR="76200" marT="76200" marB="50800" anchor="ctr"/>
                </a:tc>
                <a:tc>
                  <a:txBody>
                    <a:bodyPr/>
                    <a:lstStyle/>
                    <a:p>
                      <a:pPr marL="0" lvl="0" algn="l" defTabSz="914400" rtl="0" eaLnBrk="1" latinLnBrk="0" hangingPunct="1">
                        <a:lnSpc>
                          <a:spcPct val="100000"/>
                        </a:lnSpc>
                        <a:spcAft>
                          <a:spcPts val="600"/>
                        </a:spcAft>
                        <a:defRPr/>
                      </a:pPr>
                      <a:r>
                        <a:rPr lang="en-US" sz="1600" kern="1200" dirty="0">
                          <a:solidFill>
                            <a:schemeClr val="dk1"/>
                          </a:solidFill>
                          <a:latin typeface="+mn-lt"/>
                          <a:ea typeface="+mn-ea"/>
                          <a:cs typeface="+mn-cs"/>
                        </a:rPr>
                        <a:t>Central and South America and portions of the Caribbean</a:t>
                      </a:r>
                    </a:p>
                  </a:txBody>
                  <a:tcPr marL="76200" marR="76200" marT="76200" marB="50800" anchor="ctr"/>
                </a:tc>
                <a:tc>
                  <a:txBody>
                    <a:bodyPr/>
                    <a:lstStyle/>
                    <a:p>
                      <a:pPr marL="0" marR="0" lvl="1" indent="0" algn="ctr" defTabSz="914400" rtl="0" eaLnBrk="1" fontAlgn="auto" latinLnBrk="0" hangingPunct="1">
                        <a:lnSpc>
                          <a:spcPct val="100000"/>
                        </a:lnSpc>
                        <a:spcBef>
                          <a:spcPts val="0"/>
                        </a:spcBef>
                        <a:spcAft>
                          <a:spcPts val="600"/>
                        </a:spcAft>
                        <a:buClrTx/>
                        <a:buSzTx/>
                        <a:buFontTx/>
                        <a:buNone/>
                        <a:tabLst/>
                        <a:defRPr/>
                      </a:pPr>
                      <a:r>
                        <a:rPr lang="en-US" sz="1600" dirty="0">
                          <a:solidFill>
                            <a:srgbClr val="002060"/>
                          </a:solidFill>
                        </a:rPr>
                        <a:t>www.lacnic.net</a:t>
                      </a:r>
                      <a:endParaRPr lang="en-US" sz="1600" kern="1200" dirty="0">
                        <a:solidFill>
                          <a:srgbClr val="002060"/>
                        </a:solidFill>
                        <a:latin typeface="+mn-lt"/>
                        <a:ea typeface="SimSun"/>
                        <a:cs typeface="Arial"/>
                      </a:endParaRPr>
                    </a:p>
                  </a:txBody>
                  <a:tcPr marL="76200" marR="76200" marT="76200" marB="50800" anchor="ctr"/>
                </a:tc>
                <a:extLst>
                  <a:ext uri="{0D108BD9-81ED-4DB2-BD59-A6C34878D82A}">
                    <a16:rowId xmlns:a16="http://schemas.microsoft.com/office/drawing/2014/main" val="10004"/>
                  </a:ext>
                </a:extLst>
              </a:tr>
              <a:tr h="850459">
                <a:tc>
                  <a:txBody>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600" b="1" kern="1200" dirty="0">
                          <a:solidFill>
                            <a:schemeClr val="tx1"/>
                          </a:solidFill>
                          <a:effectLst/>
                          <a:latin typeface="+mn-lt"/>
                          <a:ea typeface="+mn-ea"/>
                          <a:cs typeface="+mn-cs"/>
                        </a:rPr>
                        <a:t>RIPE</a:t>
                      </a:r>
                    </a:p>
                    <a:p>
                      <a:pPr marL="0" marR="0" lvl="0" indent="0" algn="ctr" defTabSz="914400" rtl="0" eaLnBrk="1" fontAlgn="auto" latinLnBrk="0" hangingPunct="1">
                        <a:lnSpc>
                          <a:spcPct val="100000"/>
                        </a:lnSpc>
                        <a:spcBef>
                          <a:spcPts val="0"/>
                        </a:spcBef>
                        <a:spcAft>
                          <a:spcPts val="600"/>
                        </a:spcAft>
                        <a:buClrTx/>
                        <a:buSzTx/>
                        <a:buFontTx/>
                        <a:buNone/>
                        <a:tabLst/>
                        <a:defRPr/>
                      </a:pPr>
                      <a:r>
                        <a:rPr lang="en-US" sz="1600" kern="1200" dirty="0">
                          <a:solidFill>
                            <a:schemeClr val="dk1"/>
                          </a:solidFill>
                          <a:latin typeface="+mn-lt"/>
                          <a:ea typeface="+mn-ea"/>
                          <a:cs typeface="+mn-cs"/>
                        </a:rPr>
                        <a:t>(Réseaux IP Européens)</a:t>
                      </a:r>
                    </a:p>
                  </a:txBody>
                  <a:tcPr marL="76200" marR="76200" marT="76200" marB="50800" anchor="ctr"/>
                </a:tc>
                <a:tc>
                  <a:txBody>
                    <a:bodyPr/>
                    <a:lstStyle/>
                    <a:p>
                      <a:pPr marL="0" lvl="0" algn="l" defTabSz="914400" rtl="0" eaLnBrk="1" latinLnBrk="0" hangingPunct="1">
                        <a:lnSpc>
                          <a:spcPct val="100000"/>
                        </a:lnSpc>
                        <a:spcAft>
                          <a:spcPts val="600"/>
                        </a:spcAft>
                        <a:defRPr/>
                      </a:pPr>
                      <a:r>
                        <a:rPr lang="en-US" sz="1600" kern="1200" dirty="0">
                          <a:solidFill>
                            <a:schemeClr val="dk1"/>
                          </a:solidFill>
                          <a:latin typeface="+mn-lt"/>
                          <a:ea typeface="+mn-ea"/>
                          <a:cs typeface="+mn-cs"/>
                        </a:rPr>
                        <a:t>Europe, the Middle East, and Central Asia</a:t>
                      </a:r>
                    </a:p>
                  </a:txBody>
                  <a:tcPr marL="76200" marR="76200" marT="76200" marB="50800" anchor="ctr"/>
                </a:tc>
                <a:tc>
                  <a:txBody>
                    <a:bodyPr/>
                    <a:lstStyle/>
                    <a:p>
                      <a:pPr marL="0" marR="0" lvl="1" indent="0" algn="ctr" defTabSz="914400" rtl="0" eaLnBrk="1" fontAlgn="auto" latinLnBrk="0" hangingPunct="1">
                        <a:lnSpc>
                          <a:spcPct val="100000"/>
                        </a:lnSpc>
                        <a:spcBef>
                          <a:spcPts val="0"/>
                        </a:spcBef>
                        <a:spcAft>
                          <a:spcPts val="600"/>
                        </a:spcAft>
                        <a:buClrTx/>
                        <a:buSzTx/>
                        <a:buFontTx/>
                        <a:buNone/>
                        <a:tabLst/>
                        <a:defRPr/>
                      </a:pPr>
                      <a:r>
                        <a:rPr lang="en-US" sz="1600" dirty="0">
                          <a:solidFill>
                            <a:srgbClr val="002060"/>
                          </a:solidFill>
                        </a:rPr>
                        <a:t>www.ripe.net</a:t>
                      </a:r>
                      <a:endParaRPr lang="en-US" sz="1600" kern="1200" dirty="0">
                        <a:solidFill>
                          <a:srgbClr val="002060"/>
                        </a:solidFill>
                        <a:latin typeface="+mn-lt"/>
                        <a:ea typeface="SimSun"/>
                        <a:cs typeface="Arial"/>
                      </a:endParaRPr>
                    </a:p>
                  </a:txBody>
                  <a:tcPr marL="76200" marR="76200" marT="76200" marB="50800" anchor="ct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908" name="Rectangle 4"/>
          <p:cNvSpPr>
            <a:spLocks noGrp="1" noChangeArrowheads="1"/>
          </p:cNvSpPr>
          <p:nvPr>
            <p:ph type="title"/>
          </p:nvPr>
        </p:nvSpPr>
        <p:spPr/>
        <p:txBody>
          <a:bodyPr/>
          <a:lstStyle/>
          <a:p>
            <a:r>
              <a:rPr lang="en-US" dirty="0"/>
              <a:t>Optional Transitive: Community</a:t>
            </a:r>
          </a:p>
        </p:txBody>
      </p:sp>
      <p:sp>
        <p:nvSpPr>
          <p:cNvPr id="1403909" name="Rectangle 5"/>
          <p:cNvSpPr>
            <a:spLocks noGrp="1" noChangeArrowheads="1"/>
          </p:cNvSpPr>
          <p:nvPr>
            <p:ph idx="1"/>
          </p:nvPr>
        </p:nvSpPr>
        <p:spPr/>
        <p:txBody>
          <a:bodyPr/>
          <a:lstStyle/>
          <a:p>
            <a:r>
              <a:rPr lang="en-US" dirty="0"/>
              <a:t>The BGP community attribute can be used to filter incoming or outgoing routes. </a:t>
            </a:r>
          </a:p>
          <a:p>
            <a:pPr lvl="1"/>
            <a:r>
              <a:rPr lang="en-US" dirty="0"/>
              <a:t>BGP routers can tag routes with an indicator (the community) and allow other routers to make decisions based on that tag. </a:t>
            </a:r>
          </a:p>
          <a:p>
            <a:r>
              <a:rPr lang="en-US" dirty="0"/>
              <a:t>If a router does not understand the concept of communities, it defers to the next router. </a:t>
            </a:r>
          </a:p>
          <a:p>
            <a:pPr lvl="1"/>
            <a:r>
              <a:rPr lang="en-US" dirty="0"/>
              <a:t>However, if the router does understand the concept, it must be configured to propagate the community; otherwise, communities are dropped by default.</a:t>
            </a:r>
          </a:p>
          <a:p>
            <a:r>
              <a:rPr lang="en-US" dirty="0"/>
              <a:t>Communities are not restricted to one network or one AS, and they have no physical boundaries.</a:t>
            </a:r>
          </a:p>
          <a:p>
            <a:pPr lvl="1"/>
            <a:endParaRPr lang="en-US" dirty="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42" name="Rectangle 2"/>
          <p:cNvSpPr>
            <a:spLocks noGrp="1" noChangeArrowheads="1"/>
          </p:cNvSpPr>
          <p:nvPr>
            <p:ph type="title"/>
          </p:nvPr>
        </p:nvSpPr>
        <p:spPr/>
        <p:txBody>
          <a:bodyPr/>
          <a:lstStyle/>
          <a:p>
            <a:r>
              <a:rPr lang="en-US" dirty="0"/>
              <a:t>Optional Nontransitive </a:t>
            </a:r>
          </a:p>
        </p:txBody>
      </p:sp>
      <p:sp>
        <p:nvSpPr>
          <p:cNvPr id="1597443" name="Rectangle 3"/>
          <p:cNvSpPr>
            <a:spLocks noGrp="1" noChangeArrowheads="1"/>
          </p:cNvSpPr>
          <p:nvPr>
            <p:ph idx="10"/>
          </p:nvPr>
        </p:nvSpPr>
        <p:spPr/>
        <p:txBody>
          <a:bodyPr>
            <a:normAutofit/>
          </a:bodyPr>
          <a:lstStyle/>
          <a:p>
            <a:r>
              <a:rPr lang="en-US" dirty="0"/>
              <a:t>Attribute that may or may not be recognized by all BGP implementations.</a:t>
            </a:r>
          </a:p>
          <a:p>
            <a:r>
              <a:rPr lang="en-US" dirty="0"/>
              <a:t>Whether or not the receiving BGP router recognizes the attribute, it is nontransitive and is not passed along to other BGP peers.</a:t>
            </a:r>
          </a:p>
        </p:txBody>
      </p:sp>
      <p:pic>
        <p:nvPicPr>
          <p:cNvPr id="205826" name="Picture 2"/>
          <p:cNvPicPr>
            <a:picLocks noGrp="1" noChangeAspect="1" noChangeArrowheads="1"/>
          </p:cNvPicPr>
          <p:nvPr>
            <p:ph sz="quarter" idx="11"/>
          </p:nvPr>
        </p:nvPicPr>
        <p:blipFill>
          <a:blip r:embed="rId2"/>
          <a:stretch>
            <a:fillRect/>
          </a:stretch>
        </p:blipFill>
        <p:spPr bwMode="auto">
          <a:xfrm>
            <a:off x="1002583" y="3433237"/>
            <a:ext cx="7073747" cy="2921000"/>
          </a:xfrm>
          <a:prstGeom prst="rect">
            <a:avLst/>
          </a:prstGeom>
          <a:noFill/>
          <a:ln w="9525">
            <a:noFill/>
            <a:miter lim="800000"/>
            <a:headEnd/>
            <a:tailEnd/>
          </a:ln>
        </p:spPr>
      </p:pic>
      <p:sp>
        <p:nvSpPr>
          <p:cNvPr id="7" name="Rectangle 6"/>
          <p:cNvSpPr/>
          <p:nvPr/>
        </p:nvSpPr>
        <p:spPr bwMode="auto">
          <a:xfrm>
            <a:off x="754743" y="4291396"/>
            <a:ext cx="5312228" cy="1030514"/>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11" name="Rectangle 10"/>
          <p:cNvSpPr/>
          <p:nvPr/>
        </p:nvSpPr>
        <p:spPr bwMode="auto">
          <a:xfrm>
            <a:off x="841829" y="5336422"/>
            <a:ext cx="5602514" cy="1008743"/>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13" name="Rectangle 12"/>
          <p:cNvSpPr/>
          <p:nvPr/>
        </p:nvSpPr>
        <p:spPr bwMode="auto">
          <a:xfrm>
            <a:off x="1473201" y="4168024"/>
            <a:ext cx="2881085" cy="130630"/>
          </a:xfrm>
          <a:prstGeom prst="rect">
            <a:avLst/>
          </a:prstGeom>
          <a:solidFill>
            <a:schemeClr val="bg1">
              <a:alpha val="56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2246" name="Rectangle 6"/>
          <p:cNvSpPr>
            <a:spLocks noGrp="1" noChangeArrowheads="1"/>
          </p:cNvSpPr>
          <p:nvPr>
            <p:ph type="title"/>
          </p:nvPr>
        </p:nvSpPr>
        <p:spPr/>
        <p:txBody>
          <a:bodyPr/>
          <a:lstStyle/>
          <a:p>
            <a:r>
              <a:rPr lang="en-US" dirty="0"/>
              <a:t>Optional Nontransitive: MED</a:t>
            </a:r>
          </a:p>
        </p:txBody>
      </p:sp>
      <p:sp>
        <p:nvSpPr>
          <p:cNvPr id="143363" name="Rectangle 7"/>
          <p:cNvSpPr>
            <a:spLocks noGrp="1" noChangeArrowheads="1"/>
          </p:cNvSpPr>
          <p:nvPr>
            <p:ph idx="1"/>
          </p:nvPr>
        </p:nvSpPr>
        <p:spPr/>
        <p:txBody>
          <a:bodyPr>
            <a:normAutofit/>
          </a:bodyPr>
          <a:lstStyle/>
          <a:p>
            <a:r>
              <a:rPr lang="en-US" dirty="0"/>
              <a:t>The Multiple Exit Discriminator (MED) attribute, also called the </a:t>
            </a:r>
            <a:r>
              <a:rPr lang="en-US" i="1" dirty="0"/>
              <a:t>metric, </a:t>
            </a:r>
            <a:r>
              <a:rPr lang="en-US" dirty="0"/>
              <a:t>provides a hint to external neighbors about the preferred path into an AS that has multiple entry points.</a:t>
            </a:r>
          </a:p>
          <a:p>
            <a:pPr lvl="1"/>
            <a:r>
              <a:rPr lang="en-US" dirty="0"/>
              <a:t>Lower MED is preferred over a higher MED! </a:t>
            </a:r>
          </a:p>
          <a:p>
            <a:r>
              <a:rPr lang="en-US" dirty="0"/>
              <a:t>The MED is sent to EBGP peers and those routers propagate the MED within their AS.</a:t>
            </a:r>
          </a:p>
          <a:p>
            <a:pPr lvl="1"/>
            <a:r>
              <a:rPr lang="en-US" dirty="0"/>
              <a:t>The routers within the AS use the MED, but do not pass it on to the next AS. </a:t>
            </a:r>
          </a:p>
          <a:p>
            <a:pPr lvl="1"/>
            <a:r>
              <a:rPr lang="en-US" dirty="0"/>
              <a:t>When the same update is passed on to another AS, the metric will be set back to the default of 0. </a:t>
            </a:r>
          </a:p>
          <a:p>
            <a:r>
              <a:rPr lang="en-US" dirty="0"/>
              <a:t>By using the MED attribute, BGP is the only protocol that can affect how routes are sent into an AS. </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3" name="Text Box 5"/>
          <p:cNvSpPr txBox="1">
            <a:spLocks noChangeArrowheads="1"/>
          </p:cNvSpPr>
          <p:nvPr/>
        </p:nvSpPr>
        <p:spPr bwMode="auto">
          <a:xfrm>
            <a:off x="304800" y="4868863"/>
            <a:ext cx="8534400" cy="369332"/>
          </a:xfrm>
          <a:prstGeom prst="rect">
            <a:avLst/>
          </a:prstGeom>
          <a:noFill/>
          <a:ln w="12700">
            <a:solidFill>
              <a:schemeClr val="bg1"/>
            </a:solidFill>
            <a:miter lim="800000"/>
            <a:headEnd/>
            <a:tailEnd/>
          </a:ln>
          <a:effectLst/>
        </p:spPr>
        <p:txBody>
          <a:bodyPr>
            <a:spAutoFit/>
          </a:bodyPr>
          <a:lstStyle/>
          <a:p>
            <a:pPr marL="190500" indent="-190500">
              <a:lnSpc>
                <a:spcPct val="100000"/>
              </a:lnSpc>
              <a:spcBef>
                <a:spcPct val="10000"/>
              </a:spcBef>
              <a:buClr>
                <a:schemeClr val="hlink"/>
              </a:buClr>
              <a:buFont typeface="Wingdings" pitchFamily="2" charset="2"/>
              <a:buChar char="ü"/>
              <a:defRPr/>
            </a:pPr>
            <a:endParaRPr lang="en-US" sz="1800" b="0" dirty="0">
              <a:effectLst>
                <a:outerShdw blurRad="38100" dist="38100" dir="2700000" algn="tl">
                  <a:srgbClr val="C0C0C0"/>
                </a:outerShdw>
              </a:effectLst>
            </a:endParaRPr>
          </a:p>
        </p:txBody>
      </p:sp>
      <p:sp>
        <p:nvSpPr>
          <p:cNvPr id="1164295" name="Rectangle 7"/>
          <p:cNvSpPr>
            <a:spLocks noGrp="1" noChangeArrowheads="1"/>
          </p:cNvSpPr>
          <p:nvPr>
            <p:ph type="title"/>
          </p:nvPr>
        </p:nvSpPr>
        <p:spPr/>
        <p:txBody>
          <a:bodyPr/>
          <a:lstStyle/>
          <a:p>
            <a:r>
              <a:rPr lang="en-US" dirty="0"/>
              <a:t>Optional Nontransitive: MED</a:t>
            </a:r>
          </a:p>
        </p:txBody>
      </p:sp>
      <p:sp>
        <p:nvSpPr>
          <p:cNvPr id="6" name="Content Placeholder 5"/>
          <p:cNvSpPr>
            <a:spLocks noGrp="1"/>
          </p:cNvSpPr>
          <p:nvPr>
            <p:ph idx="11"/>
          </p:nvPr>
        </p:nvSpPr>
        <p:spPr/>
        <p:txBody>
          <a:bodyPr>
            <a:normAutofit/>
          </a:bodyPr>
          <a:lstStyle/>
          <a:p>
            <a:r>
              <a:rPr lang="en-US" dirty="0"/>
              <a:t>Routers B and C include a MED attribute in the updates to router A.</a:t>
            </a:r>
          </a:p>
          <a:p>
            <a:pPr lvl="1"/>
            <a:r>
              <a:rPr lang="en-US" dirty="0"/>
              <a:t>Router B MED attribute is set to 150.</a:t>
            </a:r>
          </a:p>
          <a:p>
            <a:pPr lvl="1"/>
            <a:r>
              <a:rPr lang="en-US" dirty="0"/>
              <a:t>Router C MED attribute is set to 200. </a:t>
            </a:r>
          </a:p>
          <a:p>
            <a:r>
              <a:rPr lang="en-US" dirty="0"/>
              <a:t>When A receives updates from B and C, it picks router B as the best next hop because of the lower MED.</a:t>
            </a:r>
          </a:p>
        </p:txBody>
      </p:sp>
      <p:pic>
        <p:nvPicPr>
          <p:cNvPr id="8" name="Picture 8"/>
          <p:cNvPicPr>
            <a:picLocks noGrp="1" noChangeAspect="1" noChangeArrowheads="1"/>
          </p:cNvPicPr>
          <p:nvPr>
            <p:ph sz="quarter" idx="12"/>
          </p:nvPr>
        </p:nvPicPr>
        <p:blipFill>
          <a:blip r:embed="rId2"/>
          <a:stretch>
            <a:fillRect/>
          </a:stretch>
        </p:blipFill>
        <p:spPr bwMode="auto">
          <a:xfrm>
            <a:off x="3249182" y="990600"/>
            <a:ext cx="2591661" cy="2654300"/>
          </a:xfrm>
          <a:prstGeom prst="rect">
            <a:avLst/>
          </a:prstGeom>
          <a:noFill/>
          <a:ln w="9525">
            <a:noFill/>
            <a:miter lim="800000"/>
            <a:headEnd type="none" w="sm" len="sm"/>
            <a:tailEnd type="none" w="sm" len="sm"/>
          </a:ln>
        </p:spPr>
      </p:pic>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2930" name="Rectangle 2"/>
          <p:cNvSpPr>
            <a:spLocks noGrp="1" noChangeArrowheads="1"/>
          </p:cNvSpPr>
          <p:nvPr>
            <p:ph type="title"/>
          </p:nvPr>
        </p:nvSpPr>
        <p:spPr/>
        <p:txBody>
          <a:bodyPr/>
          <a:lstStyle/>
          <a:p>
            <a:r>
              <a:rPr lang="en-US" dirty="0"/>
              <a:t>Cisco Weight Attribute</a:t>
            </a:r>
          </a:p>
        </p:txBody>
      </p:sp>
      <p:sp>
        <p:nvSpPr>
          <p:cNvPr id="1532931" name="Rectangle 3"/>
          <p:cNvSpPr>
            <a:spLocks noGrp="1" noChangeArrowheads="1"/>
          </p:cNvSpPr>
          <p:nvPr>
            <p:ph idx="1"/>
          </p:nvPr>
        </p:nvSpPr>
        <p:spPr/>
        <p:txBody>
          <a:bodyPr>
            <a:normAutofit/>
          </a:bodyPr>
          <a:lstStyle/>
          <a:p>
            <a:r>
              <a:rPr lang="en-US" dirty="0"/>
              <a:t>The Weight attribute is a Cisco proprietary attribute.</a:t>
            </a:r>
          </a:p>
          <a:p>
            <a:r>
              <a:rPr lang="en-US" dirty="0"/>
              <a:t>Similar in function to the local preference, the weight attribute applies when 1 router has multiple exit points.</a:t>
            </a:r>
          </a:p>
          <a:p>
            <a:pPr lvl="1"/>
            <a:r>
              <a:rPr lang="en-US" dirty="0"/>
              <a:t>Local preference is used when 2+ routers provide multiple exit points. </a:t>
            </a:r>
          </a:p>
          <a:p>
            <a:r>
              <a:rPr lang="en-US" dirty="0"/>
              <a:t>It is configured locally on a router and is not propagated to any other routers. </a:t>
            </a:r>
          </a:p>
          <a:p>
            <a:pPr lvl="1"/>
            <a:r>
              <a:rPr lang="en-US" dirty="0"/>
              <a:t>Routes with a higher weight are preferred when multiple routes exist to the same destination.</a:t>
            </a:r>
          </a:p>
          <a:p>
            <a:r>
              <a:rPr lang="en-US" dirty="0"/>
              <a:t>The weight can have a value from 0 to 65535.</a:t>
            </a:r>
          </a:p>
          <a:p>
            <a:pPr lvl="1"/>
            <a:r>
              <a:rPr lang="en-US" dirty="0"/>
              <a:t>Paths that the router originates have a weight of 32768 by default, and other paths have a weight of 0 by default.</a:t>
            </a:r>
          </a:p>
          <a:p>
            <a:endParaRPr lang="en-US" dirty="0"/>
          </a:p>
          <a:p>
            <a:endParaRPr lang="en-US"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1862" name="Rectangle 6"/>
          <p:cNvSpPr>
            <a:spLocks noGrp="1" noChangeArrowheads="1"/>
          </p:cNvSpPr>
          <p:nvPr>
            <p:ph type="title"/>
          </p:nvPr>
        </p:nvSpPr>
        <p:spPr/>
        <p:txBody>
          <a:bodyPr/>
          <a:lstStyle/>
          <a:p>
            <a:r>
              <a:rPr lang="en-US" dirty="0"/>
              <a:t>Cisco Weight Attribute</a:t>
            </a:r>
          </a:p>
        </p:txBody>
      </p:sp>
      <p:sp>
        <p:nvSpPr>
          <p:cNvPr id="6" name="Content Placeholder 5"/>
          <p:cNvSpPr>
            <a:spLocks noGrp="1"/>
          </p:cNvSpPr>
          <p:nvPr>
            <p:ph idx="11"/>
          </p:nvPr>
        </p:nvSpPr>
        <p:spPr/>
        <p:txBody>
          <a:bodyPr>
            <a:normAutofit lnSpcReduction="10000"/>
          </a:bodyPr>
          <a:lstStyle/>
          <a:p>
            <a:r>
              <a:rPr lang="en-US" dirty="0"/>
              <a:t>Routers B and C learn about network 172.20.0.0 from AS 65250 and propagate the update to router A.</a:t>
            </a:r>
          </a:p>
          <a:p>
            <a:pPr lvl="1"/>
            <a:r>
              <a:rPr lang="en-US" dirty="0"/>
              <a:t>Therefore Router A has two ways to reach 172.20.0.0. </a:t>
            </a:r>
          </a:p>
          <a:p>
            <a:r>
              <a:rPr lang="en-US" dirty="0"/>
              <a:t>Router A sets the weight of updates as follows:</a:t>
            </a:r>
          </a:p>
          <a:p>
            <a:pPr lvl="1"/>
            <a:r>
              <a:rPr lang="en-US" dirty="0"/>
              <a:t>Updates coming from router B are set to 200</a:t>
            </a:r>
          </a:p>
          <a:p>
            <a:pPr lvl="1"/>
            <a:r>
              <a:rPr lang="en-US" dirty="0"/>
              <a:t>Updates coming from router C are set to 150. </a:t>
            </a:r>
          </a:p>
          <a:p>
            <a:r>
              <a:rPr lang="en-US" dirty="0"/>
              <a:t>Router A uses router B because of the higher weight.</a:t>
            </a:r>
          </a:p>
        </p:txBody>
      </p:sp>
      <p:pic>
        <p:nvPicPr>
          <p:cNvPr id="8" name="Picture 5"/>
          <p:cNvPicPr>
            <a:picLocks noGrp="1" noChangeAspect="1" noChangeArrowheads="1"/>
          </p:cNvPicPr>
          <p:nvPr>
            <p:ph sz="quarter" idx="12"/>
          </p:nvPr>
        </p:nvPicPr>
        <p:blipFill>
          <a:blip r:embed="rId2"/>
          <a:stretch>
            <a:fillRect/>
          </a:stretch>
        </p:blipFill>
        <p:spPr>
          <a:xfrm>
            <a:off x="1776241" y="990600"/>
            <a:ext cx="5537543" cy="2654300"/>
          </a:xfrm>
        </p:spPr>
      </p:pic>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434" name="Rectangle 2"/>
          <p:cNvSpPr>
            <a:spLocks noGrp="1" noChangeArrowheads="1"/>
          </p:cNvSpPr>
          <p:nvPr>
            <p:ph type="title"/>
          </p:nvPr>
        </p:nvSpPr>
        <p:spPr/>
        <p:txBody>
          <a:bodyPr/>
          <a:lstStyle/>
          <a:p>
            <a:pPr>
              <a:defRPr/>
            </a:pPr>
            <a:r>
              <a:rPr lang="en-US" dirty="0"/>
              <a:t>BGP Route Selection Process</a:t>
            </a:r>
          </a:p>
        </p:txBody>
      </p:sp>
      <p:sp>
        <p:nvSpPr>
          <p:cNvPr id="166915" name="Rectangle 3"/>
          <p:cNvSpPr>
            <a:spLocks noGrp="1" noChangeArrowheads="1"/>
          </p:cNvSpPr>
          <p:nvPr>
            <p:ph idx="1"/>
          </p:nvPr>
        </p:nvSpPr>
        <p:spPr/>
        <p:txBody>
          <a:bodyPr/>
          <a:lstStyle/>
          <a:p>
            <a:r>
              <a:rPr lang="en-US" dirty="0"/>
              <a:t>The BGP best path decision is based on the value of attributes that the update contains and other BGP-configurable factors.</a:t>
            </a:r>
          </a:p>
          <a:p>
            <a:r>
              <a:rPr lang="en-US" dirty="0"/>
              <a:t>BGP considers only synchronized routes with no AS loops and a valid next-hop address.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BGP Route Selection Process</a:t>
            </a:r>
          </a:p>
        </p:txBody>
      </p:sp>
      <p:sp>
        <p:nvSpPr>
          <p:cNvPr id="6" name="TextBox 5"/>
          <p:cNvSpPr txBox="1"/>
          <p:nvPr/>
        </p:nvSpPr>
        <p:spPr>
          <a:xfrm>
            <a:off x="266700" y="1130300"/>
            <a:ext cx="3568700" cy="564432"/>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a:t>Prefer the route with highest weight.</a:t>
            </a:r>
          </a:p>
        </p:txBody>
      </p:sp>
      <p:sp>
        <p:nvSpPr>
          <p:cNvPr id="7" name="TextBox 6"/>
          <p:cNvSpPr txBox="1"/>
          <p:nvPr/>
        </p:nvSpPr>
        <p:spPr>
          <a:xfrm>
            <a:off x="266700" y="2235200"/>
            <a:ext cx="35687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a:t>Prefer the route with highest LOCAL_PREF.</a:t>
            </a:r>
          </a:p>
        </p:txBody>
      </p:sp>
      <p:cxnSp>
        <p:nvCxnSpPr>
          <p:cNvPr id="10" name="Straight Arrow Connector 9"/>
          <p:cNvCxnSpPr>
            <a:stCxn id="6" idx="2"/>
            <a:endCxn id="7" idx="0"/>
          </p:cNvCxnSpPr>
          <p:nvPr/>
        </p:nvCxnSpPr>
        <p:spPr bwMode="auto">
          <a:xfrm rot="5400000">
            <a:off x="1780816" y="1964966"/>
            <a:ext cx="540468"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3" name="TextBox 12"/>
          <p:cNvSpPr txBox="1"/>
          <p:nvPr/>
        </p:nvSpPr>
        <p:spPr>
          <a:xfrm>
            <a:off x="266700" y="3378200"/>
            <a:ext cx="35687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a:t>Prefer the locally generated route (network or aggregate routes). </a:t>
            </a:r>
          </a:p>
        </p:txBody>
      </p:sp>
      <p:cxnSp>
        <p:nvCxnSpPr>
          <p:cNvPr id="14" name="Straight Arrow Connector 13"/>
          <p:cNvCxnSpPr>
            <a:stCxn id="7" idx="2"/>
            <a:endCxn id="13" idx="0"/>
          </p:cNvCxnSpPr>
          <p:nvPr/>
        </p:nvCxnSpPr>
        <p:spPr bwMode="auto">
          <a:xfrm rot="5400000">
            <a:off x="1765300" y="3092450"/>
            <a:ext cx="5715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16" name="TextBox 15"/>
          <p:cNvSpPr txBox="1"/>
          <p:nvPr/>
        </p:nvSpPr>
        <p:spPr>
          <a:xfrm>
            <a:off x="266700" y="4508500"/>
            <a:ext cx="35687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a:t>Prefer the route with the shortest AS-PATH. </a:t>
            </a:r>
          </a:p>
        </p:txBody>
      </p:sp>
      <p:cxnSp>
        <p:nvCxnSpPr>
          <p:cNvPr id="17" name="Straight Arrow Connector 16"/>
          <p:cNvCxnSpPr>
            <a:stCxn id="13" idx="2"/>
            <a:endCxn id="16" idx="0"/>
          </p:cNvCxnSpPr>
          <p:nvPr/>
        </p:nvCxnSpPr>
        <p:spPr bwMode="auto">
          <a:xfrm rot="5400000">
            <a:off x="1771650" y="4229100"/>
            <a:ext cx="5588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39" name="TextBox 38"/>
          <p:cNvSpPr txBox="1"/>
          <p:nvPr/>
        </p:nvSpPr>
        <p:spPr>
          <a:xfrm>
            <a:off x="266700" y="5588000"/>
            <a:ext cx="35687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a:t>Prefer the route with the lowest ORIGIN </a:t>
            </a:r>
            <a:r>
              <a:rPr lang="en-US" sz="1400" dirty="0"/>
              <a:t>(IGP&lt;EGP&lt;incomplete)</a:t>
            </a:r>
            <a:endParaRPr lang="en-US" sz="1600" dirty="0"/>
          </a:p>
        </p:txBody>
      </p:sp>
      <p:cxnSp>
        <p:nvCxnSpPr>
          <p:cNvPr id="40" name="Straight Arrow Connector 39"/>
          <p:cNvCxnSpPr>
            <a:stCxn id="16" idx="2"/>
            <a:endCxn id="39" idx="0"/>
          </p:cNvCxnSpPr>
          <p:nvPr/>
        </p:nvCxnSpPr>
        <p:spPr bwMode="auto">
          <a:xfrm rot="5400000">
            <a:off x="1797050" y="5334000"/>
            <a:ext cx="5080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42" name="TextBox 41"/>
          <p:cNvSpPr txBox="1"/>
          <p:nvPr/>
        </p:nvSpPr>
        <p:spPr>
          <a:xfrm>
            <a:off x="5092700" y="1130300"/>
            <a:ext cx="3683000" cy="564432"/>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a:t>Prefer the route with the lowest MED.</a:t>
            </a:r>
          </a:p>
        </p:txBody>
      </p:sp>
      <p:sp>
        <p:nvSpPr>
          <p:cNvPr id="43" name="TextBox 42"/>
          <p:cNvSpPr txBox="1"/>
          <p:nvPr/>
        </p:nvSpPr>
        <p:spPr>
          <a:xfrm>
            <a:off x="5092700" y="2044700"/>
            <a:ext cx="36830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a:t>Prefer the EBGP route over IBGP route.</a:t>
            </a:r>
          </a:p>
        </p:txBody>
      </p:sp>
      <p:cxnSp>
        <p:nvCxnSpPr>
          <p:cNvPr id="44" name="Straight Arrow Connector 43"/>
          <p:cNvCxnSpPr>
            <a:stCxn id="42" idx="2"/>
            <a:endCxn id="43" idx="0"/>
          </p:cNvCxnSpPr>
          <p:nvPr/>
        </p:nvCxnSpPr>
        <p:spPr bwMode="auto">
          <a:xfrm rot="5400000">
            <a:off x="6759216" y="1869716"/>
            <a:ext cx="349968"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45" name="TextBox 44"/>
          <p:cNvSpPr txBox="1"/>
          <p:nvPr/>
        </p:nvSpPr>
        <p:spPr>
          <a:xfrm>
            <a:off x="5092700" y="2997200"/>
            <a:ext cx="36830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a:t>Prefer the route through the closest IGP neighbor.</a:t>
            </a:r>
          </a:p>
        </p:txBody>
      </p:sp>
      <p:cxnSp>
        <p:nvCxnSpPr>
          <p:cNvPr id="46" name="Straight Arrow Connector 45"/>
          <p:cNvCxnSpPr>
            <a:stCxn id="43" idx="2"/>
            <a:endCxn id="45" idx="0"/>
          </p:cNvCxnSpPr>
          <p:nvPr/>
        </p:nvCxnSpPr>
        <p:spPr bwMode="auto">
          <a:xfrm rot="5400000">
            <a:off x="6743700" y="2806700"/>
            <a:ext cx="3810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47" name="TextBox 46"/>
          <p:cNvSpPr txBox="1"/>
          <p:nvPr/>
        </p:nvSpPr>
        <p:spPr>
          <a:xfrm>
            <a:off x="5092700" y="3937000"/>
            <a:ext cx="36830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a:t>Prefer the oldest EBGP route. </a:t>
            </a:r>
          </a:p>
        </p:txBody>
      </p:sp>
      <p:cxnSp>
        <p:nvCxnSpPr>
          <p:cNvPr id="48" name="Straight Arrow Connector 47"/>
          <p:cNvCxnSpPr>
            <a:stCxn id="45" idx="2"/>
            <a:endCxn id="47" idx="0"/>
          </p:cNvCxnSpPr>
          <p:nvPr/>
        </p:nvCxnSpPr>
        <p:spPr bwMode="auto">
          <a:xfrm rot="5400000">
            <a:off x="6750050" y="3752850"/>
            <a:ext cx="3683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
        <p:nvSpPr>
          <p:cNvPr id="49" name="TextBox 48"/>
          <p:cNvSpPr txBox="1"/>
          <p:nvPr/>
        </p:nvSpPr>
        <p:spPr>
          <a:xfrm>
            <a:off x="5092700" y="4876800"/>
            <a:ext cx="36830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a:t>Prefer the route with the lowest neighbor BGP router ID value.</a:t>
            </a:r>
          </a:p>
        </p:txBody>
      </p:sp>
      <p:cxnSp>
        <p:nvCxnSpPr>
          <p:cNvPr id="50" name="Straight Arrow Connector 49"/>
          <p:cNvCxnSpPr>
            <a:stCxn id="47" idx="2"/>
            <a:endCxn id="49" idx="0"/>
          </p:cNvCxnSpPr>
          <p:nvPr/>
        </p:nvCxnSpPr>
        <p:spPr bwMode="auto">
          <a:xfrm rot="5400000">
            <a:off x="6750050" y="4692650"/>
            <a:ext cx="3683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cxnSp>
        <p:nvCxnSpPr>
          <p:cNvPr id="52" name="Elbow Connector 51"/>
          <p:cNvCxnSpPr>
            <a:stCxn id="39" idx="3"/>
            <a:endCxn id="42" idx="1"/>
          </p:cNvCxnSpPr>
          <p:nvPr/>
        </p:nvCxnSpPr>
        <p:spPr bwMode="auto">
          <a:xfrm flipV="1">
            <a:off x="3835400" y="1412516"/>
            <a:ext cx="1257300" cy="4461234"/>
          </a:xfrm>
          <a:prstGeom prst="bentConnector3">
            <a:avLst>
              <a:gd name="adj1" fmla="val 50000"/>
            </a:avLst>
          </a:prstGeom>
          <a:solidFill>
            <a:schemeClr val="accent1"/>
          </a:solidFill>
          <a:ln w="38100" cap="flat" cmpd="sng" algn="ctr">
            <a:solidFill>
              <a:schemeClr val="tx1"/>
            </a:solidFill>
            <a:prstDash val="solid"/>
            <a:round/>
            <a:headEnd type="none" w="med" len="med"/>
            <a:tailEnd type="arrow"/>
          </a:ln>
          <a:effectLst/>
        </p:spPr>
      </p:cxnSp>
      <p:sp>
        <p:nvSpPr>
          <p:cNvPr id="59" name="TextBox 58"/>
          <p:cNvSpPr txBox="1"/>
          <p:nvPr/>
        </p:nvSpPr>
        <p:spPr>
          <a:xfrm>
            <a:off x="5092700" y="5791200"/>
            <a:ext cx="3683000" cy="571500"/>
          </a:xfrm>
          <a:prstGeom prst="rect">
            <a:avLst/>
          </a:prstGeom>
          <a:solidFill>
            <a:srgbClr val="FFFF99"/>
          </a:solidFill>
          <a:ln>
            <a:solidFill>
              <a:schemeClr val="bg2"/>
            </a:solidFill>
          </a:ln>
        </p:spPr>
        <p:txBody>
          <a:bodyPr wrap="square" rtlCol="0" anchor="ctr" anchorCtr="0">
            <a:noAutofit/>
          </a:bodyPr>
          <a:lstStyle/>
          <a:p>
            <a:pPr marL="177800" indent="-177800" algn="l">
              <a:buFont typeface="Arial" pitchFamily="34" charset="0"/>
              <a:buChar char="•"/>
            </a:pPr>
            <a:r>
              <a:rPr lang="en-US" sz="1600" dirty="0"/>
              <a:t>Prefer the route with the lowest neighbor IP address.</a:t>
            </a:r>
          </a:p>
        </p:txBody>
      </p:sp>
      <p:cxnSp>
        <p:nvCxnSpPr>
          <p:cNvPr id="60" name="Straight Arrow Connector 59"/>
          <p:cNvCxnSpPr>
            <a:stCxn id="49" idx="2"/>
            <a:endCxn id="59" idx="0"/>
          </p:cNvCxnSpPr>
          <p:nvPr/>
        </p:nvCxnSpPr>
        <p:spPr bwMode="auto">
          <a:xfrm rot="5400000">
            <a:off x="6762750" y="5619750"/>
            <a:ext cx="342900" cy="1588"/>
          </a:xfrm>
          <a:prstGeom prst="straightConnector1">
            <a:avLst/>
          </a:prstGeom>
          <a:solidFill>
            <a:schemeClr val="accent1"/>
          </a:solidFill>
          <a:ln w="38100" cap="flat" cmpd="sng" algn="ctr">
            <a:solidFill>
              <a:schemeClr val="tx1"/>
            </a:solidFill>
            <a:prstDash val="solid"/>
            <a:round/>
            <a:headEnd type="none" w="med" len="med"/>
            <a:tailEnd type="arrow"/>
          </a:ln>
          <a:effectLst/>
        </p:spPr>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2"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dirty="0"/>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2800" b="1" kern="0" dirty="0">
                <a:solidFill>
                  <a:schemeClr val="bg1"/>
                </a:solidFill>
                <a:latin typeface="+mj-lt"/>
                <a:ea typeface="+mj-ea"/>
                <a:cs typeface="+mj-cs"/>
              </a:rPr>
              <a:t>Configuring BGP</a:t>
            </a:r>
            <a:endParaRPr kumimoji="0" lang="en-US" sz="3000" b="0" i="0" u="none" strike="noStrike" kern="0" cap="none" spc="0" normalizeH="0" baseline="0" noProof="0" dirty="0">
              <a:ln>
                <a:noFill/>
              </a:ln>
              <a:solidFill>
                <a:schemeClr val="bg1"/>
              </a:solidFill>
              <a:effectLst/>
              <a:uLnTx/>
              <a:uFillTx/>
              <a:latin typeface="+mj-lt"/>
              <a:ea typeface="+mj-ea"/>
              <a:cs typeface="+mj-cs"/>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a:t>Enable BGP Routing</a:t>
            </a:r>
            <a:endParaRPr lang="en-US" dirty="0"/>
          </a:p>
        </p:txBody>
      </p:sp>
      <p:sp>
        <p:nvSpPr>
          <p:cNvPr id="13" name="Content Placeholder 12"/>
          <p:cNvSpPr>
            <a:spLocks noGrp="1"/>
          </p:cNvSpPr>
          <p:nvPr>
            <p:ph idx="1"/>
          </p:nvPr>
        </p:nvSpPr>
        <p:spPr/>
        <p:txBody>
          <a:bodyPr>
            <a:normAutofit lnSpcReduction="10000"/>
          </a:bodyPr>
          <a:lstStyle/>
          <a:p>
            <a:r>
              <a:rPr lang="en-US"/>
              <a:t>Define BGP as the IP routing protocol.</a:t>
            </a:r>
          </a:p>
          <a:p>
            <a:endParaRPr lang="en-US" dirty="0"/>
          </a:p>
        </p:txBody>
      </p:sp>
      <p:sp>
        <p:nvSpPr>
          <p:cNvPr id="14" name="Text Placeholder 13"/>
          <p:cNvSpPr>
            <a:spLocks noGrp="1"/>
          </p:cNvSpPr>
          <p:nvPr>
            <p:ph type="body" sz="quarter" idx="10"/>
          </p:nvPr>
        </p:nvSpPr>
        <p:spPr/>
        <p:txBody>
          <a:bodyPr/>
          <a:lstStyle/>
          <a:p>
            <a:r>
              <a:rPr lang="en-US"/>
              <a:t>Router(config)#</a:t>
            </a:r>
            <a:endParaRPr lang="en-US" dirty="0"/>
          </a:p>
        </p:txBody>
      </p:sp>
      <p:sp>
        <p:nvSpPr>
          <p:cNvPr id="15" name="Text Placeholder 14"/>
          <p:cNvSpPr>
            <a:spLocks noGrp="1"/>
          </p:cNvSpPr>
          <p:nvPr>
            <p:ph type="body" sz="quarter" idx="11"/>
          </p:nvPr>
        </p:nvSpPr>
        <p:spPr/>
        <p:txBody>
          <a:bodyPr/>
          <a:lstStyle/>
          <a:p>
            <a:r>
              <a:rPr lang="en-US"/>
              <a:t>router bgp </a:t>
            </a:r>
            <a:r>
              <a:rPr lang="en-US" b="0" i="1"/>
              <a:t>autonomous-system</a:t>
            </a:r>
          </a:p>
          <a:p>
            <a:endParaRPr lang="en-US" dirty="0"/>
          </a:p>
        </p:txBody>
      </p:sp>
      <p:sp>
        <p:nvSpPr>
          <p:cNvPr id="7" name="Content Placeholder 6"/>
          <p:cNvSpPr>
            <a:spLocks noGrp="1"/>
          </p:cNvSpPr>
          <p:nvPr>
            <p:ph idx="12"/>
          </p:nvPr>
        </p:nvSpPr>
        <p:spPr/>
        <p:txBody>
          <a:bodyPr/>
          <a:lstStyle/>
          <a:p>
            <a:r>
              <a:rPr lang="en-US"/>
              <a:t>The </a:t>
            </a:r>
            <a:r>
              <a:rPr lang="en-US" i="1">
                <a:latin typeface="Courier New" pitchFamily="49" charset="0"/>
                <a:cs typeface="Courier New" pitchFamily="49" charset="0"/>
              </a:rPr>
              <a:t>autonomous-system</a:t>
            </a:r>
            <a:r>
              <a:rPr lang="en-US"/>
              <a:t> value is either an internally generated number (if not connecting to a provider network) or obtained from an ISP or RIR.</a:t>
            </a:r>
          </a:p>
          <a:p>
            <a:pPr lvl="1"/>
            <a:r>
              <a:rPr lang="en-US"/>
              <a:t>It is a required parameter.</a:t>
            </a:r>
          </a:p>
          <a:p>
            <a:pPr lvl="1"/>
            <a:r>
              <a:rPr lang="en-US"/>
              <a:t>It can be any positive integer in the range from 1 to 65535.</a:t>
            </a:r>
          </a:p>
          <a:p>
            <a:r>
              <a:rPr lang="en-US"/>
              <a:t>Only one instance of BGP can be configured on the router at a single time.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 Numbers</a:t>
            </a:r>
          </a:p>
        </p:txBody>
      </p:sp>
      <p:sp>
        <p:nvSpPr>
          <p:cNvPr id="3" name="Content Placeholder 2"/>
          <p:cNvSpPr>
            <a:spLocks noGrp="1"/>
          </p:cNvSpPr>
          <p:nvPr>
            <p:ph idx="1"/>
          </p:nvPr>
        </p:nvSpPr>
        <p:spPr/>
        <p:txBody>
          <a:bodyPr>
            <a:normAutofit/>
          </a:bodyPr>
          <a:lstStyle/>
          <a:p>
            <a:pPr>
              <a:defRPr/>
            </a:pPr>
            <a:r>
              <a:rPr lang="en-US" dirty="0"/>
              <a:t>AS numbers can be between </a:t>
            </a:r>
            <a:r>
              <a:rPr lang="en-US" b="1" dirty="0"/>
              <a:t>1 </a:t>
            </a:r>
            <a:r>
              <a:rPr lang="en-US" dirty="0"/>
              <a:t>to</a:t>
            </a:r>
            <a:r>
              <a:rPr lang="en-US" b="1" dirty="0"/>
              <a:t> 65,535</a:t>
            </a:r>
            <a:r>
              <a:rPr lang="en-US" dirty="0"/>
              <a:t>. </a:t>
            </a:r>
          </a:p>
          <a:p>
            <a:pPr lvl="1">
              <a:defRPr/>
            </a:pPr>
            <a:r>
              <a:rPr lang="en-US" dirty="0"/>
              <a:t>RIRs manage the AS numbers between </a:t>
            </a:r>
            <a:r>
              <a:rPr lang="en-US" b="1" dirty="0"/>
              <a:t>1 </a:t>
            </a:r>
            <a:r>
              <a:rPr lang="en-US" dirty="0"/>
              <a:t>and </a:t>
            </a:r>
            <a:r>
              <a:rPr lang="en-US" b="1" dirty="0"/>
              <a:t>64,512</a:t>
            </a:r>
            <a:r>
              <a:rPr lang="en-US" dirty="0"/>
              <a:t>.</a:t>
            </a:r>
          </a:p>
          <a:p>
            <a:pPr lvl="1">
              <a:defRPr/>
            </a:pPr>
            <a:r>
              <a:rPr lang="en-US" dirty="0"/>
              <a:t>The </a:t>
            </a:r>
            <a:r>
              <a:rPr lang="en-US" b="1" dirty="0"/>
              <a:t>64,512 - 65,535</a:t>
            </a:r>
            <a:r>
              <a:rPr lang="en-US" dirty="0"/>
              <a:t> numbers are reserved for private use (similar to IP Private addresses).</a:t>
            </a:r>
          </a:p>
          <a:p>
            <a:pPr lvl="1">
              <a:defRPr/>
            </a:pPr>
            <a:r>
              <a:rPr lang="en-US" dirty="0"/>
              <a:t>The IANA is enforcing a policy whereby organizations that connect to a single provider use an AS number from the private pool. </a:t>
            </a:r>
          </a:p>
          <a:p>
            <a:r>
              <a:rPr lang="en-US" b="1" dirty="0"/>
              <a:t>Note</a:t>
            </a:r>
            <a:r>
              <a:rPr lang="en-US" dirty="0"/>
              <a:t>:</a:t>
            </a:r>
          </a:p>
          <a:p>
            <a:pPr lvl="1"/>
            <a:r>
              <a:rPr lang="en-US" dirty="0"/>
              <a:t>The current AS pool of addresses is predicted to run out by 2012. </a:t>
            </a:r>
          </a:p>
          <a:p>
            <a:pPr lvl="1"/>
            <a:r>
              <a:rPr lang="en-US" dirty="0"/>
              <a:t>For this reason, the IETF has released RFC 4893 and RFC 5398.</a:t>
            </a:r>
          </a:p>
          <a:p>
            <a:pPr lvl="1"/>
            <a:r>
              <a:rPr lang="en-US" dirty="0"/>
              <a:t>These RFCs describe BGP extensions to increase the AS number from the two-octet (16-bit) field to a four-octet (32-bits) field, increasing the pool size from </a:t>
            </a:r>
            <a:r>
              <a:rPr lang="en-US" b="1" dirty="0"/>
              <a:t>65,536</a:t>
            </a:r>
            <a:r>
              <a:rPr lang="en-US" dirty="0"/>
              <a:t> to </a:t>
            </a:r>
            <a:r>
              <a:rPr lang="en-US" b="1" dirty="0"/>
              <a:t>4,294,967,296</a:t>
            </a:r>
            <a:r>
              <a:rPr lang="en-US" dirty="0"/>
              <a:t> </a:t>
            </a:r>
            <a:r>
              <a:rPr lang="en-US"/>
              <a:t>values.</a:t>
            </a:r>
            <a:endParaRPr lang="en-US"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a:t>Defining BGP Neighbors</a:t>
            </a:r>
            <a:endParaRPr lang="en-US" dirty="0"/>
          </a:p>
        </p:txBody>
      </p:sp>
      <p:sp>
        <p:nvSpPr>
          <p:cNvPr id="13" name="Content Placeholder 12"/>
          <p:cNvSpPr>
            <a:spLocks noGrp="1"/>
          </p:cNvSpPr>
          <p:nvPr>
            <p:ph idx="1"/>
          </p:nvPr>
        </p:nvSpPr>
        <p:spPr/>
        <p:txBody>
          <a:bodyPr>
            <a:normAutofit fontScale="92500" lnSpcReduction="10000"/>
          </a:bodyPr>
          <a:lstStyle/>
          <a:p>
            <a:r>
              <a:rPr lang="en-US"/>
              <a:t>Identify peer router with which to establish a BGP session.</a:t>
            </a:r>
          </a:p>
          <a:p>
            <a:endParaRPr lang="en-US" dirty="0"/>
          </a:p>
        </p:txBody>
      </p:sp>
      <p:sp>
        <p:nvSpPr>
          <p:cNvPr id="14" name="Text Placeholder 13"/>
          <p:cNvSpPr>
            <a:spLocks noGrp="1"/>
          </p:cNvSpPr>
          <p:nvPr>
            <p:ph type="body" sz="quarter" idx="10"/>
          </p:nvPr>
        </p:nvSpPr>
        <p:spPr/>
        <p:txBody>
          <a:bodyPr/>
          <a:lstStyle/>
          <a:p>
            <a:r>
              <a:rPr lang="en-US"/>
              <a:t>Router(config-router)#</a:t>
            </a:r>
            <a:endParaRPr lang="en-US" dirty="0"/>
          </a:p>
        </p:txBody>
      </p:sp>
      <p:sp>
        <p:nvSpPr>
          <p:cNvPr id="15" name="Text Placeholder 14"/>
          <p:cNvSpPr>
            <a:spLocks noGrp="1"/>
          </p:cNvSpPr>
          <p:nvPr>
            <p:ph type="body" sz="quarter" idx="11"/>
          </p:nvPr>
        </p:nvSpPr>
        <p:spPr/>
        <p:txBody>
          <a:bodyPr/>
          <a:lstStyle/>
          <a:p>
            <a:r>
              <a:rPr lang="en-US"/>
              <a:t>neighbor {</a:t>
            </a:r>
            <a:r>
              <a:rPr lang="en-US" b="0" i="1"/>
              <a:t>ip-address </a:t>
            </a:r>
            <a:r>
              <a:rPr lang="en-US"/>
              <a:t>| </a:t>
            </a:r>
            <a:r>
              <a:rPr lang="en-US" b="0" i="1"/>
              <a:t>peer-group-name</a:t>
            </a:r>
            <a:r>
              <a:rPr lang="en-US"/>
              <a:t>} remote-as </a:t>
            </a:r>
            <a:r>
              <a:rPr lang="en-US" b="0" i="1"/>
              <a:t>autonomous-system</a:t>
            </a:r>
            <a:endParaRPr lang="en-US" b="0" i="1" dirty="0"/>
          </a:p>
        </p:txBody>
      </p:sp>
      <p:sp>
        <p:nvSpPr>
          <p:cNvPr id="7" name="Content Placeholder 6"/>
          <p:cNvSpPr>
            <a:spLocks noGrp="1"/>
          </p:cNvSpPr>
          <p:nvPr>
            <p:ph idx="12"/>
          </p:nvPr>
        </p:nvSpPr>
        <p:spPr/>
        <p:txBody>
          <a:bodyPr>
            <a:normAutofit fontScale="92500" lnSpcReduction="10000"/>
          </a:bodyPr>
          <a:lstStyle/>
          <a:p>
            <a:r>
              <a:rPr lang="en-US"/>
              <a:t>The </a:t>
            </a:r>
            <a:r>
              <a:rPr lang="en-US" i="1">
                <a:latin typeface="Courier New" pitchFamily="49" charset="0"/>
                <a:cs typeface="Courier New" pitchFamily="49" charset="0"/>
              </a:rPr>
              <a:t>ip-address</a:t>
            </a:r>
            <a:r>
              <a:rPr lang="en-US"/>
              <a:t> is the destination address of the BGP peer.</a:t>
            </a:r>
          </a:p>
          <a:p>
            <a:pPr lvl="1"/>
            <a:r>
              <a:rPr lang="en-US"/>
              <a:t>The address must be reachable before attempting to establish the BGP relationship. </a:t>
            </a:r>
          </a:p>
          <a:p>
            <a:r>
              <a:rPr lang="en-US"/>
              <a:t>The </a:t>
            </a:r>
            <a:r>
              <a:rPr lang="en-US" i="1">
                <a:latin typeface="Courier New" pitchFamily="49" charset="0"/>
                <a:cs typeface="Courier New" pitchFamily="49" charset="0"/>
              </a:rPr>
              <a:t>autonomous-system</a:t>
            </a:r>
            <a:r>
              <a:rPr lang="en-US"/>
              <a:t> value is used to identify if the session is with internal BGP (IBGP) peers or  with external  BGP (EBGP) peers.</a:t>
            </a:r>
          </a:p>
          <a:p>
            <a:pPr lvl="1"/>
            <a:r>
              <a:rPr lang="en-US"/>
              <a:t>If the value is the same as the router’s AS, then an IBGP session is attempted.</a:t>
            </a:r>
          </a:p>
          <a:p>
            <a:pPr lvl="1"/>
            <a:r>
              <a:rPr lang="en-US"/>
              <a:t>If the value is not the same as the router’s AS, then an EBGP session is attempted.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3" name="Rectangle 3"/>
          <p:cNvSpPr>
            <a:spLocks noGrp="1" noChangeArrowheads="1"/>
          </p:cNvSpPr>
          <p:nvPr>
            <p:ph type="title"/>
          </p:nvPr>
        </p:nvSpPr>
        <p:spPr/>
        <p:txBody>
          <a:bodyPr/>
          <a:lstStyle/>
          <a:p>
            <a:r>
              <a:rPr lang="en-US" dirty="0"/>
              <a:t>Example: BGP </a:t>
            </a:r>
            <a:r>
              <a:rPr lang="en-US" dirty="0">
                <a:latin typeface="Courier New" pitchFamily="49" charset="0"/>
              </a:rPr>
              <a:t>neighbor</a:t>
            </a:r>
            <a:r>
              <a:rPr lang="en-US" dirty="0"/>
              <a:t> Command</a:t>
            </a:r>
          </a:p>
        </p:txBody>
      </p:sp>
      <p:pic>
        <p:nvPicPr>
          <p:cNvPr id="926724" name="Picture 4" descr="l01_19"/>
          <p:cNvPicPr>
            <a:picLocks noChangeAspect="1" noChangeArrowheads="1"/>
          </p:cNvPicPr>
          <p:nvPr/>
        </p:nvPicPr>
        <p:blipFill>
          <a:blip r:embed="rId3"/>
          <a:srcRect/>
          <a:stretch>
            <a:fillRect/>
          </a:stretch>
        </p:blipFill>
        <p:spPr bwMode="auto">
          <a:xfrm>
            <a:off x="685800" y="1485900"/>
            <a:ext cx="7772400" cy="4743450"/>
          </a:xfrm>
          <a:prstGeom prst="rect">
            <a:avLst/>
          </a:prstGeom>
          <a:noFill/>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IBGP Source IP Address Problem</a:t>
            </a:r>
          </a:p>
        </p:txBody>
      </p:sp>
      <p:sp>
        <p:nvSpPr>
          <p:cNvPr id="7" name="Content Placeholder 6"/>
          <p:cNvSpPr>
            <a:spLocks noGrp="1"/>
          </p:cNvSpPr>
          <p:nvPr>
            <p:ph idx="1"/>
          </p:nvPr>
        </p:nvSpPr>
        <p:spPr/>
        <p:txBody>
          <a:bodyPr/>
          <a:lstStyle/>
          <a:p>
            <a:r>
              <a:rPr lang="en-US" dirty="0"/>
              <a:t>BGP does not accept unsolicited updates.</a:t>
            </a:r>
          </a:p>
          <a:p>
            <a:pPr lvl="1"/>
            <a:r>
              <a:rPr lang="en-US" dirty="0"/>
              <a:t>It must be aware of every neighboring router and have a</a:t>
            </a:r>
            <a:r>
              <a:rPr lang="en-US" b="1" dirty="0">
                <a:latin typeface="Courier New" pitchFamily="49" charset="0"/>
                <a:cs typeface="Courier New" pitchFamily="49" charset="0"/>
              </a:rPr>
              <a:t> neighbor </a:t>
            </a:r>
            <a:r>
              <a:rPr lang="en-US" dirty="0"/>
              <a:t>statement for it.</a:t>
            </a:r>
          </a:p>
          <a:p>
            <a:r>
              <a:rPr lang="en-US" dirty="0"/>
              <a:t>For example, when a router creates and forwards a packet, the IP address of the outbound interface is used as that packet’s source address by default.</a:t>
            </a:r>
          </a:p>
          <a:p>
            <a:pPr lvl="1"/>
            <a:r>
              <a:rPr lang="en-US" dirty="0"/>
              <a:t>For BGP packets, this source IP address must match the address in the corresponding</a:t>
            </a:r>
            <a:r>
              <a:rPr lang="en-US" b="1" dirty="0">
                <a:latin typeface="Courier New" pitchFamily="49" charset="0"/>
                <a:cs typeface="Courier New" pitchFamily="49" charset="0"/>
              </a:rPr>
              <a:t> neighbor </a:t>
            </a:r>
            <a:r>
              <a:rPr lang="en-US" dirty="0"/>
              <a:t>statement on the other router or the routers will not establish the BGP session.</a:t>
            </a:r>
          </a:p>
          <a:p>
            <a:pPr lvl="1"/>
            <a:r>
              <a:rPr lang="en-US" dirty="0"/>
              <a:t>This is not a problem for EBGP neighbors as they are typically directly connected.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IBGP Source IP Address Problem</a:t>
            </a:r>
          </a:p>
        </p:txBody>
      </p:sp>
      <p:sp>
        <p:nvSpPr>
          <p:cNvPr id="3" name="Content Placeholder 2"/>
          <p:cNvSpPr>
            <a:spLocks noGrp="1"/>
          </p:cNvSpPr>
          <p:nvPr>
            <p:ph idx="11"/>
          </p:nvPr>
        </p:nvSpPr>
        <p:spPr/>
        <p:txBody>
          <a:bodyPr>
            <a:normAutofit lnSpcReduction="10000"/>
          </a:bodyPr>
          <a:lstStyle/>
          <a:p>
            <a:r>
              <a:rPr lang="en-US" dirty="0"/>
              <a:t>When multiple paths exist between IBGP neighbors, the BGP source address can cause problems: </a:t>
            </a:r>
          </a:p>
          <a:p>
            <a:pPr lvl="1"/>
            <a:r>
              <a:rPr lang="en-US" dirty="0"/>
              <a:t>Router D uses the</a:t>
            </a:r>
            <a:r>
              <a:rPr lang="en-US" dirty="0">
                <a:latin typeface="Courier New" pitchFamily="49" charset="0"/>
                <a:cs typeface="Courier New" pitchFamily="49" charset="0"/>
              </a:rPr>
              <a:t> </a:t>
            </a:r>
            <a:r>
              <a:rPr lang="en-US" b="1" dirty="0">
                <a:latin typeface="Courier New" pitchFamily="49" charset="0"/>
                <a:cs typeface="Courier New" pitchFamily="49" charset="0"/>
              </a:rPr>
              <a:t>neighbor 10.3.3.1 remote-as 65102</a:t>
            </a:r>
            <a:r>
              <a:rPr lang="en-US" dirty="0">
                <a:latin typeface="Courier New" pitchFamily="49" charset="0"/>
                <a:cs typeface="Courier New" pitchFamily="49" charset="0"/>
              </a:rPr>
              <a:t> </a:t>
            </a:r>
            <a:r>
              <a:rPr lang="en-US" dirty="0"/>
              <a:t>command to establish a relationship with A. </a:t>
            </a:r>
          </a:p>
          <a:p>
            <a:pPr lvl="1"/>
            <a:r>
              <a:rPr lang="en-US" dirty="0"/>
              <a:t>However, router A is sending BGP packets to D via B therefore the source IP address of the packets is 10.1.1.1. </a:t>
            </a:r>
          </a:p>
          <a:p>
            <a:pPr lvl="1"/>
            <a:r>
              <a:rPr lang="en-US" dirty="0"/>
              <a:t>The IBGP session between A and D cannot be established because D does not recognize 10.1.1.1 as a BGP neighbor.</a:t>
            </a:r>
          </a:p>
        </p:txBody>
      </p:sp>
      <p:pic>
        <p:nvPicPr>
          <p:cNvPr id="291842" name="Picture 2"/>
          <p:cNvPicPr>
            <a:picLocks noGrp="1" noChangeAspect="1" noChangeArrowheads="1"/>
          </p:cNvPicPr>
          <p:nvPr>
            <p:ph sz="quarter" idx="12"/>
          </p:nvPr>
        </p:nvPicPr>
        <p:blipFill>
          <a:blip r:embed="rId2"/>
          <a:stretch>
            <a:fillRect/>
          </a:stretch>
        </p:blipFill>
        <p:spPr bwMode="auto">
          <a:xfrm>
            <a:off x="2367365" y="990600"/>
            <a:ext cx="4355295" cy="2654300"/>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dirty="0"/>
              <a:t>IBGP Source IP Address Solution</a:t>
            </a:r>
          </a:p>
        </p:txBody>
      </p:sp>
      <p:sp>
        <p:nvSpPr>
          <p:cNvPr id="13" name="Content Placeholder 12"/>
          <p:cNvSpPr>
            <a:spLocks noGrp="1"/>
          </p:cNvSpPr>
          <p:nvPr>
            <p:ph idx="1"/>
          </p:nvPr>
        </p:nvSpPr>
        <p:spPr/>
        <p:txBody>
          <a:bodyPr>
            <a:normAutofit/>
          </a:bodyPr>
          <a:lstStyle/>
          <a:p>
            <a:r>
              <a:rPr lang="en-US" dirty="0"/>
              <a:t>Establish the IBGP session using a loopback interface.</a:t>
            </a:r>
          </a:p>
        </p:txBody>
      </p:sp>
      <p:sp>
        <p:nvSpPr>
          <p:cNvPr id="14" name="Text Placeholder 13"/>
          <p:cNvSpPr>
            <a:spLocks noGrp="1"/>
          </p:cNvSpPr>
          <p:nvPr>
            <p:ph type="body" sz="quarter" idx="10"/>
          </p:nvPr>
        </p:nvSpPr>
        <p:spPr/>
        <p:txBody>
          <a:bodyPr/>
          <a:lstStyle/>
          <a:p>
            <a:r>
              <a:rPr lang="en-US" dirty="0"/>
              <a:t>Router(config-router)#</a:t>
            </a:r>
          </a:p>
        </p:txBody>
      </p:sp>
      <p:sp>
        <p:nvSpPr>
          <p:cNvPr id="15" name="Text Placeholder 14"/>
          <p:cNvSpPr>
            <a:spLocks noGrp="1"/>
          </p:cNvSpPr>
          <p:nvPr>
            <p:ph type="body" sz="quarter" idx="11"/>
          </p:nvPr>
        </p:nvSpPr>
        <p:spPr/>
        <p:txBody>
          <a:bodyPr>
            <a:normAutofit/>
          </a:bodyPr>
          <a:lstStyle/>
          <a:p>
            <a:r>
              <a:rPr lang="en-US" dirty="0"/>
              <a:t>neighbor {</a:t>
            </a:r>
            <a:r>
              <a:rPr lang="en-US" b="0" i="1" dirty="0"/>
              <a:t>ip-address</a:t>
            </a:r>
            <a:r>
              <a:rPr lang="en-US" dirty="0"/>
              <a:t> | </a:t>
            </a:r>
            <a:r>
              <a:rPr lang="en-US" b="0" i="1" dirty="0"/>
              <a:t>peer-group-name</a:t>
            </a:r>
            <a:r>
              <a:rPr lang="en-US" dirty="0"/>
              <a:t>} update-source </a:t>
            </a:r>
            <a:r>
              <a:rPr lang="en-US" b="0" i="1" dirty="0"/>
              <a:t>loopback interface-number </a:t>
            </a:r>
          </a:p>
        </p:txBody>
      </p:sp>
      <p:sp>
        <p:nvSpPr>
          <p:cNvPr id="7" name="Content Placeholder 6"/>
          <p:cNvSpPr>
            <a:spLocks noGrp="1"/>
          </p:cNvSpPr>
          <p:nvPr>
            <p:ph idx="12"/>
          </p:nvPr>
        </p:nvSpPr>
        <p:spPr/>
        <p:txBody>
          <a:bodyPr>
            <a:normAutofit/>
          </a:bodyPr>
          <a:lstStyle/>
          <a:p>
            <a:r>
              <a:rPr lang="en-US"/>
              <a:t>Informs the router to use a loopback interface address for all BGP packets.</a:t>
            </a:r>
          </a:p>
          <a:p>
            <a:r>
              <a:rPr lang="en-US"/>
              <a:t>Overrides the default source IP address for BGP packets. </a:t>
            </a:r>
          </a:p>
          <a:p>
            <a:r>
              <a:rPr lang="en-US"/>
              <a:t>Typically only used with IBGP sessions.</a:t>
            </a:r>
          </a:p>
          <a:p>
            <a:r>
              <a:rPr lang="en-US"/>
              <a:t>As an added bonus, physical interfaces can go down for any number of reasons but loopbacks never fail.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2037951" y="6051884"/>
            <a:ext cx="1936484" cy="206568"/>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7" name="Rectangle 56"/>
          <p:cNvSpPr/>
          <p:nvPr/>
        </p:nvSpPr>
        <p:spPr bwMode="auto">
          <a:xfrm>
            <a:off x="2044704" y="4102988"/>
            <a:ext cx="1984195" cy="212364"/>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IBGP Source IP Address Example</a:t>
            </a:r>
          </a:p>
        </p:txBody>
      </p:sp>
      <p:grpSp>
        <p:nvGrpSpPr>
          <p:cNvPr id="40" name="Group 39"/>
          <p:cNvGrpSpPr/>
          <p:nvPr/>
        </p:nvGrpSpPr>
        <p:grpSpPr>
          <a:xfrm>
            <a:off x="257355" y="927100"/>
            <a:ext cx="8662279" cy="1619168"/>
            <a:chOff x="257355" y="927100"/>
            <a:chExt cx="8662279" cy="1619168"/>
          </a:xfrm>
        </p:grpSpPr>
        <p:pic>
          <p:nvPicPr>
            <p:cNvPr id="63" name="Picture 88"/>
            <p:cNvPicPr>
              <a:picLocks noChangeAspect="1" noChangeArrowheads="1"/>
            </p:cNvPicPr>
            <p:nvPr/>
          </p:nvPicPr>
          <p:blipFill>
            <a:blip r:embed="rId3"/>
            <a:srcRect/>
            <a:stretch>
              <a:fillRect/>
            </a:stretch>
          </p:blipFill>
          <p:spPr bwMode="auto">
            <a:xfrm>
              <a:off x="6872748" y="927100"/>
              <a:ext cx="2046886" cy="1473476"/>
            </a:xfrm>
            <a:prstGeom prst="rect">
              <a:avLst/>
            </a:prstGeom>
            <a:noFill/>
            <a:ln w="9525" algn="ctr">
              <a:noFill/>
              <a:miter lim="800000"/>
              <a:headEnd/>
              <a:tailEnd/>
            </a:ln>
          </p:spPr>
        </p:pic>
        <p:sp>
          <p:nvSpPr>
            <p:cNvPr id="64" name="TextBox 63"/>
            <p:cNvSpPr txBox="1"/>
            <p:nvPr/>
          </p:nvSpPr>
          <p:spPr>
            <a:xfrm>
              <a:off x="7305859" y="1189667"/>
              <a:ext cx="1292145" cy="258532"/>
            </a:xfrm>
            <a:prstGeom prst="rect">
              <a:avLst/>
            </a:prstGeom>
            <a:noFill/>
          </p:spPr>
          <p:txBody>
            <a:bodyPr wrap="square" rtlCol="0">
              <a:spAutoFit/>
            </a:bodyPr>
            <a:lstStyle/>
            <a:p>
              <a:r>
                <a:rPr lang="en-US" sz="1200" b="1" dirty="0"/>
                <a:t>AS 65102</a:t>
              </a:r>
              <a:endParaRPr lang="en-US" sz="1100" dirty="0"/>
            </a:p>
          </p:txBody>
        </p:sp>
        <p:pic>
          <p:nvPicPr>
            <p:cNvPr id="46" name="Picture 88"/>
            <p:cNvPicPr>
              <a:picLocks noChangeAspect="1" noChangeArrowheads="1"/>
            </p:cNvPicPr>
            <p:nvPr/>
          </p:nvPicPr>
          <p:blipFill>
            <a:blip r:embed="rId3"/>
            <a:srcRect/>
            <a:stretch>
              <a:fillRect/>
            </a:stretch>
          </p:blipFill>
          <p:spPr bwMode="auto">
            <a:xfrm>
              <a:off x="2831222" y="977900"/>
              <a:ext cx="3683878" cy="1384300"/>
            </a:xfrm>
            <a:prstGeom prst="rect">
              <a:avLst/>
            </a:prstGeom>
            <a:noFill/>
            <a:ln w="9525" algn="ctr">
              <a:noFill/>
              <a:miter lim="800000"/>
              <a:headEnd/>
              <a:tailEnd/>
            </a:ln>
          </p:spPr>
        </p:pic>
        <p:cxnSp>
          <p:nvCxnSpPr>
            <p:cNvPr id="52" name="Straight Connector 51"/>
            <p:cNvCxnSpPr/>
            <p:nvPr/>
          </p:nvCxnSpPr>
          <p:spPr bwMode="auto">
            <a:xfrm rot="10800000">
              <a:off x="3951878" y="1708043"/>
              <a:ext cx="1465503" cy="271"/>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53" name="Straight Connector 52"/>
            <p:cNvCxnSpPr/>
            <p:nvPr/>
          </p:nvCxnSpPr>
          <p:spPr bwMode="auto">
            <a:xfrm rot="10800000">
              <a:off x="3951878" y="1911243"/>
              <a:ext cx="1465503" cy="271"/>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pic>
          <p:nvPicPr>
            <p:cNvPr id="14" name="Picture 88"/>
            <p:cNvPicPr>
              <a:picLocks noChangeAspect="1" noChangeArrowheads="1"/>
            </p:cNvPicPr>
            <p:nvPr/>
          </p:nvPicPr>
          <p:blipFill>
            <a:blip r:embed="rId3"/>
            <a:srcRect/>
            <a:stretch>
              <a:fillRect/>
            </a:stretch>
          </p:blipFill>
          <p:spPr bwMode="auto">
            <a:xfrm>
              <a:off x="257355" y="1028700"/>
              <a:ext cx="2046886" cy="1473476"/>
            </a:xfrm>
            <a:prstGeom prst="rect">
              <a:avLst/>
            </a:prstGeom>
            <a:noFill/>
            <a:ln w="9525" algn="ctr">
              <a:noFill/>
              <a:miter lim="800000"/>
              <a:headEnd/>
              <a:tailEnd/>
            </a:ln>
          </p:spPr>
        </p:pic>
        <p:sp>
          <p:nvSpPr>
            <p:cNvPr id="15" name="TextBox 14"/>
            <p:cNvSpPr txBox="1"/>
            <p:nvPr/>
          </p:nvSpPr>
          <p:spPr>
            <a:xfrm>
              <a:off x="690466" y="1291267"/>
              <a:ext cx="1292145" cy="258532"/>
            </a:xfrm>
            <a:prstGeom prst="rect">
              <a:avLst/>
            </a:prstGeom>
            <a:noFill/>
          </p:spPr>
          <p:txBody>
            <a:bodyPr wrap="square" rtlCol="0">
              <a:spAutoFit/>
            </a:bodyPr>
            <a:lstStyle/>
            <a:p>
              <a:r>
                <a:rPr lang="en-US" sz="1200" b="1" dirty="0"/>
                <a:t>AS 65100</a:t>
              </a:r>
              <a:endParaRPr lang="en-US" sz="1100" dirty="0"/>
            </a:p>
          </p:txBody>
        </p:sp>
        <p:pic>
          <p:nvPicPr>
            <p:cNvPr id="18" name="Picture 37"/>
            <p:cNvPicPr>
              <a:picLocks noChangeArrowheads="1"/>
            </p:cNvPicPr>
            <p:nvPr/>
          </p:nvPicPr>
          <p:blipFill>
            <a:blip r:embed="rId4"/>
            <a:srcRect/>
            <a:stretch>
              <a:fillRect/>
            </a:stretch>
          </p:blipFill>
          <p:spPr bwMode="auto">
            <a:xfrm>
              <a:off x="3156780" y="1571367"/>
              <a:ext cx="870351" cy="451691"/>
            </a:xfrm>
            <a:prstGeom prst="rect">
              <a:avLst/>
            </a:prstGeom>
            <a:noFill/>
            <a:ln w="9525">
              <a:noFill/>
              <a:miter lim="800000"/>
              <a:headEnd/>
              <a:tailEnd/>
            </a:ln>
          </p:spPr>
        </p:pic>
        <p:pic>
          <p:nvPicPr>
            <p:cNvPr id="19" name="Picture 37"/>
            <p:cNvPicPr>
              <a:picLocks noChangeArrowheads="1"/>
            </p:cNvPicPr>
            <p:nvPr/>
          </p:nvPicPr>
          <p:blipFill>
            <a:blip r:embed="rId4"/>
            <a:srcRect/>
            <a:stretch>
              <a:fillRect/>
            </a:stretch>
          </p:blipFill>
          <p:spPr bwMode="auto">
            <a:xfrm>
              <a:off x="837859" y="1571096"/>
              <a:ext cx="870351" cy="451691"/>
            </a:xfrm>
            <a:prstGeom prst="rect">
              <a:avLst/>
            </a:prstGeom>
            <a:noFill/>
            <a:ln w="9525">
              <a:noFill/>
              <a:miter lim="800000"/>
              <a:headEnd/>
              <a:tailEnd/>
            </a:ln>
          </p:spPr>
        </p:pic>
        <p:sp>
          <p:nvSpPr>
            <p:cNvPr id="21" name="TextBox 20"/>
            <p:cNvSpPr txBox="1"/>
            <p:nvPr/>
          </p:nvSpPr>
          <p:spPr>
            <a:xfrm>
              <a:off x="1082714" y="1789595"/>
              <a:ext cx="380232" cy="258532"/>
            </a:xfrm>
            <a:prstGeom prst="rect">
              <a:avLst/>
            </a:prstGeom>
            <a:noFill/>
          </p:spPr>
          <p:txBody>
            <a:bodyPr wrap="none" rtlCol="0">
              <a:spAutoFit/>
            </a:bodyPr>
            <a:lstStyle/>
            <a:p>
              <a:r>
                <a:rPr lang="en-US" sz="1200" b="1" dirty="0">
                  <a:solidFill>
                    <a:schemeClr val="bg1"/>
                  </a:solidFill>
                </a:rPr>
                <a:t>R1</a:t>
              </a:r>
            </a:p>
          </p:txBody>
        </p:sp>
        <p:pic>
          <p:nvPicPr>
            <p:cNvPr id="24" name="Picture 37"/>
            <p:cNvPicPr>
              <a:picLocks noChangeArrowheads="1"/>
            </p:cNvPicPr>
            <p:nvPr/>
          </p:nvPicPr>
          <p:blipFill>
            <a:blip r:embed="rId4"/>
            <a:srcRect/>
            <a:stretch>
              <a:fillRect/>
            </a:stretch>
          </p:blipFill>
          <p:spPr bwMode="auto">
            <a:xfrm>
              <a:off x="7643653" y="1603551"/>
              <a:ext cx="870351" cy="451691"/>
            </a:xfrm>
            <a:prstGeom prst="rect">
              <a:avLst/>
            </a:prstGeom>
            <a:noFill/>
            <a:ln w="9525">
              <a:noFill/>
              <a:miter lim="800000"/>
              <a:headEnd/>
              <a:tailEnd/>
            </a:ln>
          </p:spPr>
        </p:pic>
        <p:sp>
          <p:nvSpPr>
            <p:cNvPr id="25" name="TextBox 24"/>
            <p:cNvSpPr txBox="1"/>
            <p:nvPr/>
          </p:nvSpPr>
          <p:spPr>
            <a:xfrm>
              <a:off x="7939308" y="1822050"/>
              <a:ext cx="380232" cy="258532"/>
            </a:xfrm>
            <a:prstGeom prst="rect">
              <a:avLst/>
            </a:prstGeom>
            <a:noFill/>
          </p:spPr>
          <p:txBody>
            <a:bodyPr wrap="none" rtlCol="0">
              <a:spAutoFit/>
            </a:bodyPr>
            <a:lstStyle/>
            <a:p>
              <a:r>
                <a:rPr lang="en-US" sz="1200" b="1" dirty="0">
                  <a:solidFill>
                    <a:schemeClr val="bg1"/>
                  </a:solidFill>
                </a:rPr>
                <a:t>R4</a:t>
              </a:r>
            </a:p>
          </p:txBody>
        </p:sp>
        <p:cxnSp>
          <p:nvCxnSpPr>
            <p:cNvPr id="30" name="Straight Connector 29"/>
            <p:cNvCxnSpPr>
              <a:stCxn id="18" idx="1"/>
              <a:endCxn id="19" idx="3"/>
            </p:cNvCxnSpPr>
            <p:nvPr/>
          </p:nvCxnSpPr>
          <p:spPr bwMode="auto">
            <a:xfrm rot="10800000">
              <a:off x="1708210" y="1796943"/>
              <a:ext cx="1448570" cy="271"/>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
          <p:nvSpPr>
            <p:cNvPr id="34" name="TextBox 33"/>
            <p:cNvSpPr txBox="1"/>
            <p:nvPr/>
          </p:nvSpPr>
          <p:spPr>
            <a:xfrm>
              <a:off x="3015996" y="2301586"/>
              <a:ext cx="1202573" cy="244682"/>
            </a:xfrm>
            <a:prstGeom prst="rect">
              <a:avLst/>
            </a:prstGeom>
            <a:noFill/>
          </p:spPr>
          <p:txBody>
            <a:bodyPr wrap="none" rtlCol="0">
              <a:spAutoFit/>
            </a:bodyPr>
            <a:lstStyle/>
            <a:p>
              <a:r>
                <a:rPr lang="en-US" sz="1100" dirty="0"/>
                <a:t>Lo0 192.168.2.2</a:t>
              </a:r>
            </a:p>
          </p:txBody>
        </p:sp>
        <p:sp>
          <p:nvSpPr>
            <p:cNvPr id="35" name="TextBox 34"/>
            <p:cNvSpPr txBox="1"/>
            <p:nvPr/>
          </p:nvSpPr>
          <p:spPr>
            <a:xfrm>
              <a:off x="3923352" y="1899418"/>
              <a:ext cx="301686" cy="244682"/>
            </a:xfrm>
            <a:prstGeom prst="rect">
              <a:avLst/>
            </a:prstGeom>
            <a:noFill/>
          </p:spPr>
          <p:txBody>
            <a:bodyPr wrap="none" rtlCol="0">
              <a:spAutoFit/>
            </a:bodyPr>
            <a:lstStyle/>
            <a:p>
              <a:r>
                <a:rPr lang="en-US" sz="1100" dirty="0"/>
                <a:t>.1</a:t>
              </a:r>
            </a:p>
          </p:txBody>
        </p:sp>
        <p:sp>
          <p:nvSpPr>
            <p:cNvPr id="38" name="Rectangle 37"/>
            <p:cNvSpPr/>
            <p:nvPr/>
          </p:nvSpPr>
          <p:spPr>
            <a:xfrm>
              <a:off x="6801318" y="1593921"/>
              <a:ext cx="928459" cy="244682"/>
            </a:xfrm>
            <a:prstGeom prst="rect">
              <a:avLst/>
            </a:prstGeom>
          </p:spPr>
          <p:txBody>
            <a:bodyPr wrap="none">
              <a:spAutoFit/>
            </a:bodyPr>
            <a:lstStyle/>
            <a:p>
              <a:pPr defTabSz="814388"/>
              <a:r>
                <a:rPr lang="en-US" sz="1100" dirty="0"/>
                <a:t>192.168.1.1</a:t>
              </a:r>
              <a:endParaRPr lang="en-US" sz="1400" b="1" dirty="0"/>
            </a:p>
          </p:txBody>
        </p:sp>
        <p:sp>
          <p:nvSpPr>
            <p:cNvPr id="39" name="Rectangle 38"/>
            <p:cNvSpPr/>
            <p:nvPr/>
          </p:nvSpPr>
          <p:spPr>
            <a:xfrm>
              <a:off x="1753743" y="1550175"/>
              <a:ext cx="849913" cy="244682"/>
            </a:xfrm>
            <a:prstGeom prst="rect">
              <a:avLst/>
            </a:prstGeom>
          </p:spPr>
          <p:txBody>
            <a:bodyPr wrap="none">
              <a:spAutoFit/>
            </a:bodyPr>
            <a:lstStyle/>
            <a:p>
              <a:pPr defTabSz="814388"/>
              <a:r>
                <a:rPr lang="en-US" sz="1100" dirty="0"/>
                <a:t>172.16.1.1</a:t>
              </a:r>
              <a:endParaRPr lang="en-US" sz="1400" b="1" dirty="0"/>
            </a:p>
          </p:txBody>
        </p:sp>
        <p:sp>
          <p:nvSpPr>
            <p:cNvPr id="44" name="TextBox 43"/>
            <p:cNvSpPr txBox="1"/>
            <p:nvPr/>
          </p:nvSpPr>
          <p:spPr>
            <a:xfrm>
              <a:off x="3427981" y="1789595"/>
              <a:ext cx="380232" cy="258532"/>
            </a:xfrm>
            <a:prstGeom prst="rect">
              <a:avLst/>
            </a:prstGeom>
            <a:noFill/>
          </p:spPr>
          <p:txBody>
            <a:bodyPr wrap="none" rtlCol="0">
              <a:spAutoFit/>
            </a:bodyPr>
            <a:lstStyle/>
            <a:p>
              <a:r>
                <a:rPr lang="en-US" sz="1200" b="1" dirty="0">
                  <a:solidFill>
                    <a:schemeClr val="bg1"/>
                  </a:solidFill>
                </a:rPr>
                <a:t>R2</a:t>
              </a:r>
            </a:p>
          </p:txBody>
        </p:sp>
        <p:pic>
          <p:nvPicPr>
            <p:cNvPr id="47" name="Picture 37"/>
            <p:cNvPicPr>
              <a:picLocks noChangeArrowheads="1"/>
            </p:cNvPicPr>
            <p:nvPr/>
          </p:nvPicPr>
          <p:blipFill>
            <a:blip r:embed="rId4"/>
            <a:srcRect/>
            <a:stretch>
              <a:fillRect/>
            </a:stretch>
          </p:blipFill>
          <p:spPr bwMode="auto">
            <a:xfrm>
              <a:off x="5328480" y="1596767"/>
              <a:ext cx="870351" cy="451691"/>
            </a:xfrm>
            <a:prstGeom prst="rect">
              <a:avLst/>
            </a:prstGeom>
            <a:noFill/>
            <a:ln w="9525">
              <a:noFill/>
              <a:miter lim="800000"/>
              <a:headEnd/>
              <a:tailEnd/>
            </a:ln>
          </p:spPr>
        </p:pic>
        <p:sp>
          <p:nvSpPr>
            <p:cNvPr id="48" name="TextBox 47"/>
            <p:cNvSpPr txBox="1"/>
            <p:nvPr/>
          </p:nvSpPr>
          <p:spPr>
            <a:xfrm>
              <a:off x="5599681" y="1814995"/>
              <a:ext cx="380232" cy="258532"/>
            </a:xfrm>
            <a:prstGeom prst="rect">
              <a:avLst/>
            </a:prstGeom>
            <a:noFill/>
          </p:spPr>
          <p:txBody>
            <a:bodyPr wrap="none" rtlCol="0">
              <a:spAutoFit/>
            </a:bodyPr>
            <a:lstStyle/>
            <a:p>
              <a:r>
                <a:rPr lang="en-US" sz="1200" b="1" dirty="0">
                  <a:solidFill>
                    <a:schemeClr val="bg1"/>
                  </a:solidFill>
                </a:rPr>
                <a:t>R3</a:t>
              </a:r>
            </a:p>
          </p:txBody>
        </p:sp>
        <p:cxnSp>
          <p:nvCxnSpPr>
            <p:cNvPr id="49" name="Straight Connector 48"/>
            <p:cNvCxnSpPr>
              <a:stCxn id="24" idx="1"/>
              <a:endCxn id="47" idx="3"/>
            </p:cNvCxnSpPr>
            <p:nvPr/>
          </p:nvCxnSpPr>
          <p:spPr bwMode="auto">
            <a:xfrm rot="10800000">
              <a:off x="6198831" y="1822613"/>
              <a:ext cx="1444822" cy="6784"/>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
          <p:nvSpPr>
            <p:cNvPr id="54" name="Rectangle 53"/>
            <p:cNvSpPr/>
            <p:nvPr/>
          </p:nvSpPr>
          <p:spPr>
            <a:xfrm>
              <a:off x="4244384" y="1365321"/>
              <a:ext cx="888385" cy="244682"/>
            </a:xfrm>
            <a:prstGeom prst="rect">
              <a:avLst/>
            </a:prstGeom>
          </p:spPr>
          <p:txBody>
            <a:bodyPr wrap="none">
              <a:spAutoFit/>
            </a:bodyPr>
            <a:lstStyle/>
            <a:p>
              <a:pPr defTabSz="814388"/>
              <a:r>
                <a:rPr lang="en-US" sz="1100" dirty="0"/>
                <a:t>10.1.1.0/24</a:t>
              </a:r>
              <a:endParaRPr lang="en-US" sz="1400" b="1" dirty="0"/>
            </a:p>
          </p:txBody>
        </p:sp>
        <p:sp>
          <p:nvSpPr>
            <p:cNvPr id="55" name="Rectangle 54"/>
            <p:cNvSpPr/>
            <p:nvPr/>
          </p:nvSpPr>
          <p:spPr>
            <a:xfrm>
              <a:off x="4244384" y="1974921"/>
              <a:ext cx="888385" cy="244682"/>
            </a:xfrm>
            <a:prstGeom prst="rect">
              <a:avLst/>
            </a:prstGeom>
          </p:spPr>
          <p:txBody>
            <a:bodyPr wrap="none">
              <a:spAutoFit/>
            </a:bodyPr>
            <a:lstStyle/>
            <a:p>
              <a:pPr defTabSz="814388"/>
              <a:r>
                <a:rPr lang="en-US" sz="1100" dirty="0"/>
                <a:t>10.2.2.0/24</a:t>
              </a:r>
              <a:endParaRPr lang="en-US" sz="1400" b="1" dirty="0"/>
            </a:p>
          </p:txBody>
        </p:sp>
        <p:sp>
          <p:nvSpPr>
            <p:cNvPr id="56" name="TextBox 55"/>
            <p:cNvSpPr txBox="1"/>
            <p:nvPr/>
          </p:nvSpPr>
          <p:spPr>
            <a:xfrm>
              <a:off x="3923352" y="1480318"/>
              <a:ext cx="301686" cy="244682"/>
            </a:xfrm>
            <a:prstGeom prst="rect">
              <a:avLst/>
            </a:prstGeom>
            <a:noFill/>
          </p:spPr>
          <p:txBody>
            <a:bodyPr wrap="none" rtlCol="0">
              <a:spAutoFit/>
            </a:bodyPr>
            <a:lstStyle/>
            <a:p>
              <a:r>
                <a:rPr lang="en-US" sz="1100" dirty="0"/>
                <a:t>.1</a:t>
              </a:r>
            </a:p>
          </p:txBody>
        </p:sp>
        <p:sp>
          <p:nvSpPr>
            <p:cNvPr id="58" name="TextBox 57"/>
            <p:cNvSpPr txBox="1"/>
            <p:nvPr/>
          </p:nvSpPr>
          <p:spPr>
            <a:xfrm>
              <a:off x="5091752" y="1480318"/>
              <a:ext cx="301686" cy="244682"/>
            </a:xfrm>
            <a:prstGeom prst="rect">
              <a:avLst/>
            </a:prstGeom>
            <a:noFill/>
          </p:spPr>
          <p:txBody>
            <a:bodyPr wrap="none" rtlCol="0">
              <a:spAutoFit/>
            </a:bodyPr>
            <a:lstStyle/>
            <a:p>
              <a:r>
                <a:rPr lang="en-US" sz="1100" dirty="0"/>
                <a:t>.2</a:t>
              </a:r>
            </a:p>
          </p:txBody>
        </p:sp>
        <p:sp>
          <p:nvSpPr>
            <p:cNvPr id="59" name="TextBox 58"/>
            <p:cNvSpPr txBox="1"/>
            <p:nvPr/>
          </p:nvSpPr>
          <p:spPr>
            <a:xfrm>
              <a:off x="5091752" y="1899418"/>
              <a:ext cx="301686" cy="244682"/>
            </a:xfrm>
            <a:prstGeom prst="rect">
              <a:avLst/>
            </a:prstGeom>
            <a:noFill/>
          </p:spPr>
          <p:txBody>
            <a:bodyPr wrap="none" rtlCol="0">
              <a:spAutoFit/>
            </a:bodyPr>
            <a:lstStyle/>
            <a:p>
              <a:r>
                <a:rPr lang="en-US" sz="1100" dirty="0"/>
                <a:t>.2</a:t>
              </a:r>
            </a:p>
          </p:txBody>
        </p:sp>
        <p:sp>
          <p:nvSpPr>
            <p:cNvPr id="60" name="TextBox 59"/>
            <p:cNvSpPr txBox="1"/>
            <p:nvPr/>
          </p:nvSpPr>
          <p:spPr>
            <a:xfrm>
              <a:off x="5187696" y="2301586"/>
              <a:ext cx="1202573" cy="244682"/>
            </a:xfrm>
            <a:prstGeom prst="rect">
              <a:avLst/>
            </a:prstGeom>
            <a:noFill/>
          </p:spPr>
          <p:txBody>
            <a:bodyPr wrap="none" rtlCol="0">
              <a:spAutoFit/>
            </a:bodyPr>
            <a:lstStyle/>
            <a:p>
              <a:r>
                <a:rPr lang="en-US" sz="1100" dirty="0"/>
                <a:t>Lo0 192.168.3.3</a:t>
              </a:r>
            </a:p>
          </p:txBody>
        </p:sp>
        <p:sp>
          <p:nvSpPr>
            <p:cNvPr id="61" name="TextBox 60"/>
            <p:cNvSpPr txBox="1"/>
            <p:nvPr/>
          </p:nvSpPr>
          <p:spPr>
            <a:xfrm>
              <a:off x="4115233" y="1113467"/>
              <a:ext cx="1292145" cy="258532"/>
            </a:xfrm>
            <a:prstGeom prst="rect">
              <a:avLst/>
            </a:prstGeom>
            <a:noFill/>
          </p:spPr>
          <p:txBody>
            <a:bodyPr wrap="square" rtlCol="0">
              <a:spAutoFit/>
            </a:bodyPr>
            <a:lstStyle/>
            <a:p>
              <a:r>
                <a:rPr lang="en-US" sz="1200" b="1" dirty="0"/>
                <a:t>AS 65101</a:t>
              </a:r>
              <a:endParaRPr lang="en-US" sz="1100" dirty="0"/>
            </a:p>
          </p:txBody>
        </p:sp>
        <p:sp>
          <p:nvSpPr>
            <p:cNvPr id="65" name="TextBox 64"/>
            <p:cNvSpPr txBox="1"/>
            <p:nvPr/>
          </p:nvSpPr>
          <p:spPr>
            <a:xfrm>
              <a:off x="4013633" y="1684967"/>
              <a:ext cx="1292145" cy="244682"/>
            </a:xfrm>
            <a:prstGeom prst="rect">
              <a:avLst/>
            </a:prstGeom>
            <a:noFill/>
          </p:spPr>
          <p:txBody>
            <a:bodyPr wrap="square" rtlCol="0">
              <a:spAutoFit/>
            </a:bodyPr>
            <a:lstStyle/>
            <a:p>
              <a:r>
                <a:rPr lang="en-US" sz="1100" b="1" dirty="0"/>
                <a:t>EIGRP</a:t>
              </a:r>
              <a:endParaRPr lang="en-US" sz="1100" dirty="0"/>
            </a:p>
          </p:txBody>
        </p:sp>
        <p:cxnSp>
          <p:nvCxnSpPr>
            <p:cNvPr id="67" name="Straight Arrow Connector 66"/>
            <p:cNvCxnSpPr>
              <a:stCxn id="44" idx="2"/>
              <a:endCxn id="34" idx="0"/>
            </p:cNvCxnSpPr>
            <p:nvPr/>
          </p:nvCxnSpPr>
          <p:spPr bwMode="auto">
            <a:xfrm rot="5400000">
              <a:off x="3490961" y="2174449"/>
              <a:ext cx="253459" cy="81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68" name="Straight Arrow Connector 67"/>
            <p:cNvCxnSpPr>
              <a:stCxn id="48" idx="2"/>
              <a:endCxn id="60" idx="0"/>
            </p:cNvCxnSpPr>
            <p:nvPr/>
          </p:nvCxnSpPr>
          <p:spPr bwMode="auto">
            <a:xfrm rot="5400000">
              <a:off x="5675361" y="2187149"/>
              <a:ext cx="228059" cy="81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grpSp>
      <p:sp>
        <p:nvSpPr>
          <p:cNvPr id="79" name="Rectangle 78"/>
          <p:cNvSpPr/>
          <p:nvPr/>
        </p:nvSpPr>
        <p:spPr bwMode="auto">
          <a:xfrm>
            <a:off x="2013886" y="5323373"/>
            <a:ext cx="4132917" cy="20112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0" name="Rectangle 79"/>
          <p:cNvSpPr/>
          <p:nvPr/>
        </p:nvSpPr>
        <p:spPr bwMode="auto">
          <a:xfrm>
            <a:off x="2044704" y="3374629"/>
            <a:ext cx="4234744" cy="206771"/>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1" name="Text Placeholder 5"/>
          <p:cNvSpPr>
            <a:spLocks/>
          </p:cNvSpPr>
          <p:nvPr/>
        </p:nvSpPr>
        <p:spPr bwMode="auto">
          <a:xfrm>
            <a:off x="262466" y="2794000"/>
            <a:ext cx="8554156" cy="1768672"/>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 </a:t>
            </a:r>
            <a:r>
              <a:rPr lang="en-US" sz="1200" b="1" kern="0" dirty="0">
                <a:latin typeface="Courier New" pitchFamily="49" charset="0"/>
              </a:rPr>
              <a:t>router bgp 65101</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neighbor 172.16.1.1 remote-as 65100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neighbor 192.168.3.3 remote-as 65101</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neighbor 192.168.3.3 update-source loopback0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exit</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 </a:t>
            </a:r>
            <a:r>
              <a:rPr lang="en-US" sz="1200" b="1" kern="0" dirty="0">
                <a:latin typeface="Courier New" pitchFamily="49" charset="0"/>
              </a:rPr>
              <a:t>router eigrp 1</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network 10.0.0.0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network 192.168.2.0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a:t>
            </a:r>
          </a:p>
        </p:txBody>
      </p:sp>
      <p:sp>
        <p:nvSpPr>
          <p:cNvPr id="82" name="Text Placeholder 5"/>
          <p:cNvSpPr>
            <a:spLocks/>
          </p:cNvSpPr>
          <p:nvPr/>
        </p:nvSpPr>
        <p:spPr bwMode="auto">
          <a:xfrm>
            <a:off x="279400" y="4740472"/>
            <a:ext cx="8554156" cy="1723828"/>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a:latin typeface="Courier New" pitchFamily="49" charset="0"/>
              </a:rPr>
              <a:t>R3(config)# </a:t>
            </a:r>
            <a:r>
              <a:rPr lang="en-US" sz="1200" b="1" kern="0" dirty="0">
                <a:latin typeface="Courier New" pitchFamily="49" charset="0"/>
              </a:rPr>
              <a:t>router bgp 65101</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R3(config-router)# </a:t>
            </a:r>
            <a:r>
              <a:rPr lang="en-US" sz="1200" b="1" kern="0" dirty="0">
                <a:latin typeface="Courier New" pitchFamily="49" charset="0"/>
              </a:rPr>
              <a:t>neighbor 192.168.1.1 remote-as 65102</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R3(config-router)# </a:t>
            </a:r>
            <a:r>
              <a:rPr lang="en-US" sz="1200" b="1" kern="0" dirty="0">
                <a:latin typeface="Courier New" pitchFamily="49" charset="0"/>
              </a:rPr>
              <a:t>neighbor 192.168.2.2 remote-as 65101</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R3(config-router)# </a:t>
            </a:r>
            <a:r>
              <a:rPr lang="en-US" sz="1200" b="1" kern="0" dirty="0">
                <a:latin typeface="Courier New" pitchFamily="49" charset="0"/>
              </a:rPr>
              <a:t>neighbor 192.168.2.2 update-source loopback0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R3(config-router)# </a:t>
            </a:r>
            <a:r>
              <a:rPr lang="en-US" sz="1200" b="1" kern="0" dirty="0">
                <a:latin typeface="Courier New" pitchFamily="49" charset="0"/>
              </a:rPr>
              <a:t>exit</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R3(config)# </a:t>
            </a:r>
            <a:r>
              <a:rPr lang="en-US" sz="1200" b="1" kern="0" dirty="0">
                <a:latin typeface="Courier New" pitchFamily="49" charset="0"/>
              </a:rPr>
              <a:t>router eigrp 1</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R3(config-router)# </a:t>
            </a:r>
            <a:r>
              <a:rPr lang="en-US" sz="1200" b="1" kern="0" dirty="0">
                <a:latin typeface="Courier New" pitchFamily="49" charset="0"/>
              </a:rPr>
              <a:t>network 10.0.0.0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R3(config-router)# </a:t>
            </a:r>
            <a:r>
              <a:rPr lang="en-US" sz="1200" b="1" kern="0" dirty="0">
                <a:latin typeface="Courier New" pitchFamily="49" charset="0"/>
              </a:rPr>
              <a:t>network 192.168.3.0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R3(config-router)#</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EBGP Dual-Homed Problem</a:t>
            </a:r>
          </a:p>
        </p:txBody>
      </p:sp>
      <p:sp>
        <p:nvSpPr>
          <p:cNvPr id="3" name="Content Placeholder 2"/>
          <p:cNvSpPr>
            <a:spLocks noGrp="1"/>
          </p:cNvSpPr>
          <p:nvPr>
            <p:ph idx="11"/>
          </p:nvPr>
        </p:nvSpPr>
        <p:spPr>
          <a:xfrm>
            <a:off x="279400" y="3443288"/>
            <a:ext cx="8520354" cy="2980818"/>
          </a:xfrm>
        </p:spPr>
        <p:txBody>
          <a:bodyPr>
            <a:noAutofit/>
          </a:bodyPr>
          <a:lstStyle/>
          <a:p>
            <a:r>
              <a:rPr lang="en-US" sz="2000" dirty="0"/>
              <a:t>R1 in AS 65102 is dual-homed with R2 in AS 65101. </a:t>
            </a:r>
          </a:p>
          <a:p>
            <a:r>
              <a:rPr lang="en-US" sz="2000" dirty="0"/>
              <a:t>A problem can occur if R1 only uses a single</a:t>
            </a:r>
            <a:r>
              <a:rPr lang="en-US" sz="2000" b="1" dirty="0">
                <a:latin typeface="Courier New" pitchFamily="49" charset="0"/>
                <a:cs typeface="Courier New" pitchFamily="49" charset="0"/>
              </a:rPr>
              <a:t> neighbor </a:t>
            </a:r>
            <a:r>
              <a:rPr lang="en-US" sz="2000" dirty="0"/>
              <a:t>statement pointing to 192.168.1.18 on R2 . </a:t>
            </a:r>
          </a:p>
          <a:p>
            <a:pPr lvl="1"/>
            <a:r>
              <a:rPr lang="en-US" sz="1800" dirty="0"/>
              <a:t>If that link fails, the BGP session between these AS is lost, and no packets pass from one autonomous system to the next, even though another link exists. </a:t>
            </a:r>
          </a:p>
          <a:p>
            <a:r>
              <a:rPr lang="en-US" sz="2000" dirty="0"/>
              <a:t>A solution is configuring two</a:t>
            </a:r>
            <a:r>
              <a:rPr lang="en-US" sz="2000" b="1" dirty="0">
                <a:latin typeface="Courier New" pitchFamily="49" charset="0"/>
                <a:cs typeface="Courier New" pitchFamily="49" charset="0"/>
              </a:rPr>
              <a:t> neighbor </a:t>
            </a:r>
            <a:r>
              <a:rPr lang="en-US" sz="2000" dirty="0"/>
              <a:t>statements on R1 pointing to 192.168.1.18 and 192.168.1.34.</a:t>
            </a:r>
          </a:p>
          <a:p>
            <a:pPr lvl="1"/>
            <a:r>
              <a:rPr lang="en-US" sz="1800" dirty="0"/>
              <a:t>However, this doubles the BGP updates from R1 to R2.</a:t>
            </a:r>
          </a:p>
        </p:txBody>
      </p:sp>
      <p:pic>
        <p:nvPicPr>
          <p:cNvPr id="292866" name="Picture 2"/>
          <p:cNvPicPr>
            <a:picLocks noGrp="1" noChangeAspect="1" noChangeArrowheads="1"/>
          </p:cNvPicPr>
          <p:nvPr>
            <p:ph sz="quarter" idx="12"/>
          </p:nvPr>
        </p:nvPicPr>
        <p:blipFill>
          <a:blip r:embed="rId3"/>
          <a:stretch>
            <a:fillRect/>
          </a:stretch>
        </p:blipFill>
        <p:spPr>
          <a:xfrm>
            <a:off x="430726" y="1022479"/>
            <a:ext cx="8228572" cy="1980953"/>
          </a:xfr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EBGP Dual-Homed Solution</a:t>
            </a:r>
          </a:p>
        </p:txBody>
      </p:sp>
      <p:sp>
        <p:nvSpPr>
          <p:cNvPr id="3" name="Content Placeholder 2"/>
          <p:cNvSpPr>
            <a:spLocks noGrp="1"/>
          </p:cNvSpPr>
          <p:nvPr>
            <p:ph idx="11"/>
          </p:nvPr>
        </p:nvSpPr>
        <p:spPr/>
        <p:txBody>
          <a:bodyPr>
            <a:normAutofit/>
          </a:bodyPr>
          <a:lstStyle/>
          <a:p>
            <a:r>
              <a:rPr lang="en-US" dirty="0"/>
              <a:t>The ideal solution is to:</a:t>
            </a:r>
          </a:p>
          <a:p>
            <a:pPr lvl="1"/>
            <a:r>
              <a:rPr lang="en-US" dirty="0"/>
              <a:t>Use loopback addresses. </a:t>
            </a:r>
          </a:p>
          <a:p>
            <a:pPr lvl="1"/>
            <a:r>
              <a:rPr lang="en-US" dirty="0"/>
              <a:t>Configure static routes to reach the loopback address of the other router. </a:t>
            </a:r>
          </a:p>
          <a:p>
            <a:pPr lvl="1"/>
            <a:r>
              <a:rPr lang="en-US" dirty="0"/>
              <a:t>Configure the</a:t>
            </a:r>
            <a:r>
              <a:rPr lang="en-US" b="1" dirty="0">
                <a:latin typeface="Courier New" pitchFamily="49" charset="0"/>
                <a:cs typeface="Courier New" pitchFamily="49" charset="0"/>
              </a:rPr>
              <a:t> neighbor ebgp-multihop </a:t>
            </a:r>
            <a:r>
              <a:rPr lang="en-US" dirty="0"/>
              <a:t>command to inform the BGP process that this neighbor is more than one hop away. </a:t>
            </a:r>
          </a:p>
        </p:txBody>
      </p:sp>
      <p:pic>
        <p:nvPicPr>
          <p:cNvPr id="292866" name="Picture 2"/>
          <p:cNvPicPr>
            <a:picLocks noGrp="1" noChangeAspect="1" noChangeArrowheads="1"/>
          </p:cNvPicPr>
          <p:nvPr>
            <p:ph sz="quarter" idx="12"/>
          </p:nvPr>
        </p:nvPicPr>
        <p:blipFill>
          <a:blip r:embed="rId3"/>
          <a:stretch>
            <a:fillRect/>
          </a:stretch>
        </p:blipFill>
        <p:spPr bwMode="auto">
          <a:xfrm>
            <a:off x="430726" y="1327273"/>
            <a:ext cx="8228572" cy="1980953"/>
          </a:xfrm>
          <a:prstGeom prst="rect">
            <a:avLst/>
          </a:prstGeom>
          <a:noFill/>
          <a:ln w="9525">
            <a:noFill/>
            <a:miter lim="800000"/>
            <a:headEnd/>
            <a:tailEnd/>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a:t>Enable Multihop EBGP </a:t>
            </a:r>
            <a:endParaRPr lang="en-US" dirty="0"/>
          </a:p>
        </p:txBody>
      </p:sp>
      <p:sp>
        <p:nvSpPr>
          <p:cNvPr id="13" name="Content Placeholder 12"/>
          <p:cNvSpPr>
            <a:spLocks noGrp="1"/>
          </p:cNvSpPr>
          <p:nvPr>
            <p:ph idx="1"/>
          </p:nvPr>
        </p:nvSpPr>
        <p:spPr/>
        <p:txBody>
          <a:bodyPr/>
          <a:lstStyle/>
          <a:p>
            <a:r>
              <a:rPr lang="en-US"/>
              <a:t>Increase the time-to-live (TTL) for EBGP connections.</a:t>
            </a:r>
            <a:endParaRPr lang="en-US" dirty="0"/>
          </a:p>
        </p:txBody>
      </p:sp>
      <p:sp>
        <p:nvSpPr>
          <p:cNvPr id="14" name="Text Placeholder 13"/>
          <p:cNvSpPr>
            <a:spLocks noGrp="1"/>
          </p:cNvSpPr>
          <p:nvPr>
            <p:ph type="body" sz="quarter" idx="10"/>
          </p:nvPr>
        </p:nvSpPr>
        <p:spPr/>
        <p:txBody>
          <a:bodyPr/>
          <a:lstStyle/>
          <a:p>
            <a:r>
              <a:rPr lang="en-US"/>
              <a:t>Router(config-router)#</a:t>
            </a:r>
            <a:endParaRPr lang="en-US" dirty="0"/>
          </a:p>
        </p:txBody>
      </p:sp>
      <p:sp>
        <p:nvSpPr>
          <p:cNvPr id="15" name="Text Placeholder 14"/>
          <p:cNvSpPr>
            <a:spLocks noGrp="1"/>
          </p:cNvSpPr>
          <p:nvPr>
            <p:ph type="body" sz="quarter" idx="11"/>
          </p:nvPr>
        </p:nvSpPr>
        <p:spPr/>
        <p:txBody>
          <a:bodyPr/>
          <a:lstStyle/>
          <a:p>
            <a:r>
              <a:rPr lang="en-US"/>
              <a:t>neighbor {</a:t>
            </a:r>
            <a:r>
              <a:rPr lang="en-US" b="0" i="1"/>
              <a:t>ip-address</a:t>
            </a:r>
            <a:r>
              <a:rPr lang="en-US"/>
              <a:t> | </a:t>
            </a:r>
            <a:r>
              <a:rPr lang="en-US" b="0" i="1"/>
              <a:t>peer-group-name</a:t>
            </a:r>
            <a:r>
              <a:rPr lang="en-US"/>
              <a:t>} ebgp-multihop [</a:t>
            </a:r>
            <a:r>
              <a:rPr lang="en-US" b="0" i="1"/>
              <a:t>ttl</a:t>
            </a:r>
            <a:r>
              <a:rPr lang="en-US"/>
              <a:t>]</a:t>
            </a:r>
            <a:endParaRPr lang="en-US" dirty="0"/>
          </a:p>
        </p:txBody>
      </p:sp>
      <p:sp>
        <p:nvSpPr>
          <p:cNvPr id="7" name="Content Placeholder 6"/>
          <p:cNvSpPr>
            <a:spLocks noGrp="1"/>
          </p:cNvSpPr>
          <p:nvPr>
            <p:ph idx="12"/>
          </p:nvPr>
        </p:nvSpPr>
        <p:spPr/>
        <p:txBody>
          <a:bodyPr/>
          <a:lstStyle/>
          <a:p>
            <a:r>
              <a:rPr lang="en-US"/>
              <a:t>This command is of value when redundant paths exist between EBGP neighbors.</a:t>
            </a:r>
          </a:p>
          <a:p>
            <a:r>
              <a:rPr lang="en-US"/>
              <a:t>The default </a:t>
            </a:r>
            <a:r>
              <a:rPr lang="en-US" i="1">
                <a:latin typeface="Courier New" pitchFamily="49" charset="0"/>
                <a:cs typeface="Courier New" pitchFamily="49" charset="0"/>
              </a:rPr>
              <a:t>ttl</a:t>
            </a:r>
            <a:r>
              <a:rPr lang="en-US"/>
              <a:t> is 1, therefore BGP peers must be directly connected.</a:t>
            </a:r>
          </a:p>
          <a:p>
            <a:pPr lvl="1"/>
            <a:r>
              <a:rPr lang="en-US"/>
              <a:t>The range is from 1 to 255 hops. </a:t>
            </a:r>
          </a:p>
          <a:p>
            <a:r>
              <a:rPr lang="en-US"/>
              <a:t>Increasing the </a:t>
            </a:r>
            <a:r>
              <a:rPr lang="en-US" i="1">
                <a:latin typeface="Courier New" pitchFamily="49" charset="0"/>
                <a:cs typeface="Courier New" pitchFamily="49" charset="0"/>
              </a:rPr>
              <a:t>ttl</a:t>
            </a:r>
            <a:r>
              <a:rPr lang="en-US"/>
              <a:t> enables BGP to establish EBGP connections beyond one hop and also enables BGP to perform load balancing.</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bwMode="auto">
          <a:xfrm>
            <a:off x="1977350" y="5382626"/>
            <a:ext cx="3344178" cy="223193"/>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7" name="Rectangle 56"/>
          <p:cNvSpPr/>
          <p:nvPr/>
        </p:nvSpPr>
        <p:spPr bwMode="auto">
          <a:xfrm>
            <a:off x="1960039" y="3662490"/>
            <a:ext cx="3325394" cy="222813"/>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Multihop EBGP Example</a:t>
            </a:r>
          </a:p>
        </p:txBody>
      </p:sp>
      <p:grpSp>
        <p:nvGrpSpPr>
          <p:cNvPr id="79" name="Group 78"/>
          <p:cNvGrpSpPr/>
          <p:nvPr/>
        </p:nvGrpSpPr>
        <p:grpSpPr>
          <a:xfrm>
            <a:off x="902731" y="1096429"/>
            <a:ext cx="7293194" cy="1628941"/>
            <a:chOff x="818066" y="927099"/>
            <a:chExt cx="7293194" cy="1628941"/>
          </a:xfrm>
        </p:grpSpPr>
        <p:pic>
          <p:nvPicPr>
            <p:cNvPr id="14" name="Picture 88"/>
            <p:cNvPicPr>
              <a:picLocks noChangeAspect="1" noChangeArrowheads="1"/>
            </p:cNvPicPr>
            <p:nvPr/>
          </p:nvPicPr>
          <p:blipFill>
            <a:blip r:embed="rId3"/>
            <a:srcRect/>
            <a:stretch>
              <a:fillRect/>
            </a:stretch>
          </p:blipFill>
          <p:spPr bwMode="auto">
            <a:xfrm flipH="1">
              <a:off x="818066" y="956507"/>
              <a:ext cx="3080083" cy="1599533"/>
            </a:xfrm>
            <a:prstGeom prst="rect">
              <a:avLst/>
            </a:prstGeom>
            <a:noFill/>
            <a:ln w="9525" algn="ctr">
              <a:noFill/>
              <a:miter lim="800000"/>
              <a:headEnd/>
              <a:tailEnd/>
            </a:ln>
          </p:spPr>
        </p:pic>
        <p:pic>
          <p:nvPicPr>
            <p:cNvPr id="63" name="Picture 88"/>
            <p:cNvPicPr>
              <a:picLocks noChangeAspect="1" noChangeArrowheads="1"/>
            </p:cNvPicPr>
            <p:nvPr/>
          </p:nvPicPr>
          <p:blipFill>
            <a:blip r:embed="rId3"/>
            <a:srcRect/>
            <a:stretch>
              <a:fillRect/>
            </a:stretch>
          </p:blipFill>
          <p:spPr bwMode="auto">
            <a:xfrm>
              <a:off x="5269849" y="927099"/>
              <a:ext cx="2841411" cy="1599533"/>
            </a:xfrm>
            <a:prstGeom prst="rect">
              <a:avLst/>
            </a:prstGeom>
            <a:noFill/>
            <a:ln w="9525" algn="ctr">
              <a:noFill/>
              <a:miter lim="800000"/>
              <a:headEnd/>
              <a:tailEnd/>
            </a:ln>
          </p:spPr>
        </p:pic>
        <p:cxnSp>
          <p:nvCxnSpPr>
            <p:cNvPr id="52" name="Straight Connector 51"/>
            <p:cNvCxnSpPr/>
            <p:nvPr/>
          </p:nvCxnSpPr>
          <p:spPr bwMode="auto">
            <a:xfrm rot="10800000" flipV="1">
              <a:off x="2093517" y="1708484"/>
              <a:ext cx="4957007" cy="2"/>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53" name="Straight Connector 52"/>
            <p:cNvCxnSpPr/>
            <p:nvPr/>
          </p:nvCxnSpPr>
          <p:spPr bwMode="auto">
            <a:xfrm rot="10800000">
              <a:off x="2081484" y="1913021"/>
              <a:ext cx="4680285" cy="1"/>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
          <p:nvSpPr>
            <p:cNvPr id="15" name="TextBox 14"/>
            <p:cNvSpPr txBox="1"/>
            <p:nvPr/>
          </p:nvSpPr>
          <p:spPr>
            <a:xfrm>
              <a:off x="1178877" y="1291267"/>
              <a:ext cx="1292145" cy="258532"/>
            </a:xfrm>
            <a:prstGeom prst="rect">
              <a:avLst/>
            </a:prstGeom>
            <a:noFill/>
          </p:spPr>
          <p:txBody>
            <a:bodyPr wrap="square" rtlCol="0">
              <a:spAutoFit/>
            </a:bodyPr>
            <a:lstStyle/>
            <a:p>
              <a:r>
                <a:rPr lang="en-US" sz="1200" b="1" dirty="0"/>
                <a:t>AS 65102</a:t>
              </a:r>
              <a:endParaRPr lang="en-US" sz="1100" dirty="0"/>
            </a:p>
          </p:txBody>
        </p:sp>
        <p:pic>
          <p:nvPicPr>
            <p:cNvPr id="18" name="Picture 37"/>
            <p:cNvPicPr>
              <a:picLocks noChangeArrowheads="1"/>
            </p:cNvPicPr>
            <p:nvPr/>
          </p:nvPicPr>
          <p:blipFill>
            <a:blip r:embed="rId4"/>
            <a:srcRect/>
            <a:stretch>
              <a:fillRect/>
            </a:stretch>
          </p:blipFill>
          <p:spPr bwMode="auto">
            <a:xfrm>
              <a:off x="1364059" y="1547304"/>
              <a:ext cx="870351" cy="451691"/>
            </a:xfrm>
            <a:prstGeom prst="rect">
              <a:avLst/>
            </a:prstGeom>
            <a:noFill/>
            <a:ln w="9525">
              <a:noFill/>
              <a:miter lim="800000"/>
              <a:headEnd/>
              <a:tailEnd/>
            </a:ln>
          </p:spPr>
        </p:pic>
        <p:sp>
          <p:nvSpPr>
            <p:cNvPr id="34" name="TextBox 33"/>
            <p:cNvSpPr txBox="1"/>
            <p:nvPr/>
          </p:nvSpPr>
          <p:spPr>
            <a:xfrm>
              <a:off x="1054780" y="1988754"/>
              <a:ext cx="1124027" cy="244682"/>
            </a:xfrm>
            <a:prstGeom prst="rect">
              <a:avLst/>
            </a:prstGeom>
            <a:noFill/>
          </p:spPr>
          <p:txBody>
            <a:bodyPr wrap="none" rtlCol="0">
              <a:spAutoFit/>
            </a:bodyPr>
            <a:lstStyle/>
            <a:p>
              <a:r>
                <a:rPr lang="en-US" sz="1100"/>
                <a:t>Lo0 172.17.1.1</a:t>
              </a:r>
              <a:endParaRPr lang="en-US" sz="1100" dirty="0"/>
            </a:p>
          </p:txBody>
        </p:sp>
        <p:sp>
          <p:nvSpPr>
            <p:cNvPr id="44" name="TextBox 43"/>
            <p:cNvSpPr txBox="1"/>
            <p:nvPr/>
          </p:nvSpPr>
          <p:spPr>
            <a:xfrm>
              <a:off x="1635260" y="1765532"/>
              <a:ext cx="380232" cy="258532"/>
            </a:xfrm>
            <a:prstGeom prst="rect">
              <a:avLst/>
            </a:prstGeom>
            <a:noFill/>
          </p:spPr>
          <p:txBody>
            <a:bodyPr wrap="none" rtlCol="0">
              <a:spAutoFit/>
            </a:bodyPr>
            <a:lstStyle/>
            <a:p>
              <a:r>
                <a:rPr lang="en-US" sz="1200" b="1" dirty="0">
                  <a:solidFill>
                    <a:schemeClr val="bg1"/>
                  </a:solidFill>
                </a:rPr>
                <a:t>R1</a:t>
              </a:r>
            </a:p>
          </p:txBody>
        </p:sp>
        <p:pic>
          <p:nvPicPr>
            <p:cNvPr id="47" name="Picture 37"/>
            <p:cNvPicPr>
              <a:picLocks noChangeArrowheads="1"/>
            </p:cNvPicPr>
            <p:nvPr/>
          </p:nvPicPr>
          <p:blipFill>
            <a:blip r:embed="rId4"/>
            <a:srcRect/>
            <a:stretch>
              <a:fillRect/>
            </a:stretch>
          </p:blipFill>
          <p:spPr bwMode="auto">
            <a:xfrm>
              <a:off x="6652000" y="1596767"/>
              <a:ext cx="870351" cy="451691"/>
            </a:xfrm>
            <a:prstGeom prst="rect">
              <a:avLst/>
            </a:prstGeom>
            <a:noFill/>
            <a:ln w="9525">
              <a:noFill/>
              <a:miter lim="800000"/>
              <a:headEnd/>
              <a:tailEnd/>
            </a:ln>
          </p:spPr>
        </p:pic>
        <p:sp>
          <p:nvSpPr>
            <p:cNvPr id="48" name="TextBox 47"/>
            <p:cNvSpPr txBox="1"/>
            <p:nvPr/>
          </p:nvSpPr>
          <p:spPr>
            <a:xfrm>
              <a:off x="6923201" y="1814995"/>
              <a:ext cx="380232" cy="258532"/>
            </a:xfrm>
            <a:prstGeom prst="rect">
              <a:avLst/>
            </a:prstGeom>
            <a:noFill/>
          </p:spPr>
          <p:txBody>
            <a:bodyPr wrap="none" rtlCol="0">
              <a:spAutoFit/>
            </a:bodyPr>
            <a:lstStyle/>
            <a:p>
              <a:r>
                <a:rPr lang="en-US" sz="1200" b="1" dirty="0">
                  <a:solidFill>
                    <a:schemeClr val="bg1"/>
                  </a:solidFill>
                </a:rPr>
                <a:t>R2</a:t>
              </a:r>
            </a:p>
          </p:txBody>
        </p:sp>
        <p:sp>
          <p:nvSpPr>
            <p:cNvPr id="54" name="Rectangle 53"/>
            <p:cNvSpPr/>
            <p:nvPr/>
          </p:nvSpPr>
          <p:spPr>
            <a:xfrm>
              <a:off x="4112032" y="1365321"/>
              <a:ext cx="585418" cy="244682"/>
            </a:xfrm>
            <a:prstGeom prst="rect">
              <a:avLst/>
            </a:prstGeom>
          </p:spPr>
          <p:txBody>
            <a:bodyPr wrap="none">
              <a:spAutoFit/>
            </a:bodyPr>
            <a:lstStyle/>
            <a:p>
              <a:pPr defTabSz="814388"/>
              <a:r>
                <a:rPr lang="en-US" sz="1100" b="1" dirty="0"/>
                <a:t>EBGP</a:t>
              </a:r>
              <a:endParaRPr lang="en-US" sz="1400" b="1" dirty="0"/>
            </a:p>
          </p:txBody>
        </p:sp>
        <p:sp>
          <p:nvSpPr>
            <p:cNvPr id="55" name="Rectangle 54"/>
            <p:cNvSpPr/>
            <p:nvPr/>
          </p:nvSpPr>
          <p:spPr>
            <a:xfrm>
              <a:off x="4112032" y="1974921"/>
              <a:ext cx="585418" cy="244682"/>
            </a:xfrm>
            <a:prstGeom prst="rect">
              <a:avLst/>
            </a:prstGeom>
          </p:spPr>
          <p:txBody>
            <a:bodyPr wrap="none">
              <a:spAutoFit/>
            </a:bodyPr>
            <a:lstStyle/>
            <a:p>
              <a:pPr defTabSz="814388"/>
              <a:r>
                <a:rPr lang="en-US" sz="1100" b="1" dirty="0"/>
                <a:t>EBGP</a:t>
              </a:r>
              <a:endParaRPr lang="en-US" sz="1400" b="1" dirty="0"/>
            </a:p>
          </p:txBody>
        </p:sp>
        <p:sp>
          <p:nvSpPr>
            <p:cNvPr id="58" name="TextBox 57"/>
            <p:cNvSpPr txBox="1"/>
            <p:nvPr/>
          </p:nvSpPr>
          <p:spPr>
            <a:xfrm>
              <a:off x="5500840" y="1480318"/>
              <a:ext cx="1241045" cy="244682"/>
            </a:xfrm>
            <a:prstGeom prst="rect">
              <a:avLst/>
            </a:prstGeom>
            <a:noFill/>
          </p:spPr>
          <p:txBody>
            <a:bodyPr wrap="none" rtlCol="0">
              <a:spAutoFit/>
            </a:bodyPr>
            <a:lstStyle/>
            <a:p>
              <a:r>
                <a:rPr lang="en-US" sz="1100" dirty="0"/>
                <a:t>192.168.1.18 /28</a:t>
              </a:r>
            </a:p>
          </p:txBody>
        </p:sp>
        <p:sp>
          <p:nvSpPr>
            <p:cNvPr id="60" name="TextBox 59"/>
            <p:cNvSpPr txBox="1"/>
            <p:nvPr/>
          </p:nvSpPr>
          <p:spPr>
            <a:xfrm>
              <a:off x="6691696" y="2036882"/>
              <a:ext cx="1124027" cy="244682"/>
            </a:xfrm>
            <a:prstGeom prst="rect">
              <a:avLst/>
            </a:prstGeom>
            <a:noFill/>
          </p:spPr>
          <p:txBody>
            <a:bodyPr wrap="none" rtlCol="0">
              <a:spAutoFit/>
            </a:bodyPr>
            <a:lstStyle/>
            <a:p>
              <a:r>
                <a:rPr lang="en-US" sz="1100"/>
                <a:t>Lo0 172.16.1.1</a:t>
              </a:r>
              <a:endParaRPr lang="en-US" sz="1100" dirty="0"/>
            </a:p>
          </p:txBody>
        </p:sp>
        <p:sp>
          <p:nvSpPr>
            <p:cNvPr id="61" name="TextBox 60"/>
            <p:cNvSpPr txBox="1"/>
            <p:nvPr/>
          </p:nvSpPr>
          <p:spPr>
            <a:xfrm>
              <a:off x="6485645" y="1293942"/>
              <a:ext cx="1292145" cy="258532"/>
            </a:xfrm>
            <a:prstGeom prst="rect">
              <a:avLst/>
            </a:prstGeom>
            <a:noFill/>
          </p:spPr>
          <p:txBody>
            <a:bodyPr wrap="square" rtlCol="0">
              <a:spAutoFit/>
            </a:bodyPr>
            <a:lstStyle/>
            <a:p>
              <a:r>
                <a:rPr lang="en-US" sz="1200" b="1" dirty="0"/>
                <a:t>AS 65101</a:t>
              </a:r>
              <a:endParaRPr lang="en-US" sz="1100" dirty="0"/>
            </a:p>
          </p:txBody>
        </p:sp>
        <p:sp>
          <p:nvSpPr>
            <p:cNvPr id="72" name="TextBox 71"/>
            <p:cNvSpPr txBox="1"/>
            <p:nvPr/>
          </p:nvSpPr>
          <p:spPr>
            <a:xfrm>
              <a:off x="5508856" y="1921486"/>
              <a:ext cx="1281120" cy="244682"/>
            </a:xfrm>
            <a:prstGeom prst="rect">
              <a:avLst/>
            </a:prstGeom>
            <a:noFill/>
          </p:spPr>
          <p:txBody>
            <a:bodyPr wrap="none" rtlCol="0">
              <a:spAutoFit/>
            </a:bodyPr>
            <a:lstStyle/>
            <a:p>
              <a:r>
                <a:rPr lang="en-US" sz="1100" dirty="0"/>
                <a:t>192.168.1. 34 /28</a:t>
              </a:r>
            </a:p>
          </p:txBody>
        </p:sp>
        <p:sp>
          <p:nvSpPr>
            <p:cNvPr id="73" name="TextBox 72"/>
            <p:cNvSpPr txBox="1"/>
            <p:nvPr/>
          </p:nvSpPr>
          <p:spPr>
            <a:xfrm>
              <a:off x="2212088" y="1476302"/>
              <a:ext cx="1241045" cy="244682"/>
            </a:xfrm>
            <a:prstGeom prst="rect">
              <a:avLst/>
            </a:prstGeom>
            <a:noFill/>
          </p:spPr>
          <p:txBody>
            <a:bodyPr wrap="none" rtlCol="0">
              <a:spAutoFit/>
            </a:bodyPr>
            <a:lstStyle/>
            <a:p>
              <a:r>
                <a:rPr lang="en-US" sz="1100" dirty="0"/>
                <a:t>192.168.1.17 /28</a:t>
              </a:r>
            </a:p>
          </p:txBody>
        </p:sp>
        <p:sp>
          <p:nvSpPr>
            <p:cNvPr id="74" name="TextBox 73"/>
            <p:cNvSpPr txBox="1"/>
            <p:nvPr/>
          </p:nvSpPr>
          <p:spPr>
            <a:xfrm>
              <a:off x="2220104" y="1917470"/>
              <a:ext cx="1279517" cy="244682"/>
            </a:xfrm>
            <a:prstGeom prst="rect">
              <a:avLst/>
            </a:prstGeom>
            <a:noFill/>
          </p:spPr>
          <p:txBody>
            <a:bodyPr wrap="none" rtlCol="0">
              <a:spAutoFit/>
            </a:bodyPr>
            <a:lstStyle/>
            <a:p>
              <a:r>
                <a:rPr lang="en-US" sz="1100" dirty="0"/>
                <a:t>192.168.1. 33 /28</a:t>
              </a:r>
            </a:p>
          </p:txBody>
        </p:sp>
      </p:grpSp>
      <p:sp>
        <p:nvSpPr>
          <p:cNvPr id="75" name="Rectangle 74"/>
          <p:cNvSpPr/>
          <p:nvPr/>
        </p:nvSpPr>
        <p:spPr bwMode="auto">
          <a:xfrm>
            <a:off x="1985365" y="5198130"/>
            <a:ext cx="4132917" cy="20112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76" name="Rectangle 75"/>
          <p:cNvSpPr/>
          <p:nvPr/>
        </p:nvSpPr>
        <p:spPr bwMode="auto">
          <a:xfrm>
            <a:off x="1391781" y="5747586"/>
            <a:ext cx="4543357" cy="399654"/>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77" name="Rectangle 76"/>
          <p:cNvSpPr/>
          <p:nvPr/>
        </p:nvSpPr>
        <p:spPr bwMode="auto">
          <a:xfrm>
            <a:off x="1945256" y="3461572"/>
            <a:ext cx="4132917" cy="20112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78" name="Rectangle 77"/>
          <p:cNvSpPr/>
          <p:nvPr/>
        </p:nvSpPr>
        <p:spPr bwMode="auto">
          <a:xfrm>
            <a:off x="1363704" y="4011028"/>
            <a:ext cx="4543357" cy="399654"/>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33" name="Text Placeholder 5"/>
          <p:cNvSpPr>
            <a:spLocks/>
          </p:cNvSpPr>
          <p:nvPr/>
        </p:nvSpPr>
        <p:spPr bwMode="auto">
          <a:xfrm>
            <a:off x="262466" y="3081861"/>
            <a:ext cx="8554156" cy="157346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a:latin typeface="Courier New" pitchFamily="49" charset="0"/>
              </a:rPr>
              <a:t>R1(config)# </a:t>
            </a:r>
            <a:r>
              <a:rPr lang="en-US" sz="1200" b="1" kern="0" dirty="0">
                <a:latin typeface="Courier New" pitchFamily="49" charset="0"/>
              </a:rPr>
              <a:t>router bgp 65102</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R1(config-router)# </a:t>
            </a:r>
            <a:r>
              <a:rPr lang="en-US" sz="1200" b="1" kern="0" dirty="0">
                <a:latin typeface="Courier New" pitchFamily="49" charset="0"/>
              </a:rPr>
              <a:t>neighbor 172.16.1.1 remote-as 65101</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R1(config-router)# </a:t>
            </a:r>
            <a:r>
              <a:rPr lang="en-US" sz="1200" b="1" kern="0" dirty="0">
                <a:latin typeface="Courier New" pitchFamily="49" charset="0"/>
              </a:rPr>
              <a:t>neighbor 172.16.1.1 update-source loopback0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R1(config-router)# </a:t>
            </a:r>
            <a:r>
              <a:rPr lang="en-US" sz="1200" b="1" kern="0" dirty="0">
                <a:latin typeface="Courier New" pitchFamily="49" charset="0"/>
              </a:rPr>
              <a:t>neighbor 172.16.1.1 ebgp-multihop 2</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R1(config-router)#  exit</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R1(config)# </a:t>
            </a:r>
            <a:r>
              <a:rPr lang="en-US" sz="1200" b="1" kern="0" dirty="0">
                <a:latin typeface="Courier New" pitchFamily="49" charset="0"/>
              </a:rPr>
              <a:t>ip route 172.16.1.1 255.255.255.255 192.168.1.18</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R1(config)# </a:t>
            </a:r>
            <a:r>
              <a:rPr lang="en-US" sz="1200" b="1" kern="0" dirty="0">
                <a:latin typeface="Courier New" pitchFamily="49" charset="0"/>
              </a:rPr>
              <a:t>ip route 172.16.1.1 255.255.255.255 192.168.1.34</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R1(config)#</a:t>
            </a:r>
          </a:p>
        </p:txBody>
      </p:sp>
      <p:sp>
        <p:nvSpPr>
          <p:cNvPr id="42" name="Text Placeholder 5"/>
          <p:cNvSpPr>
            <a:spLocks/>
          </p:cNvSpPr>
          <p:nvPr/>
        </p:nvSpPr>
        <p:spPr bwMode="auto">
          <a:xfrm>
            <a:off x="279400" y="4799725"/>
            <a:ext cx="8554156" cy="1540020"/>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 </a:t>
            </a:r>
            <a:r>
              <a:rPr lang="en-US" sz="1200" b="1" kern="0" dirty="0">
                <a:latin typeface="Courier New" pitchFamily="49" charset="0"/>
              </a:rPr>
              <a:t>router bgp 65101</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neighbor 172.17.1.1 remote-as 65102</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neighbor 172.17.1.1 update-source loopback0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neighbor 172.17.1.1 ebgp-multihop 2</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exit</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 </a:t>
            </a:r>
            <a:r>
              <a:rPr lang="en-US" sz="1200" b="1" kern="0" dirty="0">
                <a:latin typeface="Courier New" pitchFamily="49" charset="0"/>
              </a:rPr>
              <a:t>ip route 172.17.1.1 255.255.255.255 192.168.1.17</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 </a:t>
            </a:r>
            <a:r>
              <a:rPr lang="en-US" sz="1200" b="1" kern="0" dirty="0">
                <a:latin typeface="Courier New" pitchFamily="49" charset="0"/>
              </a:rPr>
              <a:t>ip route 172.17.1.1 255.255.255.255 192.168.1.33</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3794" name="Rectangle 2"/>
          <p:cNvSpPr>
            <a:spLocks noGrp="1" noChangeArrowheads="1"/>
          </p:cNvSpPr>
          <p:nvPr>
            <p:ph type="title"/>
          </p:nvPr>
        </p:nvSpPr>
        <p:spPr/>
        <p:txBody>
          <a:bodyPr/>
          <a:lstStyle/>
          <a:p>
            <a:r>
              <a:rPr lang="en-US" dirty="0"/>
              <a:t>BGP Basics</a:t>
            </a:r>
          </a:p>
        </p:txBody>
      </p:sp>
      <p:sp>
        <p:nvSpPr>
          <p:cNvPr id="8" name="Content Placeholder 7"/>
          <p:cNvSpPr>
            <a:spLocks noGrp="1"/>
          </p:cNvSpPr>
          <p:nvPr>
            <p:ph idx="1"/>
          </p:nvPr>
        </p:nvSpPr>
        <p:spPr/>
        <p:txBody>
          <a:bodyPr/>
          <a:lstStyle/>
          <a:p>
            <a:r>
              <a:rPr lang="en-US" dirty="0"/>
              <a:t>The Internet is a collection of autonomous systems that are interconnected to allow communication among them. </a:t>
            </a:r>
          </a:p>
          <a:p>
            <a:pPr lvl="1"/>
            <a:r>
              <a:rPr lang="en-US" dirty="0"/>
              <a:t>BGP provides the routing between these autonomous systems. </a:t>
            </a:r>
          </a:p>
          <a:p>
            <a:r>
              <a:rPr lang="en-US" dirty="0"/>
              <a:t>BGP is a path vector protocol.</a:t>
            </a:r>
          </a:p>
          <a:p>
            <a:r>
              <a:rPr lang="en-US" dirty="0"/>
              <a:t>It is the only routing protocol to use TCP.</a:t>
            </a:r>
          </a:p>
          <a:p>
            <a:pPr lvl="1"/>
            <a:r>
              <a:rPr lang="en-US" dirty="0"/>
              <a:t>OSPF and </a:t>
            </a:r>
            <a:r>
              <a:rPr lang="en-US"/>
              <a:t>EIGRP operate directly over IP. </a:t>
            </a:r>
            <a:r>
              <a:rPr lang="en-US" dirty="0"/>
              <a:t>IS-IS is at the network layer. </a:t>
            </a:r>
          </a:p>
          <a:p>
            <a:pPr lvl="1"/>
            <a:r>
              <a:rPr lang="en-US" dirty="0"/>
              <a:t>RIP uses the User Datagram Protocol (UDP) for its transport layer.</a:t>
            </a:r>
          </a:p>
        </p:txBody>
      </p:sp>
      <p:sp>
        <p:nvSpPr>
          <p:cNvPr id="1313796" name="Rectangle 4"/>
          <p:cNvSpPr>
            <a:spLocks noChangeArrowheads="1"/>
          </p:cNvSpPr>
          <p:nvPr/>
        </p:nvSpPr>
        <p:spPr bwMode="auto">
          <a:xfrm>
            <a:off x="457200" y="228600"/>
            <a:ext cx="8382000" cy="914400"/>
          </a:xfrm>
          <a:prstGeom prst="rect">
            <a:avLst/>
          </a:prstGeom>
          <a:noFill/>
          <a:ln w="12700">
            <a:noFill/>
            <a:miter lim="800000"/>
            <a:headEnd/>
            <a:tailEnd/>
          </a:ln>
          <a:effectLst>
            <a:outerShdw dist="35921" dir="2700000" algn="ctr" rotWithShape="0">
              <a:srgbClr val="000000"/>
            </a:outerShdw>
          </a:effectLst>
        </p:spPr>
        <p:txBody>
          <a:bodyPr lIns="90488" tIns="44450" rIns="90488" bIns="44450" anchor="ctr"/>
          <a:lstStyle/>
          <a:p>
            <a:pPr algn="ctr">
              <a:lnSpc>
                <a:spcPct val="100000"/>
              </a:lnSpc>
              <a:spcBef>
                <a:spcPct val="0"/>
              </a:spcBef>
              <a:defRPr/>
            </a:pPr>
            <a:endParaRPr lang="en-US" sz="4400" b="0" dirty="0">
              <a:solidFill>
                <a:srgbClr val="EAEC5E"/>
              </a:solidFill>
              <a:effectLst>
                <a:outerShdw blurRad="38100" dist="38100" dir="2700000" algn="tl">
                  <a:srgbClr val="C0C0C0"/>
                </a:outerShdw>
              </a:effectLst>
              <a:latin typeface="Times New Roman" pitchFamily="18" charset="0"/>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Advertising EBGP Routes to IBGP Peers</a:t>
            </a:r>
          </a:p>
        </p:txBody>
      </p:sp>
      <p:sp>
        <p:nvSpPr>
          <p:cNvPr id="3" name="Content Placeholder 2"/>
          <p:cNvSpPr>
            <a:spLocks noGrp="1"/>
          </p:cNvSpPr>
          <p:nvPr>
            <p:ph idx="1"/>
          </p:nvPr>
        </p:nvSpPr>
        <p:spPr/>
        <p:txBody>
          <a:bodyPr>
            <a:normAutofit/>
          </a:bodyPr>
          <a:lstStyle/>
          <a:p>
            <a:r>
              <a:rPr lang="en-US" dirty="0"/>
              <a:t>When an EBGP router receives an update from an EBGP neighbor and forwards the update to its IBGP peers, the source IP address will still </a:t>
            </a:r>
            <a:r>
              <a:rPr lang="en-US"/>
              <a:t>be that of the EBGP router.</a:t>
            </a:r>
            <a:endParaRPr lang="en-US" dirty="0"/>
          </a:p>
          <a:p>
            <a:pPr lvl="1"/>
            <a:r>
              <a:rPr lang="en-US" dirty="0"/>
              <a:t>IBGP neighbors will have to be configured to reach that external IP address.</a:t>
            </a:r>
          </a:p>
          <a:p>
            <a:r>
              <a:rPr lang="en-US" dirty="0"/>
              <a:t>Another solution is to override a router’s default behavior and force it to advertise itself as the next-hop address for routes sent to a neighbor.</a:t>
            </a:r>
          </a:p>
          <a:p>
            <a:pPr lvl="1"/>
            <a:r>
              <a:rPr lang="en-US" dirty="0"/>
              <a:t>To do so, use the</a:t>
            </a:r>
            <a:r>
              <a:rPr lang="en-US" b="1" dirty="0">
                <a:latin typeface="Courier New" pitchFamily="49" charset="0"/>
                <a:cs typeface="Courier New" pitchFamily="49" charset="0"/>
              </a:rPr>
              <a:t> neighbor next-hop-self </a:t>
            </a:r>
            <a:r>
              <a:rPr lang="en-US" dirty="0"/>
              <a:t>router configuration command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a:latin typeface="Courier New" pitchFamily="49" charset="0"/>
                <a:cs typeface="Courier New" pitchFamily="49" charset="0"/>
              </a:rPr>
              <a:t>neighbor next-hop-self </a:t>
            </a:r>
            <a:r>
              <a:rPr lang="en-US"/>
              <a:t>Command</a:t>
            </a:r>
            <a:endParaRPr lang="en-US" dirty="0"/>
          </a:p>
        </p:txBody>
      </p:sp>
      <p:sp>
        <p:nvSpPr>
          <p:cNvPr id="13" name="Content Placeholder 12"/>
          <p:cNvSpPr>
            <a:spLocks noGrp="1"/>
          </p:cNvSpPr>
          <p:nvPr>
            <p:ph idx="1"/>
          </p:nvPr>
        </p:nvSpPr>
        <p:spPr/>
        <p:txBody>
          <a:bodyPr>
            <a:normAutofit fontScale="92500"/>
          </a:bodyPr>
          <a:lstStyle/>
          <a:p>
            <a:r>
              <a:rPr lang="en-US"/>
              <a:t>Configure the router as the next hop for a BGP-speaking peer.</a:t>
            </a:r>
            <a:endParaRPr lang="en-US" dirty="0"/>
          </a:p>
        </p:txBody>
      </p:sp>
      <p:sp>
        <p:nvSpPr>
          <p:cNvPr id="14" name="Text Placeholder 13"/>
          <p:cNvSpPr>
            <a:spLocks noGrp="1"/>
          </p:cNvSpPr>
          <p:nvPr>
            <p:ph type="body" sz="quarter" idx="10"/>
          </p:nvPr>
        </p:nvSpPr>
        <p:spPr/>
        <p:txBody>
          <a:bodyPr/>
          <a:lstStyle/>
          <a:p>
            <a:r>
              <a:rPr lang="en-US"/>
              <a:t>Router(config-router)#</a:t>
            </a:r>
            <a:endParaRPr lang="en-US" dirty="0"/>
          </a:p>
        </p:txBody>
      </p:sp>
      <p:sp>
        <p:nvSpPr>
          <p:cNvPr id="15" name="Text Placeholder 14"/>
          <p:cNvSpPr>
            <a:spLocks noGrp="1"/>
          </p:cNvSpPr>
          <p:nvPr>
            <p:ph type="body" sz="quarter" idx="11"/>
          </p:nvPr>
        </p:nvSpPr>
        <p:spPr/>
        <p:txBody>
          <a:bodyPr/>
          <a:lstStyle/>
          <a:p>
            <a:r>
              <a:rPr lang="en-US"/>
              <a:t>neighbor {</a:t>
            </a:r>
            <a:r>
              <a:rPr lang="en-US" b="0" i="1"/>
              <a:t>ip-address</a:t>
            </a:r>
            <a:r>
              <a:rPr lang="en-US"/>
              <a:t> | </a:t>
            </a:r>
            <a:r>
              <a:rPr lang="en-US" b="0" i="1"/>
              <a:t>peer-group-name</a:t>
            </a:r>
            <a:r>
              <a:rPr lang="en-US"/>
              <a:t>} next-hop-self</a:t>
            </a:r>
            <a:endParaRPr lang="en-US" dirty="0"/>
          </a:p>
        </p:txBody>
      </p:sp>
      <p:sp>
        <p:nvSpPr>
          <p:cNvPr id="7" name="Content Placeholder 6"/>
          <p:cNvSpPr>
            <a:spLocks noGrp="1"/>
          </p:cNvSpPr>
          <p:nvPr>
            <p:ph idx="12"/>
          </p:nvPr>
        </p:nvSpPr>
        <p:spPr/>
        <p:txBody>
          <a:bodyPr>
            <a:normAutofit/>
          </a:bodyPr>
          <a:lstStyle/>
          <a:p>
            <a:r>
              <a:rPr lang="en-US" sz="2200"/>
              <a:t>The command forces BGP to advertise itself as the source of the routes.</a:t>
            </a:r>
          </a:p>
          <a:p>
            <a:r>
              <a:rPr lang="en-US" sz="2200"/>
              <a:t>The </a:t>
            </a:r>
            <a:r>
              <a:rPr lang="en-US" sz="2200" i="1">
                <a:latin typeface="Courier New" pitchFamily="49" charset="0"/>
                <a:cs typeface="Courier New" pitchFamily="49" charset="0"/>
              </a:rPr>
              <a:t>ip-address</a:t>
            </a:r>
            <a:r>
              <a:rPr lang="en-US" sz="2200"/>
              <a:t> identifies the peer router to which advertisements will be sent, with this router identified as the next hop.</a:t>
            </a:r>
          </a:p>
          <a:p>
            <a:r>
              <a:rPr lang="en-US" sz="2200"/>
              <a:t>This command is useful in unmeshed networks (such as Frame Relay) where BGP neighbors may not have direct access to all other neighbors on the same IP subnet.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p:cNvSpPr/>
          <p:nvPr/>
        </p:nvSpPr>
        <p:spPr bwMode="auto">
          <a:xfrm>
            <a:off x="2027771" y="3859904"/>
            <a:ext cx="3253204" cy="186712"/>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Next Hop Self Example</a:t>
            </a:r>
          </a:p>
        </p:txBody>
      </p:sp>
      <p:sp>
        <p:nvSpPr>
          <p:cNvPr id="33" name="Text Placeholder 5"/>
          <p:cNvSpPr>
            <a:spLocks/>
          </p:cNvSpPr>
          <p:nvPr/>
        </p:nvSpPr>
        <p:spPr bwMode="auto">
          <a:xfrm>
            <a:off x="279400" y="3098793"/>
            <a:ext cx="8537222" cy="1934411"/>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 </a:t>
            </a:r>
            <a:r>
              <a:rPr lang="en-US" sz="1200" b="1" kern="0" dirty="0">
                <a:latin typeface="Courier New" pitchFamily="49" charset="0"/>
              </a:rPr>
              <a:t>router bgp 65101</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neighbor 172.16.1.1 remote-as 65100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neighbor 192.168.3.3 remote-as 65101</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neighbor 192.168.3.3 update-source loopback0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neighbor 192.168.3.3 next-hop-self</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exit</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 </a:t>
            </a:r>
            <a:r>
              <a:rPr lang="en-US" sz="1200" b="1" kern="0" dirty="0">
                <a:latin typeface="Courier New" pitchFamily="49" charset="0"/>
              </a:rPr>
              <a:t>router eigrp 1</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network 10.0.0.0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network 192.168.2.0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a:t>
            </a:r>
            <a:endParaRPr lang="en-US" sz="1200" b="1" kern="0" dirty="0">
              <a:latin typeface="Courier New" pitchFamily="49" charset="0"/>
            </a:endParaRPr>
          </a:p>
        </p:txBody>
      </p:sp>
      <p:grpSp>
        <p:nvGrpSpPr>
          <p:cNvPr id="36" name="Group 35"/>
          <p:cNvGrpSpPr/>
          <p:nvPr/>
        </p:nvGrpSpPr>
        <p:grpSpPr>
          <a:xfrm>
            <a:off x="274288" y="1130296"/>
            <a:ext cx="8594547" cy="1619168"/>
            <a:chOff x="358953" y="927100"/>
            <a:chExt cx="8594547" cy="1619168"/>
          </a:xfrm>
        </p:grpSpPr>
        <p:pic>
          <p:nvPicPr>
            <p:cNvPr id="63" name="Picture 88"/>
            <p:cNvPicPr>
              <a:picLocks noChangeAspect="1" noChangeArrowheads="1"/>
            </p:cNvPicPr>
            <p:nvPr/>
          </p:nvPicPr>
          <p:blipFill>
            <a:blip r:embed="rId3"/>
            <a:srcRect/>
            <a:stretch>
              <a:fillRect/>
            </a:stretch>
          </p:blipFill>
          <p:spPr bwMode="auto">
            <a:xfrm>
              <a:off x="6906614" y="927100"/>
              <a:ext cx="2046886" cy="1473476"/>
            </a:xfrm>
            <a:prstGeom prst="rect">
              <a:avLst/>
            </a:prstGeom>
            <a:noFill/>
            <a:ln w="9525" algn="ctr">
              <a:noFill/>
              <a:miter lim="800000"/>
              <a:headEnd/>
              <a:tailEnd/>
            </a:ln>
          </p:spPr>
        </p:pic>
        <p:sp>
          <p:nvSpPr>
            <p:cNvPr id="64" name="TextBox 63"/>
            <p:cNvSpPr txBox="1"/>
            <p:nvPr/>
          </p:nvSpPr>
          <p:spPr>
            <a:xfrm>
              <a:off x="7339725" y="1189667"/>
              <a:ext cx="1292145" cy="258532"/>
            </a:xfrm>
            <a:prstGeom prst="rect">
              <a:avLst/>
            </a:prstGeom>
            <a:noFill/>
          </p:spPr>
          <p:txBody>
            <a:bodyPr wrap="square" rtlCol="0">
              <a:spAutoFit/>
            </a:bodyPr>
            <a:lstStyle/>
            <a:p>
              <a:r>
                <a:rPr lang="en-US" sz="1200" b="1" dirty="0"/>
                <a:t>AS 65102</a:t>
              </a:r>
              <a:endParaRPr lang="en-US" sz="1100" dirty="0"/>
            </a:p>
          </p:txBody>
        </p:sp>
        <p:pic>
          <p:nvPicPr>
            <p:cNvPr id="46" name="Picture 88"/>
            <p:cNvPicPr>
              <a:picLocks noChangeAspect="1" noChangeArrowheads="1"/>
            </p:cNvPicPr>
            <p:nvPr/>
          </p:nvPicPr>
          <p:blipFill>
            <a:blip r:embed="rId3"/>
            <a:srcRect/>
            <a:stretch>
              <a:fillRect/>
            </a:stretch>
          </p:blipFill>
          <p:spPr bwMode="auto">
            <a:xfrm>
              <a:off x="2831222" y="977900"/>
              <a:ext cx="3683878" cy="1384300"/>
            </a:xfrm>
            <a:prstGeom prst="rect">
              <a:avLst/>
            </a:prstGeom>
            <a:noFill/>
            <a:ln w="9525" algn="ctr">
              <a:noFill/>
              <a:miter lim="800000"/>
              <a:headEnd/>
              <a:tailEnd/>
            </a:ln>
          </p:spPr>
        </p:pic>
        <p:cxnSp>
          <p:nvCxnSpPr>
            <p:cNvPr id="52" name="Straight Connector 51"/>
            <p:cNvCxnSpPr/>
            <p:nvPr/>
          </p:nvCxnSpPr>
          <p:spPr bwMode="auto">
            <a:xfrm rot="10800000">
              <a:off x="3951878" y="1708043"/>
              <a:ext cx="1465503" cy="271"/>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53" name="Straight Connector 52"/>
            <p:cNvCxnSpPr/>
            <p:nvPr/>
          </p:nvCxnSpPr>
          <p:spPr bwMode="auto">
            <a:xfrm rot="10800000">
              <a:off x="3951878" y="1911243"/>
              <a:ext cx="1465503" cy="271"/>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pic>
          <p:nvPicPr>
            <p:cNvPr id="14" name="Picture 88"/>
            <p:cNvPicPr>
              <a:picLocks noChangeAspect="1" noChangeArrowheads="1"/>
            </p:cNvPicPr>
            <p:nvPr/>
          </p:nvPicPr>
          <p:blipFill>
            <a:blip r:embed="rId3"/>
            <a:srcRect/>
            <a:stretch>
              <a:fillRect/>
            </a:stretch>
          </p:blipFill>
          <p:spPr bwMode="auto">
            <a:xfrm>
              <a:off x="358953" y="1028700"/>
              <a:ext cx="2046886" cy="1473476"/>
            </a:xfrm>
            <a:prstGeom prst="rect">
              <a:avLst/>
            </a:prstGeom>
            <a:noFill/>
            <a:ln w="9525" algn="ctr">
              <a:noFill/>
              <a:miter lim="800000"/>
              <a:headEnd/>
              <a:tailEnd/>
            </a:ln>
          </p:spPr>
        </p:pic>
        <p:sp>
          <p:nvSpPr>
            <p:cNvPr id="15" name="TextBox 14"/>
            <p:cNvSpPr txBox="1"/>
            <p:nvPr/>
          </p:nvSpPr>
          <p:spPr>
            <a:xfrm>
              <a:off x="792064" y="1291267"/>
              <a:ext cx="1292145" cy="258532"/>
            </a:xfrm>
            <a:prstGeom prst="rect">
              <a:avLst/>
            </a:prstGeom>
            <a:noFill/>
          </p:spPr>
          <p:txBody>
            <a:bodyPr wrap="square" rtlCol="0">
              <a:spAutoFit/>
            </a:bodyPr>
            <a:lstStyle/>
            <a:p>
              <a:r>
                <a:rPr lang="en-US" sz="1200" b="1" dirty="0"/>
                <a:t>AS 65100</a:t>
              </a:r>
              <a:endParaRPr lang="en-US" sz="1100" dirty="0"/>
            </a:p>
          </p:txBody>
        </p:sp>
        <p:pic>
          <p:nvPicPr>
            <p:cNvPr id="18" name="Picture 37"/>
            <p:cNvPicPr>
              <a:picLocks noChangeArrowheads="1"/>
            </p:cNvPicPr>
            <p:nvPr/>
          </p:nvPicPr>
          <p:blipFill>
            <a:blip r:embed="rId4"/>
            <a:srcRect/>
            <a:stretch>
              <a:fillRect/>
            </a:stretch>
          </p:blipFill>
          <p:spPr bwMode="auto">
            <a:xfrm>
              <a:off x="3156780" y="1571367"/>
              <a:ext cx="870351" cy="451691"/>
            </a:xfrm>
            <a:prstGeom prst="rect">
              <a:avLst/>
            </a:prstGeom>
            <a:noFill/>
            <a:ln w="9525">
              <a:noFill/>
              <a:miter lim="800000"/>
              <a:headEnd/>
              <a:tailEnd/>
            </a:ln>
          </p:spPr>
        </p:pic>
        <p:pic>
          <p:nvPicPr>
            <p:cNvPr id="19" name="Picture 37"/>
            <p:cNvPicPr>
              <a:picLocks noChangeArrowheads="1"/>
            </p:cNvPicPr>
            <p:nvPr/>
          </p:nvPicPr>
          <p:blipFill>
            <a:blip r:embed="rId4"/>
            <a:srcRect/>
            <a:stretch>
              <a:fillRect/>
            </a:stretch>
          </p:blipFill>
          <p:spPr bwMode="auto">
            <a:xfrm>
              <a:off x="939457" y="1571096"/>
              <a:ext cx="870351" cy="451691"/>
            </a:xfrm>
            <a:prstGeom prst="rect">
              <a:avLst/>
            </a:prstGeom>
            <a:noFill/>
            <a:ln w="9525">
              <a:noFill/>
              <a:miter lim="800000"/>
              <a:headEnd/>
              <a:tailEnd/>
            </a:ln>
          </p:spPr>
        </p:pic>
        <p:sp>
          <p:nvSpPr>
            <p:cNvPr id="21" name="TextBox 20"/>
            <p:cNvSpPr txBox="1"/>
            <p:nvPr/>
          </p:nvSpPr>
          <p:spPr>
            <a:xfrm>
              <a:off x="1184312" y="1789595"/>
              <a:ext cx="380232" cy="258532"/>
            </a:xfrm>
            <a:prstGeom prst="rect">
              <a:avLst/>
            </a:prstGeom>
            <a:noFill/>
          </p:spPr>
          <p:txBody>
            <a:bodyPr wrap="none" rtlCol="0">
              <a:spAutoFit/>
            </a:bodyPr>
            <a:lstStyle/>
            <a:p>
              <a:r>
                <a:rPr lang="en-US" sz="1200" b="1" dirty="0">
                  <a:solidFill>
                    <a:schemeClr val="bg1"/>
                  </a:solidFill>
                </a:rPr>
                <a:t>R1</a:t>
              </a:r>
            </a:p>
          </p:txBody>
        </p:sp>
        <p:pic>
          <p:nvPicPr>
            <p:cNvPr id="24" name="Picture 37"/>
            <p:cNvPicPr>
              <a:picLocks noChangeArrowheads="1"/>
            </p:cNvPicPr>
            <p:nvPr/>
          </p:nvPicPr>
          <p:blipFill>
            <a:blip r:embed="rId4"/>
            <a:srcRect/>
            <a:stretch>
              <a:fillRect/>
            </a:stretch>
          </p:blipFill>
          <p:spPr bwMode="auto">
            <a:xfrm>
              <a:off x="7677519" y="1603551"/>
              <a:ext cx="870351" cy="451691"/>
            </a:xfrm>
            <a:prstGeom prst="rect">
              <a:avLst/>
            </a:prstGeom>
            <a:noFill/>
            <a:ln w="9525">
              <a:noFill/>
              <a:miter lim="800000"/>
              <a:headEnd/>
              <a:tailEnd/>
            </a:ln>
          </p:spPr>
        </p:pic>
        <p:sp>
          <p:nvSpPr>
            <p:cNvPr id="25" name="TextBox 24"/>
            <p:cNvSpPr txBox="1"/>
            <p:nvPr/>
          </p:nvSpPr>
          <p:spPr>
            <a:xfrm>
              <a:off x="7973174" y="1822050"/>
              <a:ext cx="380232" cy="258532"/>
            </a:xfrm>
            <a:prstGeom prst="rect">
              <a:avLst/>
            </a:prstGeom>
            <a:noFill/>
          </p:spPr>
          <p:txBody>
            <a:bodyPr wrap="none" rtlCol="0">
              <a:spAutoFit/>
            </a:bodyPr>
            <a:lstStyle/>
            <a:p>
              <a:r>
                <a:rPr lang="en-US" sz="1200" b="1" dirty="0">
                  <a:solidFill>
                    <a:schemeClr val="bg1"/>
                  </a:solidFill>
                </a:rPr>
                <a:t>R4</a:t>
              </a:r>
            </a:p>
          </p:txBody>
        </p:sp>
        <p:cxnSp>
          <p:nvCxnSpPr>
            <p:cNvPr id="30" name="Straight Connector 29"/>
            <p:cNvCxnSpPr>
              <a:stCxn id="18" idx="1"/>
              <a:endCxn id="19" idx="3"/>
            </p:cNvCxnSpPr>
            <p:nvPr/>
          </p:nvCxnSpPr>
          <p:spPr bwMode="auto">
            <a:xfrm rot="10800000">
              <a:off x="1809808" y="1796943"/>
              <a:ext cx="1346972" cy="271"/>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
          <p:nvSpPr>
            <p:cNvPr id="34" name="TextBox 33"/>
            <p:cNvSpPr txBox="1"/>
            <p:nvPr/>
          </p:nvSpPr>
          <p:spPr>
            <a:xfrm>
              <a:off x="3015996" y="2301586"/>
              <a:ext cx="1202573" cy="244682"/>
            </a:xfrm>
            <a:prstGeom prst="rect">
              <a:avLst/>
            </a:prstGeom>
            <a:noFill/>
          </p:spPr>
          <p:txBody>
            <a:bodyPr wrap="none" rtlCol="0">
              <a:spAutoFit/>
            </a:bodyPr>
            <a:lstStyle/>
            <a:p>
              <a:r>
                <a:rPr lang="en-US" sz="1100" dirty="0"/>
                <a:t>Lo0 192.168.2.2</a:t>
              </a:r>
            </a:p>
          </p:txBody>
        </p:sp>
        <p:sp>
          <p:nvSpPr>
            <p:cNvPr id="35" name="TextBox 34"/>
            <p:cNvSpPr txBox="1"/>
            <p:nvPr/>
          </p:nvSpPr>
          <p:spPr>
            <a:xfrm>
              <a:off x="3923352" y="1899418"/>
              <a:ext cx="301686" cy="244682"/>
            </a:xfrm>
            <a:prstGeom prst="rect">
              <a:avLst/>
            </a:prstGeom>
            <a:noFill/>
          </p:spPr>
          <p:txBody>
            <a:bodyPr wrap="none" rtlCol="0">
              <a:spAutoFit/>
            </a:bodyPr>
            <a:lstStyle/>
            <a:p>
              <a:r>
                <a:rPr lang="en-US" sz="1100" dirty="0"/>
                <a:t>.1</a:t>
              </a:r>
            </a:p>
          </p:txBody>
        </p:sp>
        <p:sp>
          <p:nvSpPr>
            <p:cNvPr id="38" name="Rectangle 37"/>
            <p:cNvSpPr/>
            <p:nvPr/>
          </p:nvSpPr>
          <p:spPr>
            <a:xfrm>
              <a:off x="6835184" y="1593921"/>
              <a:ext cx="928459" cy="244682"/>
            </a:xfrm>
            <a:prstGeom prst="rect">
              <a:avLst/>
            </a:prstGeom>
          </p:spPr>
          <p:txBody>
            <a:bodyPr wrap="none">
              <a:spAutoFit/>
            </a:bodyPr>
            <a:lstStyle/>
            <a:p>
              <a:pPr defTabSz="814388"/>
              <a:r>
                <a:rPr lang="en-US" sz="1100" dirty="0"/>
                <a:t>192.168.1.1</a:t>
              </a:r>
              <a:endParaRPr lang="en-US" sz="1400" b="1" dirty="0"/>
            </a:p>
          </p:txBody>
        </p:sp>
        <p:sp>
          <p:nvSpPr>
            <p:cNvPr id="39" name="Rectangle 38"/>
            <p:cNvSpPr/>
            <p:nvPr/>
          </p:nvSpPr>
          <p:spPr>
            <a:xfrm>
              <a:off x="1855341" y="1550175"/>
              <a:ext cx="849913" cy="244682"/>
            </a:xfrm>
            <a:prstGeom prst="rect">
              <a:avLst/>
            </a:prstGeom>
          </p:spPr>
          <p:txBody>
            <a:bodyPr wrap="none">
              <a:spAutoFit/>
            </a:bodyPr>
            <a:lstStyle/>
            <a:p>
              <a:pPr defTabSz="814388"/>
              <a:r>
                <a:rPr lang="en-US" sz="1100" dirty="0"/>
                <a:t>172.16.1.1</a:t>
              </a:r>
              <a:endParaRPr lang="en-US" sz="1400" b="1" dirty="0"/>
            </a:p>
          </p:txBody>
        </p:sp>
        <p:sp>
          <p:nvSpPr>
            <p:cNvPr id="44" name="TextBox 43"/>
            <p:cNvSpPr txBox="1"/>
            <p:nvPr/>
          </p:nvSpPr>
          <p:spPr>
            <a:xfrm>
              <a:off x="3427981" y="1789595"/>
              <a:ext cx="380232" cy="258532"/>
            </a:xfrm>
            <a:prstGeom prst="rect">
              <a:avLst/>
            </a:prstGeom>
            <a:noFill/>
          </p:spPr>
          <p:txBody>
            <a:bodyPr wrap="none" rtlCol="0">
              <a:spAutoFit/>
            </a:bodyPr>
            <a:lstStyle/>
            <a:p>
              <a:r>
                <a:rPr lang="en-US" sz="1200" b="1" dirty="0">
                  <a:solidFill>
                    <a:schemeClr val="bg1"/>
                  </a:solidFill>
                </a:rPr>
                <a:t>R2</a:t>
              </a:r>
            </a:p>
          </p:txBody>
        </p:sp>
        <p:pic>
          <p:nvPicPr>
            <p:cNvPr id="47" name="Picture 37"/>
            <p:cNvPicPr>
              <a:picLocks noChangeArrowheads="1"/>
            </p:cNvPicPr>
            <p:nvPr/>
          </p:nvPicPr>
          <p:blipFill>
            <a:blip r:embed="rId4"/>
            <a:srcRect/>
            <a:stretch>
              <a:fillRect/>
            </a:stretch>
          </p:blipFill>
          <p:spPr bwMode="auto">
            <a:xfrm>
              <a:off x="5328480" y="1596767"/>
              <a:ext cx="870351" cy="451691"/>
            </a:xfrm>
            <a:prstGeom prst="rect">
              <a:avLst/>
            </a:prstGeom>
            <a:noFill/>
            <a:ln w="9525">
              <a:noFill/>
              <a:miter lim="800000"/>
              <a:headEnd/>
              <a:tailEnd/>
            </a:ln>
          </p:spPr>
        </p:pic>
        <p:sp>
          <p:nvSpPr>
            <p:cNvPr id="48" name="TextBox 47"/>
            <p:cNvSpPr txBox="1"/>
            <p:nvPr/>
          </p:nvSpPr>
          <p:spPr>
            <a:xfrm>
              <a:off x="5599681" y="1814995"/>
              <a:ext cx="380232" cy="258532"/>
            </a:xfrm>
            <a:prstGeom prst="rect">
              <a:avLst/>
            </a:prstGeom>
            <a:noFill/>
          </p:spPr>
          <p:txBody>
            <a:bodyPr wrap="none" rtlCol="0">
              <a:spAutoFit/>
            </a:bodyPr>
            <a:lstStyle/>
            <a:p>
              <a:r>
                <a:rPr lang="en-US" sz="1200" b="1" dirty="0">
                  <a:solidFill>
                    <a:schemeClr val="bg1"/>
                  </a:solidFill>
                </a:rPr>
                <a:t>R3</a:t>
              </a:r>
            </a:p>
          </p:txBody>
        </p:sp>
        <p:cxnSp>
          <p:nvCxnSpPr>
            <p:cNvPr id="49" name="Straight Connector 48"/>
            <p:cNvCxnSpPr>
              <a:stCxn id="24" idx="1"/>
              <a:endCxn id="47" idx="3"/>
            </p:cNvCxnSpPr>
            <p:nvPr/>
          </p:nvCxnSpPr>
          <p:spPr bwMode="auto">
            <a:xfrm rot="10800000">
              <a:off x="6198831" y="1822613"/>
              <a:ext cx="1478688" cy="6784"/>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
          <p:nvSpPr>
            <p:cNvPr id="54" name="Rectangle 53"/>
            <p:cNvSpPr/>
            <p:nvPr/>
          </p:nvSpPr>
          <p:spPr>
            <a:xfrm>
              <a:off x="4244384" y="1365321"/>
              <a:ext cx="888385" cy="244682"/>
            </a:xfrm>
            <a:prstGeom prst="rect">
              <a:avLst/>
            </a:prstGeom>
          </p:spPr>
          <p:txBody>
            <a:bodyPr wrap="none">
              <a:spAutoFit/>
            </a:bodyPr>
            <a:lstStyle/>
            <a:p>
              <a:pPr defTabSz="814388"/>
              <a:r>
                <a:rPr lang="en-US" sz="1100" dirty="0"/>
                <a:t>10.1.1.0/24</a:t>
              </a:r>
              <a:endParaRPr lang="en-US" sz="1400" b="1" dirty="0"/>
            </a:p>
          </p:txBody>
        </p:sp>
        <p:sp>
          <p:nvSpPr>
            <p:cNvPr id="55" name="Rectangle 54"/>
            <p:cNvSpPr/>
            <p:nvPr/>
          </p:nvSpPr>
          <p:spPr>
            <a:xfrm>
              <a:off x="4244384" y="1974921"/>
              <a:ext cx="888385" cy="244682"/>
            </a:xfrm>
            <a:prstGeom prst="rect">
              <a:avLst/>
            </a:prstGeom>
          </p:spPr>
          <p:txBody>
            <a:bodyPr wrap="none">
              <a:spAutoFit/>
            </a:bodyPr>
            <a:lstStyle/>
            <a:p>
              <a:pPr defTabSz="814388"/>
              <a:r>
                <a:rPr lang="en-US" sz="1100" dirty="0"/>
                <a:t>10.2.2.0/24</a:t>
              </a:r>
              <a:endParaRPr lang="en-US" sz="1400" b="1" dirty="0"/>
            </a:p>
          </p:txBody>
        </p:sp>
        <p:sp>
          <p:nvSpPr>
            <p:cNvPr id="56" name="TextBox 55"/>
            <p:cNvSpPr txBox="1"/>
            <p:nvPr/>
          </p:nvSpPr>
          <p:spPr>
            <a:xfrm>
              <a:off x="3923352" y="1480318"/>
              <a:ext cx="301686" cy="244682"/>
            </a:xfrm>
            <a:prstGeom prst="rect">
              <a:avLst/>
            </a:prstGeom>
            <a:noFill/>
          </p:spPr>
          <p:txBody>
            <a:bodyPr wrap="none" rtlCol="0">
              <a:spAutoFit/>
            </a:bodyPr>
            <a:lstStyle/>
            <a:p>
              <a:r>
                <a:rPr lang="en-US" sz="1100" dirty="0"/>
                <a:t>.1</a:t>
              </a:r>
            </a:p>
          </p:txBody>
        </p:sp>
        <p:sp>
          <p:nvSpPr>
            <p:cNvPr id="58" name="TextBox 57"/>
            <p:cNvSpPr txBox="1"/>
            <p:nvPr/>
          </p:nvSpPr>
          <p:spPr>
            <a:xfrm>
              <a:off x="5091752" y="1480318"/>
              <a:ext cx="301686" cy="244682"/>
            </a:xfrm>
            <a:prstGeom prst="rect">
              <a:avLst/>
            </a:prstGeom>
            <a:noFill/>
          </p:spPr>
          <p:txBody>
            <a:bodyPr wrap="none" rtlCol="0">
              <a:spAutoFit/>
            </a:bodyPr>
            <a:lstStyle/>
            <a:p>
              <a:r>
                <a:rPr lang="en-US" sz="1100" dirty="0"/>
                <a:t>.2</a:t>
              </a:r>
            </a:p>
          </p:txBody>
        </p:sp>
        <p:sp>
          <p:nvSpPr>
            <p:cNvPr id="59" name="TextBox 58"/>
            <p:cNvSpPr txBox="1"/>
            <p:nvPr/>
          </p:nvSpPr>
          <p:spPr>
            <a:xfrm>
              <a:off x="5091752" y="1899418"/>
              <a:ext cx="301686" cy="244682"/>
            </a:xfrm>
            <a:prstGeom prst="rect">
              <a:avLst/>
            </a:prstGeom>
            <a:noFill/>
          </p:spPr>
          <p:txBody>
            <a:bodyPr wrap="none" rtlCol="0">
              <a:spAutoFit/>
            </a:bodyPr>
            <a:lstStyle/>
            <a:p>
              <a:r>
                <a:rPr lang="en-US" sz="1100" dirty="0"/>
                <a:t>.2</a:t>
              </a:r>
            </a:p>
          </p:txBody>
        </p:sp>
        <p:sp>
          <p:nvSpPr>
            <p:cNvPr id="60" name="TextBox 59"/>
            <p:cNvSpPr txBox="1"/>
            <p:nvPr/>
          </p:nvSpPr>
          <p:spPr>
            <a:xfrm>
              <a:off x="5187696" y="2301586"/>
              <a:ext cx="1202573" cy="244682"/>
            </a:xfrm>
            <a:prstGeom prst="rect">
              <a:avLst/>
            </a:prstGeom>
            <a:noFill/>
          </p:spPr>
          <p:txBody>
            <a:bodyPr wrap="none" rtlCol="0">
              <a:spAutoFit/>
            </a:bodyPr>
            <a:lstStyle/>
            <a:p>
              <a:r>
                <a:rPr lang="en-US" sz="1100" dirty="0"/>
                <a:t>Lo0 192.168.3.3</a:t>
              </a:r>
            </a:p>
          </p:txBody>
        </p:sp>
        <p:sp>
          <p:nvSpPr>
            <p:cNvPr id="61" name="TextBox 60"/>
            <p:cNvSpPr txBox="1"/>
            <p:nvPr/>
          </p:nvSpPr>
          <p:spPr>
            <a:xfrm>
              <a:off x="4115233" y="1113467"/>
              <a:ext cx="1292145" cy="258532"/>
            </a:xfrm>
            <a:prstGeom prst="rect">
              <a:avLst/>
            </a:prstGeom>
            <a:noFill/>
          </p:spPr>
          <p:txBody>
            <a:bodyPr wrap="square" rtlCol="0">
              <a:spAutoFit/>
            </a:bodyPr>
            <a:lstStyle/>
            <a:p>
              <a:r>
                <a:rPr lang="en-US" sz="1200" b="1" dirty="0"/>
                <a:t>AS 65101</a:t>
              </a:r>
              <a:endParaRPr lang="en-US" sz="1100" dirty="0"/>
            </a:p>
          </p:txBody>
        </p:sp>
        <p:sp>
          <p:nvSpPr>
            <p:cNvPr id="65" name="TextBox 64"/>
            <p:cNvSpPr txBox="1"/>
            <p:nvPr/>
          </p:nvSpPr>
          <p:spPr>
            <a:xfrm>
              <a:off x="4013633" y="1684967"/>
              <a:ext cx="1292145" cy="244682"/>
            </a:xfrm>
            <a:prstGeom prst="rect">
              <a:avLst/>
            </a:prstGeom>
            <a:noFill/>
          </p:spPr>
          <p:txBody>
            <a:bodyPr wrap="square" rtlCol="0">
              <a:spAutoFit/>
            </a:bodyPr>
            <a:lstStyle/>
            <a:p>
              <a:r>
                <a:rPr lang="en-US" sz="1100" b="1" dirty="0"/>
                <a:t>EIGRP</a:t>
              </a:r>
              <a:endParaRPr lang="en-US" sz="1100" dirty="0"/>
            </a:p>
          </p:txBody>
        </p:sp>
        <p:cxnSp>
          <p:nvCxnSpPr>
            <p:cNvPr id="67" name="Straight Arrow Connector 66"/>
            <p:cNvCxnSpPr>
              <a:stCxn id="44" idx="2"/>
              <a:endCxn id="34" idx="0"/>
            </p:cNvCxnSpPr>
            <p:nvPr/>
          </p:nvCxnSpPr>
          <p:spPr bwMode="auto">
            <a:xfrm rot="5400000">
              <a:off x="3490961" y="2174449"/>
              <a:ext cx="253459" cy="81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68" name="Straight Arrow Connector 67"/>
            <p:cNvCxnSpPr>
              <a:stCxn id="48" idx="2"/>
              <a:endCxn id="60" idx="0"/>
            </p:cNvCxnSpPr>
            <p:nvPr/>
          </p:nvCxnSpPr>
          <p:spPr bwMode="auto">
            <a:xfrm rot="5400000">
              <a:off x="5675361" y="2187149"/>
              <a:ext cx="228059" cy="81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gr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BGP Synchronization</a:t>
            </a:r>
          </a:p>
        </p:txBody>
      </p:sp>
      <p:sp>
        <p:nvSpPr>
          <p:cNvPr id="4" name="Content Placeholder 3"/>
          <p:cNvSpPr>
            <a:spLocks noGrp="1"/>
          </p:cNvSpPr>
          <p:nvPr>
            <p:ph idx="1"/>
          </p:nvPr>
        </p:nvSpPr>
        <p:spPr/>
        <p:txBody>
          <a:bodyPr>
            <a:normAutofit/>
          </a:bodyPr>
          <a:lstStyle/>
          <a:p>
            <a:r>
              <a:rPr lang="en-US" dirty="0"/>
              <a:t>Recall that the BGP synchronization rule states that:</a:t>
            </a:r>
          </a:p>
          <a:p>
            <a:pPr lvl="1"/>
            <a:r>
              <a:rPr lang="en-US" dirty="0"/>
              <a:t>“</a:t>
            </a:r>
            <a:r>
              <a:rPr lang="en-US" i="1" dirty="0"/>
              <a:t>A BGP router should not use, or advertise a route learned by IBGP, unless that route is local or is learned from the IGP</a:t>
            </a:r>
            <a:r>
              <a:rPr lang="en-US" dirty="0"/>
              <a:t>.”</a:t>
            </a:r>
          </a:p>
          <a:p>
            <a:r>
              <a:rPr lang="en-US" dirty="0"/>
              <a:t>By default </a:t>
            </a:r>
            <a:r>
              <a:rPr lang="en-US"/>
              <a:t>synchronization is disabled</a:t>
            </a:r>
            <a:r>
              <a:rPr lang="en-US" dirty="0"/>
              <a:t>, therefore BGP can use and advertise to an external BGP neighbor routes learned from an IBGP neighbor that are not present in the local routing table.</a:t>
            </a:r>
          </a:p>
          <a:p>
            <a:pPr lvl="1"/>
            <a:r>
              <a:rPr lang="en-US" dirty="0"/>
              <a:t>Use the</a:t>
            </a:r>
            <a:r>
              <a:rPr lang="en-US" b="1" dirty="0">
                <a:latin typeface="Courier New" pitchFamily="49" charset="0"/>
                <a:cs typeface="Courier New" pitchFamily="49" charset="0"/>
              </a:rPr>
              <a:t> synchronization </a:t>
            </a:r>
            <a:r>
              <a:rPr lang="en-US" dirty="0"/>
              <a:t>router configuration command to enable BGP synchronization so that a router will not advertise routes in BGP until it learns them in an IGP. </a:t>
            </a:r>
          </a:p>
          <a:p>
            <a:pPr lvl="1"/>
            <a:r>
              <a:rPr lang="en-US" dirty="0"/>
              <a:t>The</a:t>
            </a:r>
            <a:r>
              <a:rPr lang="en-US" b="1" dirty="0">
                <a:latin typeface="Courier New" pitchFamily="49" charset="0"/>
                <a:cs typeface="Courier New" pitchFamily="49" charset="0"/>
              </a:rPr>
              <a:t> no synchronization </a:t>
            </a:r>
            <a:r>
              <a:rPr lang="en-US" dirty="0"/>
              <a:t>router configuration command disables synchronization.</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Networks That BGP Advertises </a:t>
            </a:r>
          </a:p>
        </p:txBody>
      </p:sp>
      <p:sp>
        <p:nvSpPr>
          <p:cNvPr id="3" name="Content Placeholder 2"/>
          <p:cNvSpPr>
            <a:spLocks noGrp="1"/>
          </p:cNvSpPr>
          <p:nvPr>
            <p:ph idx="1"/>
          </p:nvPr>
        </p:nvSpPr>
        <p:spPr/>
        <p:txBody>
          <a:bodyPr>
            <a:normAutofit/>
          </a:bodyPr>
          <a:lstStyle/>
          <a:p>
            <a:r>
              <a:rPr lang="en-US" dirty="0"/>
              <a:t>Two options are available to advertise networks into BGP: </a:t>
            </a:r>
          </a:p>
          <a:p>
            <a:pPr lvl="1"/>
            <a:r>
              <a:rPr lang="en-US" dirty="0"/>
              <a:t>The</a:t>
            </a:r>
            <a:r>
              <a:rPr lang="en-US" b="1" dirty="0">
                <a:latin typeface="Courier New" pitchFamily="49" charset="0"/>
                <a:cs typeface="Courier New" pitchFamily="49" charset="0"/>
              </a:rPr>
              <a:t> network </a:t>
            </a:r>
            <a:r>
              <a:rPr lang="en-US" dirty="0"/>
              <a:t>command.</a:t>
            </a:r>
          </a:p>
          <a:p>
            <a:pPr lvl="1"/>
            <a:r>
              <a:rPr lang="en-US" dirty="0"/>
              <a:t>Redistributing IGP routes into BGP.</a:t>
            </a:r>
          </a:p>
          <a:p>
            <a:pPr>
              <a:lnSpc>
                <a:spcPct val="105000"/>
              </a:lnSpc>
            </a:pPr>
            <a:r>
              <a:rPr lang="en-US"/>
              <a:t>Note: Redistributing </a:t>
            </a:r>
            <a:r>
              <a:rPr lang="en-US" dirty="0"/>
              <a:t>is not recommended because it could result in unstable BGP tables.</a:t>
            </a:r>
          </a:p>
          <a:p>
            <a:pPr marL="236538" lvl="1">
              <a:lnSpc>
                <a:spcPct val="105000"/>
              </a:lnSpc>
              <a:spcBef>
                <a:spcPct val="50000"/>
              </a:spcBef>
              <a:buFont typeface="Wingdings" pitchFamily="2" charset="2"/>
              <a:buChar char="§"/>
            </a:pPr>
            <a:endParaRPr lang="en-US" sz="2400" dirty="0">
              <a:ea typeface="+mn-ea"/>
              <a:cs typeface="+mn-cs"/>
            </a:endParaRPr>
          </a:p>
          <a:p>
            <a:pPr marL="236538" lvl="1">
              <a:lnSpc>
                <a:spcPct val="105000"/>
              </a:lnSpc>
              <a:spcBef>
                <a:spcPct val="50000"/>
              </a:spcBef>
              <a:buFont typeface="Wingdings" pitchFamily="2" charset="2"/>
              <a:buChar char="§"/>
            </a:pPr>
            <a:endParaRPr lang="en-US" sz="2400" dirty="0">
              <a:ea typeface="+mn-ea"/>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a:t>Identify BGP Networks</a:t>
            </a:r>
            <a:endParaRPr lang="en-US" dirty="0"/>
          </a:p>
        </p:txBody>
      </p:sp>
      <p:sp>
        <p:nvSpPr>
          <p:cNvPr id="13" name="Content Placeholder 12"/>
          <p:cNvSpPr>
            <a:spLocks noGrp="1"/>
          </p:cNvSpPr>
          <p:nvPr>
            <p:ph idx="1"/>
          </p:nvPr>
        </p:nvSpPr>
        <p:spPr/>
        <p:txBody>
          <a:bodyPr>
            <a:normAutofit lnSpcReduction="10000"/>
          </a:bodyPr>
          <a:lstStyle/>
          <a:p>
            <a:r>
              <a:rPr lang="en-US"/>
              <a:t>Enable BGP to advertise a network if it is present.</a:t>
            </a:r>
          </a:p>
          <a:p>
            <a:endParaRPr lang="en-US" dirty="0"/>
          </a:p>
        </p:txBody>
      </p:sp>
      <p:sp>
        <p:nvSpPr>
          <p:cNvPr id="14" name="Text Placeholder 13"/>
          <p:cNvSpPr>
            <a:spLocks noGrp="1"/>
          </p:cNvSpPr>
          <p:nvPr>
            <p:ph type="body" sz="quarter" idx="10"/>
          </p:nvPr>
        </p:nvSpPr>
        <p:spPr/>
        <p:txBody>
          <a:bodyPr/>
          <a:lstStyle/>
          <a:p>
            <a:r>
              <a:rPr lang="en-US"/>
              <a:t>Router(config-router)#</a:t>
            </a:r>
            <a:endParaRPr lang="en-US" dirty="0"/>
          </a:p>
        </p:txBody>
      </p:sp>
      <p:sp>
        <p:nvSpPr>
          <p:cNvPr id="15" name="Text Placeholder 14"/>
          <p:cNvSpPr>
            <a:spLocks noGrp="1"/>
          </p:cNvSpPr>
          <p:nvPr>
            <p:ph type="body" sz="quarter" idx="11"/>
          </p:nvPr>
        </p:nvSpPr>
        <p:spPr/>
        <p:txBody>
          <a:bodyPr/>
          <a:lstStyle/>
          <a:p>
            <a:r>
              <a:rPr lang="en-US"/>
              <a:t>network </a:t>
            </a:r>
            <a:r>
              <a:rPr lang="en-US" b="0" i="1"/>
              <a:t>network-number</a:t>
            </a:r>
            <a:r>
              <a:rPr lang="en-US"/>
              <a:t> [mask </a:t>
            </a:r>
            <a:r>
              <a:rPr lang="en-US" b="0" i="1"/>
              <a:t>network-mask</a:t>
            </a:r>
            <a:r>
              <a:rPr lang="en-US"/>
              <a:t>] [route-map </a:t>
            </a:r>
            <a:r>
              <a:rPr lang="en-US" b="0" i="1"/>
              <a:t>map-tag</a:t>
            </a:r>
            <a:r>
              <a:rPr lang="en-US"/>
              <a:t>]</a:t>
            </a:r>
            <a:endParaRPr lang="en-US" dirty="0"/>
          </a:p>
        </p:txBody>
      </p:sp>
      <p:sp>
        <p:nvSpPr>
          <p:cNvPr id="7" name="Content Placeholder 6"/>
          <p:cNvSpPr>
            <a:spLocks noGrp="1"/>
          </p:cNvSpPr>
          <p:nvPr>
            <p:ph idx="12"/>
          </p:nvPr>
        </p:nvSpPr>
        <p:spPr/>
        <p:txBody>
          <a:bodyPr>
            <a:normAutofit lnSpcReduction="10000"/>
          </a:bodyPr>
          <a:lstStyle/>
          <a:p>
            <a:r>
              <a:rPr lang="en-US"/>
              <a:t>The BGP </a:t>
            </a:r>
            <a:r>
              <a:rPr lang="en-US" b="1">
                <a:latin typeface="Courier New" pitchFamily="49" charset="0"/>
                <a:cs typeface="Courier New" pitchFamily="49" charset="0"/>
              </a:rPr>
              <a:t>network</a:t>
            </a:r>
            <a:r>
              <a:rPr lang="en-US"/>
              <a:t> command determines which networks this router advertises. </a:t>
            </a:r>
          </a:p>
          <a:p>
            <a:pPr lvl="1"/>
            <a:r>
              <a:rPr lang="en-US"/>
              <a:t>Unlike IGPs, the command does not start BGP on specific interfaces.</a:t>
            </a:r>
          </a:p>
          <a:p>
            <a:r>
              <a:rPr lang="en-US"/>
              <a:t>The </a:t>
            </a:r>
            <a:r>
              <a:rPr lang="en-US" b="1">
                <a:latin typeface="Courier New" pitchFamily="49" charset="0"/>
                <a:cs typeface="Courier New" pitchFamily="49" charset="0"/>
              </a:rPr>
              <a:t>mask</a:t>
            </a:r>
            <a:r>
              <a:rPr lang="en-US"/>
              <a:t> parameter indicates that BGP-4 supports subnetting and supernetting. </a:t>
            </a:r>
          </a:p>
          <a:p>
            <a:pPr lvl="1"/>
            <a:r>
              <a:rPr lang="en-US"/>
              <a:t>If the mask is not specified, this command announces only the classful network</a:t>
            </a:r>
          </a:p>
          <a:p>
            <a:r>
              <a:rPr lang="en-US"/>
              <a:t>It is also important to note that the prefix must exactly match (address and mask) an entry in the IP routing table.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BGP Route Must Be in IP Routing Table</a:t>
            </a:r>
          </a:p>
        </p:txBody>
      </p:sp>
      <p:sp>
        <p:nvSpPr>
          <p:cNvPr id="3" name="Content Placeholder 2"/>
          <p:cNvSpPr>
            <a:spLocks noGrp="1"/>
          </p:cNvSpPr>
          <p:nvPr>
            <p:ph idx="1"/>
          </p:nvPr>
        </p:nvSpPr>
        <p:spPr/>
        <p:txBody>
          <a:bodyPr>
            <a:normAutofit/>
          </a:bodyPr>
          <a:lstStyle/>
          <a:p>
            <a:r>
              <a:rPr lang="en-US" dirty="0"/>
              <a:t>It is important to understand that any network (both address and mask) must exist in the routing table for the network to be advertised in BGP.</a:t>
            </a:r>
          </a:p>
          <a:p>
            <a:r>
              <a:rPr lang="en-US" dirty="0"/>
              <a:t>For example, to summarize many networks and advertise a CIDR block 192.168.0.0/16, configure:</a:t>
            </a:r>
          </a:p>
          <a:p>
            <a:pPr lvl="2">
              <a:buNone/>
            </a:pPr>
            <a:r>
              <a:rPr lang="en-US" sz="2000" b="1" dirty="0">
                <a:latin typeface="Courier New" pitchFamily="49" charset="0"/>
                <a:cs typeface="Courier New" pitchFamily="49" charset="0"/>
              </a:rPr>
              <a:t>network 192.168.0.0 mask 255.255.0.0</a:t>
            </a:r>
          </a:p>
          <a:p>
            <a:pPr lvl="2">
              <a:buNone/>
            </a:pPr>
            <a:r>
              <a:rPr lang="en-US" sz="2000" b="1" dirty="0">
                <a:latin typeface="Courier New" pitchFamily="49" charset="0"/>
                <a:cs typeface="Courier New" pitchFamily="49" charset="0"/>
              </a:rPr>
              <a:t>ip route 192.168.0.0 255.255.0.0 null0</a:t>
            </a:r>
          </a:p>
          <a:p>
            <a:r>
              <a:rPr lang="en-US" dirty="0"/>
              <a:t>Now BGP can find an exact match in the routing table and announce the 192.168.0.0/16 network to its neighbors.</a:t>
            </a:r>
          </a:p>
          <a:p>
            <a:pPr lvl="1"/>
            <a:r>
              <a:rPr lang="en-US" dirty="0"/>
              <a:t>The advertised static route would never actually be used since BGP would contain longer prefix matching routes in its routing table.</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p:txBody>
          <a:bodyPr/>
          <a:lstStyle/>
          <a:p>
            <a:r>
              <a:rPr lang="en-US" dirty="0"/>
              <a:t>Clearing the BGP Session</a:t>
            </a:r>
          </a:p>
        </p:txBody>
      </p:sp>
      <p:sp>
        <p:nvSpPr>
          <p:cNvPr id="850947" name="Rectangle 3"/>
          <p:cNvSpPr>
            <a:spLocks noGrp="1" noChangeArrowheads="1"/>
          </p:cNvSpPr>
          <p:nvPr>
            <p:ph idx="1"/>
          </p:nvPr>
        </p:nvSpPr>
        <p:spPr/>
        <p:txBody>
          <a:bodyPr>
            <a:normAutofit/>
          </a:bodyPr>
          <a:lstStyle/>
          <a:p>
            <a:r>
              <a:rPr lang="en-US" dirty="0"/>
              <a:t>When </a:t>
            </a:r>
            <a:r>
              <a:rPr lang="en-US"/>
              <a:t>policies such </a:t>
            </a:r>
            <a:r>
              <a:rPr lang="en-US" dirty="0"/>
              <a:t>as access lists or attributes are changed, the Cisco IOS applies changes on only those updates received or sent </a:t>
            </a:r>
            <a:r>
              <a:rPr lang="en-US" i="1" dirty="0"/>
              <a:t>after </a:t>
            </a:r>
            <a:r>
              <a:rPr lang="en-US" dirty="0"/>
              <a:t>and not existing routes in the BGP and routing tables</a:t>
            </a:r>
            <a:r>
              <a:rPr lang="en-US" i="1" dirty="0"/>
              <a:t>.</a:t>
            </a:r>
          </a:p>
          <a:p>
            <a:pPr lvl="1"/>
            <a:r>
              <a:rPr lang="en-US" dirty="0"/>
              <a:t>It can take a long time for the policy to be applied to all networks. </a:t>
            </a:r>
          </a:p>
          <a:p>
            <a:r>
              <a:rPr lang="en-US" dirty="0"/>
              <a:t>There are three ways to ensure that the policy change is immediately applied to all affected prefixes and paths.</a:t>
            </a:r>
          </a:p>
          <a:p>
            <a:pPr lvl="1"/>
            <a:r>
              <a:rPr lang="en-US" dirty="0"/>
              <a:t>Hard reset</a:t>
            </a:r>
          </a:p>
          <a:p>
            <a:pPr lvl="1"/>
            <a:r>
              <a:rPr lang="en-US" dirty="0"/>
              <a:t>Soft reset (outbound and inbound)</a:t>
            </a:r>
          </a:p>
          <a:p>
            <a:pPr lvl="1"/>
            <a:r>
              <a:rPr lang="en-US" dirty="0"/>
              <a:t>Route refresh</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a:t>Hard Reset of BGP Sessions</a:t>
            </a:r>
            <a:endParaRPr lang="en-US" dirty="0"/>
          </a:p>
        </p:txBody>
      </p:sp>
      <p:sp>
        <p:nvSpPr>
          <p:cNvPr id="13" name="Content Placeholder 12"/>
          <p:cNvSpPr>
            <a:spLocks noGrp="1"/>
          </p:cNvSpPr>
          <p:nvPr>
            <p:ph idx="1"/>
          </p:nvPr>
        </p:nvSpPr>
        <p:spPr/>
        <p:txBody>
          <a:bodyPr>
            <a:normAutofit lnSpcReduction="10000"/>
          </a:bodyPr>
          <a:lstStyle/>
          <a:p>
            <a:r>
              <a:rPr lang="en-US"/>
              <a:t>Reset all BGP connections with this router.</a:t>
            </a:r>
          </a:p>
          <a:p>
            <a:endParaRPr lang="en-US" dirty="0"/>
          </a:p>
        </p:txBody>
      </p:sp>
      <p:sp>
        <p:nvSpPr>
          <p:cNvPr id="14" name="Text Placeholder 13"/>
          <p:cNvSpPr>
            <a:spLocks noGrp="1"/>
          </p:cNvSpPr>
          <p:nvPr>
            <p:ph type="body" sz="quarter" idx="10"/>
          </p:nvPr>
        </p:nvSpPr>
        <p:spPr/>
        <p:txBody>
          <a:bodyPr/>
          <a:lstStyle/>
          <a:p>
            <a:r>
              <a:rPr lang="en-US"/>
              <a:t>Router#</a:t>
            </a:r>
            <a:endParaRPr lang="en-US" dirty="0"/>
          </a:p>
        </p:txBody>
      </p:sp>
      <p:sp>
        <p:nvSpPr>
          <p:cNvPr id="15" name="Text Placeholder 14"/>
          <p:cNvSpPr>
            <a:spLocks noGrp="1"/>
          </p:cNvSpPr>
          <p:nvPr>
            <p:ph type="body" sz="quarter" idx="11"/>
          </p:nvPr>
        </p:nvSpPr>
        <p:spPr/>
        <p:txBody>
          <a:bodyPr/>
          <a:lstStyle/>
          <a:p>
            <a:r>
              <a:rPr lang="en-US"/>
              <a:t>clear ip bgp {* | </a:t>
            </a:r>
            <a:r>
              <a:rPr lang="en-US" b="0" i="1"/>
              <a:t>neighbor-address</a:t>
            </a:r>
            <a:r>
              <a:rPr lang="en-US"/>
              <a:t>} </a:t>
            </a:r>
            <a:endParaRPr lang="en-US" dirty="0"/>
          </a:p>
        </p:txBody>
      </p:sp>
      <p:sp>
        <p:nvSpPr>
          <p:cNvPr id="7" name="Content Placeholder 6"/>
          <p:cNvSpPr>
            <a:spLocks noGrp="1"/>
          </p:cNvSpPr>
          <p:nvPr>
            <p:ph idx="12"/>
          </p:nvPr>
        </p:nvSpPr>
        <p:spPr/>
        <p:txBody>
          <a:bodyPr/>
          <a:lstStyle/>
          <a:p>
            <a:r>
              <a:rPr lang="en-US"/>
              <a:t>Entire BGP forwarding table is discarded.</a:t>
            </a:r>
          </a:p>
          <a:p>
            <a:r>
              <a:rPr lang="en-US"/>
              <a:t>BGP session makes the transition from established to idle; everything must be relearned.</a:t>
            </a:r>
          </a:p>
          <a:p>
            <a:r>
              <a:rPr lang="en-US"/>
              <a:t>When the </a:t>
            </a:r>
            <a:r>
              <a:rPr lang="en-US" i="1">
                <a:latin typeface="Courier New" pitchFamily="49" charset="0"/>
                <a:cs typeface="Courier New" pitchFamily="49" charset="0"/>
              </a:rPr>
              <a:t>neighbor-address</a:t>
            </a:r>
            <a:r>
              <a:rPr lang="en-US"/>
              <a:t> value is used, it resets only a single neighbor and BGP session. Everything from this neighbor must be relearned.</a:t>
            </a:r>
          </a:p>
          <a:p>
            <a:pPr lvl="1"/>
            <a:r>
              <a:rPr lang="en-US"/>
              <a:t>It is less severe than </a:t>
            </a:r>
            <a:r>
              <a:rPr lang="en-US" b="1">
                <a:latin typeface="Courier New" pitchFamily="49" charset="0"/>
                <a:cs typeface="Courier New" pitchFamily="49" charset="0"/>
              </a:rPr>
              <a:t>clear ip bgp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8"/>
          <p:cNvSpPr>
            <a:spLocks noGrp="1" noChangeArrowheads="1"/>
          </p:cNvSpPr>
          <p:nvPr>
            <p:ph type="title"/>
          </p:nvPr>
        </p:nvSpPr>
        <p:spPr/>
        <p:txBody>
          <a:bodyPr/>
          <a:lstStyle/>
          <a:p>
            <a:r>
              <a:rPr lang="en-US" dirty="0"/>
              <a:t>Monitoring Received BGP Routes</a:t>
            </a:r>
          </a:p>
        </p:txBody>
      </p:sp>
      <p:graphicFrame>
        <p:nvGraphicFramePr>
          <p:cNvPr id="5" name="Content Placeholder 4"/>
          <p:cNvGraphicFramePr>
            <a:graphicFrameLocks noGrp="1"/>
          </p:cNvGraphicFramePr>
          <p:nvPr>
            <p:ph idx="1"/>
          </p:nvPr>
        </p:nvGraphicFramePr>
        <p:xfrm>
          <a:off x="279400" y="1182688"/>
          <a:ext cx="8537054" cy="3499039"/>
        </p:xfrm>
        <a:graphic>
          <a:graphicData uri="http://schemas.openxmlformats.org/drawingml/2006/table">
            <a:tbl>
              <a:tblPr firstRow="1" bandRow="1">
                <a:tableStyleId>{5C22544A-7EE6-4342-B048-85BDC9FD1C3A}</a:tableStyleId>
              </a:tblPr>
              <a:tblGrid>
                <a:gridCol w="3739147">
                  <a:extLst>
                    <a:ext uri="{9D8B030D-6E8A-4147-A177-3AD203B41FA5}">
                      <a16:colId xmlns:a16="http://schemas.microsoft.com/office/drawing/2014/main" val="20000"/>
                    </a:ext>
                  </a:extLst>
                </a:gridCol>
                <a:gridCol w="4797907">
                  <a:extLst>
                    <a:ext uri="{9D8B030D-6E8A-4147-A177-3AD203B41FA5}">
                      <a16:colId xmlns:a16="http://schemas.microsoft.com/office/drawing/2014/main" val="20001"/>
                    </a:ext>
                  </a:extLst>
                </a:gridCol>
              </a:tblGrid>
              <a:tr h="519739">
                <a:tc>
                  <a:txBody>
                    <a:bodyPr/>
                    <a:lstStyle/>
                    <a:p>
                      <a:pPr marL="0" marR="0" lvl="0" indent="0" algn="l" defTabSz="814388" rtl="0" eaLnBrk="1" fontAlgn="base" latinLnBrk="0" hangingPunct="1">
                        <a:lnSpc>
                          <a:spcPct val="95000"/>
                        </a:lnSpc>
                        <a:spcBef>
                          <a:spcPct val="50000"/>
                        </a:spcBef>
                        <a:spcAft>
                          <a:spcPct val="0"/>
                        </a:spcAft>
                        <a:buClr>
                          <a:srgbClr val="708CA1"/>
                        </a:buClr>
                        <a:buSzTx/>
                        <a:buFont typeface="Wingdings" pitchFamily="2" charset="2"/>
                        <a:buNone/>
                        <a:tabLst/>
                      </a:pPr>
                      <a:r>
                        <a:rPr kumimoji="0" lang="en-US" sz="2000" u="none" strike="noStrike" cap="none" normalizeH="0" baseline="0" dirty="0">
                          <a:ln>
                            <a:noFill/>
                          </a:ln>
                          <a:effectLst/>
                        </a:rPr>
                        <a:t>Command</a:t>
                      </a:r>
                      <a:endParaRPr kumimoji="0" lang="en-US" sz="2000" b="1" i="0" u="none" strike="noStrike" cap="none" normalizeH="0" baseline="0" dirty="0">
                        <a:ln>
                          <a:noFill/>
                        </a:ln>
                        <a:solidFill>
                          <a:schemeClr val="tx1"/>
                        </a:solidFill>
                        <a:effectLst/>
                        <a:latin typeface="Arial" charset="0"/>
                      </a:endParaRPr>
                    </a:p>
                  </a:txBody>
                  <a:tcPr marL="82124" marR="82124" marT="41061" marB="41061" anchor="ctr" horzOverflow="overflow"/>
                </a:tc>
                <a:tc>
                  <a:txBody>
                    <a:bodyPr/>
                    <a:lstStyle/>
                    <a:p>
                      <a:pPr marL="0" marR="0" lvl="0" indent="0" algn="l" defTabSz="814388" rtl="0" eaLnBrk="1" fontAlgn="base" latinLnBrk="0" hangingPunct="1">
                        <a:lnSpc>
                          <a:spcPct val="95000"/>
                        </a:lnSpc>
                        <a:spcBef>
                          <a:spcPct val="50000"/>
                        </a:spcBef>
                        <a:spcAft>
                          <a:spcPct val="0"/>
                        </a:spcAft>
                        <a:buClr>
                          <a:srgbClr val="708CA1"/>
                        </a:buClr>
                        <a:buSzTx/>
                        <a:buFont typeface="Wingdings" pitchFamily="2" charset="2"/>
                        <a:buNone/>
                        <a:tabLst/>
                      </a:pPr>
                      <a:r>
                        <a:rPr kumimoji="0" lang="en-US" sz="2000" u="none" strike="noStrike" cap="none" normalizeH="0" baseline="0" dirty="0">
                          <a:ln>
                            <a:noFill/>
                          </a:ln>
                          <a:effectLst/>
                        </a:rPr>
                        <a:t>Description</a:t>
                      </a:r>
                      <a:endParaRPr kumimoji="0" lang="en-US" sz="2000" b="1" i="0" u="none" strike="noStrike" cap="none" normalizeH="0" baseline="0" dirty="0">
                        <a:ln>
                          <a:noFill/>
                        </a:ln>
                        <a:solidFill>
                          <a:schemeClr val="tx1"/>
                        </a:solidFill>
                        <a:effectLst/>
                        <a:latin typeface="Arial" charset="0"/>
                      </a:endParaRPr>
                    </a:p>
                  </a:txBody>
                  <a:tcPr marL="82124" marR="82124" marT="41061" marB="41061" anchor="ctr" horzOverflow="overflow"/>
                </a:tc>
                <a:extLst>
                  <a:ext uri="{0D108BD9-81ED-4DB2-BD59-A6C34878D82A}">
                    <a16:rowId xmlns:a16="http://schemas.microsoft.com/office/drawing/2014/main" val="10000"/>
                  </a:ext>
                </a:extLst>
              </a:tr>
              <a:tr h="711535">
                <a:tc>
                  <a:txBody>
                    <a:bodyPr/>
                    <a:lstStyle/>
                    <a:p>
                      <a:pPr marL="0" marR="0" lvl="0" indent="0" algn="l" defTabSz="814388" rtl="0" eaLnBrk="1" fontAlgn="base" latinLnBrk="0" hangingPunct="1">
                        <a:lnSpc>
                          <a:spcPct val="95000"/>
                        </a:lnSpc>
                        <a:spcBef>
                          <a:spcPct val="50000"/>
                        </a:spcBef>
                        <a:spcAft>
                          <a:spcPct val="0"/>
                        </a:spcAft>
                        <a:buClr>
                          <a:srgbClr val="708CA1"/>
                        </a:buClr>
                        <a:buSzTx/>
                        <a:buFont typeface="Wingdings" pitchFamily="2" charset="2"/>
                        <a:buNone/>
                        <a:tabLst/>
                      </a:pPr>
                      <a:r>
                        <a:rPr kumimoji="0" lang="en-US" sz="1600" b="1" u="none" strike="noStrike" kern="1200" cap="none" normalizeH="0" baseline="0" dirty="0">
                          <a:ln>
                            <a:noFill/>
                          </a:ln>
                          <a:solidFill>
                            <a:schemeClr val="dk1"/>
                          </a:solidFill>
                          <a:effectLst/>
                          <a:latin typeface="Courier New" pitchFamily="49" charset="0"/>
                          <a:ea typeface="+mn-ea"/>
                          <a:cs typeface="Courier New" pitchFamily="49" charset="0"/>
                        </a:rPr>
                        <a:t>show ip bgp neighbors {</a:t>
                      </a:r>
                      <a:r>
                        <a:rPr kumimoji="0" lang="en-US" sz="1600" b="0" i="1" u="none" strike="noStrike" kern="1200" cap="none" normalizeH="0" baseline="0" dirty="0">
                          <a:ln>
                            <a:noFill/>
                          </a:ln>
                          <a:solidFill>
                            <a:schemeClr val="dk1"/>
                          </a:solidFill>
                          <a:effectLst/>
                          <a:latin typeface="Courier New" pitchFamily="49" charset="0"/>
                          <a:ea typeface="+mn-ea"/>
                          <a:cs typeface="Courier New" pitchFamily="49" charset="0"/>
                        </a:rPr>
                        <a:t>address</a:t>
                      </a:r>
                      <a:r>
                        <a:rPr kumimoji="0" lang="en-US" sz="1600" b="1" u="none" strike="noStrike" kern="1200" cap="none" normalizeH="0" baseline="0" dirty="0">
                          <a:ln>
                            <a:noFill/>
                          </a:ln>
                          <a:solidFill>
                            <a:schemeClr val="dk1"/>
                          </a:solidFill>
                          <a:effectLst/>
                          <a:latin typeface="Courier New" pitchFamily="49" charset="0"/>
                          <a:ea typeface="+mn-ea"/>
                          <a:cs typeface="Courier New" pitchFamily="49" charset="0"/>
                        </a:rPr>
                        <a:t>} received-routes</a:t>
                      </a:r>
                    </a:p>
                  </a:txBody>
                  <a:tcPr marL="82124" marR="82124" marT="41061" marB="41061" anchor="ctr" horzOverflow="overflow"/>
                </a:tc>
                <a:tc>
                  <a:txBody>
                    <a:bodyPr/>
                    <a:lstStyle/>
                    <a:p>
                      <a:pPr marL="0" marR="0" lvl="0" indent="0" algn="l" defTabSz="814388" rtl="0" eaLnBrk="1" fontAlgn="base" latinLnBrk="0" hangingPunct="1">
                        <a:lnSpc>
                          <a:spcPct val="100000"/>
                        </a:lnSpc>
                        <a:spcBef>
                          <a:spcPct val="50000"/>
                        </a:spcBef>
                        <a:spcAft>
                          <a:spcPct val="0"/>
                        </a:spcAft>
                        <a:buClr>
                          <a:srgbClr val="708CA1"/>
                        </a:buClr>
                        <a:buSzTx/>
                        <a:buFont typeface="Wingdings" pitchFamily="2" charset="2"/>
                        <a:buNone/>
                        <a:tabLst/>
                      </a:pPr>
                      <a:r>
                        <a:rPr kumimoji="0" lang="en-US" sz="1600" u="none" strike="noStrike" kern="1200" cap="none" normalizeH="0" baseline="0" dirty="0">
                          <a:ln>
                            <a:noFill/>
                          </a:ln>
                          <a:solidFill>
                            <a:schemeClr val="dk1"/>
                          </a:solidFill>
                          <a:effectLst/>
                          <a:latin typeface="+mn-lt"/>
                          <a:ea typeface="+mn-ea"/>
                          <a:cs typeface="+mn-cs"/>
                        </a:rPr>
                        <a:t>Displays all received routes (both accepted and rejected) from the specified neighbor.</a:t>
                      </a:r>
                    </a:p>
                  </a:txBody>
                  <a:tcPr marL="82124" marR="82124" marT="41061" marB="41061" anchor="ctr" horzOverflow="overflow"/>
                </a:tc>
                <a:extLst>
                  <a:ext uri="{0D108BD9-81ED-4DB2-BD59-A6C34878D82A}">
                    <a16:rowId xmlns:a16="http://schemas.microsoft.com/office/drawing/2014/main" val="10001"/>
                  </a:ext>
                </a:extLst>
              </a:tr>
              <a:tr h="518561">
                <a:tc>
                  <a:txBody>
                    <a:bodyPr/>
                    <a:lstStyle/>
                    <a:p>
                      <a:pPr marL="0" marR="0" lvl="0" indent="0" algn="l" defTabSz="814388" rtl="0" eaLnBrk="1" fontAlgn="base" latinLnBrk="0" hangingPunct="1">
                        <a:lnSpc>
                          <a:spcPct val="95000"/>
                        </a:lnSpc>
                        <a:spcBef>
                          <a:spcPct val="50000"/>
                        </a:spcBef>
                        <a:spcAft>
                          <a:spcPct val="0"/>
                        </a:spcAft>
                        <a:buClr>
                          <a:srgbClr val="708CA1"/>
                        </a:buClr>
                        <a:buSzTx/>
                        <a:buFont typeface="Wingdings" pitchFamily="2" charset="2"/>
                        <a:buNone/>
                        <a:tabLst/>
                      </a:pPr>
                      <a:r>
                        <a:rPr kumimoji="0" lang="en-US" sz="1600" b="1" u="none" strike="noStrike" kern="1200" cap="none" normalizeH="0" baseline="0" dirty="0">
                          <a:ln>
                            <a:noFill/>
                          </a:ln>
                          <a:solidFill>
                            <a:schemeClr val="dk1"/>
                          </a:solidFill>
                          <a:effectLst/>
                          <a:latin typeface="Courier New" pitchFamily="49" charset="0"/>
                          <a:ea typeface="+mn-ea"/>
                          <a:cs typeface="Courier New" pitchFamily="49" charset="0"/>
                        </a:rPr>
                        <a:t>show ip bgp neighbors {</a:t>
                      </a:r>
                      <a:r>
                        <a:rPr kumimoji="0" lang="en-US" sz="1600" b="0" i="1" u="none" strike="noStrike" kern="1200" cap="none" normalizeH="0" baseline="0" dirty="0">
                          <a:ln>
                            <a:noFill/>
                          </a:ln>
                          <a:solidFill>
                            <a:schemeClr val="dk1"/>
                          </a:solidFill>
                          <a:effectLst/>
                          <a:latin typeface="Courier New" pitchFamily="49" charset="0"/>
                          <a:ea typeface="+mn-ea"/>
                          <a:cs typeface="Courier New" pitchFamily="49" charset="0"/>
                        </a:rPr>
                        <a:t>address</a:t>
                      </a:r>
                      <a:r>
                        <a:rPr kumimoji="0" lang="en-US" sz="1600" b="1" u="none" strike="noStrike" kern="1200" cap="none" normalizeH="0" baseline="0" dirty="0">
                          <a:ln>
                            <a:noFill/>
                          </a:ln>
                          <a:solidFill>
                            <a:schemeClr val="dk1"/>
                          </a:solidFill>
                          <a:effectLst/>
                          <a:latin typeface="Courier New" pitchFamily="49" charset="0"/>
                          <a:ea typeface="+mn-ea"/>
                          <a:cs typeface="Courier New" pitchFamily="49" charset="0"/>
                        </a:rPr>
                        <a:t>} routes</a:t>
                      </a:r>
                    </a:p>
                  </a:txBody>
                  <a:tcPr marL="82296" marR="82296" marT="36576" marB="36576" anchor="ctr" horzOverflow="overflow"/>
                </a:tc>
                <a:tc>
                  <a:txBody>
                    <a:bodyPr/>
                    <a:lstStyle/>
                    <a:p>
                      <a:pPr marL="0" marR="0" lvl="0" indent="0" algn="l" defTabSz="814388" rtl="0" eaLnBrk="1" fontAlgn="base" latinLnBrk="0" hangingPunct="1">
                        <a:lnSpc>
                          <a:spcPct val="100000"/>
                        </a:lnSpc>
                        <a:spcBef>
                          <a:spcPct val="50000"/>
                        </a:spcBef>
                        <a:spcAft>
                          <a:spcPct val="0"/>
                        </a:spcAft>
                        <a:buClr>
                          <a:srgbClr val="708CA1"/>
                        </a:buClr>
                        <a:buSzTx/>
                        <a:buFont typeface="Wingdings" pitchFamily="2" charset="2"/>
                        <a:buNone/>
                        <a:tabLst/>
                      </a:pPr>
                      <a:r>
                        <a:rPr kumimoji="0" lang="en-US" sz="1600" u="none" strike="noStrike" kern="1200" cap="none" normalizeH="0" baseline="0" dirty="0">
                          <a:ln>
                            <a:noFill/>
                          </a:ln>
                          <a:solidFill>
                            <a:schemeClr val="dk1"/>
                          </a:solidFill>
                          <a:effectLst/>
                          <a:latin typeface="+mn-lt"/>
                          <a:ea typeface="+mn-ea"/>
                          <a:cs typeface="+mn-cs"/>
                        </a:rPr>
                        <a:t>Displays all routes that are received and accepted from the specified neighbor. </a:t>
                      </a:r>
                    </a:p>
                    <a:p>
                      <a:pPr marL="0" marR="0" lvl="0" indent="0" algn="l" defTabSz="814388" rtl="0" eaLnBrk="1" fontAlgn="base" latinLnBrk="0" hangingPunct="1">
                        <a:lnSpc>
                          <a:spcPct val="100000"/>
                        </a:lnSpc>
                        <a:spcBef>
                          <a:spcPct val="50000"/>
                        </a:spcBef>
                        <a:spcAft>
                          <a:spcPct val="0"/>
                        </a:spcAft>
                        <a:buClr>
                          <a:srgbClr val="708CA1"/>
                        </a:buClr>
                        <a:buSzTx/>
                        <a:buFont typeface="Wingdings" pitchFamily="2" charset="2"/>
                        <a:buNone/>
                        <a:tabLst/>
                      </a:pPr>
                      <a:r>
                        <a:rPr kumimoji="0" lang="en-US" sz="1600" u="none" strike="noStrike" kern="1200" cap="none" normalizeH="0" baseline="0" dirty="0">
                          <a:ln>
                            <a:noFill/>
                          </a:ln>
                          <a:solidFill>
                            <a:schemeClr val="dk1"/>
                          </a:solidFill>
                          <a:effectLst/>
                          <a:latin typeface="+mn-lt"/>
                          <a:ea typeface="+mn-ea"/>
                          <a:cs typeface="+mn-cs"/>
                        </a:rPr>
                        <a:t>This output is a subset of the output displayed by the</a:t>
                      </a:r>
                      <a:r>
                        <a:rPr kumimoji="0" lang="en-US" sz="1600" b="1" u="none" strike="noStrike" kern="1200" cap="none" normalizeH="0" baseline="0" dirty="0">
                          <a:ln>
                            <a:noFill/>
                          </a:ln>
                          <a:solidFill>
                            <a:schemeClr val="dk1"/>
                          </a:solidFill>
                          <a:effectLst/>
                          <a:latin typeface="Courier New" pitchFamily="49" charset="0"/>
                          <a:ea typeface="+mn-ea"/>
                          <a:cs typeface="Courier New" pitchFamily="49" charset="0"/>
                        </a:rPr>
                        <a:t> received-routes </a:t>
                      </a:r>
                      <a:r>
                        <a:rPr kumimoji="0" lang="en-US" sz="1600" u="none" strike="noStrike" kern="1200" cap="none" normalizeH="0" baseline="0" dirty="0">
                          <a:ln>
                            <a:noFill/>
                          </a:ln>
                          <a:solidFill>
                            <a:schemeClr val="dk1"/>
                          </a:solidFill>
                          <a:effectLst/>
                          <a:latin typeface="+mn-lt"/>
                          <a:ea typeface="+mn-ea"/>
                          <a:cs typeface="+mn-cs"/>
                        </a:rPr>
                        <a:t>keyword.</a:t>
                      </a:r>
                    </a:p>
                  </a:txBody>
                  <a:tcPr marL="82124" marR="82124" marT="41061" marB="41061" anchor="ctr" horzOverflow="overflow"/>
                </a:tc>
                <a:extLst>
                  <a:ext uri="{0D108BD9-81ED-4DB2-BD59-A6C34878D82A}">
                    <a16:rowId xmlns:a16="http://schemas.microsoft.com/office/drawing/2014/main" val="10002"/>
                  </a:ext>
                </a:extLst>
              </a:tr>
              <a:tr h="518561">
                <a:tc>
                  <a:txBody>
                    <a:bodyPr/>
                    <a:lstStyle/>
                    <a:p>
                      <a:pPr marL="0" marR="0" lvl="0" indent="0" algn="l" defTabSz="814388" rtl="0" eaLnBrk="1" fontAlgn="base" latinLnBrk="0" hangingPunct="1">
                        <a:lnSpc>
                          <a:spcPct val="95000"/>
                        </a:lnSpc>
                        <a:spcBef>
                          <a:spcPct val="50000"/>
                        </a:spcBef>
                        <a:spcAft>
                          <a:spcPct val="0"/>
                        </a:spcAft>
                        <a:buClr>
                          <a:srgbClr val="708CA1"/>
                        </a:buClr>
                        <a:buSzTx/>
                        <a:buFont typeface="Wingdings" pitchFamily="2" charset="2"/>
                        <a:buNone/>
                        <a:tabLst/>
                      </a:pPr>
                      <a:r>
                        <a:rPr kumimoji="0" lang="en-US" sz="1600" b="1" u="none" strike="noStrike" kern="1200" cap="none" normalizeH="0" baseline="0" dirty="0">
                          <a:ln>
                            <a:noFill/>
                          </a:ln>
                          <a:solidFill>
                            <a:schemeClr val="dk1"/>
                          </a:solidFill>
                          <a:effectLst/>
                          <a:latin typeface="Courier New" pitchFamily="49" charset="0"/>
                          <a:ea typeface="+mn-ea"/>
                          <a:cs typeface="Courier New" pitchFamily="49" charset="0"/>
                        </a:rPr>
                        <a:t>show ip bgp</a:t>
                      </a:r>
                    </a:p>
                  </a:txBody>
                  <a:tcPr marL="82296" marR="82296" marT="36576" marB="36576" anchor="ctr" horzOverflow="overflow"/>
                </a:tc>
                <a:tc>
                  <a:txBody>
                    <a:bodyPr/>
                    <a:lstStyle/>
                    <a:p>
                      <a:pPr marL="0" marR="0" lvl="0" indent="0" algn="l" defTabSz="814388" rtl="0" eaLnBrk="1" fontAlgn="base" latinLnBrk="0" hangingPunct="1">
                        <a:lnSpc>
                          <a:spcPct val="100000"/>
                        </a:lnSpc>
                        <a:spcBef>
                          <a:spcPct val="50000"/>
                        </a:spcBef>
                        <a:spcAft>
                          <a:spcPct val="0"/>
                        </a:spcAft>
                        <a:buClr>
                          <a:srgbClr val="708CA1"/>
                        </a:buClr>
                        <a:buSzTx/>
                        <a:buFont typeface="Wingdings" pitchFamily="2" charset="2"/>
                        <a:buNone/>
                        <a:tabLst/>
                      </a:pPr>
                      <a:r>
                        <a:rPr kumimoji="0" lang="en-US" sz="1600" u="none" strike="noStrike" kern="1200" cap="none" normalizeH="0" baseline="0" dirty="0">
                          <a:ln>
                            <a:noFill/>
                          </a:ln>
                          <a:solidFill>
                            <a:schemeClr val="dk1"/>
                          </a:solidFill>
                          <a:effectLst/>
                          <a:latin typeface="+mn-lt"/>
                          <a:ea typeface="+mn-ea"/>
                          <a:cs typeface="+mn-cs"/>
                        </a:rPr>
                        <a:t>Displays entries in the BGP table.</a:t>
                      </a:r>
                    </a:p>
                  </a:txBody>
                  <a:tcPr marL="82124" marR="82124" marT="41061" marB="41061" anchor="ctr" horzOverflow="overflow"/>
                </a:tc>
                <a:extLst>
                  <a:ext uri="{0D108BD9-81ED-4DB2-BD59-A6C34878D82A}">
                    <a16:rowId xmlns:a16="http://schemas.microsoft.com/office/drawing/2014/main" val="10003"/>
                  </a:ext>
                </a:extLst>
              </a:tr>
              <a:tr h="518561">
                <a:tc>
                  <a:txBody>
                    <a:bodyPr/>
                    <a:lstStyle/>
                    <a:p>
                      <a:pPr marL="0" marR="0" lvl="0" indent="0" algn="l" defTabSz="814388" rtl="0" eaLnBrk="1" fontAlgn="base" latinLnBrk="0" hangingPunct="1">
                        <a:lnSpc>
                          <a:spcPct val="95000"/>
                        </a:lnSpc>
                        <a:spcBef>
                          <a:spcPct val="50000"/>
                        </a:spcBef>
                        <a:spcAft>
                          <a:spcPct val="0"/>
                        </a:spcAft>
                        <a:buClr>
                          <a:srgbClr val="708CA1"/>
                        </a:buClr>
                        <a:buSzTx/>
                        <a:buFont typeface="Wingdings" pitchFamily="2" charset="2"/>
                        <a:buNone/>
                        <a:tabLst/>
                      </a:pPr>
                      <a:r>
                        <a:rPr kumimoji="0" lang="en-US" sz="1600" b="1" u="none" strike="noStrike" kern="1200" cap="none" normalizeH="0" baseline="0" dirty="0">
                          <a:ln>
                            <a:noFill/>
                          </a:ln>
                          <a:solidFill>
                            <a:schemeClr val="dk1"/>
                          </a:solidFill>
                          <a:effectLst/>
                          <a:latin typeface="Courier New" pitchFamily="49" charset="0"/>
                          <a:ea typeface="+mn-ea"/>
                          <a:cs typeface="Courier New" pitchFamily="49" charset="0"/>
                        </a:rPr>
                        <a:t>show ip bgp neighbors {</a:t>
                      </a:r>
                      <a:r>
                        <a:rPr kumimoji="0" lang="en-US" sz="1600" b="0" i="1" u="none" strike="noStrike" kern="1200" cap="none" normalizeH="0" baseline="0" dirty="0">
                          <a:ln>
                            <a:noFill/>
                          </a:ln>
                          <a:solidFill>
                            <a:schemeClr val="dk1"/>
                          </a:solidFill>
                          <a:effectLst/>
                          <a:latin typeface="Courier New" pitchFamily="49" charset="0"/>
                          <a:ea typeface="+mn-ea"/>
                          <a:cs typeface="Courier New" pitchFamily="49" charset="0"/>
                        </a:rPr>
                        <a:t>address</a:t>
                      </a:r>
                      <a:r>
                        <a:rPr kumimoji="0" lang="en-US" sz="1600" b="1" u="none" strike="noStrike" kern="1200" cap="none" normalizeH="0" baseline="0" dirty="0">
                          <a:ln>
                            <a:noFill/>
                          </a:ln>
                          <a:solidFill>
                            <a:schemeClr val="dk1"/>
                          </a:solidFill>
                          <a:effectLst/>
                          <a:latin typeface="Courier New" pitchFamily="49" charset="0"/>
                          <a:ea typeface="+mn-ea"/>
                          <a:cs typeface="Courier New" pitchFamily="49" charset="0"/>
                        </a:rPr>
                        <a:t>} advertised-routes</a:t>
                      </a:r>
                    </a:p>
                  </a:txBody>
                  <a:tcPr marL="82296" marR="82296" marT="36576" marB="36576" anchor="ctr" horzOverflow="overflow"/>
                </a:tc>
                <a:tc>
                  <a:txBody>
                    <a:bodyPr/>
                    <a:lstStyle/>
                    <a:p>
                      <a:pPr marL="0" marR="0" lvl="0" indent="0" algn="l" defTabSz="814388" rtl="0" eaLnBrk="1" fontAlgn="base" latinLnBrk="0" hangingPunct="1">
                        <a:lnSpc>
                          <a:spcPct val="100000"/>
                        </a:lnSpc>
                        <a:spcBef>
                          <a:spcPct val="50000"/>
                        </a:spcBef>
                        <a:spcAft>
                          <a:spcPct val="0"/>
                        </a:spcAft>
                        <a:buClr>
                          <a:srgbClr val="708CA1"/>
                        </a:buClr>
                        <a:buSzTx/>
                        <a:buFont typeface="Wingdings" pitchFamily="2" charset="2"/>
                        <a:buNone/>
                        <a:tabLst/>
                      </a:pPr>
                      <a:r>
                        <a:rPr kumimoji="0" lang="en-US" sz="1600" u="none" strike="noStrike" kern="1200" cap="none" normalizeH="0" baseline="0" dirty="0">
                          <a:ln>
                            <a:noFill/>
                          </a:ln>
                          <a:solidFill>
                            <a:schemeClr val="dk1"/>
                          </a:solidFill>
                          <a:effectLst/>
                          <a:latin typeface="+mn-lt"/>
                          <a:ea typeface="+mn-ea"/>
                          <a:cs typeface="+mn-cs"/>
                        </a:rPr>
                        <a:t>Displays all BGP routes that have been advertised to neighbors.</a:t>
                      </a:r>
                    </a:p>
                  </a:txBody>
                  <a:tcPr marL="82124" marR="82124" marT="41061" marB="41061" anchor="ctr"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3794" name="Rectangle 2"/>
          <p:cNvSpPr>
            <a:spLocks noGrp="1" noChangeArrowheads="1"/>
          </p:cNvSpPr>
          <p:nvPr>
            <p:ph type="title"/>
          </p:nvPr>
        </p:nvSpPr>
        <p:spPr/>
        <p:txBody>
          <a:bodyPr/>
          <a:lstStyle/>
          <a:p>
            <a:r>
              <a:rPr lang="en-US" dirty="0"/>
              <a:t>BGP Basics</a:t>
            </a:r>
          </a:p>
        </p:txBody>
      </p:sp>
      <p:sp>
        <p:nvSpPr>
          <p:cNvPr id="8" name="Content Placeholder 7"/>
          <p:cNvSpPr>
            <a:spLocks noGrp="1"/>
          </p:cNvSpPr>
          <p:nvPr>
            <p:ph idx="1"/>
          </p:nvPr>
        </p:nvSpPr>
        <p:spPr/>
        <p:txBody>
          <a:bodyPr/>
          <a:lstStyle/>
          <a:p>
            <a:r>
              <a:rPr lang="en-US" dirty="0"/>
              <a:t>BGP version 4 (BGP-4) is the latest version of BGP. </a:t>
            </a:r>
          </a:p>
          <a:p>
            <a:pPr lvl="1"/>
            <a:r>
              <a:rPr lang="en-US" dirty="0"/>
              <a:t>Defined in RFC 4271. </a:t>
            </a:r>
          </a:p>
          <a:p>
            <a:pPr lvl="1"/>
            <a:r>
              <a:rPr lang="en-US"/>
              <a:t>Supports supernetting, CIDR </a:t>
            </a:r>
            <a:r>
              <a:rPr lang="en-US" dirty="0"/>
              <a:t>and VLSM .</a:t>
            </a:r>
          </a:p>
          <a:p>
            <a:r>
              <a:rPr lang="en-US" dirty="0"/>
              <a:t>BGP4 and CIDR prevent the Internet routing table from becoming too large.</a:t>
            </a:r>
          </a:p>
          <a:p>
            <a:pPr lvl="1"/>
            <a:r>
              <a:rPr lang="en-US" dirty="0"/>
              <a:t>Without CIDR, the Internet would have 2,000,000 + entries. </a:t>
            </a:r>
          </a:p>
          <a:p>
            <a:pPr lvl="1"/>
            <a:r>
              <a:rPr lang="en-US" dirty="0"/>
              <a:t>With CIDR, Internet core routers manage around 300,000 entries. </a:t>
            </a:r>
          </a:p>
          <a:p>
            <a:pPr lvl="1"/>
            <a:r>
              <a:rPr lang="en-US" dirty="0">
                <a:hlinkClick r:id="rId2"/>
              </a:rPr>
              <a:t>http://bgp.potaroo.net</a:t>
            </a:r>
            <a:r>
              <a:rPr lang="en-US">
                <a:hlinkClick r:id="rId2"/>
              </a:rPr>
              <a:t>/</a:t>
            </a:r>
            <a:r>
              <a:rPr lang="en-US"/>
              <a:t> </a:t>
            </a:r>
            <a:endParaRPr lang="en-US" dirty="0"/>
          </a:p>
        </p:txBody>
      </p:sp>
      <p:sp>
        <p:nvSpPr>
          <p:cNvPr id="1313796" name="Rectangle 4"/>
          <p:cNvSpPr>
            <a:spLocks noChangeArrowheads="1"/>
          </p:cNvSpPr>
          <p:nvPr/>
        </p:nvSpPr>
        <p:spPr bwMode="auto">
          <a:xfrm>
            <a:off x="457200" y="228600"/>
            <a:ext cx="8382000" cy="914400"/>
          </a:xfrm>
          <a:prstGeom prst="rect">
            <a:avLst/>
          </a:prstGeom>
          <a:noFill/>
          <a:ln w="12700">
            <a:noFill/>
            <a:miter lim="800000"/>
            <a:headEnd/>
            <a:tailEnd/>
          </a:ln>
          <a:effectLst>
            <a:outerShdw dist="35921" dir="2700000" algn="ctr" rotWithShape="0">
              <a:srgbClr val="000000"/>
            </a:outerShdw>
          </a:effectLst>
        </p:spPr>
        <p:txBody>
          <a:bodyPr lIns="90488" tIns="44450" rIns="90488" bIns="44450" anchor="ctr"/>
          <a:lstStyle/>
          <a:p>
            <a:pPr algn="ctr">
              <a:lnSpc>
                <a:spcPct val="100000"/>
              </a:lnSpc>
              <a:spcBef>
                <a:spcPct val="0"/>
              </a:spcBef>
              <a:defRPr/>
            </a:pPr>
            <a:endParaRPr lang="en-US" sz="4400" b="0" dirty="0">
              <a:solidFill>
                <a:srgbClr val="EAEC5E"/>
              </a:solidFill>
              <a:effectLst>
                <a:outerShdw blurRad="38100" dist="38100" dir="2700000" algn="tl">
                  <a:srgbClr val="C0C0C0"/>
                </a:outerShdw>
              </a:effectLst>
              <a:latin typeface="Times New Roman" pitchFamily="18" charset="0"/>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bwMode="auto">
          <a:xfrm>
            <a:off x="2063340" y="4907865"/>
            <a:ext cx="1757800" cy="214488"/>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7" name="Rectangle 26"/>
          <p:cNvSpPr/>
          <p:nvPr/>
        </p:nvSpPr>
        <p:spPr bwMode="auto">
          <a:xfrm>
            <a:off x="2043292" y="3829001"/>
            <a:ext cx="1757800" cy="214488"/>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p:txBody>
          <a:bodyPr>
            <a:normAutofit/>
          </a:bodyPr>
          <a:lstStyle/>
          <a:p>
            <a:r>
              <a:rPr lang="en-US" dirty="0"/>
              <a:t>BGP Configuration Example #1</a:t>
            </a:r>
          </a:p>
        </p:txBody>
      </p:sp>
      <p:sp>
        <p:nvSpPr>
          <p:cNvPr id="40" name="Text Placeholder 5"/>
          <p:cNvSpPr>
            <a:spLocks/>
          </p:cNvSpPr>
          <p:nvPr/>
        </p:nvSpPr>
        <p:spPr bwMode="auto">
          <a:xfrm>
            <a:off x="271384" y="3420520"/>
            <a:ext cx="8545238" cy="827506"/>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a:latin typeface="Courier New" pitchFamily="49" charset="0"/>
              </a:rPr>
              <a:t>R1(config)# </a:t>
            </a:r>
            <a:r>
              <a:rPr lang="en-US" sz="1200" b="1" kern="0" dirty="0">
                <a:latin typeface="Courier New" pitchFamily="49" charset="0"/>
              </a:rPr>
              <a:t>router bgp 64520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R1(config-router)# </a:t>
            </a:r>
            <a:r>
              <a:rPr lang="en-US" sz="1200" b="1" kern="0" dirty="0">
                <a:latin typeface="Courier New" pitchFamily="49" charset="0"/>
              </a:rPr>
              <a:t>neighbor 10.1.1.2 remote-as 65000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R1(config-router)# </a:t>
            </a:r>
            <a:r>
              <a:rPr lang="en-US" sz="1200" b="1" kern="0" dirty="0">
                <a:latin typeface="Courier New" pitchFamily="49" charset="0"/>
              </a:rPr>
              <a:t>network 172.16.0.0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R1(config-router)#</a:t>
            </a:r>
            <a:endParaRPr lang="en-US" sz="1200" b="1" kern="0" dirty="0">
              <a:latin typeface="Courier New" pitchFamily="49" charset="0"/>
            </a:endParaRPr>
          </a:p>
        </p:txBody>
      </p:sp>
      <p:sp>
        <p:nvSpPr>
          <p:cNvPr id="42" name="Text Placeholder 5"/>
          <p:cNvSpPr>
            <a:spLocks/>
          </p:cNvSpPr>
          <p:nvPr/>
        </p:nvSpPr>
        <p:spPr bwMode="auto">
          <a:xfrm>
            <a:off x="279400" y="4511416"/>
            <a:ext cx="8545238" cy="827506"/>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 </a:t>
            </a:r>
            <a:r>
              <a:rPr lang="en-US" sz="1200" b="1" kern="0" dirty="0">
                <a:latin typeface="Courier New" pitchFamily="49" charset="0"/>
              </a:rPr>
              <a:t>router </a:t>
            </a:r>
            <a:r>
              <a:rPr lang="en-US" sz="1200" b="1" kern="0">
                <a:latin typeface="Courier New" pitchFamily="49" charset="0"/>
              </a:rPr>
              <a:t>bgp 65000</a:t>
            </a:r>
            <a:endParaRPr lang="en-US" sz="1200" b="1" kern="0" dirty="0">
              <a:latin typeface="Courier New" pitchFamily="49" charset="0"/>
            </a:endParaRP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neighbor 10.1.1.1 remote-as 64520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network 172.17.0.0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a:t>
            </a:r>
            <a:endParaRPr lang="en-US" sz="1200" b="1" kern="0" dirty="0">
              <a:latin typeface="Courier New" pitchFamily="49" charset="0"/>
            </a:endParaRPr>
          </a:p>
        </p:txBody>
      </p:sp>
      <p:grpSp>
        <p:nvGrpSpPr>
          <p:cNvPr id="22" name="Group 21"/>
          <p:cNvGrpSpPr/>
          <p:nvPr/>
        </p:nvGrpSpPr>
        <p:grpSpPr>
          <a:xfrm>
            <a:off x="1279361" y="1594162"/>
            <a:ext cx="6569242" cy="1310786"/>
            <a:chOff x="1431758" y="1035373"/>
            <a:chExt cx="6569242" cy="1310786"/>
          </a:xfrm>
        </p:grpSpPr>
        <p:pic>
          <p:nvPicPr>
            <p:cNvPr id="38" name="Picture 88"/>
            <p:cNvPicPr>
              <a:picLocks noChangeAspect="1" noChangeArrowheads="1"/>
            </p:cNvPicPr>
            <p:nvPr/>
          </p:nvPicPr>
          <p:blipFill>
            <a:blip r:embed="rId3"/>
            <a:srcRect/>
            <a:stretch>
              <a:fillRect/>
            </a:stretch>
          </p:blipFill>
          <p:spPr bwMode="auto">
            <a:xfrm flipH="1">
              <a:off x="1443789" y="1091521"/>
              <a:ext cx="2707105" cy="1254638"/>
            </a:xfrm>
            <a:prstGeom prst="rect">
              <a:avLst/>
            </a:prstGeom>
            <a:noFill/>
            <a:ln w="9525" algn="ctr">
              <a:noFill/>
              <a:miter lim="800000"/>
              <a:headEnd/>
              <a:tailEnd/>
            </a:ln>
          </p:spPr>
        </p:pic>
        <p:pic>
          <p:nvPicPr>
            <p:cNvPr id="31" name="Picture 88"/>
            <p:cNvPicPr>
              <a:picLocks noChangeAspect="1" noChangeArrowheads="1"/>
            </p:cNvPicPr>
            <p:nvPr/>
          </p:nvPicPr>
          <p:blipFill>
            <a:blip r:embed="rId3"/>
            <a:srcRect/>
            <a:stretch>
              <a:fillRect/>
            </a:stretch>
          </p:blipFill>
          <p:spPr bwMode="auto">
            <a:xfrm>
              <a:off x="5438281" y="1035373"/>
              <a:ext cx="2562719" cy="1298754"/>
            </a:xfrm>
            <a:prstGeom prst="rect">
              <a:avLst/>
            </a:prstGeom>
            <a:noFill/>
            <a:ln w="9525" algn="ctr">
              <a:noFill/>
              <a:miter lim="800000"/>
              <a:headEnd/>
              <a:tailEnd/>
            </a:ln>
          </p:spPr>
        </p:pic>
        <p:sp>
          <p:nvSpPr>
            <p:cNvPr id="32" name="TextBox 31"/>
            <p:cNvSpPr txBox="1"/>
            <p:nvPr/>
          </p:nvSpPr>
          <p:spPr>
            <a:xfrm>
              <a:off x="5462336" y="1297939"/>
              <a:ext cx="2538663" cy="266166"/>
            </a:xfrm>
            <a:prstGeom prst="rect">
              <a:avLst/>
            </a:prstGeom>
            <a:noFill/>
          </p:spPr>
          <p:txBody>
            <a:bodyPr wrap="square" rtlCol="0">
              <a:spAutoFit/>
            </a:bodyPr>
            <a:lstStyle/>
            <a:p>
              <a:r>
                <a:rPr lang="en-US" sz="1200" b="1" dirty="0"/>
                <a:t>AS 65000</a:t>
              </a:r>
              <a:endParaRPr lang="en-US" sz="1100" dirty="0"/>
            </a:p>
          </p:txBody>
        </p:sp>
        <p:pic>
          <p:nvPicPr>
            <p:cNvPr id="7" name="Picture 37"/>
            <p:cNvPicPr>
              <a:picLocks noChangeArrowheads="1"/>
            </p:cNvPicPr>
            <p:nvPr/>
          </p:nvPicPr>
          <p:blipFill>
            <a:blip r:embed="rId4"/>
            <a:srcRect/>
            <a:stretch>
              <a:fillRect/>
            </a:stretch>
          </p:blipFill>
          <p:spPr bwMode="auto">
            <a:xfrm>
              <a:off x="2726922" y="1642505"/>
              <a:ext cx="870351" cy="451691"/>
            </a:xfrm>
            <a:prstGeom prst="rect">
              <a:avLst/>
            </a:prstGeom>
            <a:noFill/>
            <a:ln w="9525">
              <a:noFill/>
              <a:miter lim="800000"/>
              <a:headEnd/>
              <a:tailEnd/>
            </a:ln>
          </p:spPr>
        </p:pic>
        <p:pic>
          <p:nvPicPr>
            <p:cNvPr id="8" name="Picture 37"/>
            <p:cNvPicPr>
              <a:picLocks noChangeArrowheads="1"/>
            </p:cNvPicPr>
            <p:nvPr/>
          </p:nvPicPr>
          <p:blipFill>
            <a:blip r:embed="rId4"/>
            <a:srcRect/>
            <a:stretch>
              <a:fillRect/>
            </a:stretch>
          </p:blipFill>
          <p:spPr bwMode="auto">
            <a:xfrm>
              <a:off x="5934598" y="1641490"/>
              <a:ext cx="870351" cy="451691"/>
            </a:xfrm>
            <a:prstGeom prst="rect">
              <a:avLst/>
            </a:prstGeom>
            <a:noFill/>
            <a:ln w="9525">
              <a:noFill/>
              <a:miter lim="800000"/>
              <a:headEnd/>
              <a:tailEnd/>
            </a:ln>
          </p:spPr>
        </p:pic>
        <p:sp>
          <p:nvSpPr>
            <p:cNvPr id="24" name="TextBox 23"/>
            <p:cNvSpPr txBox="1"/>
            <p:nvPr/>
          </p:nvSpPr>
          <p:spPr>
            <a:xfrm>
              <a:off x="3002355" y="1862842"/>
              <a:ext cx="380232" cy="258532"/>
            </a:xfrm>
            <a:prstGeom prst="rect">
              <a:avLst/>
            </a:prstGeom>
            <a:noFill/>
          </p:spPr>
          <p:txBody>
            <a:bodyPr wrap="none" rtlCol="0">
              <a:spAutoFit/>
            </a:bodyPr>
            <a:lstStyle/>
            <a:p>
              <a:r>
                <a:rPr lang="en-US" sz="1200" b="1" dirty="0">
                  <a:solidFill>
                    <a:schemeClr val="bg1"/>
                  </a:solidFill>
                </a:rPr>
                <a:t>R1</a:t>
              </a:r>
            </a:p>
          </p:txBody>
        </p:sp>
        <p:sp>
          <p:nvSpPr>
            <p:cNvPr id="25" name="TextBox 24"/>
            <p:cNvSpPr txBox="1"/>
            <p:nvPr/>
          </p:nvSpPr>
          <p:spPr>
            <a:xfrm>
              <a:off x="6230253" y="1859989"/>
              <a:ext cx="380232" cy="258532"/>
            </a:xfrm>
            <a:prstGeom prst="rect">
              <a:avLst/>
            </a:prstGeom>
            <a:noFill/>
          </p:spPr>
          <p:txBody>
            <a:bodyPr wrap="none" rtlCol="0">
              <a:spAutoFit/>
            </a:bodyPr>
            <a:lstStyle/>
            <a:p>
              <a:r>
                <a:rPr lang="en-US" sz="1200" b="1" dirty="0">
                  <a:solidFill>
                    <a:schemeClr val="bg1"/>
                  </a:solidFill>
                </a:rPr>
                <a:t>R2</a:t>
              </a:r>
            </a:p>
          </p:txBody>
        </p:sp>
        <p:sp>
          <p:nvSpPr>
            <p:cNvPr id="51" name="TextBox 50"/>
            <p:cNvSpPr txBox="1"/>
            <p:nvPr/>
          </p:nvSpPr>
          <p:spPr>
            <a:xfrm>
              <a:off x="4380061" y="1452739"/>
              <a:ext cx="945988" cy="160898"/>
            </a:xfrm>
            <a:prstGeom prst="rect">
              <a:avLst/>
            </a:prstGeom>
            <a:noFill/>
          </p:spPr>
          <p:txBody>
            <a:bodyPr wrap="square" lIns="0" tIns="0" rIns="0" bIns="0" rtlCol="0" anchor="ctr" anchorCtr="0">
              <a:noAutofit/>
            </a:bodyPr>
            <a:lstStyle/>
            <a:p>
              <a:endParaRPr lang="en-US" sz="1000" dirty="0"/>
            </a:p>
          </p:txBody>
        </p:sp>
        <p:sp>
          <p:nvSpPr>
            <p:cNvPr id="52" name="TextBox 51"/>
            <p:cNvSpPr txBox="1"/>
            <p:nvPr/>
          </p:nvSpPr>
          <p:spPr>
            <a:xfrm>
              <a:off x="4249654" y="1624460"/>
              <a:ext cx="1013551" cy="165253"/>
            </a:xfrm>
            <a:prstGeom prst="rect">
              <a:avLst/>
            </a:prstGeom>
            <a:noFill/>
          </p:spPr>
          <p:txBody>
            <a:bodyPr wrap="square" lIns="0" tIns="0" rIns="0" bIns="0" rtlCol="0" anchor="ctr" anchorCtr="0">
              <a:noAutofit/>
            </a:bodyPr>
            <a:lstStyle/>
            <a:p>
              <a:r>
                <a:rPr lang="en-US" sz="1050" dirty="0"/>
                <a:t>10.1.1.0</a:t>
              </a:r>
            </a:p>
          </p:txBody>
        </p:sp>
        <p:sp>
          <p:nvSpPr>
            <p:cNvPr id="53" name="TextBox 52"/>
            <p:cNvSpPr txBox="1"/>
            <p:nvPr/>
          </p:nvSpPr>
          <p:spPr>
            <a:xfrm>
              <a:off x="3650671" y="1671971"/>
              <a:ext cx="367861" cy="168853"/>
            </a:xfrm>
            <a:prstGeom prst="rect">
              <a:avLst/>
            </a:prstGeom>
            <a:noFill/>
          </p:spPr>
          <p:txBody>
            <a:bodyPr wrap="square" lIns="0" tIns="0" rIns="0" bIns="0" rtlCol="0" anchor="ctr" anchorCtr="0">
              <a:noAutofit/>
            </a:bodyPr>
            <a:lstStyle/>
            <a:p>
              <a:pPr algn="l"/>
              <a:r>
                <a:rPr lang="en-US" sz="1050" dirty="0"/>
                <a:t>.1</a:t>
              </a:r>
            </a:p>
          </p:txBody>
        </p:sp>
        <p:sp>
          <p:nvSpPr>
            <p:cNvPr id="54" name="TextBox 53"/>
            <p:cNvSpPr txBox="1"/>
            <p:nvPr/>
          </p:nvSpPr>
          <p:spPr>
            <a:xfrm>
              <a:off x="5756024" y="1679984"/>
              <a:ext cx="544315" cy="179554"/>
            </a:xfrm>
            <a:prstGeom prst="rect">
              <a:avLst/>
            </a:prstGeom>
            <a:noFill/>
          </p:spPr>
          <p:txBody>
            <a:bodyPr wrap="square" lIns="0" tIns="0" rIns="0" bIns="0" rtlCol="0" anchor="ctr" anchorCtr="0">
              <a:noAutofit/>
            </a:bodyPr>
            <a:lstStyle/>
            <a:p>
              <a:pPr algn="l"/>
              <a:r>
                <a:rPr lang="en-US" sz="1050" dirty="0"/>
                <a:t>.2</a:t>
              </a:r>
            </a:p>
          </p:txBody>
        </p:sp>
        <p:sp>
          <p:nvSpPr>
            <p:cNvPr id="39" name="TextBox 38"/>
            <p:cNvSpPr txBox="1"/>
            <p:nvPr/>
          </p:nvSpPr>
          <p:spPr>
            <a:xfrm>
              <a:off x="1431758" y="1317986"/>
              <a:ext cx="2731167" cy="258532"/>
            </a:xfrm>
            <a:prstGeom prst="rect">
              <a:avLst/>
            </a:prstGeom>
            <a:noFill/>
          </p:spPr>
          <p:txBody>
            <a:bodyPr wrap="square" rtlCol="0">
              <a:spAutoFit/>
            </a:bodyPr>
            <a:lstStyle/>
            <a:p>
              <a:r>
                <a:rPr lang="en-US" sz="1200" b="1" dirty="0"/>
                <a:t>AS 64520</a:t>
              </a:r>
              <a:endParaRPr lang="en-US" sz="1100" dirty="0"/>
            </a:p>
          </p:txBody>
        </p:sp>
        <p:cxnSp>
          <p:nvCxnSpPr>
            <p:cNvPr id="44" name="Straight Connector 43"/>
            <p:cNvCxnSpPr>
              <a:stCxn id="7" idx="3"/>
              <a:endCxn id="8" idx="1"/>
            </p:cNvCxnSpPr>
            <p:nvPr/>
          </p:nvCxnSpPr>
          <p:spPr bwMode="auto">
            <a:xfrm flipV="1">
              <a:off x="3597273" y="1867336"/>
              <a:ext cx="2337325" cy="1015"/>
            </a:xfrm>
            <a:prstGeom prst="line">
              <a:avLst/>
            </a:prstGeom>
            <a:solidFill>
              <a:schemeClr val="accent1"/>
            </a:solidFill>
            <a:ln w="28575" cap="flat" cmpd="sng" algn="ctr">
              <a:solidFill>
                <a:schemeClr val="accent6"/>
              </a:solidFill>
              <a:prstDash val="solid"/>
              <a:round/>
              <a:headEnd type="none" w="med" len="med"/>
              <a:tailEnd type="none" w="med" len="med"/>
            </a:ln>
            <a:effectLst/>
          </p:spPr>
        </p:cxnSp>
        <p:sp>
          <p:nvSpPr>
            <p:cNvPr id="20" name="TextBox 19"/>
            <p:cNvSpPr txBox="1"/>
            <p:nvPr/>
          </p:nvSpPr>
          <p:spPr>
            <a:xfrm>
              <a:off x="6692240" y="1756808"/>
              <a:ext cx="1013551" cy="165253"/>
            </a:xfrm>
            <a:prstGeom prst="rect">
              <a:avLst/>
            </a:prstGeom>
            <a:noFill/>
          </p:spPr>
          <p:txBody>
            <a:bodyPr wrap="square" lIns="0" tIns="0" rIns="0" bIns="0" rtlCol="0" anchor="ctr" anchorCtr="0">
              <a:noAutofit/>
            </a:bodyPr>
            <a:lstStyle/>
            <a:p>
              <a:r>
                <a:rPr lang="en-US" sz="1050" dirty="0"/>
                <a:t>172.17.0.0</a:t>
              </a:r>
            </a:p>
          </p:txBody>
        </p:sp>
        <p:sp>
          <p:nvSpPr>
            <p:cNvPr id="21" name="TextBox 20"/>
            <p:cNvSpPr txBox="1"/>
            <p:nvPr/>
          </p:nvSpPr>
          <p:spPr>
            <a:xfrm>
              <a:off x="1839328" y="1752792"/>
              <a:ext cx="1013551" cy="165253"/>
            </a:xfrm>
            <a:prstGeom prst="rect">
              <a:avLst/>
            </a:prstGeom>
            <a:noFill/>
          </p:spPr>
          <p:txBody>
            <a:bodyPr wrap="square" lIns="0" tIns="0" rIns="0" bIns="0" rtlCol="0" anchor="ctr" anchorCtr="0">
              <a:noAutofit/>
            </a:bodyPr>
            <a:lstStyle/>
            <a:p>
              <a:r>
                <a:rPr lang="en-US" sz="1050" dirty="0"/>
                <a:t>172.16.0.0</a:t>
              </a:r>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BGP Configuration Example #2</a:t>
            </a:r>
          </a:p>
        </p:txBody>
      </p:sp>
      <p:sp>
        <p:nvSpPr>
          <p:cNvPr id="40" name="Text Placeholder 5"/>
          <p:cNvSpPr>
            <a:spLocks/>
          </p:cNvSpPr>
          <p:nvPr/>
        </p:nvSpPr>
        <p:spPr bwMode="auto">
          <a:xfrm>
            <a:off x="279400" y="3420519"/>
            <a:ext cx="8537222" cy="97188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 </a:t>
            </a:r>
            <a:r>
              <a:rPr lang="en-US" sz="1200" b="1" kern="0" dirty="0">
                <a:latin typeface="Courier New" pitchFamily="49" charset="0"/>
              </a:rPr>
              <a:t>router bgp 65010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neighbor 10.1.1.2 remote-as 65020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network 10.2.2.0 mask 255.255.255.0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network 10.4.4.0 mask 255.255.255.0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a:t>
            </a:r>
            <a:endParaRPr lang="en-US" sz="1200" b="1" kern="0" dirty="0">
              <a:latin typeface="Courier New" pitchFamily="49" charset="0"/>
            </a:endParaRPr>
          </a:p>
        </p:txBody>
      </p:sp>
      <p:grpSp>
        <p:nvGrpSpPr>
          <p:cNvPr id="26" name="Group 25"/>
          <p:cNvGrpSpPr/>
          <p:nvPr/>
        </p:nvGrpSpPr>
        <p:grpSpPr>
          <a:xfrm>
            <a:off x="1198467" y="1306301"/>
            <a:ext cx="6717868" cy="1310786"/>
            <a:chOff x="1283132" y="1035373"/>
            <a:chExt cx="6717868" cy="1310786"/>
          </a:xfrm>
        </p:grpSpPr>
        <p:pic>
          <p:nvPicPr>
            <p:cNvPr id="31" name="Picture 88"/>
            <p:cNvPicPr>
              <a:picLocks noChangeAspect="1" noChangeArrowheads="1"/>
            </p:cNvPicPr>
            <p:nvPr/>
          </p:nvPicPr>
          <p:blipFill>
            <a:blip r:embed="rId3"/>
            <a:srcRect/>
            <a:stretch>
              <a:fillRect/>
            </a:stretch>
          </p:blipFill>
          <p:spPr bwMode="auto">
            <a:xfrm>
              <a:off x="6605337" y="1035373"/>
              <a:ext cx="1395663" cy="1298754"/>
            </a:xfrm>
            <a:prstGeom prst="rect">
              <a:avLst/>
            </a:prstGeom>
            <a:noFill/>
            <a:ln w="9525" algn="ctr">
              <a:noFill/>
              <a:miter lim="800000"/>
              <a:headEnd/>
              <a:tailEnd/>
            </a:ln>
          </p:spPr>
        </p:pic>
        <p:sp>
          <p:nvSpPr>
            <p:cNvPr id="69" name="Freeform 9"/>
            <p:cNvSpPr>
              <a:spLocks/>
            </p:cNvSpPr>
            <p:nvPr/>
          </p:nvSpPr>
          <p:spPr bwMode="auto">
            <a:xfrm>
              <a:off x="4202141" y="1837266"/>
              <a:ext cx="2161017" cy="13931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pic>
          <p:nvPicPr>
            <p:cNvPr id="38" name="Picture 88"/>
            <p:cNvPicPr>
              <a:picLocks noChangeAspect="1" noChangeArrowheads="1"/>
            </p:cNvPicPr>
            <p:nvPr/>
          </p:nvPicPr>
          <p:blipFill>
            <a:blip r:embed="rId3"/>
            <a:srcRect/>
            <a:stretch>
              <a:fillRect/>
            </a:stretch>
          </p:blipFill>
          <p:spPr bwMode="auto">
            <a:xfrm flipH="1">
              <a:off x="1443789" y="1091521"/>
              <a:ext cx="2707105" cy="1254638"/>
            </a:xfrm>
            <a:prstGeom prst="rect">
              <a:avLst/>
            </a:prstGeom>
            <a:noFill/>
            <a:ln w="9525" algn="ctr">
              <a:noFill/>
              <a:miter lim="800000"/>
              <a:headEnd/>
              <a:tailEnd/>
            </a:ln>
          </p:spPr>
        </p:pic>
        <p:sp>
          <p:nvSpPr>
            <p:cNvPr id="62" name="Freeform 9"/>
            <p:cNvSpPr>
              <a:spLocks/>
            </p:cNvSpPr>
            <p:nvPr/>
          </p:nvSpPr>
          <p:spPr bwMode="auto">
            <a:xfrm>
              <a:off x="1868014" y="1849299"/>
              <a:ext cx="2161017" cy="13931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sp>
          <p:nvSpPr>
            <p:cNvPr id="32" name="TextBox 31"/>
            <p:cNvSpPr txBox="1"/>
            <p:nvPr/>
          </p:nvSpPr>
          <p:spPr>
            <a:xfrm>
              <a:off x="6581274" y="1297938"/>
              <a:ext cx="1419725" cy="258532"/>
            </a:xfrm>
            <a:prstGeom prst="rect">
              <a:avLst/>
            </a:prstGeom>
            <a:noFill/>
          </p:spPr>
          <p:txBody>
            <a:bodyPr wrap="square" rtlCol="0">
              <a:spAutoFit/>
            </a:bodyPr>
            <a:lstStyle/>
            <a:p>
              <a:r>
                <a:rPr lang="en-US" sz="1200" b="1" dirty="0"/>
                <a:t>AS 65020</a:t>
              </a:r>
              <a:endParaRPr lang="en-US" sz="1100" dirty="0"/>
            </a:p>
          </p:txBody>
        </p:sp>
        <p:pic>
          <p:nvPicPr>
            <p:cNvPr id="7" name="Picture 37"/>
            <p:cNvPicPr>
              <a:picLocks noChangeArrowheads="1"/>
            </p:cNvPicPr>
            <p:nvPr/>
          </p:nvPicPr>
          <p:blipFill>
            <a:blip r:embed="rId4"/>
            <a:srcRect/>
            <a:stretch>
              <a:fillRect/>
            </a:stretch>
          </p:blipFill>
          <p:spPr bwMode="auto">
            <a:xfrm>
              <a:off x="3677417" y="1642505"/>
              <a:ext cx="870351" cy="451691"/>
            </a:xfrm>
            <a:prstGeom prst="rect">
              <a:avLst/>
            </a:prstGeom>
            <a:noFill/>
            <a:ln w="9525">
              <a:noFill/>
              <a:miter lim="800000"/>
              <a:headEnd/>
              <a:tailEnd/>
            </a:ln>
          </p:spPr>
        </p:pic>
        <p:sp>
          <p:nvSpPr>
            <p:cNvPr id="24" name="TextBox 23"/>
            <p:cNvSpPr txBox="1"/>
            <p:nvPr/>
          </p:nvSpPr>
          <p:spPr>
            <a:xfrm>
              <a:off x="3952850" y="1862842"/>
              <a:ext cx="380232" cy="258532"/>
            </a:xfrm>
            <a:prstGeom prst="rect">
              <a:avLst/>
            </a:prstGeom>
            <a:noFill/>
          </p:spPr>
          <p:txBody>
            <a:bodyPr wrap="none" rtlCol="0">
              <a:spAutoFit/>
            </a:bodyPr>
            <a:lstStyle/>
            <a:p>
              <a:r>
                <a:rPr lang="en-US" sz="1200" b="1" dirty="0">
                  <a:solidFill>
                    <a:schemeClr val="bg1"/>
                  </a:solidFill>
                </a:rPr>
                <a:t>R2</a:t>
              </a:r>
            </a:p>
          </p:txBody>
        </p:sp>
        <p:sp>
          <p:nvSpPr>
            <p:cNvPr id="51" name="TextBox 50"/>
            <p:cNvSpPr txBox="1"/>
            <p:nvPr/>
          </p:nvSpPr>
          <p:spPr>
            <a:xfrm>
              <a:off x="4380061" y="1452739"/>
              <a:ext cx="945988" cy="160898"/>
            </a:xfrm>
            <a:prstGeom prst="rect">
              <a:avLst/>
            </a:prstGeom>
            <a:noFill/>
          </p:spPr>
          <p:txBody>
            <a:bodyPr wrap="square" lIns="0" tIns="0" rIns="0" bIns="0" rtlCol="0" anchor="ctr" anchorCtr="0">
              <a:noAutofit/>
            </a:bodyPr>
            <a:lstStyle/>
            <a:p>
              <a:endParaRPr lang="en-US" sz="1000" dirty="0"/>
            </a:p>
          </p:txBody>
        </p:sp>
        <p:sp>
          <p:nvSpPr>
            <p:cNvPr id="52" name="TextBox 51"/>
            <p:cNvSpPr txBox="1"/>
            <p:nvPr/>
          </p:nvSpPr>
          <p:spPr>
            <a:xfrm>
              <a:off x="4742960" y="1648524"/>
              <a:ext cx="1013551" cy="165253"/>
            </a:xfrm>
            <a:prstGeom prst="rect">
              <a:avLst/>
            </a:prstGeom>
            <a:noFill/>
          </p:spPr>
          <p:txBody>
            <a:bodyPr wrap="square" lIns="0" tIns="0" rIns="0" bIns="0" rtlCol="0" anchor="ctr" anchorCtr="0">
              <a:noAutofit/>
            </a:bodyPr>
            <a:lstStyle/>
            <a:p>
              <a:r>
                <a:rPr lang="en-US" sz="1050" dirty="0"/>
                <a:t>10.1.1.0 /24</a:t>
              </a:r>
            </a:p>
          </p:txBody>
        </p:sp>
        <p:sp>
          <p:nvSpPr>
            <p:cNvPr id="53" name="TextBox 52"/>
            <p:cNvSpPr txBox="1"/>
            <p:nvPr/>
          </p:nvSpPr>
          <p:spPr>
            <a:xfrm>
              <a:off x="3506287" y="1708067"/>
              <a:ext cx="367861" cy="168853"/>
            </a:xfrm>
            <a:prstGeom prst="rect">
              <a:avLst/>
            </a:prstGeom>
            <a:noFill/>
          </p:spPr>
          <p:txBody>
            <a:bodyPr wrap="square" lIns="0" tIns="0" rIns="0" bIns="0" rtlCol="0" anchor="ctr" anchorCtr="0">
              <a:noAutofit/>
            </a:bodyPr>
            <a:lstStyle/>
            <a:p>
              <a:pPr algn="l"/>
              <a:r>
                <a:rPr lang="en-US" sz="1050" dirty="0"/>
                <a:t>.2</a:t>
              </a:r>
            </a:p>
          </p:txBody>
        </p:sp>
        <p:sp>
          <p:nvSpPr>
            <p:cNvPr id="39" name="TextBox 38"/>
            <p:cNvSpPr txBox="1"/>
            <p:nvPr/>
          </p:nvSpPr>
          <p:spPr>
            <a:xfrm>
              <a:off x="1431758" y="1317986"/>
              <a:ext cx="2731167" cy="258532"/>
            </a:xfrm>
            <a:prstGeom prst="rect">
              <a:avLst/>
            </a:prstGeom>
            <a:noFill/>
          </p:spPr>
          <p:txBody>
            <a:bodyPr wrap="square" rtlCol="0">
              <a:spAutoFit/>
            </a:bodyPr>
            <a:lstStyle/>
            <a:p>
              <a:r>
                <a:rPr lang="en-US" sz="1200" b="1" dirty="0"/>
                <a:t>AS 65010</a:t>
              </a:r>
              <a:endParaRPr lang="en-US" sz="1100" dirty="0"/>
            </a:p>
          </p:txBody>
        </p:sp>
        <p:sp>
          <p:nvSpPr>
            <p:cNvPr id="21" name="TextBox 20"/>
            <p:cNvSpPr txBox="1"/>
            <p:nvPr/>
          </p:nvSpPr>
          <p:spPr>
            <a:xfrm>
              <a:off x="2380749" y="1644507"/>
              <a:ext cx="1013551" cy="165253"/>
            </a:xfrm>
            <a:prstGeom prst="rect">
              <a:avLst/>
            </a:prstGeom>
            <a:noFill/>
          </p:spPr>
          <p:txBody>
            <a:bodyPr wrap="square" lIns="0" tIns="0" rIns="0" bIns="0" rtlCol="0" anchor="ctr" anchorCtr="0">
              <a:noAutofit/>
            </a:bodyPr>
            <a:lstStyle/>
            <a:p>
              <a:r>
                <a:rPr lang="en-US" sz="1050" dirty="0"/>
                <a:t>10.2.2.0 /24</a:t>
              </a:r>
            </a:p>
          </p:txBody>
        </p:sp>
        <p:pic>
          <p:nvPicPr>
            <p:cNvPr id="56" name="Picture 37"/>
            <p:cNvPicPr>
              <a:picLocks noChangeArrowheads="1"/>
            </p:cNvPicPr>
            <p:nvPr/>
          </p:nvPicPr>
          <p:blipFill>
            <a:blip r:embed="rId4"/>
            <a:srcRect/>
            <a:stretch>
              <a:fillRect/>
            </a:stretch>
          </p:blipFill>
          <p:spPr bwMode="auto">
            <a:xfrm>
              <a:off x="1283132" y="1666568"/>
              <a:ext cx="870351" cy="451691"/>
            </a:xfrm>
            <a:prstGeom prst="rect">
              <a:avLst/>
            </a:prstGeom>
            <a:noFill/>
            <a:ln w="9525">
              <a:noFill/>
              <a:miter lim="800000"/>
              <a:headEnd/>
              <a:tailEnd/>
            </a:ln>
          </p:spPr>
        </p:pic>
        <p:sp>
          <p:nvSpPr>
            <p:cNvPr id="57" name="TextBox 56"/>
            <p:cNvSpPr txBox="1"/>
            <p:nvPr/>
          </p:nvSpPr>
          <p:spPr>
            <a:xfrm>
              <a:off x="1522469" y="1886905"/>
              <a:ext cx="380232" cy="258532"/>
            </a:xfrm>
            <a:prstGeom prst="rect">
              <a:avLst/>
            </a:prstGeom>
            <a:noFill/>
          </p:spPr>
          <p:txBody>
            <a:bodyPr wrap="none" rtlCol="0">
              <a:spAutoFit/>
            </a:bodyPr>
            <a:lstStyle/>
            <a:p>
              <a:r>
                <a:rPr lang="en-US" sz="1200" b="1" dirty="0">
                  <a:solidFill>
                    <a:schemeClr val="bg1"/>
                  </a:solidFill>
                </a:rPr>
                <a:t>R1</a:t>
              </a:r>
            </a:p>
          </p:txBody>
        </p:sp>
        <p:sp>
          <p:nvSpPr>
            <p:cNvPr id="58" name="TextBox 57"/>
            <p:cNvSpPr txBox="1"/>
            <p:nvPr/>
          </p:nvSpPr>
          <p:spPr>
            <a:xfrm>
              <a:off x="2206881" y="1696034"/>
              <a:ext cx="367861" cy="168853"/>
            </a:xfrm>
            <a:prstGeom prst="rect">
              <a:avLst/>
            </a:prstGeom>
            <a:noFill/>
          </p:spPr>
          <p:txBody>
            <a:bodyPr wrap="square" lIns="0" tIns="0" rIns="0" bIns="0" rtlCol="0" anchor="ctr" anchorCtr="0">
              <a:noAutofit/>
            </a:bodyPr>
            <a:lstStyle/>
            <a:p>
              <a:pPr algn="l"/>
              <a:r>
                <a:rPr lang="en-US" sz="1050" dirty="0"/>
                <a:t>.1</a:t>
              </a:r>
            </a:p>
          </p:txBody>
        </p:sp>
        <p:pic>
          <p:nvPicPr>
            <p:cNvPr id="63" name="Picture 37"/>
            <p:cNvPicPr>
              <a:picLocks noChangeArrowheads="1"/>
            </p:cNvPicPr>
            <p:nvPr/>
          </p:nvPicPr>
          <p:blipFill>
            <a:blip r:embed="rId4"/>
            <a:srcRect/>
            <a:stretch>
              <a:fillRect/>
            </a:stretch>
          </p:blipFill>
          <p:spPr bwMode="auto">
            <a:xfrm>
              <a:off x="5935343" y="1614427"/>
              <a:ext cx="870351" cy="451691"/>
            </a:xfrm>
            <a:prstGeom prst="rect">
              <a:avLst/>
            </a:prstGeom>
            <a:noFill/>
            <a:ln w="9525">
              <a:noFill/>
              <a:miter lim="800000"/>
              <a:headEnd/>
              <a:tailEnd/>
            </a:ln>
          </p:spPr>
        </p:pic>
        <p:sp>
          <p:nvSpPr>
            <p:cNvPr id="64" name="TextBox 63"/>
            <p:cNvSpPr txBox="1"/>
            <p:nvPr/>
          </p:nvSpPr>
          <p:spPr>
            <a:xfrm>
              <a:off x="6210776" y="1834764"/>
              <a:ext cx="380232" cy="258532"/>
            </a:xfrm>
            <a:prstGeom prst="rect">
              <a:avLst/>
            </a:prstGeom>
            <a:noFill/>
          </p:spPr>
          <p:txBody>
            <a:bodyPr wrap="none" rtlCol="0">
              <a:spAutoFit/>
            </a:bodyPr>
            <a:lstStyle/>
            <a:p>
              <a:r>
                <a:rPr lang="en-US" sz="1200" b="1" dirty="0">
                  <a:solidFill>
                    <a:schemeClr val="bg1"/>
                  </a:solidFill>
                </a:rPr>
                <a:t>R3</a:t>
              </a:r>
            </a:p>
          </p:txBody>
        </p:sp>
        <p:sp>
          <p:nvSpPr>
            <p:cNvPr id="65" name="TextBox 64"/>
            <p:cNvSpPr txBox="1"/>
            <p:nvPr/>
          </p:nvSpPr>
          <p:spPr>
            <a:xfrm>
              <a:off x="6748212" y="1716698"/>
              <a:ext cx="1013551" cy="165253"/>
            </a:xfrm>
            <a:prstGeom prst="rect">
              <a:avLst/>
            </a:prstGeom>
            <a:noFill/>
          </p:spPr>
          <p:txBody>
            <a:bodyPr wrap="square" lIns="0" tIns="0" rIns="0" bIns="0" rtlCol="0" anchor="ctr" anchorCtr="0">
              <a:noAutofit/>
            </a:bodyPr>
            <a:lstStyle/>
            <a:p>
              <a:r>
                <a:rPr lang="en-US" sz="1050" dirty="0"/>
                <a:t>10.3.3.0 /24</a:t>
              </a:r>
            </a:p>
          </p:txBody>
        </p:sp>
        <p:sp>
          <p:nvSpPr>
            <p:cNvPr id="66" name="TextBox 65"/>
            <p:cNvSpPr txBox="1"/>
            <p:nvPr/>
          </p:nvSpPr>
          <p:spPr>
            <a:xfrm>
              <a:off x="5728117" y="1692021"/>
              <a:ext cx="367861" cy="168853"/>
            </a:xfrm>
            <a:prstGeom prst="rect">
              <a:avLst/>
            </a:prstGeom>
            <a:noFill/>
          </p:spPr>
          <p:txBody>
            <a:bodyPr wrap="square" lIns="0" tIns="0" rIns="0" bIns="0" rtlCol="0" anchor="ctr" anchorCtr="0">
              <a:noAutofit/>
            </a:bodyPr>
            <a:lstStyle/>
            <a:p>
              <a:pPr algn="l"/>
              <a:r>
                <a:rPr lang="en-US" sz="1050" dirty="0"/>
                <a:t>.2</a:t>
              </a:r>
            </a:p>
          </p:txBody>
        </p:sp>
        <p:sp>
          <p:nvSpPr>
            <p:cNvPr id="67" name="TextBox 66"/>
            <p:cNvSpPr txBox="1"/>
            <p:nvPr/>
          </p:nvSpPr>
          <p:spPr>
            <a:xfrm>
              <a:off x="3676147" y="2121778"/>
              <a:ext cx="1013551" cy="165253"/>
            </a:xfrm>
            <a:prstGeom prst="rect">
              <a:avLst/>
            </a:prstGeom>
            <a:noFill/>
          </p:spPr>
          <p:txBody>
            <a:bodyPr wrap="square" lIns="0" tIns="0" rIns="0" bIns="0" rtlCol="0" anchor="ctr" anchorCtr="0">
              <a:noAutofit/>
            </a:bodyPr>
            <a:lstStyle/>
            <a:p>
              <a:r>
                <a:rPr lang="en-US" sz="1050" dirty="0"/>
                <a:t>Lo0 10.4.4.4</a:t>
              </a:r>
            </a:p>
          </p:txBody>
        </p:sp>
        <p:sp>
          <p:nvSpPr>
            <p:cNvPr id="68" name="TextBox 67"/>
            <p:cNvSpPr txBox="1"/>
            <p:nvPr/>
          </p:nvSpPr>
          <p:spPr>
            <a:xfrm>
              <a:off x="4561063" y="1679988"/>
              <a:ext cx="367861" cy="168853"/>
            </a:xfrm>
            <a:prstGeom prst="rect">
              <a:avLst/>
            </a:prstGeom>
            <a:noFill/>
          </p:spPr>
          <p:txBody>
            <a:bodyPr wrap="square" lIns="0" tIns="0" rIns="0" bIns="0" rtlCol="0" anchor="ctr" anchorCtr="0">
              <a:noAutofit/>
            </a:bodyPr>
            <a:lstStyle/>
            <a:p>
              <a:pPr algn="l"/>
              <a:r>
                <a:rPr lang="en-US" sz="1050" dirty="0"/>
                <a:t>.1</a:t>
              </a:r>
            </a:p>
          </p:txBody>
        </p:sp>
        <p:sp>
          <p:nvSpPr>
            <p:cNvPr id="70" name="TextBox 69"/>
            <p:cNvSpPr txBox="1"/>
            <p:nvPr/>
          </p:nvSpPr>
          <p:spPr>
            <a:xfrm>
              <a:off x="5910083" y="2093698"/>
              <a:ext cx="1013551" cy="165253"/>
            </a:xfrm>
            <a:prstGeom prst="rect">
              <a:avLst/>
            </a:prstGeom>
            <a:noFill/>
          </p:spPr>
          <p:txBody>
            <a:bodyPr wrap="square" lIns="0" tIns="0" rIns="0" bIns="0" rtlCol="0" anchor="ctr" anchorCtr="0">
              <a:noAutofit/>
            </a:bodyPr>
            <a:lstStyle/>
            <a:p>
              <a:r>
                <a:rPr lang="en-US" sz="1050" dirty="0"/>
                <a:t>Lo0 10.5.5.5</a:t>
              </a:r>
            </a:p>
          </p:txBody>
        </p:sp>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BGP With Peer Group Example </a:t>
            </a:r>
          </a:p>
        </p:txBody>
      </p:sp>
      <p:sp>
        <p:nvSpPr>
          <p:cNvPr id="5" name="Rectangle 4"/>
          <p:cNvSpPr/>
          <p:nvPr/>
        </p:nvSpPr>
        <p:spPr bwMode="auto">
          <a:xfrm>
            <a:off x="5090396" y="4606197"/>
            <a:ext cx="787257" cy="615508"/>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2869759" y="3705727"/>
            <a:ext cx="830180" cy="950494"/>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0" name="Text Placeholder 5"/>
          <p:cNvSpPr>
            <a:spLocks/>
          </p:cNvSpPr>
          <p:nvPr/>
        </p:nvSpPr>
        <p:spPr bwMode="auto">
          <a:xfrm>
            <a:off x="279400" y="3503886"/>
            <a:ext cx="8537222" cy="1958451"/>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a:latin typeface="Courier New" pitchFamily="49" charset="0"/>
              </a:rPr>
              <a:t>R1(config)# </a:t>
            </a:r>
            <a:r>
              <a:rPr lang="en-US" sz="1200" b="1" kern="0" dirty="0">
                <a:latin typeface="Courier New" pitchFamily="49" charset="0"/>
              </a:rPr>
              <a:t>router bgp 65100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R1(config-router)# </a:t>
            </a:r>
            <a:r>
              <a:rPr lang="en-US" sz="1200" b="1" kern="0" dirty="0">
                <a:latin typeface="Courier New" pitchFamily="49" charset="0"/>
              </a:rPr>
              <a:t>neighbor INTERNAL peer-group</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R1(config-router)# </a:t>
            </a:r>
            <a:r>
              <a:rPr lang="en-US" sz="1200" b="1" kern="0" dirty="0">
                <a:latin typeface="Courier New" pitchFamily="49" charset="0"/>
              </a:rPr>
              <a:t>neighbor INTERNAL remote-as 65100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R1(config-router)# </a:t>
            </a:r>
            <a:r>
              <a:rPr lang="en-US" sz="1200" b="1" kern="0" dirty="0">
                <a:latin typeface="Courier New" pitchFamily="49" charset="0"/>
              </a:rPr>
              <a:t>neighbor INTERNAL update-source loopback 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R1(config-router)# </a:t>
            </a:r>
            <a:r>
              <a:rPr lang="en-US" sz="1200" b="1" kern="0" dirty="0">
                <a:latin typeface="Courier New" pitchFamily="49" charset="0"/>
              </a:rPr>
              <a:t>neighbor INTERNAL next-hop-self</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R1(config-router)# </a:t>
            </a:r>
            <a:r>
              <a:rPr lang="en-US" sz="1200" b="1" kern="0" dirty="0">
                <a:latin typeface="Courier New" pitchFamily="49" charset="0"/>
              </a:rPr>
              <a:t>neighbor INTERNAL distribute-list 20 out</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R1(config-router)# </a:t>
            </a:r>
            <a:r>
              <a:rPr lang="en-US" sz="1200" b="1" kern="0" dirty="0">
                <a:latin typeface="Courier New" pitchFamily="49" charset="0"/>
              </a:rPr>
              <a:t>neighbor 192.168.24.1 peer-group INTERNAL</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R1(config-router)# </a:t>
            </a:r>
            <a:r>
              <a:rPr lang="en-US" sz="1200" b="1" kern="0" dirty="0">
                <a:latin typeface="Courier New" pitchFamily="49" charset="0"/>
              </a:rPr>
              <a:t>neighbor 192.168.25.1 peer-group INTERNAL</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R1(config-router)# </a:t>
            </a:r>
            <a:r>
              <a:rPr lang="en-US" sz="1200" b="1" kern="0" dirty="0">
                <a:latin typeface="Courier New" pitchFamily="49" charset="0"/>
              </a:rPr>
              <a:t>neighbor 192.168.26.1 peer-group INTERNAL</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R1(config-router)#</a:t>
            </a:r>
            <a:endParaRPr lang="en-US" sz="1200" b="1" kern="0" dirty="0">
              <a:latin typeface="Courier New" pitchFamily="49" charset="0"/>
            </a:endParaRPr>
          </a:p>
        </p:txBody>
      </p:sp>
      <p:pic>
        <p:nvPicPr>
          <p:cNvPr id="14" name="Picture 3"/>
          <p:cNvPicPr>
            <a:picLocks noChangeAspect="1" noChangeArrowheads="1"/>
          </p:cNvPicPr>
          <p:nvPr/>
        </p:nvPicPr>
        <p:blipFill>
          <a:blip r:embed="rId3"/>
          <a:srcRect/>
          <a:stretch>
            <a:fillRect/>
          </a:stretch>
        </p:blipFill>
        <p:spPr bwMode="auto">
          <a:xfrm>
            <a:off x="1167068" y="848840"/>
            <a:ext cx="6569242" cy="2600203"/>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IBGP and EBGP Example </a:t>
            </a:r>
          </a:p>
        </p:txBody>
      </p:sp>
      <p:sp>
        <p:nvSpPr>
          <p:cNvPr id="40" name="Text Placeholder 5"/>
          <p:cNvSpPr>
            <a:spLocks/>
          </p:cNvSpPr>
          <p:nvPr/>
        </p:nvSpPr>
        <p:spPr bwMode="auto">
          <a:xfrm>
            <a:off x="279400" y="3503886"/>
            <a:ext cx="8537222" cy="1958451"/>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 </a:t>
            </a:r>
            <a:r>
              <a:rPr lang="en-US" sz="1200" b="1" kern="0" dirty="0">
                <a:latin typeface="Courier New" pitchFamily="49" charset="0"/>
              </a:rPr>
              <a:t>router bgp 65000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neighbor 10.1.1.1 remote-as 64520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neighbor 192.168.3.3 remote-as 65000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neighbor 192.168.3.3 update-source loopback 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neighbor 192.168.3.3 next-hop-self</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network 172.16.20.0 mask 255.255.255.0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network 192.168.1.0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network 192.168.3.0</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 </a:t>
            </a:r>
            <a:r>
              <a:rPr lang="en-US" sz="1200" b="1" kern="0" dirty="0">
                <a:latin typeface="Courier New" pitchFamily="49" charset="0"/>
              </a:rPr>
              <a:t>no synchronization</a:t>
            </a:r>
          </a:p>
          <a:p>
            <a:pPr marL="236538" indent="-236538" algn="l" defTabSz="814388" eaLnBrk="1" hangingPunct="1">
              <a:lnSpc>
                <a:spcPct val="100000"/>
              </a:lnSpc>
              <a:spcBef>
                <a:spcPts val="0"/>
              </a:spcBef>
              <a:buClr>
                <a:srgbClr val="708CA1"/>
              </a:buClr>
              <a:defRPr/>
            </a:pPr>
            <a:r>
              <a:rPr lang="en-US" sz="1200" kern="0" dirty="0">
                <a:latin typeface="Courier New" pitchFamily="49" charset="0"/>
              </a:rPr>
              <a:t>R2(config-router)#</a:t>
            </a:r>
            <a:endParaRPr lang="en-US" sz="1200" b="1" kern="0" dirty="0">
              <a:latin typeface="Courier New" pitchFamily="49" charset="0"/>
            </a:endParaRPr>
          </a:p>
        </p:txBody>
      </p:sp>
      <p:grpSp>
        <p:nvGrpSpPr>
          <p:cNvPr id="38" name="Group 37"/>
          <p:cNvGrpSpPr/>
          <p:nvPr/>
        </p:nvGrpSpPr>
        <p:grpSpPr>
          <a:xfrm>
            <a:off x="330642" y="1223433"/>
            <a:ext cx="8447171" cy="2044700"/>
            <a:chOff x="144379" y="1155701"/>
            <a:chExt cx="8447171" cy="2044700"/>
          </a:xfrm>
        </p:grpSpPr>
        <p:pic>
          <p:nvPicPr>
            <p:cNvPr id="9" name="Picture 88"/>
            <p:cNvPicPr>
              <a:picLocks noChangeAspect="1" noChangeArrowheads="1"/>
            </p:cNvPicPr>
            <p:nvPr/>
          </p:nvPicPr>
          <p:blipFill>
            <a:blip r:embed="rId3"/>
            <a:srcRect/>
            <a:stretch>
              <a:fillRect/>
            </a:stretch>
          </p:blipFill>
          <p:spPr bwMode="auto">
            <a:xfrm>
              <a:off x="3686192" y="1155701"/>
              <a:ext cx="4905358" cy="2044700"/>
            </a:xfrm>
            <a:prstGeom prst="rect">
              <a:avLst/>
            </a:prstGeom>
            <a:noFill/>
            <a:ln w="9525" algn="ctr">
              <a:noFill/>
              <a:miter lim="800000"/>
              <a:headEnd/>
              <a:tailEnd/>
            </a:ln>
          </p:spPr>
        </p:pic>
        <p:cxnSp>
          <p:nvCxnSpPr>
            <p:cNvPr id="75" name="Straight Connector 74"/>
            <p:cNvCxnSpPr/>
            <p:nvPr/>
          </p:nvCxnSpPr>
          <p:spPr bwMode="auto">
            <a:xfrm rot="16200000" flipH="1">
              <a:off x="7218063" y="2038398"/>
              <a:ext cx="381000" cy="4762"/>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76" name="Straight Connector 75"/>
            <p:cNvCxnSpPr/>
            <p:nvPr/>
          </p:nvCxnSpPr>
          <p:spPr bwMode="auto">
            <a:xfrm flipV="1">
              <a:off x="7195485" y="1854200"/>
              <a:ext cx="430865" cy="668"/>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
          <p:nvSpPr>
            <p:cNvPr id="77" name="TextBox 76"/>
            <p:cNvSpPr txBox="1"/>
            <p:nvPr/>
          </p:nvSpPr>
          <p:spPr>
            <a:xfrm>
              <a:off x="6899965" y="1692975"/>
              <a:ext cx="1013551" cy="165253"/>
            </a:xfrm>
            <a:prstGeom prst="rect">
              <a:avLst/>
            </a:prstGeom>
            <a:noFill/>
          </p:spPr>
          <p:txBody>
            <a:bodyPr wrap="square" lIns="0" tIns="0" rIns="0" bIns="0" rtlCol="0" anchor="ctr" anchorCtr="0">
              <a:noAutofit/>
            </a:bodyPr>
            <a:lstStyle/>
            <a:p>
              <a:r>
                <a:rPr lang="en-US" sz="1100" dirty="0"/>
                <a:t>172.16.30.0</a:t>
              </a:r>
            </a:p>
          </p:txBody>
        </p:sp>
        <p:cxnSp>
          <p:nvCxnSpPr>
            <p:cNvPr id="67" name="Straight Connector 66"/>
            <p:cNvCxnSpPr/>
            <p:nvPr/>
          </p:nvCxnSpPr>
          <p:spPr bwMode="auto">
            <a:xfrm rot="16200000" flipH="1">
              <a:off x="4684413" y="2044748"/>
              <a:ext cx="381000" cy="4762"/>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68" name="Straight Connector 67"/>
            <p:cNvCxnSpPr/>
            <p:nvPr/>
          </p:nvCxnSpPr>
          <p:spPr bwMode="auto">
            <a:xfrm flipV="1">
              <a:off x="4661835" y="1860550"/>
              <a:ext cx="430865" cy="668"/>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
          <p:nvSpPr>
            <p:cNvPr id="69" name="TextBox 68"/>
            <p:cNvSpPr txBox="1"/>
            <p:nvPr/>
          </p:nvSpPr>
          <p:spPr>
            <a:xfrm>
              <a:off x="4366315" y="1699325"/>
              <a:ext cx="1013551" cy="165253"/>
            </a:xfrm>
            <a:prstGeom prst="rect">
              <a:avLst/>
            </a:prstGeom>
            <a:noFill/>
          </p:spPr>
          <p:txBody>
            <a:bodyPr wrap="square" lIns="0" tIns="0" rIns="0" bIns="0" rtlCol="0" anchor="ctr" anchorCtr="0">
              <a:noAutofit/>
            </a:bodyPr>
            <a:lstStyle/>
            <a:p>
              <a:r>
                <a:rPr lang="en-US" sz="1100" dirty="0"/>
                <a:t>172.16.20.0</a:t>
              </a:r>
            </a:p>
          </p:txBody>
        </p:sp>
        <p:pic>
          <p:nvPicPr>
            <p:cNvPr id="7" name="Picture 88"/>
            <p:cNvPicPr>
              <a:picLocks noChangeAspect="1" noChangeArrowheads="1"/>
            </p:cNvPicPr>
            <p:nvPr/>
          </p:nvPicPr>
          <p:blipFill>
            <a:blip r:embed="rId3"/>
            <a:srcRect/>
            <a:stretch>
              <a:fillRect/>
            </a:stretch>
          </p:blipFill>
          <p:spPr bwMode="auto">
            <a:xfrm>
              <a:off x="144379" y="1432442"/>
              <a:ext cx="2660523" cy="1755925"/>
            </a:xfrm>
            <a:prstGeom prst="rect">
              <a:avLst/>
            </a:prstGeom>
            <a:noFill/>
            <a:ln w="9525" algn="ctr">
              <a:noFill/>
              <a:miter lim="800000"/>
              <a:headEnd/>
              <a:tailEnd/>
            </a:ln>
          </p:spPr>
        </p:pic>
        <p:cxnSp>
          <p:nvCxnSpPr>
            <p:cNvPr id="65" name="Straight Connector 64"/>
            <p:cNvCxnSpPr/>
            <p:nvPr/>
          </p:nvCxnSpPr>
          <p:spPr bwMode="auto">
            <a:xfrm rot="16200000" flipH="1">
              <a:off x="681908" y="2200150"/>
              <a:ext cx="381000" cy="4762"/>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66" name="Straight Connector 65"/>
            <p:cNvCxnSpPr/>
            <p:nvPr/>
          </p:nvCxnSpPr>
          <p:spPr bwMode="auto">
            <a:xfrm>
              <a:off x="855512" y="2216818"/>
              <a:ext cx="681038" cy="1588"/>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sp>
          <p:nvSpPr>
            <p:cNvPr id="56" name="Freeform 9"/>
            <p:cNvSpPr>
              <a:spLocks/>
            </p:cNvSpPr>
            <p:nvPr/>
          </p:nvSpPr>
          <p:spPr bwMode="auto">
            <a:xfrm>
              <a:off x="2313199" y="2186182"/>
              <a:ext cx="2161017" cy="139319"/>
            </a:xfrm>
            <a:custGeom>
              <a:avLst/>
              <a:gdLst>
                <a:gd name="T0" fmla="*/ 0 w 2017"/>
                <a:gd name="T1" fmla="*/ 0 h 97"/>
                <a:gd name="T2" fmla="*/ 2147483647 w 2017"/>
                <a:gd name="T3" fmla="*/ 0 h 97"/>
                <a:gd name="T4" fmla="*/ 2147483647 w 2017"/>
                <a:gd name="T5" fmla="*/ 2147483647 h 97"/>
                <a:gd name="T6" fmla="*/ 2147483647 w 2017"/>
                <a:gd name="T7" fmla="*/ 2147483647 h 97"/>
                <a:gd name="T8" fmla="*/ 0 60000 65536"/>
                <a:gd name="T9" fmla="*/ 0 60000 65536"/>
                <a:gd name="T10" fmla="*/ 0 60000 65536"/>
                <a:gd name="T11" fmla="*/ 0 60000 65536"/>
                <a:gd name="T12" fmla="*/ 0 w 2017"/>
                <a:gd name="T13" fmla="*/ 0 h 97"/>
                <a:gd name="T14" fmla="*/ 2017 w 2017"/>
                <a:gd name="T15" fmla="*/ 97 h 97"/>
              </a:gdLst>
              <a:ahLst/>
              <a:cxnLst>
                <a:cxn ang="T8">
                  <a:pos x="T0" y="T1"/>
                </a:cxn>
                <a:cxn ang="T9">
                  <a:pos x="T2" y="T3"/>
                </a:cxn>
                <a:cxn ang="T10">
                  <a:pos x="T4" y="T5"/>
                </a:cxn>
                <a:cxn ang="T11">
                  <a:pos x="T6" y="T7"/>
                </a:cxn>
              </a:cxnLst>
              <a:rect l="T12" t="T13" r="T14" b="T15"/>
              <a:pathLst>
                <a:path w="2017" h="97">
                  <a:moveTo>
                    <a:pt x="0" y="0"/>
                  </a:moveTo>
                  <a:lnTo>
                    <a:pt x="1008" y="0"/>
                  </a:lnTo>
                  <a:lnTo>
                    <a:pt x="912" y="96"/>
                  </a:lnTo>
                  <a:lnTo>
                    <a:pt x="2016" y="96"/>
                  </a:lnTo>
                </a:path>
              </a:pathLst>
            </a:custGeom>
            <a:noFill/>
            <a:ln w="25400" cap="rnd" cmpd="sng">
              <a:solidFill>
                <a:schemeClr val="accent2"/>
              </a:solidFill>
              <a:prstDash val="solid"/>
              <a:round/>
              <a:headEnd type="none" w="sm" len="sm"/>
              <a:tailEnd type="none" w="sm" len="sm"/>
            </a:ln>
          </p:spPr>
          <p:txBody>
            <a:bodyPr/>
            <a:lstStyle/>
            <a:p>
              <a:endParaRPr lang="en-US" dirty="0"/>
            </a:p>
          </p:txBody>
        </p:sp>
        <p:cxnSp>
          <p:nvCxnSpPr>
            <p:cNvPr id="55" name="Straight Connector 54"/>
            <p:cNvCxnSpPr/>
            <p:nvPr/>
          </p:nvCxnSpPr>
          <p:spPr bwMode="auto">
            <a:xfrm rot="10800000" flipV="1">
              <a:off x="5172091" y="2130606"/>
              <a:ext cx="1874082" cy="2994"/>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cxnSp>
          <p:nvCxnSpPr>
            <p:cNvPr id="11" name="Straight Connector 10"/>
            <p:cNvCxnSpPr/>
            <p:nvPr/>
          </p:nvCxnSpPr>
          <p:spPr bwMode="auto">
            <a:xfrm rot="10800000" flipV="1">
              <a:off x="5162566" y="2368731"/>
              <a:ext cx="1874082" cy="2994"/>
            </a:xfrm>
            <a:prstGeom prst="line">
              <a:avLst/>
            </a:prstGeom>
            <a:solidFill>
              <a:schemeClr val="accent1"/>
            </a:solidFill>
            <a:ln w="19050" cap="flat" cmpd="sng" algn="ctr">
              <a:solidFill>
                <a:schemeClr val="accent6"/>
              </a:solidFill>
              <a:prstDash val="solid"/>
              <a:round/>
              <a:headEnd type="none" w="med" len="med"/>
              <a:tailEnd type="none" w="med" len="med"/>
            </a:ln>
            <a:effectLst/>
          </p:spPr>
        </p:cxnSp>
        <p:pic>
          <p:nvPicPr>
            <p:cNvPr id="12" name="Picture 37"/>
            <p:cNvPicPr>
              <a:picLocks noChangeArrowheads="1"/>
            </p:cNvPicPr>
            <p:nvPr/>
          </p:nvPicPr>
          <p:blipFill>
            <a:blip r:embed="rId4"/>
            <a:srcRect/>
            <a:stretch>
              <a:fillRect/>
            </a:stretch>
          </p:blipFill>
          <p:spPr bwMode="auto">
            <a:xfrm>
              <a:off x="4423621" y="2028583"/>
              <a:ext cx="870351" cy="451691"/>
            </a:xfrm>
            <a:prstGeom prst="rect">
              <a:avLst/>
            </a:prstGeom>
            <a:noFill/>
            <a:ln w="9525">
              <a:noFill/>
              <a:miter lim="800000"/>
              <a:headEnd/>
              <a:tailEnd/>
            </a:ln>
          </p:spPr>
        </p:pic>
        <p:sp>
          <p:nvSpPr>
            <p:cNvPr id="16" name="TextBox 15"/>
            <p:cNvSpPr txBox="1"/>
            <p:nvPr/>
          </p:nvSpPr>
          <p:spPr>
            <a:xfrm>
              <a:off x="4187587" y="2587352"/>
              <a:ext cx="1436612" cy="244682"/>
            </a:xfrm>
            <a:prstGeom prst="rect">
              <a:avLst/>
            </a:prstGeom>
            <a:noFill/>
          </p:spPr>
          <p:txBody>
            <a:bodyPr wrap="none" rtlCol="0">
              <a:spAutoFit/>
            </a:bodyPr>
            <a:lstStyle/>
            <a:p>
              <a:r>
                <a:rPr lang="en-US" sz="1100" dirty="0"/>
                <a:t>Lo0 192.168.2.2 /32</a:t>
              </a:r>
            </a:p>
          </p:txBody>
        </p:sp>
        <p:sp>
          <p:nvSpPr>
            <p:cNvPr id="17" name="TextBox 16"/>
            <p:cNvSpPr txBox="1"/>
            <p:nvPr/>
          </p:nvSpPr>
          <p:spPr>
            <a:xfrm>
              <a:off x="5190193" y="2356634"/>
              <a:ext cx="301686" cy="244682"/>
            </a:xfrm>
            <a:prstGeom prst="rect">
              <a:avLst/>
            </a:prstGeom>
            <a:noFill/>
          </p:spPr>
          <p:txBody>
            <a:bodyPr wrap="none" rtlCol="0">
              <a:spAutoFit/>
            </a:bodyPr>
            <a:lstStyle/>
            <a:p>
              <a:r>
                <a:rPr lang="en-US" sz="1100" dirty="0"/>
                <a:t>.2</a:t>
              </a:r>
            </a:p>
          </p:txBody>
        </p:sp>
        <p:sp>
          <p:nvSpPr>
            <p:cNvPr id="19" name="TextBox 18"/>
            <p:cNvSpPr txBox="1"/>
            <p:nvPr/>
          </p:nvSpPr>
          <p:spPr>
            <a:xfrm>
              <a:off x="4694822" y="2246811"/>
              <a:ext cx="380232" cy="258532"/>
            </a:xfrm>
            <a:prstGeom prst="rect">
              <a:avLst/>
            </a:prstGeom>
            <a:noFill/>
          </p:spPr>
          <p:txBody>
            <a:bodyPr wrap="none" rtlCol="0">
              <a:spAutoFit/>
            </a:bodyPr>
            <a:lstStyle/>
            <a:p>
              <a:r>
                <a:rPr lang="en-US" sz="1200" b="1" dirty="0">
                  <a:solidFill>
                    <a:schemeClr val="bg1"/>
                  </a:solidFill>
                </a:rPr>
                <a:t>R2</a:t>
              </a:r>
            </a:p>
          </p:txBody>
        </p:sp>
        <p:pic>
          <p:nvPicPr>
            <p:cNvPr id="20" name="Picture 37"/>
            <p:cNvPicPr>
              <a:picLocks noChangeArrowheads="1"/>
            </p:cNvPicPr>
            <p:nvPr/>
          </p:nvPicPr>
          <p:blipFill>
            <a:blip r:embed="rId4"/>
            <a:srcRect/>
            <a:stretch>
              <a:fillRect/>
            </a:stretch>
          </p:blipFill>
          <p:spPr bwMode="auto">
            <a:xfrm>
              <a:off x="6947746" y="2053983"/>
              <a:ext cx="870351" cy="451691"/>
            </a:xfrm>
            <a:prstGeom prst="rect">
              <a:avLst/>
            </a:prstGeom>
            <a:noFill/>
            <a:ln w="9525">
              <a:noFill/>
              <a:miter lim="800000"/>
              <a:headEnd/>
              <a:tailEnd/>
            </a:ln>
          </p:spPr>
        </p:pic>
        <p:sp>
          <p:nvSpPr>
            <p:cNvPr id="21" name="TextBox 20"/>
            <p:cNvSpPr txBox="1"/>
            <p:nvPr/>
          </p:nvSpPr>
          <p:spPr>
            <a:xfrm>
              <a:off x="7218947" y="2272211"/>
              <a:ext cx="380232" cy="258532"/>
            </a:xfrm>
            <a:prstGeom prst="rect">
              <a:avLst/>
            </a:prstGeom>
            <a:noFill/>
          </p:spPr>
          <p:txBody>
            <a:bodyPr wrap="none" rtlCol="0">
              <a:spAutoFit/>
            </a:bodyPr>
            <a:lstStyle/>
            <a:p>
              <a:r>
                <a:rPr lang="en-US" sz="1200" b="1" dirty="0">
                  <a:solidFill>
                    <a:schemeClr val="bg1"/>
                  </a:solidFill>
                </a:rPr>
                <a:t>R3</a:t>
              </a:r>
            </a:p>
          </p:txBody>
        </p:sp>
        <p:sp>
          <p:nvSpPr>
            <p:cNvPr id="23" name="Rectangle 22"/>
            <p:cNvSpPr/>
            <p:nvPr/>
          </p:nvSpPr>
          <p:spPr>
            <a:xfrm>
              <a:off x="5549325" y="1927312"/>
              <a:ext cx="1162499" cy="244682"/>
            </a:xfrm>
            <a:prstGeom prst="rect">
              <a:avLst/>
            </a:prstGeom>
          </p:spPr>
          <p:txBody>
            <a:bodyPr wrap="none">
              <a:spAutoFit/>
            </a:bodyPr>
            <a:lstStyle/>
            <a:p>
              <a:pPr defTabSz="814388"/>
              <a:r>
                <a:rPr lang="en-US" sz="1100" dirty="0"/>
                <a:t>192.168.1.0 /24</a:t>
              </a:r>
              <a:endParaRPr lang="en-US" sz="1400" b="1" dirty="0"/>
            </a:p>
          </p:txBody>
        </p:sp>
        <p:sp>
          <p:nvSpPr>
            <p:cNvPr id="24" name="Rectangle 23"/>
            <p:cNvSpPr/>
            <p:nvPr/>
          </p:nvSpPr>
          <p:spPr>
            <a:xfrm>
              <a:off x="5577900" y="2365462"/>
              <a:ext cx="1162499" cy="244682"/>
            </a:xfrm>
            <a:prstGeom prst="rect">
              <a:avLst/>
            </a:prstGeom>
          </p:spPr>
          <p:txBody>
            <a:bodyPr wrap="none">
              <a:spAutoFit/>
            </a:bodyPr>
            <a:lstStyle/>
            <a:p>
              <a:pPr defTabSz="814388"/>
              <a:r>
                <a:rPr lang="en-US" sz="1100"/>
                <a:t>192.168.4.0 </a:t>
              </a:r>
              <a:r>
                <a:rPr lang="en-US" sz="1100" dirty="0"/>
                <a:t>/24</a:t>
              </a:r>
              <a:endParaRPr lang="en-US" sz="1400" b="1" dirty="0"/>
            </a:p>
          </p:txBody>
        </p:sp>
        <p:sp>
          <p:nvSpPr>
            <p:cNvPr id="25" name="TextBox 24"/>
            <p:cNvSpPr txBox="1"/>
            <p:nvPr/>
          </p:nvSpPr>
          <p:spPr>
            <a:xfrm>
              <a:off x="5190193" y="1937534"/>
              <a:ext cx="301686" cy="244682"/>
            </a:xfrm>
            <a:prstGeom prst="rect">
              <a:avLst/>
            </a:prstGeom>
            <a:noFill/>
          </p:spPr>
          <p:txBody>
            <a:bodyPr wrap="none" rtlCol="0">
              <a:spAutoFit/>
            </a:bodyPr>
            <a:lstStyle/>
            <a:p>
              <a:r>
                <a:rPr lang="en-US" sz="1100" dirty="0"/>
                <a:t>.2</a:t>
              </a:r>
            </a:p>
          </p:txBody>
        </p:sp>
        <p:sp>
          <p:nvSpPr>
            <p:cNvPr id="26" name="TextBox 25"/>
            <p:cNvSpPr txBox="1"/>
            <p:nvPr/>
          </p:nvSpPr>
          <p:spPr>
            <a:xfrm>
              <a:off x="6768168" y="1937534"/>
              <a:ext cx="301686" cy="244682"/>
            </a:xfrm>
            <a:prstGeom prst="rect">
              <a:avLst/>
            </a:prstGeom>
            <a:noFill/>
          </p:spPr>
          <p:txBody>
            <a:bodyPr wrap="none" rtlCol="0">
              <a:spAutoFit/>
            </a:bodyPr>
            <a:lstStyle/>
            <a:p>
              <a:r>
                <a:rPr lang="en-US" sz="1100" dirty="0"/>
                <a:t>.3</a:t>
              </a:r>
            </a:p>
          </p:txBody>
        </p:sp>
        <p:sp>
          <p:nvSpPr>
            <p:cNvPr id="27" name="TextBox 26"/>
            <p:cNvSpPr txBox="1"/>
            <p:nvPr/>
          </p:nvSpPr>
          <p:spPr>
            <a:xfrm>
              <a:off x="6768168" y="2356634"/>
              <a:ext cx="301686" cy="244682"/>
            </a:xfrm>
            <a:prstGeom prst="rect">
              <a:avLst/>
            </a:prstGeom>
            <a:noFill/>
          </p:spPr>
          <p:txBody>
            <a:bodyPr wrap="none" rtlCol="0">
              <a:spAutoFit/>
            </a:bodyPr>
            <a:lstStyle/>
            <a:p>
              <a:r>
                <a:rPr lang="en-US" sz="1100" dirty="0"/>
                <a:t>.3</a:t>
              </a:r>
            </a:p>
          </p:txBody>
        </p:sp>
        <p:sp>
          <p:nvSpPr>
            <p:cNvPr id="28" name="TextBox 27"/>
            <p:cNvSpPr txBox="1"/>
            <p:nvPr/>
          </p:nvSpPr>
          <p:spPr>
            <a:xfrm>
              <a:off x="6721237" y="2558777"/>
              <a:ext cx="1436612" cy="244682"/>
            </a:xfrm>
            <a:prstGeom prst="rect">
              <a:avLst/>
            </a:prstGeom>
            <a:noFill/>
          </p:spPr>
          <p:txBody>
            <a:bodyPr wrap="none" rtlCol="0">
              <a:spAutoFit/>
            </a:bodyPr>
            <a:lstStyle/>
            <a:p>
              <a:r>
                <a:rPr lang="en-US" sz="1100" dirty="0"/>
                <a:t>Lo0 192.168.3.3 /32</a:t>
              </a:r>
            </a:p>
          </p:txBody>
        </p:sp>
        <p:sp>
          <p:nvSpPr>
            <p:cNvPr id="29" name="TextBox 28"/>
            <p:cNvSpPr txBox="1"/>
            <p:nvPr/>
          </p:nvSpPr>
          <p:spPr>
            <a:xfrm>
              <a:off x="5734499" y="1570683"/>
              <a:ext cx="1292145" cy="258532"/>
            </a:xfrm>
            <a:prstGeom prst="rect">
              <a:avLst/>
            </a:prstGeom>
            <a:noFill/>
          </p:spPr>
          <p:txBody>
            <a:bodyPr wrap="square" rtlCol="0">
              <a:spAutoFit/>
            </a:bodyPr>
            <a:lstStyle/>
            <a:p>
              <a:r>
                <a:rPr lang="en-US" sz="1200" b="1" dirty="0"/>
                <a:t>AS 65000</a:t>
              </a:r>
              <a:endParaRPr lang="en-US" sz="1100" dirty="0"/>
            </a:p>
          </p:txBody>
        </p:sp>
        <p:sp>
          <p:nvSpPr>
            <p:cNvPr id="57" name="TextBox 56"/>
            <p:cNvSpPr txBox="1"/>
            <p:nvPr/>
          </p:nvSpPr>
          <p:spPr>
            <a:xfrm>
              <a:off x="2491119" y="1801655"/>
              <a:ext cx="945988" cy="160898"/>
            </a:xfrm>
            <a:prstGeom prst="rect">
              <a:avLst/>
            </a:prstGeom>
            <a:noFill/>
          </p:spPr>
          <p:txBody>
            <a:bodyPr wrap="square" lIns="0" tIns="0" rIns="0" bIns="0" rtlCol="0" anchor="ctr" anchorCtr="0">
              <a:noAutofit/>
            </a:bodyPr>
            <a:lstStyle/>
            <a:p>
              <a:endParaRPr lang="en-US" sz="1000" dirty="0"/>
            </a:p>
          </p:txBody>
        </p:sp>
        <p:sp>
          <p:nvSpPr>
            <p:cNvPr id="58" name="TextBox 57"/>
            <p:cNvSpPr txBox="1"/>
            <p:nvPr/>
          </p:nvSpPr>
          <p:spPr>
            <a:xfrm>
              <a:off x="2854018" y="1997440"/>
              <a:ext cx="1013551" cy="165253"/>
            </a:xfrm>
            <a:prstGeom prst="rect">
              <a:avLst/>
            </a:prstGeom>
            <a:noFill/>
          </p:spPr>
          <p:txBody>
            <a:bodyPr wrap="square" lIns="0" tIns="0" rIns="0" bIns="0" rtlCol="0" anchor="ctr" anchorCtr="0">
              <a:noAutofit/>
            </a:bodyPr>
            <a:lstStyle/>
            <a:p>
              <a:r>
                <a:rPr lang="en-US" sz="1100" dirty="0"/>
                <a:t>10.1.1.0 /24</a:t>
              </a:r>
            </a:p>
          </p:txBody>
        </p:sp>
        <p:sp>
          <p:nvSpPr>
            <p:cNvPr id="59" name="TextBox 58"/>
            <p:cNvSpPr txBox="1"/>
            <p:nvPr/>
          </p:nvSpPr>
          <p:spPr>
            <a:xfrm>
              <a:off x="2371334" y="2004840"/>
              <a:ext cx="367861" cy="168853"/>
            </a:xfrm>
            <a:prstGeom prst="rect">
              <a:avLst/>
            </a:prstGeom>
            <a:noFill/>
          </p:spPr>
          <p:txBody>
            <a:bodyPr wrap="square" lIns="0" tIns="0" rIns="0" bIns="0" rtlCol="0" anchor="ctr" anchorCtr="0">
              <a:noAutofit/>
            </a:bodyPr>
            <a:lstStyle/>
            <a:p>
              <a:pPr algn="l"/>
              <a:r>
                <a:rPr lang="en-US" sz="1100" dirty="0"/>
                <a:t>.1</a:t>
              </a:r>
            </a:p>
          </p:txBody>
        </p:sp>
        <p:pic>
          <p:nvPicPr>
            <p:cNvPr id="60" name="Picture 37"/>
            <p:cNvPicPr>
              <a:picLocks noChangeArrowheads="1"/>
            </p:cNvPicPr>
            <p:nvPr/>
          </p:nvPicPr>
          <p:blipFill>
            <a:blip r:embed="rId4"/>
            <a:srcRect/>
            <a:stretch>
              <a:fillRect/>
            </a:stretch>
          </p:blipFill>
          <p:spPr bwMode="auto">
            <a:xfrm>
              <a:off x="1475884" y="1992488"/>
              <a:ext cx="870351" cy="451691"/>
            </a:xfrm>
            <a:prstGeom prst="rect">
              <a:avLst/>
            </a:prstGeom>
            <a:noFill/>
            <a:ln w="9525">
              <a:noFill/>
              <a:miter lim="800000"/>
              <a:headEnd/>
              <a:tailEnd/>
            </a:ln>
          </p:spPr>
        </p:pic>
        <p:sp>
          <p:nvSpPr>
            <p:cNvPr id="61" name="TextBox 60"/>
            <p:cNvSpPr txBox="1"/>
            <p:nvPr/>
          </p:nvSpPr>
          <p:spPr>
            <a:xfrm>
              <a:off x="1747085" y="2210716"/>
              <a:ext cx="380232" cy="258532"/>
            </a:xfrm>
            <a:prstGeom prst="rect">
              <a:avLst/>
            </a:prstGeom>
            <a:noFill/>
          </p:spPr>
          <p:txBody>
            <a:bodyPr wrap="none" rtlCol="0">
              <a:spAutoFit/>
            </a:bodyPr>
            <a:lstStyle/>
            <a:p>
              <a:r>
                <a:rPr lang="en-US" sz="1200" b="1" dirty="0">
                  <a:solidFill>
                    <a:schemeClr val="bg1"/>
                  </a:solidFill>
                </a:rPr>
                <a:t>R1</a:t>
              </a:r>
            </a:p>
          </p:txBody>
        </p:sp>
        <p:sp>
          <p:nvSpPr>
            <p:cNvPr id="62" name="TextBox 61"/>
            <p:cNvSpPr txBox="1"/>
            <p:nvPr/>
          </p:nvSpPr>
          <p:spPr>
            <a:xfrm>
              <a:off x="897803" y="1558653"/>
              <a:ext cx="1292145" cy="258532"/>
            </a:xfrm>
            <a:prstGeom prst="rect">
              <a:avLst/>
            </a:prstGeom>
            <a:noFill/>
          </p:spPr>
          <p:txBody>
            <a:bodyPr wrap="square" rtlCol="0">
              <a:spAutoFit/>
            </a:bodyPr>
            <a:lstStyle/>
            <a:p>
              <a:r>
                <a:rPr lang="en-US" sz="1200" b="1" dirty="0"/>
                <a:t>AS 64520</a:t>
              </a:r>
              <a:endParaRPr lang="en-US" sz="1100" dirty="0"/>
            </a:p>
          </p:txBody>
        </p:sp>
        <p:sp>
          <p:nvSpPr>
            <p:cNvPr id="63" name="TextBox 62"/>
            <p:cNvSpPr txBox="1"/>
            <p:nvPr/>
          </p:nvSpPr>
          <p:spPr>
            <a:xfrm>
              <a:off x="4196127" y="2109114"/>
              <a:ext cx="367861" cy="168853"/>
            </a:xfrm>
            <a:prstGeom prst="rect">
              <a:avLst/>
            </a:prstGeom>
            <a:noFill/>
          </p:spPr>
          <p:txBody>
            <a:bodyPr wrap="square" lIns="0" tIns="0" rIns="0" bIns="0" rtlCol="0" anchor="ctr" anchorCtr="0">
              <a:noAutofit/>
            </a:bodyPr>
            <a:lstStyle/>
            <a:p>
              <a:pPr algn="l"/>
              <a:r>
                <a:rPr lang="en-US" sz="1100" dirty="0"/>
                <a:t>.2</a:t>
              </a:r>
            </a:p>
          </p:txBody>
        </p:sp>
        <p:sp>
          <p:nvSpPr>
            <p:cNvPr id="64" name="TextBox 63"/>
            <p:cNvSpPr txBox="1"/>
            <p:nvPr/>
          </p:nvSpPr>
          <p:spPr>
            <a:xfrm>
              <a:off x="375508" y="2454640"/>
              <a:ext cx="1013551" cy="165253"/>
            </a:xfrm>
            <a:prstGeom prst="rect">
              <a:avLst/>
            </a:prstGeom>
            <a:noFill/>
          </p:spPr>
          <p:txBody>
            <a:bodyPr wrap="square" lIns="0" tIns="0" rIns="0" bIns="0" rtlCol="0" anchor="ctr" anchorCtr="0">
              <a:noAutofit/>
            </a:bodyPr>
            <a:lstStyle/>
            <a:p>
              <a:r>
                <a:rPr lang="en-US" sz="1100" dirty="0"/>
                <a:t>172.16.10.0</a:t>
              </a:r>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8" descr="ss1"/>
          <p:cNvPicPr>
            <a:picLocks noChangeAspect="1" noChangeArrowheads="1"/>
          </p:cNvPicPr>
          <p:nvPr/>
        </p:nvPicPr>
        <p:blipFill>
          <a:blip r:embed="rId2" cstate="print"/>
          <a:srcRect/>
          <a:stretch>
            <a:fillRect/>
          </a:stretch>
        </p:blipFill>
        <p:spPr bwMode="auto">
          <a:xfrm>
            <a:off x="0" y="1600200"/>
            <a:ext cx="9144000" cy="3194050"/>
          </a:xfrm>
          <a:prstGeom prst="rect">
            <a:avLst/>
          </a:prstGeom>
          <a:noFill/>
          <a:ln w="9525">
            <a:noFill/>
            <a:miter lim="800000"/>
            <a:headEnd/>
            <a:tailEnd/>
          </a:ln>
        </p:spPr>
      </p:pic>
      <p:sp>
        <p:nvSpPr>
          <p:cNvPr id="7171" name="Rectangle 35"/>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dirty="0"/>
          </a:p>
        </p:txBody>
      </p:sp>
      <p:sp>
        <p:nvSpPr>
          <p:cNvPr id="7172" name="Rectangle 32"/>
          <p:cNvSpPr>
            <a:spLocks noGrp="1" noChangeArrowheads="1"/>
          </p:cNvSpPr>
          <p:nvPr>
            <p:ph type="title" idx="4294967295"/>
          </p:nvPr>
        </p:nvSpPr>
        <p:spPr>
          <a:xfrm>
            <a:off x="279400" y="1841500"/>
            <a:ext cx="3124200" cy="2743200"/>
          </a:xfrm>
          <a:prstGeom prst="rect">
            <a:avLst/>
          </a:prstGeom>
          <a:noFill/>
        </p:spPr>
        <p:txBody>
          <a:bodyPr anchor="ctr"/>
          <a:lstStyle/>
          <a:p>
            <a:r>
              <a:rPr lang="en-US" sz="2800" dirty="0">
                <a:solidFill>
                  <a:schemeClr val="bg1"/>
                </a:solidFill>
              </a:rPr>
              <a:t>Verifying and Troubleshooting BGP</a:t>
            </a:r>
            <a:endParaRPr lang="en-US" sz="3000" b="0" dirty="0">
              <a:solidFill>
                <a:schemeClr val="bg1"/>
              </a:solidFill>
            </a:endParaRP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8"/>
          <p:cNvSpPr>
            <a:spLocks noGrp="1" noChangeArrowheads="1"/>
          </p:cNvSpPr>
          <p:nvPr>
            <p:ph type="title"/>
          </p:nvPr>
        </p:nvSpPr>
        <p:spPr/>
        <p:txBody>
          <a:bodyPr/>
          <a:lstStyle/>
          <a:p>
            <a:r>
              <a:rPr lang="en-US" dirty="0"/>
              <a:t>Verifying and Troubleshooting BGP</a:t>
            </a:r>
          </a:p>
        </p:txBody>
      </p:sp>
      <p:graphicFrame>
        <p:nvGraphicFramePr>
          <p:cNvPr id="5" name="Content Placeholder 4"/>
          <p:cNvGraphicFramePr>
            <a:graphicFrameLocks noGrp="1"/>
          </p:cNvGraphicFramePr>
          <p:nvPr>
            <p:ph idx="1"/>
          </p:nvPr>
        </p:nvGraphicFramePr>
        <p:xfrm>
          <a:off x="279400" y="1182688"/>
          <a:ext cx="8537054" cy="4919407"/>
        </p:xfrm>
        <a:graphic>
          <a:graphicData uri="http://schemas.openxmlformats.org/drawingml/2006/table">
            <a:tbl>
              <a:tblPr firstRow="1" bandRow="1">
                <a:tableStyleId>{5C22544A-7EE6-4342-B048-85BDC9FD1C3A}</a:tableStyleId>
              </a:tblPr>
              <a:tblGrid>
                <a:gridCol w="2957095">
                  <a:extLst>
                    <a:ext uri="{9D8B030D-6E8A-4147-A177-3AD203B41FA5}">
                      <a16:colId xmlns:a16="http://schemas.microsoft.com/office/drawing/2014/main" val="20000"/>
                    </a:ext>
                  </a:extLst>
                </a:gridCol>
                <a:gridCol w="5579959">
                  <a:extLst>
                    <a:ext uri="{9D8B030D-6E8A-4147-A177-3AD203B41FA5}">
                      <a16:colId xmlns:a16="http://schemas.microsoft.com/office/drawing/2014/main" val="20001"/>
                    </a:ext>
                  </a:extLst>
                </a:gridCol>
              </a:tblGrid>
              <a:tr h="519739">
                <a:tc>
                  <a:txBody>
                    <a:bodyPr/>
                    <a:lstStyle/>
                    <a:p>
                      <a:pPr marL="0" marR="0" lvl="0" indent="0" algn="l" defTabSz="814388" rtl="0" eaLnBrk="1" fontAlgn="base" latinLnBrk="0" hangingPunct="1">
                        <a:lnSpc>
                          <a:spcPct val="95000"/>
                        </a:lnSpc>
                        <a:spcBef>
                          <a:spcPct val="50000"/>
                        </a:spcBef>
                        <a:spcAft>
                          <a:spcPct val="0"/>
                        </a:spcAft>
                        <a:buClr>
                          <a:srgbClr val="708CA1"/>
                        </a:buClr>
                        <a:buSzTx/>
                        <a:buFont typeface="Wingdings" pitchFamily="2" charset="2"/>
                        <a:buNone/>
                        <a:tabLst/>
                      </a:pPr>
                      <a:r>
                        <a:rPr kumimoji="0" lang="en-US" sz="2000" u="none" strike="noStrike" cap="none" normalizeH="0" baseline="0" dirty="0">
                          <a:ln>
                            <a:noFill/>
                          </a:ln>
                          <a:effectLst/>
                        </a:rPr>
                        <a:t>Command</a:t>
                      </a:r>
                      <a:endParaRPr kumimoji="0" lang="en-US" sz="2000" b="1" i="0" u="none" strike="noStrike" cap="none" normalizeH="0" baseline="0" dirty="0">
                        <a:ln>
                          <a:noFill/>
                        </a:ln>
                        <a:solidFill>
                          <a:schemeClr val="tx1"/>
                        </a:solidFill>
                        <a:effectLst/>
                        <a:latin typeface="Arial" charset="0"/>
                      </a:endParaRPr>
                    </a:p>
                  </a:txBody>
                  <a:tcPr marL="82124" marR="82124" marT="41061" marB="41061" anchor="ctr" horzOverflow="overflow"/>
                </a:tc>
                <a:tc>
                  <a:txBody>
                    <a:bodyPr/>
                    <a:lstStyle/>
                    <a:p>
                      <a:pPr marL="0" marR="0" lvl="0" indent="0" algn="l" defTabSz="814388" rtl="0" eaLnBrk="1" fontAlgn="base" latinLnBrk="0" hangingPunct="1">
                        <a:lnSpc>
                          <a:spcPct val="95000"/>
                        </a:lnSpc>
                        <a:spcBef>
                          <a:spcPct val="50000"/>
                        </a:spcBef>
                        <a:spcAft>
                          <a:spcPct val="0"/>
                        </a:spcAft>
                        <a:buClr>
                          <a:srgbClr val="708CA1"/>
                        </a:buClr>
                        <a:buSzTx/>
                        <a:buFont typeface="Wingdings" pitchFamily="2" charset="2"/>
                        <a:buNone/>
                        <a:tabLst/>
                      </a:pPr>
                      <a:r>
                        <a:rPr kumimoji="0" lang="en-US" sz="2000" u="none" strike="noStrike" cap="none" normalizeH="0" baseline="0" dirty="0">
                          <a:ln>
                            <a:noFill/>
                          </a:ln>
                          <a:effectLst/>
                        </a:rPr>
                        <a:t>Description</a:t>
                      </a:r>
                      <a:endParaRPr kumimoji="0" lang="en-US" sz="2000" b="1" i="0" u="none" strike="noStrike" cap="none" normalizeH="0" baseline="0" dirty="0">
                        <a:ln>
                          <a:noFill/>
                        </a:ln>
                        <a:solidFill>
                          <a:schemeClr val="tx1"/>
                        </a:solidFill>
                        <a:effectLst/>
                        <a:latin typeface="Arial" charset="0"/>
                      </a:endParaRPr>
                    </a:p>
                  </a:txBody>
                  <a:tcPr marL="82124" marR="82124" marT="41061" marB="41061" anchor="ctr" horzOverflow="overflow"/>
                </a:tc>
                <a:extLst>
                  <a:ext uri="{0D108BD9-81ED-4DB2-BD59-A6C34878D82A}">
                    <a16:rowId xmlns:a16="http://schemas.microsoft.com/office/drawing/2014/main" val="10000"/>
                  </a:ext>
                </a:extLst>
              </a:tr>
              <a:tr h="711535">
                <a:tc>
                  <a:txBody>
                    <a:bodyPr/>
                    <a:lstStyle/>
                    <a:p>
                      <a:pPr marL="0" marR="0" lvl="0" indent="0" algn="l" defTabSz="814388" rtl="0" eaLnBrk="1" fontAlgn="base" latinLnBrk="0" hangingPunct="1">
                        <a:lnSpc>
                          <a:spcPct val="95000"/>
                        </a:lnSpc>
                        <a:spcBef>
                          <a:spcPct val="50000"/>
                        </a:spcBef>
                        <a:spcAft>
                          <a:spcPct val="0"/>
                        </a:spcAft>
                        <a:buClr>
                          <a:srgbClr val="708CA1"/>
                        </a:buClr>
                        <a:buSzTx/>
                        <a:buFont typeface="Wingdings" pitchFamily="2" charset="2"/>
                        <a:buNone/>
                        <a:tabLst/>
                      </a:pPr>
                      <a:r>
                        <a:rPr kumimoji="0" lang="en-US" sz="1600" b="1" u="none" strike="noStrike" kern="1200" cap="none" normalizeH="0" baseline="0" dirty="0">
                          <a:ln>
                            <a:noFill/>
                          </a:ln>
                          <a:solidFill>
                            <a:schemeClr val="dk1"/>
                          </a:solidFill>
                          <a:effectLst/>
                          <a:latin typeface="Courier New" pitchFamily="49" charset="0"/>
                          <a:ea typeface="+mn-ea"/>
                          <a:cs typeface="Courier New" pitchFamily="49" charset="0"/>
                        </a:rPr>
                        <a:t>show ip bgp</a:t>
                      </a:r>
                    </a:p>
                  </a:txBody>
                  <a:tcPr marL="82296" marR="82296" marT="36576" marB="36576" anchor="ctr" horzOverflow="overflow"/>
                </a:tc>
                <a:tc>
                  <a:txBody>
                    <a:bodyPr/>
                    <a:lstStyle/>
                    <a:p>
                      <a:pPr marL="0" marR="0" lvl="0" indent="0" algn="l" defTabSz="814388" rtl="0" eaLnBrk="1" fontAlgn="base" latinLnBrk="0" hangingPunct="1">
                        <a:lnSpc>
                          <a:spcPct val="100000"/>
                        </a:lnSpc>
                        <a:spcBef>
                          <a:spcPct val="50000"/>
                        </a:spcBef>
                        <a:spcAft>
                          <a:spcPct val="0"/>
                        </a:spcAft>
                        <a:buClr>
                          <a:srgbClr val="708CA1"/>
                        </a:buClr>
                        <a:buSzTx/>
                        <a:buFont typeface="Wingdings" pitchFamily="2" charset="2"/>
                        <a:buNone/>
                        <a:tabLst/>
                      </a:pPr>
                      <a:r>
                        <a:rPr kumimoji="0" lang="en-US" sz="1600" u="none" strike="noStrike" kern="1200" cap="none" normalizeH="0" baseline="0" dirty="0">
                          <a:ln>
                            <a:noFill/>
                          </a:ln>
                          <a:solidFill>
                            <a:schemeClr val="dk1"/>
                          </a:solidFill>
                          <a:effectLst/>
                          <a:latin typeface="+mn-lt"/>
                          <a:ea typeface="+mn-ea"/>
                          <a:cs typeface="+mn-cs"/>
                        </a:rPr>
                        <a:t>Displays entries in the BGP table.</a:t>
                      </a:r>
                    </a:p>
                    <a:p>
                      <a:r>
                        <a:rPr kumimoji="0" lang="en-US" sz="1600" u="none" strike="noStrike" kern="1200" cap="none" normalizeH="0" baseline="0" dirty="0">
                          <a:ln>
                            <a:noFill/>
                          </a:ln>
                          <a:solidFill>
                            <a:schemeClr val="dk1"/>
                          </a:solidFill>
                          <a:effectLst/>
                          <a:latin typeface="+mn-lt"/>
                          <a:ea typeface="+mn-ea"/>
                          <a:cs typeface="+mn-cs"/>
                        </a:rPr>
                        <a:t>Specify a network number to get more specific information about a particular network.</a:t>
                      </a:r>
                    </a:p>
                  </a:txBody>
                  <a:tcPr marL="82124" marR="82124" marT="41061" marB="41061" anchor="ctr" horzOverflow="overflow"/>
                </a:tc>
                <a:extLst>
                  <a:ext uri="{0D108BD9-81ED-4DB2-BD59-A6C34878D82A}">
                    <a16:rowId xmlns:a16="http://schemas.microsoft.com/office/drawing/2014/main" val="10001"/>
                  </a:ext>
                </a:extLst>
              </a:tr>
              <a:tr h="711535">
                <a:tc>
                  <a:txBody>
                    <a:bodyPr/>
                    <a:lstStyle/>
                    <a:p>
                      <a:pPr marL="0" marR="0" lvl="0" indent="0" algn="l" defTabSz="814388" rtl="0" eaLnBrk="1" fontAlgn="base" latinLnBrk="0" hangingPunct="1">
                        <a:lnSpc>
                          <a:spcPct val="95000"/>
                        </a:lnSpc>
                        <a:spcBef>
                          <a:spcPct val="50000"/>
                        </a:spcBef>
                        <a:spcAft>
                          <a:spcPct val="0"/>
                        </a:spcAft>
                        <a:buClr>
                          <a:srgbClr val="708CA1"/>
                        </a:buClr>
                        <a:buSzTx/>
                        <a:buFont typeface="Wingdings" pitchFamily="2" charset="2"/>
                        <a:buNone/>
                        <a:tabLst/>
                      </a:pPr>
                      <a:r>
                        <a:rPr kumimoji="0" lang="en-US" sz="1600" b="1" u="none" strike="noStrike" kern="1200" cap="none" normalizeH="0" baseline="0" dirty="0">
                          <a:ln>
                            <a:noFill/>
                          </a:ln>
                          <a:solidFill>
                            <a:schemeClr val="dk1"/>
                          </a:solidFill>
                          <a:effectLst/>
                          <a:latin typeface="Courier New" pitchFamily="49" charset="0"/>
                          <a:ea typeface="+mn-ea"/>
                          <a:cs typeface="Courier New" pitchFamily="49" charset="0"/>
                        </a:rPr>
                        <a:t>show ip bgp neighbors</a:t>
                      </a:r>
                    </a:p>
                  </a:txBody>
                  <a:tcPr marL="82124" marR="82124" marT="41061" marB="41061" anchor="ctr" horzOverflow="overflow"/>
                </a:tc>
                <a:tc>
                  <a:txBody>
                    <a:bodyPr/>
                    <a:lstStyle/>
                    <a:p>
                      <a:pPr marL="0" marR="0" lvl="0" indent="0" algn="l" defTabSz="814388" rtl="0" eaLnBrk="1" fontAlgn="base" latinLnBrk="0" hangingPunct="1">
                        <a:lnSpc>
                          <a:spcPct val="100000"/>
                        </a:lnSpc>
                        <a:spcBef>
                          <a:spcPct val="50000"/>
                        </a:spcBef>
                        <a:spcAft>
                          <a:spcPct val="0"/>
                        </a:spcAft>
                        <a:buClr>
                          <a:srgbClr val="708CA1"/>
                        </a:buClr>
                        <a:buSzTx/>
                        <a:buFont typeface="Wingdings" pitchFamily="2" charset="2"/>
                        <a:buNone/>
                        <a:tabLst/>
                      </a:pPr>
                      <a:r>
                        <a:rPr kumimoji="0" lang="en-US" sz="1600" u="none" strike="noStrike" kern="1200" cap="none" normalizeH="0" baseline="0" dirty="0">
                          <a:ln>
                            <a:noFill/>
                          </a:ln>
                          <a:solidFill>
                            <a:schemeClr val="dk1"/>
                          </a:solidFill>
                          <a:effectLst/>
                          <a:latin typeface="+mn-lt"/>
                          <a:ea typeface="+mn-ea"/>
                          <a:cs typeface="+mn-cs"/>
                        </a:rPr>
                        <a:t>Displays detailed information about the TCP and BGP connections to neighbors.</a:t>
                      </a:r>
                    </a:p>
                  </a:txBody>
                  <a:tcPr marL="82124" marR="82124" marT="41061" marB="41061" anchor="ctr" horzOverflow="overflow"/>
                </a:tc>
                <a:extLst>
                  <a:ext uri="{0D108BD9-81ED-4DB2-BD59-A6C34878D82A}">
                    <a16:rowId xmlns:a16="http://schemas.microsoft.com/office/drawing/2014/main" val="10002"/>
                  </a:ext>
                </a:extLst>
              </a:tr>
              <a:tr h="518561">
                <a:tc>
                  <a:txBody>
                    <a:bodyPr/>
                    <a:lstStyle/>
                    <a:p>
                      <a:pPr marL="0" marR="0" lvl="0" indent="0" algn="l" defTabSz="814388" rtl="0" eaLnBrk="1" fontAlgn="base" latinLnBrk="0" hangingPunct="1">
                        <a:lnSpc>
                          <a:spcPct val="95000"/>
                        </a:lnSpc>
                        <a:spcBef>
                          <a:spcPct val="50000"/>
                        </a:spcBef>
                        <a:spcAft>
                          <a:spcPct val="0"/>
                        </a:spcAft>
                        <a:buClr>
                          <a:srgbClr val="708CA1"/>
                        </a:buClr>
                        <a:buSzTx/>
                        <a:buFont typeface="Wingdings" pitchFamily="2" charset="2"/>
                        <a:buNone/>
                        <a:tabLst/>
                      </a:pPr>
                      <a:r>
                        <a:rPr kumimoji="0" lang="en-US" sz="1600" b="1" u="none" strike="noStrike" kern="1200" cap="none" normalizeH="0" baseline="0" dirty="0">
                          <a:ln>
                            <a:noFill/>
                          </a:ln>
                          <a:solidFill>
                            <a:schemeClr val="dk1"/>
                          </a:solidFill>
                          <a:effectLst/>
                          <a:latin typeface="Courier New" pitchFamily="49" charset="0"/>
                          <a:ea typeface="+mn-ea"/>
                          <a:cs typeface="Courier New" pitchFamily="49" charset="0"/>
                        </a:rPr>
                        <a:t>show ip bgp summary</a:t>
                      </a:r>
                    </a:p>
                  </a:txBody>
                  <a:tcPr marL="82296" marR="82296" marT="36576" marB="36576" anchor="ctr" horzOverflow="overflow"/>
                </a:tc>
                <a:tc>
                  <a:txBody>
                    <a:bodyPr/>
                    <a:lstStyle/>
                    <a:p>
                      <a:pPr marL="0" marR="0" lvl="0" indent="0" algn="l" defTabSz="814388" rtl="0" eaLnBrk="1" fontAlgn="base" latinLnBrk="0" hangingPunct="1">
                        <a:lnSpc>
                          <a:spcPct val="100000"/>
                        </a:lnSpc>
                        <a:spcBef>
                          <a:spcPct val="50000"/>
                        </a:spcBef>
                        <a:spcAft>
                          <a:spcPct val="0"/>
                        </a:spcAft>
                        <a:buClr>
                          <a:srgbClr val="708CA1"/>
                        </a:buClr>
                        <a:buSzTx/>
                        <a:buFont typeface="Wingdings" pitchFamily="2" charset="2"/>
                        <a:buNone/>
                        <a:tabLst/>
                      </a:pPr>
                      <a:r>
                        <a:rPr kumimoji="0" lang="en-US" sz="1600" u="none" strike="noStrike" kern="1200" cap="none" normalizeH="0" baseline="0" dirty="0">
                          <a:ln>
                            <a:noFill/>
                          </a:ln>
                          <a:solidFill>
                            <a:schemeClr val="dk1"/>
                          </a:solidFill>
                          <a:effectLst/>
                          <a:latin typeface="+mn-lt"/>
                          <a:ea typeface="+mn-ea"/>
                          <a:cs typeface="+mn-cs"/>
                        </a:rPr>
                        <a:t>Displays the status of all BGP connections.</a:t>
                      </a:r>
                    </a:p>
                  </a:txBody>
                  <a:tcPr marL="82124" marR="82124" marT="41061" marB="41061" anchor="ctr" horzOverflow="overflow"/>
                </a:tc>
                <a:extLst>
                  <a:ext uri="{0D108BD9-81ED-4DB2-BD59-A6C34878D82A}">
                    <a16:rowId xmlns:a16="http://schemas.microsoft.com/office/drawing/2014/main" val="10003"/>
                  </a:ext>
                </a:extLst>
              </a:tr>
              <a:tr h="518561">
                <a:tc>
                  <a:txBody>
                    <a:bodyPr/>
                    <a:lstStyle/>
                    <a:p>
                      <a:pPr marL="0" marR="0" lvl="0" indent="0" algn="l" defTabSz="814388" rtl="0" eaLnBrk="1" fontAlgn="base" latinLnBrk="0" hangingPunct="1">
                        <a:lnSpc>
                          <a:spcPct val="95000"/>
                        </a:lnSpc>
                        <a:spcBef>
                          <a:spcPct val="50000"/>
                        </a:spcBef>
                        <a:spcAft>
                          <a:spcPct val="0"/>
                        </a:spcAft>
                        <a:buClr>
                          <a:srgbClr val="708CA1"/>
                        </a:buClr>
                        <a:buSzTx/>
                        <a:buFont typeface="Wingdings" pitchFamily="2" charset="2"/>
                        <a:buNone/>
                        <a:tabLst/>
                      </a:pPr>
                      <a:r>
                        <a:rPr kumimoji="0" lang="en-US" sz="1600" b="1" u="none" strike="noStrike" kern="1200" cap="none" normalizeH="0" baseline="0">
                          <a:ln>
                            <a:noFill/>
                          </a:ln>
                          <a:solidFill>
                            <a:schemeClr val="dk1"/>
                          </a:solidFill>
                          <a:effectLst/>
                          <a:latin typeface="Courier New" pitchFamily="49" charset="0"/>
                          <a:ea typeface="+mn-ea"/>
                          <a:cs typeface="Courier New" pitchFamily="49" charset="0"/>
                        </a:rPr>
                        <a:t>show ip bgp neighbors {</a:t>
                      </a:r>
                      <a:r>
                        <a:rPr kumimoji="0" lang="en-US" sz="1600" b="0" i="1" u="none" strike="noStrike" kern="1200" cap="none" normalizeH="0" baseline="0">
                          <a:ln>
                            <a:noFill/>
                          </a:ln>
                          <a:solidFill>
                            <a:schemeClr val="dk1"/>
                          </a:solidFill>
                          <a:effectLst/>
                          <a:latin typeface="Courier New" pitchFamily="49" charset="0"/>
                          <a:ea typeface="+mn-ea"/>
                          <a:cs typeface="Courier New" pitchFamily="49" charset="0"/>
                        </a:rPr>
                        <a:t>address</a:t>
                      </a:r>
                      <a:r>
                        <a:rPr kumimoji="0" lang="en-US" sz="1600" b="1" i="0" u="none" strike="noStrike" kern="1200" cap="none" normalizeH="0" baseline="0">
                          <a:ln>
                            <a:noFill/>
                          </a:ln>
                          <a:solidFill>
                            <a:schemeClr val="dk1"/>
                          </a:solidFill>
                          <a:effectLst/>
                          <a:latin typeface="Courier New" pitchFamily="49" charset="0"/>
                          <a:ea typeface="+mn-ea"/>
                          <a:cs typeface="Courier New" pitchFamily="49" charset="0"/>
                        </a:rPr>
                        <a:t>} advertised-routes</a:t>
                      </a:r>
                      <a:endParaRPr kumimoji="0" lang="en-US" sz="1600" b="1" u="none" strike="noStrike" kern="1200" cap="none" normalizeH="0" baseline="0" dirty="0">
                        <a:ln>
                          <a:noFill/>
                        </a:ln>
                        <a:solidFill>
                          <a:schemeClr val="dk1"/>
                        </a:solidFill>
                        <a:effectLst/>
                        <a:latin typeface="Courier New" pitchFamily="49" charset="0"/>
                        <a:ea typeface="+mn-ea"/>
                        <a:cs typeface="Courier New" pitchFamily="49" charset="0"/>
                      </a:endParaRPr>
                    </a:p>
                  </a:txBody>
                  <a:tcPr marL="82296" marR="82296" marT="36576" marB="36576" anchor="ctr" horzOverflow="overflow"/>
                </a:tc>
                <a:tc>
                  <a:txBody>
                    <a:bodyPr/>
                    <a:lstStyle/>
                    <a:p>
                      <a:pPr marL="0" marR="0" lvl="0" indent="0" algn="l" defTabSz="814388" rtl="0" eaLnBrk="1" fontAlgn="base" latinLnBrk="0" hangingPunct="1">
                        <a:lnSpc>
                          <a:spcPct val="100000"/>
                        </a:lnSpc>
                        <a:spcBef>
                          <a:spcPct val="50000"/>
                        </a:spcBef>
                        <a:spcAft>
                          <a:spcPct val="0"/>
                        </a:spcAft>
                        <a:buClr>
                          <a:srgbClr val="708CA1"/>
                        </a:buClr>
                        <a:buSzTx/>
                        <a:buFont typeface="Wingdings" pitchFamily="2" charset="2"/>
                        <a:buNone/>
                        <a:tabLst/>
                        <a:defRPr/>
                      </a:pPr>
                      <a:r>
                        <a:rPr kumimoji="0" lang="en-US" sz="1600" u="none" strike="noStrike" kern="1200" cap="none" normalizeH="0" baseline="0">
                          <a:ln>
                            <a:noFill/>
                          </a:ln>
                          <a:solidFill>
                            <a:schemeClr val="dk1"/>
                          </a:solidFill>
                          <a:effectLst/>
                          <a:latin typeface="+mn-lt"/>
                          <a:ea typeface="+mn-ea"/>
                          <a:cs typeface="+mn-cs"/>
                        </a:rPr>
                        <a:t>Displays all BGP routes that have been advertised to neighbors.</a:t>
                      </a:r>
                    </a:p>
                  </a:txBody>
                  <a:tcPr marL="82124" marR="82124" marT="41061" marB="41061" anchor="ctr" horzOverflow="overflow"/>
                </a:tc>
                <a:extLst>
                  <a:ext uri="{0D108BD9-81ED-4DB2-BD59-A6C34878D82A}">
                    <a16:rowId xmlns:a16="http://schemas.microsoft.com/office/drawing/2014/main" val="10004"/>
                  </a:ext>
                </a:extLst>
              </a:tr>
              <a:tr h="518561">
                <a:tc>
                  <a:txBody>
                    <a:bodyPr/>
                    <a:lstStyle/>
                    <a:p>
                      <a:pPr marL="0" marR="0" lvl="0" indent="0" algn="l" defTabSz="814388" rtl="0" eaLnBrk="1" fontAlgn="base" latinLnBrk="0" hangingPunct="1">
                        <a:lnSpc>
                          <a:spcPct val="95000"/>
                        </a:lnSpc>
                        <a:spcBef>
                          <a:spcPct val="50000"/>
                        </a:spcBef>
                        <a:spcAft>
                          <a:spcPct val="0"/>
                        </a:spcAft>
                        <a:buClr>
                          <a:srgbClr val="708CA1"/>
                        </a:buClr>
                        <a:buSzTx/>
                        <a:buFont typeface="Wingdings" pitchFamily="2" charset="2"/>
                        <a:buNone/>
                        <a:tabLst/>
                      </a:pPr>
                      <a:r>
                        <a:rPr kumimoji="0" lang="en-US" sz="1600" b="1" u="none" strike="noStrike" kern="1200" cap="none" normalizeH="0" baseline="0" dirty="0">
                          <a:ln>
                            <a:noFill/>
                          </a:ln>
                          <a:solidFill>
                            <a:schemeClr val="dk1"/>
                          </a:solidFill>
                          <a:effectLst/>
                          <a:latin typeface="Courier New" pitchFamily="49" charset="0"/>
                          <a:ea typeface="+mn-ea"/>
                          <a:cs typeface="Courier New" pitchFamily="49" charset="0"/>
                        </a:rPr>
                        <a:t>show ip bgp rib-failure</a:t>
                      </a:r>
                    </a:p>
                  </a:txBody>
                  <a:tcPr marL="82296" marR="82296" marT="36576" marB="36576" anchor="ctr" horzOverflow="overflow"/>
                </a:tc>
                <a:tc>
                  <a:txBody>
                    <a:bodyPr/>
                    <a:lstStyle/>
                    <a:p>
                      <a:pPr marL="0" marR="0" lvl="0" indent="0" algn="l" defTabSz="814388" rtl="0" eaLnBrk="1" fontAlgn="base" latinLnBrk="0" hangingPunct="1">
                        <a:lnSpc>
                          <a:spcPct val="100000"/>
                        </a:lnSpc>
                        <a:spcBef>
                          <a:spcPct val="50000"/>
                        </a:spcBef>
                        <a:spcAft>
                          <a:spcPct val="0"/>
                        </a:spcAft>
                        <a:buClr>
                          <a:srgbClr val="708CA1"/>
                        </a:buClr>
                        <a:buSzTx/>
                        <a:buFont typeface="Wingdings" pitchFamily="2" charset="2"/>
                        <a:buNone/>
                        <a:tabLst/>
                      </a:pPr>
                      <a:r>
                        <a:rPr kumimoji="0" lang="en-US" sz="1600" u="none" strike="noStrike" kern="1200" cap="none" normalizeH="0" baseline="0">
                          <a:ln>
                            <a:noFill/>
                          </a:ln>
                          <a:solidFill>
                            <a:schemeClr val="dk1"/>
                          </a:solidFill>
                          <a:effectLst/>
                          <a:latin typeface="+mn-lt"/>
                          <a:ea typeface="+mn-ea"/>
                          <a:cs typeface="+mn-cs"/>
                        </a:rPr>
                        <a:t>Displays BGP routes that were not installed in the routing information base (RIB), and the reason that they were not installed.</a:t>
                      </a:r>
                      <a:endParaRPr kumimoji="0" lang="en-US" sz="1600" u="none" strike="noStrike" kern="1200" cap="none" normalizeH="0" baseline="0" dirty="0">
                        <a:ln>
                          <a:noFill/>
                        </a:ln>
                        <a:solidFill>
                          <a:schemeClr val="dk1"/>
                        </a:solidFill>
                        <a:effectLst/>
                        <a:latin typeface="+mn-lt"/>
                        <a:ea typeface="+mn-ea"/>
                        <a:cs typeface="+mn-cs"/>
                      </a:endParaRPr>
                    </a:p>
                  </a:txBody>
                  <a:tcPr marL="82124" marR="82124" marT="41061" marB="41061" anchor="ctr" horzOverflow="overflow"/>
                </a:tc>
                <a:extLst>
                  <a:ext uri="{0D108BD9-81ED-4DB2-BD59-A6C34878D82A}">
                    <a16:rowId xmlns:a16="http://schemas.microsoft.com/office/drawing/2014/main" val="10005"/>
                  </a:ext>
                </a:extLst>
              </a:tr>
              <a:tr h="518561">
                <a:tc>
                  <a:txBody>
                    <a:bodyPr/>
                    <a:lstStyle/>
                    <a:p>
                      <a:pPr marL="0" marR="0" lvl="0" indent="0" algn="l" defTabSz="814388" rtl="0" eaLnBrk="1" fontAlgn="base" latinLnBrk="0" hangingPunct="1">
                        <a:lnSpc>
                          <a:spcPct val="95000"/>
                        </a:lnSpc>
                        <a:spcBef>
                          <a:spcPct val="50000"/>
                        </a:spcBef>
                        <a:spcAft>
                          <a:spcPct val="0"/>
                        </a:spcAft>
                        <a:buClr>
                          <a:srgbClr val="708CA1"/>
                        </a:buClr>
                        <a:buSzTx/>
                        <a:buFont typeface="Wingdings" pitchFamily="2" charset="2"/>
                        <a:buNone/>
                        <a:tabLst/>
                      </a:pPr>
                      <a:r>
                        <a:rPr kumimoji="0" lang="en-US" sz="1600" b="1" u="none" strike="noStrike" kern="1200" cap="none" normalizeH="0" baseline="0" dirty="0">
                          <a:ln>
                            <a:noFill/>
                          </a:ln>
                          <a:solidFill>
                            <a:schemeClr val="dk1"/>
                          </a:solidFill>
                          <a:effectLst/>
                          <a:latin typeface="Courier New" pitchFamily="49" charset="0"/>
                          <a:ea typeface="+mn-ea"/>
                          <a:cs typeface="Courier New" pitchFamily="49" charset="0"/>
                        </a:rPr>
                        <a:t>debug ip bgp [dampening | events | keepalives | updates]</a:t>
                      </a:r>
                    </a:p>
                  </a:txBody>
                  <a:tcPr marL="82296" marR="82296" marT="36576" marB="36576" anchor="ctr" horzOverflow="overflow"/>
                </a:tc>
                <a:tc>
                  <a:txBody>
                    <a:bodyPr/>
                    <a:lstStyle/>
                    <a:p>
                      <a:pPr marL="0" marR="0" lvl="0" indent="0" algn="l" defTabSz="814388" rtl="0" eaLnBrk="1" fontAlgn="base" latinLnBrk="0" hangingPunct="1">
                        <a:lnSpc>
                          <a:spcPct val="100000"/>
                        </a:lnSpc>
                        <a:spcBef>
                          <a:spcPct val="50000"/>
                        </a:spcBef>
                        <a:spcAft>
                          <a:spcPct val="0"/>
                        </a:spcAft>
                        <a:buClr>
                          <a:srgbClr val="708CA1"/>
                        </a:buClr>
                        <a:buSzTx/>
                        <a:buFont typeface="Wingdings" pitchFamily="2" charset="2"/>
                        <a:buNone/>
                        <a:tabLst/>
                      </a:pPr>
                      <a:endParaRPr kumimoji="0" lang="en-US" sz="1600" u="none" strike="noStrike" kern="1200" cap="none" normalizeH="0" baseline="0" dirty="0">
                        <a:ln>
                          <a:noFill/>
                        </a:ln>
                        <a:solidFill>
                          <a:schemeClr val="dk1"/>
                        </a:solidFill>
                        <a:effectLst/>
                        <a:latin typeface="+mn-lt"/>
                        <a:ea typeface="+mn-ea"/>
                        <a:cs typeface="+mn-cs"/>
                      </a:endParaRPr>
                    </a:p>
                  </a:txBody>
                  <a:tcPr marL="82124" marR="82124" marT="41061" marB="41061" anchor="ctr" horzOverflow="overflow"/>
                </a:tc>
                <a:extLst>
                  <a:ext uri="{0D108BD9-81ED-4DB2-BD59-A6C34878D82A}">
                    <a16:rowId xmlns:a16="http://schemas.microsoft.com/office/drawing/2014/main" val="10006"/>
                  </a:ext>
                </a:extLst>
              </a:tr>
            </a:tbl>
          </a:graphicData>
        </a:graphic>
      </p:graphicFrame>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2650957" y="2566718"/>
            <a:ext cx="68182" cy="2646947"/>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5" name="Rectangle 24"/>
          <p:cNvSpPr/>
          <p:nvPr/>
        </p:nvSpPr>
        <p:spPr bwMode="auto">
          <a:xfrm>
            <a:off x="2582781" y="2558702"/>
            <a:ext cx="64168" cy="2646947"/>
          </a:xfrm>
          <a:prstGeom prst="rect">
            <a:avLst/>
          </a:prstGeom>
          <a:solidFill>
            <a:schemeClr val="accent2">
              <a:lumMod val="20000"/>
              <a:lumOff val="80000"/>
            </a:schemeClr>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Rectangle 48"/>
          <p:cNvSpPr/>
          <p:nvPr/>
        </p:nvSpPr>
        <p:spPr>
          <a:xfrm>
            <a:off x="7575943" y="2387752"/>
            <a:ext cx="1219141" cy="2827421"/>
          </a:xfrm>
          <a:prstGeom prst="rect">
            <a:avLst/>
          </a:prstGeom>
          <a:solidFill>
            <a:srgbClr val="FDB5F4"/>
          </a:solidFill>
        </p:spPr>
        <p:txBody>
          <a:bodyPr wrap="square">
            <a:spAutoFit/>
          </a:bodyPr>
          <a:lstStyle/>
          <a:p>
            <a:pPr algn="l"/>
            <a:endParaRPr lang="en-US" dirty="0"/>
          </a:p>
        </p:txBody>
      </p:sp>
      <p:sp>
        <p:nvSpPr>
          <p:cNvPr id="37" name="Rectangle 36"/>
          <p:cNvSpPr/>
          <p:nvPr/>
        </p:nvSpPr>
        <p:spPr bwMode="auto">
          <a:xfrm>
            <a:off x="7628020" y="2562708"/>
            <a:ext cx="84221" cy="830197"/>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38" name="Rectangle 37"/>
          <p:cNvSpPr/>
          <p:nvPr/>
        </p:nvSpPr>
        <p:spPr bwMode="auto">
          <a:xfrm>
            <a:off x="8622631" y="3292625"/>
            <a:ext cx="121319" cy="557481"/>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39" name="Rectangle 38"/>
          <p:cNvSpPr/>
          <p:nvPr/>
        </p:nvSpPr>
        <p:spPr bwMode="auto">
          <a:xfrm>
            <a:off x="8125325" y="4263172"/>
            <a:ext cx="92243" cy="344924"/>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0" name="Rectangle 39"/>
          <p:cNvSpPr/>
          <p:nvPr/>
        </p:nvSpPr>
        <p:spPr bwMode="auto">
          <a:xfrm>
            <a:off x="8109283" y="4824646"/>
            <a:ext cx="92243" cy="344924"/>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1" name="Rectangle 40"/>
          <p:cNvSpPr/>
          <p:nvPr/>
        </p:nvSpPr>
        <p:spPr bwMode="auto">
          <a:xfrm>
            <a:off x="8610599" y="4616099"/>
            <a:ext cx="112296" cy="184501"/>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2" name="Rectangle 41"/>
          <p:cNvSpPr/>
          <p:nvPr/>
        </p:nvSpPr>
        <p:spPr bwMode="auto">
          <a:xfrm>
            <a:off x="8618615" y="4058611"/>
            <a:ext cx="112296" cy="184501"/>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3" name="Rectangle 42"/>
          <p:cNvSpPr/>
          <p:nvPr/>
        </p:nvSpPr>
        <p:spPr bwMode="auto">
          <a:xfrm>
            <a:off x="8109255" y="3874115"/>
            <a:ext cx="112296" cy="184501"/>
          </a:xfrm>
          <a:prstGeom prst="rect">
            <a:avLst/>
          </a:prstGeom>
          <a:solidFill>
            <a:srgbClr val="47AADB"/>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14" name="Rectangle 13"/>
          <p:cNvSpPr/>
          <p:nvPr/>
        </p:nvSpPr>
        <p:spPr>
          <a:xfrm>
            <a:off x="5775159" y="2394275"/>
            <a:ext cx="1792706" cy="2827421"/>
          </a:xfrm>
          <a:prstGeom prst="rect">
            <a:avLst/>
          </a:prstGeom>
          <a:solidFill>
            <a:schemeClr val="bg1">
              <a:lumMod val="85000"/>
            </a:schemeClr>
          </a:solidFill>
        </p:spPr>
        <p:txBody>
          <a:bodyPr wrap="square">
            <a:spAutoFit/>
          </a:bodyPr>
          <a:lstStyle/>
          <a:p>
            <a:pPr algn="l"/>
            <a:endParaRPr lang="en-US" dirty="0"/>
          </a:p>
        </p:txBody>
      </p:sp>
      <p:sp>
        <p:nvSpPr>
          <p:cNvPr id="9" name="Rectangle 8"/>
          <p:cNvSpPr/>
          <p:nvPr/>
        </p:nvSpPr>
        <p:spPr bwMode="auto">
          <a:xfrm>
            <a:off x="2454444" y="2562718"/>
            <a:ext cx="132347" cy="264694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67682" name="Rectangle 2"/>
          <p:cNvSpPr>
            <a:spLocks noGrp="1" noChangeArrowheads="1"/>
          </p:cNvSpPr>
          <p:nvPr>
            <p:ph type="title"/>
          </p:nvPr>
        </p:nvSpPr>
        <p:spPr/>
        <p:txBody>
          <a:bodyPr/>
          <a:lstStyle/>
          <a:p>
            <a:r>
              <a:rPr lang="en-US" dirty="0"/>
              <a:t>Verifying BGP: </a:t>
            </a:r>
            <a:r>
              <a:rPr lang="en-US" dirty="0">
                <a:latin typeface="Courier New" pitchFamily="49" charset="0"/>
                <a:cs typeface="Courier New" pitchFamily="49" charset="0"/>
              </a:rPr>
              <a:t>show ip bgp</a:t>
            </a:r>
          </a:p>
        </p:txBody>
      </p:sp>
      <p:sp>
        <p:nvSpPr>
          <p:cNvPr id="15" name="Text Placeholder 14"/>
          <p:cNvSpPr>
            <a:spLocks noGrp="1"/>
          </p:cNvSpPr>
          <p:nvPr>
            <p:ph type="body" sz="quarter" idx="10"/>
          </p:nvPr>
        </p:nvSpPr>
        <p:spPr>
          <a:xfrm>
            <a:off x="2408992" y="1455813"/>
            <a:ext cx="6494380" cy="3946357"/>
          </a:xfrm>
        </p:spPr>
        <p:txBody>
          <a:bodyPr>
            <a:noAutofit/>
          </a:bodyPr>
          <a:lstStyle/>
          <a:p>
            <a:pPr>
              <a:lnSpc>
                <a:spcPct val="110000"/>
              </a:lnSpc>
            </a:pPr>
            <a:r>
              <a:rPr lang="en-US" sz="1100" dirty="0"/>
              <a:t>R1# </a:t>
            </a:r>
            <a:r>
              <a:rPr lang="en-US" sz="1100" b="1" dirty="0"/>
              <a:t>show ip bgp</a:t>
            </a:r>
          </a:p>
          <a:p>
            <a:pPr>
              <a:lnSpc>
                <a:spcPct val="110000"/>
              </a:lnSpc>
            </a:pPr>
            <a:r>
              <a:rPr lang="en-US" sz="1100" dirty="0"/>
              <a:t>BGP table version is 14, local router ID is 172.31.11.1</a:t>
            </a:r>
          </a:p>
          <a:p>
            <a:pPr>
              <a:lnSpc>
                <a:spcPct val="110000"/>
              </a:lnSpc>
            </a:pPr>
            <a:r>
              <a:rPr lang="en-US" sz="1100" dirty="0"/>
              <a:t>Status codes: s suppressed, d damped, h history, * valid, &gt; best, i - internal, r RIB-failure, S Stale </a:t>
            </a:r>
          </a:p>
          <a:p>
            <a:pPr>
              <a:lnSpc>
                <a:spcPct val="110000"/>
              </a:lnSpc>
            </a:pPr>
            <a:r>
              <a:rPr lang="en-US" sz="1100" dirty="0"/>
              <a:t>Origin codes: i - IGP, e - EGP, ? - incomplete</a:t>
            </a:r>
          </a:p>
          <a:p>
            <a:pPr>
              <a:lnSpc>
                <a:spcPct val="110000"/>
              </a:lnSpc>
            </a:pPr>
            <a:r>
              <a:rPr lang="en-US" sz="1100" dirty="0"/>
              <a:t>   Network          Next Hop            Metric LocPrf Weight Path</a:t>
            </a:r>
          </a:p>
          <a:p>
            <a:pPr>
              <a:lnSpc>
                <a:spcPct val="110000"/>
              </a:lnSpc>
            </a:pPr>
            <a:r>
              <a:rPr lang="en-US" sz="1100" dirty="0"/>
              <a:t>*&gt; 10.1.0.0/24      0.0.0.0                  0         32768 i</a:t>
            </a:r>
          </a:p>
          <a:p>
            <a:pPr>
              <a:lnSpc>
                <a:spcPct val="110000"/>
              </a:lnSpc>
            </a:pPr>
            <a:r>
              <a:rPr lang="en-US" sz="1100" dirty="0"/>
              <a:t>* i                 10.1.0.2                 0    100      0 i</a:t>
            </a:r>
          </a:p>
          <a:p>
            <a:pPr>
              <a:lnSpc>
                <a:spcPct val="110000"/>
              </a:lnSpc>
            </a:pPr>
            <a:r>
              <a:rPr lang="en-US" sz="1100" dirty="0"/>
              <a:t>*&gt; 10.1.1.0/24      0.0.0.0                  0         32768 i</a:t>
            </a:r>
          </a:p>
          <a:p>
            <a:pPr>
              <a:lnSpc>
                <a:spcPct val="110000"/>
              </a:lnSpc>
            </a:pPr>
            <a:r>
              <a:rPr lang="en-US" sz="1100" dirty="0"/>
              <a:t>*&gt;i10.1.2.0/24      10.1.0.2                 0    100      0 i</a:t>
            </a:r>
          </a:p>
          <a:p>
            <a:pPr>
              <a:lnSpc>
                <a:spcPct val="110000"/>
              </a:lnSpc>
            </a:pPr>
            <a:r>
              <a:rPr lang="en-US" sz="1100" dirty="0"/>
              <a:t>*&gt; 10.97.97.0/24    172.31.1.3                             0 64998 64997 i</a:t>
            </a:r>
          </a:p>
          <a:p>
            <a:pPr>
              <a:lnSpc>
                <a:spcPct val="110000"/>
              </a:lnSpc>
            </a:pPr>
            <a:r>
              <a:rPr lang="en-US" sz="1100" dirty="0"/>
              <a:t>*                   172.31.11.4                            0 64999 64997 i</a:t>
            </a:r>
          </a:p>
          <a:p>
            <a:pPr>
              <a:lnSpc>
                <a:spcPct val="110000"/>
              </a:lnSpc>
            </a:pPr>
            <a:r>
              <a:rPr lang="en-US" sz="1100" dirty="0"/>
              <a:t>* i                 172.31.11.4              0    100      0 64999 64997 i</a:t>
            </a:r>
          </a:p>
          <a:p>
            <a:pPr>
              <a:lnSpc>
                <a:spcPct val="110000"/>
              </a:lnSpc>
            </a:pPr>
            <a:r>
              <a:rPr lang="en-US" sz="1100" dirty="0"/>
              <a:t>*&gt; 10.254.0.0/24    172.31.1.3               0             0 64998 i</a:t>
            </a:r>
          </a:p>
          <a:p>
            <a:pPr>
              <a:lnSpc>
                <a:spcPct val="110000"/>
              </a:lnSpc>
            </a:pPr>
            <a:r>
              <a:rPr lang="en-US" sz="1100" dirty="0"/>
              <a:t>*                   172.31.11.4                            0 64999 64998 i</a:t>
            </a:r>
          </a:p>
          <a:p>
            <a:pPr>
              <a:lnSpc>
                <a:spcPct val="110000"/>
              </a:lnSpc>
            </a:pPr>
            <a:r>
              <a:rPr lang="en-US" sz="1100" dirty="0"/>
              <a:t>* i                 172.31.1.3               0    100      0 64998 i</a:t>
            </a:r>
          </a:p>
          <a:p>
            <a:pPr>
              <a:lnSpc>
                <a:spcPct val="110000"/>
              </a:lnSpc>
            </a:pPr>
            <a:r>
              <a:rPr lang="en-US" sz="1100" dirty="0"/>
              <a:t>r&gt; 172.31.1.0/24    172.31.1.3               0             0 64998 i</a:t>
            </a:r>
          </a:p>
          <a:p>
            <a:pPr>
              <a:lnSpc>
                <a:spcPct val="110000"/>
              </a:lnSpc>
            </a:pPr>
            <a:r>
              <a:rPr lang="en-US" sz="1100" dirty="0"/>
              <a:t>r                   172.31.11.4                            0 64999 64998 i</a:t>
            </a:r>
          </a:p>
          <a:p>
            <a:pPr>
              <a:lnSpc>
                <a:spcPct val="110000"/>
              </a:lnSpc>
            </a:pPr>
            <a:r>
              <a:rPr lang="en-US" sz="1100" dirty="0"/>
              <a:t>r i                 172.31.1.3               0    100      0 64998 i</a:t>
            </a:r>
          </a:p>
          <a:p>
            <a:pPr>
              <a:lnSpc>
                <a:spcPct val="110000"/>
              </a:lnSpc>
            </a:pPr>
            <a:r>
              <a:rPr lang="en-US" sz="1100" dirty="0"/>
              <a:t>*&gt; 172.31.2.0/24    172.31.1.3               0             0 64998 i</a:t>
            </a:r>
          </a:p>
        </p:txBody>
      </p:sp>
      <p:sp>
        <p:nvSpPr>
          <p:cNvPr id="13" name="Content Placeholder 12"/>
          <p:cNvSpPr>
            <a:spLocks noGrp="1"/>
          </p:cNvSpPr>
          <p:nvPr>
            <p:ph sz="quarter" idx="11"/>
          </p:nvPr>
        </p:nvSpPr>
        <p:spPr>
          <a:xfrm>
            <a:off x="315496" y="987007"/>
            <a:ext cx="8520113" cy="687798"/>
          </a:xfrm>
        </p:spPr>
        <p:txBody>
          <a:bodyPr/>
          <a:lstStyle/>
          <a:p>
            <a:r>
              <a:rPr lang="en-US" dirty="0"/>
              <a:t>Display the BGP topology database (the BGP table).</a:t>
            </a:r>
          </a:p>
        </p:txBody>
      </p:sp>
      <p:sp>
        <p:nvSpPr>
          <p:cNvPr id="8" name="Text Box 29"/>
          <p:cNvSpPr txBox="1">
            <a:spLocks noChangeArrowheads="1"/>
          </p:cNvSpPr>
          <p:nvPr/>
        </p:nvSpPr>
        <p:spPr bwMode="auto">
          <a:xfrm>
            <a:off x="269752" y="1464918"/>
            <a:ext cx="2071950" cy="1553327"/>
          </a:xfrm>
          <a:prstGeom prst="rect">
            <a:avLst/>
          </a:prstGeom>
          <a:solidFill>
            <a:srgbClr val="FFFF9B"/>
          </a:solidFill>
          <a:ln w="12700" algn="ctr">
            <a:solidFill>
              <a:schemeClr val="tx1"/>
            </a:solidFill>
            <a:miter lim="800000"/>
            <a:headEnd/>
            <a:tailEnd/>
          </a:ln>
          <a:effectLst/>
        </p:spPr>
        <p:txBody>
          <a:bodyPr wrap="square" lIns="82124" tIns="41061" rIns="82124" bIns="41061">
            <a:spAutoFit/>
          </a:bodyPr>
          <a:lstStyle/>
          <a:p>
            <a:pPr algn="l" defTabSz="814388">
              <a:spcBef>
                <a:spcPct val="50000"/>
              </a:spcBef>
              <a:defRPr/>
            </a:pPr>
            <a:r>
              <a:rPr lang="en-US" sz="1050" dirty="0"/>
              <a:t>The status codes are </a:t>
            </a:r>
            <a:r>
              <a:rPr lang="en-US" sz="1050"/>
              <a:t>shown in the first column of </a:t>
            </a:r>
            <a:r>
              <a:rPr lang="en-US" sz="1050" dirty="0"/>
              <a:t>each line of output.</a:t>
            </a:r>
          </a:p>
          <a:p>
            <a:pPr algn="l" defTabSz="814388">
              <a:spcBef>
                <a:spcPct val="50000"/>
              </a:spcBef>
              <a:buFontTx/>
              <a:buChar char="-"/>
              <a:defRPr/>
            </a:pPr>
            <a:r>
              <a:rPr lang="en-US" sz="1050" dirty="0"/>
              <a:t> </a:t>
            </a:r>
            <a:r>
              <a:rPr lang="en-US" sz="1050" b="1" dirty="0"/>
              <a:t>*</a:t>
            </a:r>
            <a:r>
              <a:rPr lang="en-US" sz="1050" dirty="0"/>
              <a:t> means that the next-hop address (in the fifth column) is valid.</a:t>
            </a:r>
          </a:p>
          <a:p>
            <a:pPr algn="l" defTabSz="814388">
              <a:spcBef>
                <a:spcPct val="50000"/>
              </a:spcBef>
              <a:buFontTx/>
              <a:buChar char="-"/>
              <a:defRPr/>
            </a:pPr>
            <a:r>
              <a:rPr lang="en-US" sz="1050" dirty="0"/>
              <a:t> </a:t>
            </a:r>
            <a:r>
              <a:rPr lang="en-US" sz="1050" b="1" dirty="0"/>
              <a:t>r</a:t>
            </a:r>
            <a:r>
              <a:rPr lang="en-US" sz="1050" dirty="0"/>
              <a:t> means a RIB failure and the route was not installed in the RIB. </a:t>
            </a:r>
            <a:endParaRPr lang="en-US" sz="1050" dirty="0">
              <a:latin typeface="Arial" charset="0"/>
            </a:endParaRPr>
          </a:p>
        </p:txBody>
      </p:sp>
      <p:sp>
        <p:nvSpPr>
          <p:cNvPr id="36" name="Text Box 29"/>
          <p:cNvSpPr txBox="1">
            <a:spLocks noChangeArrowheads="1"/>
          </p:cNvSpPr>
          <p:nvPr/>
        </p:nvSpPr>
        <p:spPr bwMode="auto">
          <a:xfrm>
            <a:off x="5943601" y="5486400"/>
            <a:ext cx="2986088" cy="1078330"/>
          </a:xfrm>
          <a:prstGeom prst="rect">
            <a:avLst/>
          </a:prstGeom>
          <a:solidFill>
            <a:srgbClr val="7EC3E6"/>
          </a:solidFill>
          <a:ln w="12700" algn="ctr">
            <a:solidFill>
              <a:schemeClr val="tx1"/>
            </a:solidFill>
            <a:miter lim="800000"/>
            <a:headEnd/>
            <a:tailEnd/>
          </a:ln>
          <a:effectLst/>
        </p:spPr>
        <p:txBody>
          <a:bodyPr wrap="square" lIns="82124" tIns="41061" rIns="82124" bIns="41061">
            <a:noAutofit/>
          </a:bodyPr>
          <a:lstStyle/>
          <a:p>
            <a:pPr algn="l" defTabSz="814388">
              <a:spcBef>
                <a:spcPct val="50000"/>
              </a:spcBef>
              <a:defRPr/>
            </a:pPr>
            <a:r>
              <a:rPr lang="en-US" sz="1050" dirty="0"/>
              <a:t>The last column displays the ORIGIN attribute). </a:t>
            </a:r>
          </a:p>
          <a:p>
            <a:pPr algn="l" defTabSz="814388">
              <a:spcBef>
                <a:spcPct val="50000"/>
              </a:spcBef>
              <a:defRPr/>
            </a:pPr>
            <a:r>
              <a:rPr lang="en-US" sz="1050" dirty="0"/>
              <a:t>- </a:t>
            </a:r>
            <a:r>
              <a:rPr lang="en-US" sz="1050" b="1" dirty="0"/>
              <a:t>i</a:t>
            </a:r>
            <a:r>
              <a:rPr lang="en-US" sz="1050" dirty="0"/>
              <a:t> means the original router probably used a </a:t>
            </a:r>
            <a:r>
              <a:rPr lang="en-US" sz="1050" b="1" dirty="0">
                <a:latin typeface="Courier New" pitchFamily="49" charset="0"/>
                <a:cs typeface="Courier New" pitchFamily="49" charset="0"/>
              </a:rPr>
              <a:t>network</a:t>
            </a:r>
            <a:r>
              <a:rPr lang="en-US" sz="1050" b="1" dirty="0"/>
              <a:t> </a:t>
            </a:r>
            <a:r>
              <a:rPr lang="en-US" sz="1050" dirty="0"/>
              <a:t>command to introduce this network into BGP. </a:t>
            </a:r>
          </a:p>
          <a:p>
            <a:pPr algn="l" defTabSz="814388">
              <a:spcBef>
                <a:spcPct val="50000"/>
              </a:spcBef>
              <a:defRPr/>
            </a:pPr>
            <a:r>
              <a:rPr lang="en-US" sz="1050" dirty="0"/>
              <a:t>- </a:t>
            </a:r>
            <a:r>
              <a:rPr lang="en-US" sz="1050" b="1" dirty="0"/>
              <a:t>? </a:t>
            </a:r>
            <a:r>
              <a:rPr lang="en-US" sz="1050" dirty="0"/>
              <a:t>means the route was probably redistributed from an IGP into the BGP process.</a:t>
            </a:r>
          </a:p>
        </p:txBody>
      </p:sp>
      <p:sp>
        <p:nvSpPr>
          <p:cNvPr id="20" name="Text Box 29"/>
          <p:cNvSpPr txBox="1">
            <a:spLocks noChangeArrowheads="1"/>
          </p:cNvSpPr>
          <p:nvPr/>
        </p:nvSpPr>
        <p:spPr bwMode="auto">
          <a:xfrm>
            <a:off x="266130" y="4100501"/>
            <a:ext cx="2048445" cy="1328738"/>
          </a:xfrm>
          <a:prstGeom prst="rect">
            <a:avLst/>
          </a:prstGeom>
          <a:solidFill>
            <a:schemeClr val="tx2">
              <a:lumMod val="20000"/>
              <a:lumOff val="80000"/>
            </a:schemeClr>
          </a:solidFill>
          <a:ln w="12700" algn="ctr">
            <a:solidFill>
              <a:schemeClr val="tx1"/>
            </a:solidFill>
            <a:miter lim="800000"/>
            <a:headEnd/>
            <a:tailEnd/>
          </a:ln>
          <a:effectLst/>
        </p:spPr>
        <p:txBody>
          <a:bodyPr wrap="square" lIns="82124" tIns="41061" rIns="82124" bIns="41061">
            <a:noAutofit/>
          </a:bodyPr>
          <a:lstStyle/>
          <a:p>
            <a:pPr algn="l" defTabSz="814388">
              <a:spcBef>
                <a:spcPct val="50000"/>
              </a:spcBef>
              <a:defRPr/>
            </a:pPr>
            <a:r>
              <a:rPr lang="en-US" sz="1050" dirty="0"/>
              <a:t>The third column is either blank or has </a:t>
            </a:r>
            <a:r>
              <a:rPr lang="en-US" sz="1050"/>
              <a:t>an “</a:t>
            </a:r>
            <a:r>
              <a:rPr lang="en-US" sz="1050" b="1" dirty="0"/>
              <a:t>i</a:t>
            </a:r>
            <a:r>
              <a:rPr lang="en-US" sz="1050"/>
              <a:t>” </a:t>
            </a:r>
            <a:r>
              <a:rPr lang="en-US" sz="1050" dirty="0"/>
              <a:t>in it. </a:t>
            </a:r>
          </a:p>
          <a:p>
            <a:pPr algn="l" defTabSz="814388">
              <a:spcBef>
                <a:spcPct val="50000"/>
              </a:spcBef>
              <a:defRPr/>
            </a:pPr>
            <a:r>
              <a:rPr lang="en-US" sz="1050" dirty="0"/>
              <a:t>- If it has an </a:t>
            </a:r>
            <a:r>
              <a:rPr lang="en-US" sz="1050" b="1" dirty="0"/>
              <a:t>i</a:t>
            </a:r>
            <a:r>
              <a:rPr lang="en-US" sz="1050" dirty="0"/>
              <a:t>, an IBGP neighbor advertised this route to this router.</a:t>
            </a:r>
          </a:p>
          <a:p>
            <a:pPr algn="l" defTabSz="814388">
              <a:spcBef>
                <a:spcPct val="50000"/>
              </a:spcBef>
              <a:defRPr/>
            </a:pPr>
            <a:r>
              <a:rPr lang="en-US" sz="1050" dirty="0"/>
              <a:t>- If it is blank, BGP learned that route from an external peer. </a:t>
            </a:r>
          </a:p>
        </p:txBody>
      </p:sp>
      <p:sp>
        <p:nvSpPr>
          <p:cNvPr id="16" name="Text Box 29"/>
          <p:cNvSpPr txBox="1">
            <a:spLocks noChangeArrowheads="1"/>
          </p:cNvSpPr>
          <p:nvPr/>
        </p:nvSpPr>
        <p:spPr bwMode="auto">
          <a:xfrm>
            <a:off x="284302" y="3112407"/>
            <a:ext cx="2021304" cy="890837"/>
          </a:xfrm>
          <a:prstGeom prst="rect">
            <a:avLst/>
          </a:prstGeom>
          <a:solidFill>
            <a:schemeClr val="accent2">
              <a:lumMod val="20000"/>
              <a:lumOff val="80000"/>
            </a:schemeClr>
          </a:solidFill>
          <a:ln w="12700" algn="ctr">
            <a:solidFill>
              <a:schemeClr val="tx1"/>
            </a:solidFill>
            <a:miter lim="800000"/>
            <a:headEnd/>
            <a:tailEnd/>
          </a:ln>
          <a:effectLst/>
        </p:spPr>
        <p:txBody>
          <a:bodyPr wrap="square" lIns="82124" tIns="41061" rIns="82124" bIns="41061">
            <a:spAutoFit/>
          </a:bodyPr>
          <a:lstStyle/>
          <a:p>
            <a:pPr algn="l" defTabSz="814388">
              <a:spcBef>
                <a:spcPct val="50000"/>
              </a:spcBef>
              <a:defRPr/>
            </a:pPr>
            <a:r>
              <a:rPr lang="en-US" sz="1050"/>
              <a:t>A </a:t>
            </a:r>
            <a:r>
              <a:rPr lang="en-US" sz="1050" b="1"/>
              <a:t>&gt; </a:t>
            </a:r>
            <a:r>
              <a:rPr lang="en-US" sz="1050" dirty="0"/>
              <a:t>in the second column indicates the best path for a route selected by BGP. </a:t>
            </a:r>
          </a:p>
          <a:p>
            <a:pPr algn="l" defTabSz="814388">
              <a:spcBef>
                <a:spcPct val="50000"/>
              </a:spcBef>
              <a:defRPr/>
            </a:pPr>
            <a:r>
              <a:rPr lang="en-US" sz="1050" dirty="0"/>
              <a:t>This route is offered to the IP routing table.</a:t>
            </a:r>
          </a:p>
        </p:txBody>
      </p:sp>
      <p:sp>
        <p:nvSpPr>
          <p:cNvPr id="47" name="Text Box 29"/>
          <p:cNvSpPr txBox="1">
            <a:spLocks noChangeArrowheads="1"/>
          </p:cNvSpPr>
          <p:nvPr/>
        </p:nvSpPr>
        <p:spPr bwMode="auto">
          <a:xfrm>
            <a:off x="3808794" y="5488711"/>
            <a:ext cx="2005285" cy="905319"/>
          </a:xfrm>
          <a:prstGeom prst="rect">
            <a:avLst/>
          </a:prstGeom>
          <a:solidFill>
            <a:srgbClr val="FDB5F4"/>
          </a:solidFill>
          <a:ln w="12700" algn="ctr">
            <a:solidFill>
              <a:schemeClr val="tx1"/>
            </a:solidFill>
            <a:miter lim="800000"/>
            <a:headEnd/>
            <a:tailEnd/>
          </a:ln>
          <a:effectLst/>
        </p:spPr>
        <p:txBody>
          <a:bodyPr wrap="square" lIns="82124" tIns="41061" rIns="82124" bIns="41061">
            <a:noAutofit/>
          </a:bodyPr>
          <a:lstStyle/>
          <a:p>
            <a:pPr algn="l" defTabSz="814388">
              <a:spcBef>
                <a:spcPct val="50000"/>
              </a:spcBef>
              <a:defRPr/>
            </a:pPr>
            <a:r>
              <a:rPr lang="en-US" sz="1050"/>
              <a:t>The Path section lists </a:t>
            </a:r>
            <a:r>
              <a:rPr lang="en-US" sz="1050" dirty="0"/>
              <a:t>the AS path. The last AS # is the originating AS.</a:t>
            </a:r>
          </a:p>
          <a:p>
            <a:pPr algn="l" defTabSz="814388">
              <a:spcBef>
                <a:spcPct val="50000"/>
              </a:spcBef>
              <a:defRPr/>
            </a:pPr>
            <a:r>
              <a:rPr lang="en-US" sz="1050" dirty="0"/>
              <a:t>If blank the route is from the current autonomous </a:t>
            </a:r>
            <a:r>
              <a:rPr lang="en-US" sz="1050"/>
              <a:t>system.</a:t>
            </a:r>
            <a:endParaRPr lang="en-US" sz="1050" dirty="0"/>
          </a:p>
        </p:txBody>
      </p:sp>
      <p:sp>
        <p:nvSpPr>
          <p:cNvPr id="30" name="Text Box 29"/>
          <p:cNvSpPr txBox="1">
            <a:spLocks noChangeArrowheads="1"/>
          </p:cNvSpPr>
          <p:nvPr/>
        </p:nvSpPr>
        <p:spPr bwMode="auto">
          <a:xfrm>
            <a:off x="1665336" y="5517208"/>
            <a:ext cx="2035175" cy="597841"/>
          </a:xfrm>
          <a:prstGeom prst="rect">
            <a:avLst/>
          </a:prstGeom>
          <a:solidFill>
            <a:schemeClr val="accent3">
              <a:lumMod val="85000"/>
            </a:schemeClr>
          </a:solidFill>
          <a:ln w="12700" algn="ctr">
            <a:solidFill>
              <a:schemeClr val="tx1"/>
            </a:solidFill>
            <a:miter lim="800000"/>
            <a:headEnd/>
            <a:tailEnd/>
          </a:ln>
          <a:effectLst/>
        </p:spPr>
        <p:txBody>
          <a:bodyPr wrap="square" lIns="82124" tIns="41061" rIns="82124" bIns="41061">
            <a:noAutofit/>
          </a:bodyPr>
          <a:lstStyle/>
          <a:p>
            <a:pPr algn="l" defTabSz="814388">
              <a:spcBef>
                <a:spcPct val="50000"/>
              </a:spcBef>
              <a:defRPr/>
            </a:pPr>
            <a:r>
              <a:rPr lang="en-US" sz="1050" dirty="0"/>
              <a:t>This section lists three BGP </a:t>
            </a:r>
            <a:r>
              <a:rPr lang="en-US" sz="1050"/>
              <a:t>path attributes: metric </a:t>
            </a:r>
            <a:r>
              <a:rPr lang="en-US" sz="1050" dirty="0"/>
              <a:t>(MED), local preference, and </a:t>
            </a:r>
            <a:r>
              <a:rPr lang="en-US" sz="1050"/>
              <a:t>weight.</a:t>
            </a:r>
            <a:endParaRPr lang="en-US" sz="105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dirty="0"/>
              <a:t>Verifying BGP: </a:t>
            </a:r>
            <a:r>
              <a:rPr lang="en-US" dirty="0">
                <a:latin typeface="Courier New" pitchFamily="49" charset="0"/>
                <a:cs typeface="Courier New" pitchFamily="49" charset="0"/>
              </a:rPr>
              <a:t>show ip bgp summary</a:t>
            </a:r>
          </a:p>
        </p:txBody>
      </p:sp>
      <p:sp>
        <p:nvSpPr>
          <p:cNvPr id="15" name="Text Placeholder 14"/>
          <p:cNvSpPr>
            <a:spLocks noGrp="1"/>
          </p:cNvSpPr>
          <p:nvPr>
            <p:ph type="body" sz="quarter" idx="10"/>
          </p:nvPr>
        </p:nvSpPr>
        <p:spPr>
          <a:xfrm>
            <a:off x="279399" y="1443038"/>
            <a:ext cx="8531114" cy="4957762"/>
          </a:xfrm>
        </p:spPr>
        <p:txBody>
          <a:bodyPr>
            <a:noAutofit/>
          </a:bodyPr>
          <a:lstStyle/>
          <a:p>
            <a:r>
              <a:rPr lang="en-US" dirty="0"/>
              <a:t>R1# </a:t>
            </a:r>
            <a:r>
              <a:rPr lang="en-US" b="1" dirty="0"/>
              <a:t>show ip bgp summary</a:t>
            </a:r>
          </a:p>
          <a:p>
            <a:r>
              <a:rPr lang="en-US" dirty="0"/>
              <a:t>BGP router identifier 10.1.1.1, local AS number 65001</a:t>
            </a:r>
          </a:p>
          <a:p>
            <a:r>
              <a:rPr lang="en-US" dirty="0"/>
              <a:t>BGP table version is 124, main routing table version 124</a:t>
            </a:r>
          </a:p>
          <a:p>
            <a:r>
              <a:rPr lang="en-US" dirty="0"/>
              <a:t>9 network entries using 1053 bytes of memory</a:t>
            </a:r>
          </a:p>
          <a:p>
            <a:r>
              <a:rPr lang="en-US" dirty="0"/>
              <a:t>22 path entries using 1144 bytes of memory</a:t>
            </a:r>
          </a:p>
          <a:p>
            <a:r>
              <a:rPr lang="en-US" dirty="0"/>
              <a:t>12/5 BGP path/bestpath attribute entries using 1488 bytes of memory</a:t>
            </a:r>
          </a:p>
          <a:p>
            <a:r>
              <a:rPr lang="en-US" dirty="0"/>
              <a:t>6 BGP AS-PATH entries using 144 bytes of memory</a:t>
            </a:r>
          </a:p>
          <a:p>
            <a:r>
              <a:rPr lang="en-US" dirty="0"/>
              <a:t>0 BGP route-map cache entries using 0 bytes of memory</a:t>
            </a:r>
          </a:p>
          <a:p>
            <a:r>
              <a:rPr lang="en-US" dirty="0"/>
              <a:t>0 BGP filter-list cache entries using 0 bytes of memory</a:t>
            </a:r>
          </a:p>
          <a:p>
            <a:r>
              <a:rPr lang="en-US" dirty="0"/>
              <a:t>BGP using 3829 total bytes of memory</a:t>
            </a:r>
          </a:p>
          <a:p>
            <a:r>
              <a:rPr lang="en-US" dirty="0"/>
              <a:t>BGP activity 58/49 prefixes, 72/50 paths, scan interval 60 secs</a:t>
            </a:r>
          </a:p>
          <a:p>
            <a:endParaRPr lang="en-US" dirty="0"/>
          </a:p>
          <a:p>
            <a:r>
              <a:rPr lang="en-US" dirty="0"/>
              <a:t>Neighbor     V    AS MsgRcvd MsgSent   TblVer  InQ OutQ Up/Down  State/PfxRcd</a:t>
            </a:r>
          </a:p>
          <a:p>
            <a:endParaRPr lang="en-US" dirty="0"/>
          </a:p>
          <a:p>
            <a:r>
              <a:rPr lang="en-US" dirty="0"/>
              <a:t>10.1.0.2     4 65001      11      11      124    0    0 00:02:28        8</a:t>
            </a:r>
          </a:p>
          <a:p>
            <a:r>
              <a:rPr lang="en-US" dirty="0"/>
              <a:t>172.31.1.3   4 64998      21      18      124    0    0 00:01:13        6</a:t>
            </a:r>
          </a:p>
          <a:p>
            <a:r>
              <a:rPr lang="en-US" dirty="0"/>
              <a:t>172.31.11.4  4 64999      11      10      124    0    0 00:01:11        6</a:t>
            </a:r>
          </a:p>
        </p:txBody>
      </p:sp>
      <p:sp>
        <p:nvSpPr>
          <p:cNvPr id="13" name="Content Placeholder 12"/>
          <p:cNvSpPr>
            <a:spLocks noGrp="1"/>
          </p:cNvSpPr>
          <p:nvPr>
            <p:ph sz="quarter" idx="11"/>
          </p:nvPr>
        </p:nvSpPr>
        <p:spPr/>
        <p:txBody>
          <a:bodyPr/>
          <a:lstStyle/>
          <a:p>
            <a:r>
              <a:rPr lang="en-US" dirty="0"/>
              <a:t>Verify the BGP neighbor relationship.</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Resources</a:t>
            </a:r>
          </a:p>
        </p:txBody>
      </p:sp>
      <p:sp>
        <p:nvSpPr>
          <p:cNvPr id="4" name="Content Placeholder 3"/>
          <p:cNvSpPr>
            <a:spLocks noGrp="1"/>
          </p:cNvSpPr>
          <p:nvPr>
            <p:ph idx="1"/>
          </p:nvPr>
        </p:nvSpPr>
        <p:spPr/>
        <p:txBody>
          <a:bodyPr/>
          <a:lstStyle/>
          <a:p>
            <a:r>
              <a:rPr lang="en-US" dirty="0"/>
              <a:t>BGP Case Studies</a:t>
            </a:r>
          </a:p>
          <a:p>
            <a:pPr lvl="1"/>
            <a:r>
              <a:rPr lang="en-US" dirty="0">
                <a:hlinkClick r:id="rId2"/>
              </a:rPr>
              <a:t>http://www.cisco.com/en/US/customer/tech/tk365/technologies_tech_note09186a00800c95bb.shtml</a:t>
            </a:r>
            <a:r>
              <a:rPr lang="en-US" dirty="0"/>
              <a:t> </a:t>
            </a:r>
          </a:p>
          <a:p>
            <a:pPr lvl="1"/>
            <a:endParaRPr lang="en-US" dirty="0"/>
          </a:p>
          <a:p>
            <a:r>
              <a:rPr lang="en-US" dirty="0"/>
              <a:t>Using Regular Expressions</a:t>
            </a:r>
          </a:p>
          <a:p>
            <a:pPr lvl="1"/>
            <a:r>
              <a:rPr lang="en-US" dirty="0">
                <a:hlinkClick r:id="rId3"/>
              </a:rPr>
              <a:t>http://www.cisco.com/en/US/customer/tech/tk365/technologies_tech_note091</a:t>
            </a:r>
          </a:p>
          <a:p>
            <a:pPr lvl="1"/>
            <a:r>
              <a:rPr lang="en-US" dirty="0">
                <a:hlinkClick r:id="rId3"/>
              </a:rPr>
              <a:t>http://www.cisco.com/en/US/customer/products/hw/switches/ps718/products_command_reference_chapter09186a008009166c.html 86a0080094a92.shtml</a:t>
            </a:r>
            <a:r>
              <a:rPr lang="en-US" dirty="0"/>
              <a:t> </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dirty="0"/>
          </a:p>
        </p:txBody>
      </p:sp>
      <p:pic>
        <p:nvPicPr>
          <p:cNvPr id="17411" name="Picture 3" descr="CNA_largo-onwhite"/>
          <p:cNvPicPr>
            <a:picLocks noChangeAspect="1" noChangeArrowheads="1"/>
          </p:cNvPicPr>
          <p:nvPr/>
        </p:nvPicPr>
        <p:blipFill>
          <a:blip r:embed="rId3"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sld>
</file>

<file path=ppt/theme/theme1.xml><?xml version="1.0" encoding="utf-8"?>
<a:theme xmlns:a="http://schemas.openxmlformats.org/drawingml/2006/main" name="CCNP Instructor PPT2">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CCNP IPD</Template>
  <TotalTime>26535</TotalTime>
  <Pages>28</Pages>
  <Words>13170</Words>
  <Application>Microsoft Office PowerPoint</Application>
  <PresentationFormat>Presentación en pantalla (4:3)</PresentationFormat>
  <Paragraphs>1122</Paragraphs>
  <Slides>99</Slides>
  <Notes>54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99</vt:i4>
      </vt:variant>
    </vt:vector>
  </HeadingPairs>
  <TitlesOfParts>
    <vt:vector size="105" baseType="lpstr">
      <vt:lpstr>Arial</vt:lpstr>
      <vt:lpstr>CiscoSerif-Regular</vt:lpstr>
      <vt:lpstr>Courier New</vt:lpstr>
      <vt:lpstr>Times New Roman</vt:lpstr>
      <vt:lpstr>Wingdings</vt:lpstr>
      <vt:lpstr>CCNP Instructor PPT2</vt:lpstr>
      <vt:lpstr> Implementing a Border Gateway Protocol Solution for ISP Connectivity </vt:lpstr>
      <vt:lpstr>Presentación de PowerPoint</vt:lpstr>
      <vt:lpstr>IGP versus EGP</vt:lpstr>
      <vt:lpstr>Autonomous Systems (AS)</vt:lpstr>
      <vt:lpstr>IANA</vt:lpstr>
      <vt:lpstr>Regional Internet Registries (RIRs)</vt:lpstr>
      <vt:lpstr>AS Numbers</vt:lpstr>
      <vt:lpstr>BGP Basics</vt:lpstr>
      <vt:lpstr>BGP Basics</vt:lpstr>
      <vt:lpstr>Peers = Neighbors</vt:lpstr>
      <vt:lpstr>BGP Operational Overview</vt:lpstr>
      <vt:lpstr>BGP Operational Overview</vt:lpstr>
      <vt:lpstr>BGP Use Between AS</vt:lpstr>
      <vt:lpstr>Comparison BGP with IGPs</vt:lpstr>
      <vt:lpstr>Comparing IGPs with BGP</vt:lpstr>
      <vt:lpstr>Connecting Enterprise Networks to an ISP</vt:lpstr>
      <vt:lpstr>Public IP Address Space</vt:lpstr>
      <vt:lpstr>Connection and Routing Questions</vt:lpstr>
      <vt:lpstr>Using Static Routes Example</vt:lpstr>
      <vt:lpstr>Using BGP </vt:lpstr>
      <vt:lpstr>Connection Redundancy</vt:lpstr>
      <vt:lpstr>Connection Redundancy</vt:lpstr>
      <vt:lpstr>Connecting to One ISP: Single-Homed</vt:lpstr>
      <vt:lpstr>Connecting to One ISP: Dual-Homed</vt:lpstr>
      <vt:lpstr>Connecting to One ISP: Dual-Homed</vt:lpstr>
      <vt:lpstr>Connecting to Multiple ISPs: Multihomed</vt:lpstr>
      <vt:lpstr>Connecting to Multiple ISPs: Multihomed</vt:lpstr>
      <vt:lpstr>Connecting Multiple ISPs: Dual-Multihomed</vt:lpstr>
      <vt:lpstr>Using BGP in an Enterprise Network</vt:lpstr>
      <vt:lpstr>External BGP</vt:lpstr>
      <vt:lpstr>EBGP Neighbor Relationship Requirements</vt:lpstr>
      <vt:lpstr>Internal BGP</vt:lpstr>
      <vt:lpstr>IBGP Neighbor Relationship Requirements</vt:lpstr>
      <vt:lpstr>IBGP in a Transit AS</vt:lpstr>
      <vt:lpstr>IBGP in a Transit AS</vt:lpstr>
      <vt:lpstr>IBGP in a Nontransit AS</vt:lpstr>
      <vt:lpstr>BGP in an Enterprise Example</vt:lpstr>
      <vt:lpstr>Three Multihoming Connection Options</vt:lpstr>
      <vt:lpstr>Default Routes from All Providers</vt:lpstr>
      <vt:lpstr>Default Routes and Partial Updates </vt:lpstr>
      <vt:lpstr>Full Routes from All Providers </vt:lpstr>
      <vt:lpstr>BGP Path Vector Characteristics</vt:lpstr>
      <vt:lpstr>BGP Path Vector Characteristics</vt:lpstr>
      <vt:lpstr>When to Use BGP</vt:lpstr>
      <vt:lpstr>When Not to Use BGP</vt:lpstr>
      <vt:lpstr>BGP Synchronization</vt:lpstr>
      <vt:lpstr>BGP Table</vt:lpstr>
      <vt:lpstr>BGP Tables</vt:lpstr>
      <vt:lpstr>Path Attributes</vt:lpstr>
      <vt:lpstr>Attributes</vt:lpstr>
      <vt:lpstr>Well-Known Mandatory: AS_PATH</vt:lpstr>
      <vt:lpstr>Well-Known Mandatory: AS_PATH</vt:lpstr>
      <vt:lpstr>Well-Known Mandatory: NEXT_HOP</vt:lpstr>
      <vt:lpstr>Well-Known Mandatory: ORIGIN</vt:lpstr>
      <vt:lpstr>Well-Known Mandatory: ORIGIN</vt:lpstr>
      <vt:lpstr>Well-Known Discretionary: LOCAL_PREF</vt:lpstr>
      <vt:lpstr>Well-Known Discretionary: LOCAL_PREF</vt:lpstr>
      <vt:lpstr>Configuring the Default Local Preference</vt:lpstr>
      <vt:lpstr>Well-Known Discretionary: ATOMIC_AGGREGATE</vt:lpstr>
      <vt:lpstr>Optional Transitive: Community</vt:lpstr>
      <vt:lpstr>Optional Nontransitive </vt:lpstr>
      <vt:lpstr>Optional Nontransitive: MED</vt:lpstr>
      <vt:lpstr>Optional Nontransitive: MED</vt:lpstr>
      <vt:lpstr>Cisco Weight Attribute</vt:lpstr>
      <vt:lpstr>Cisco Weight Attribute</vt:lpstr>
      <vt:lpstr>BGP Route Selection Process</vt:lpstr>
      <vt:lpstr>BGP Route Selection Process</vt:lpstr>
      <vt:lpstr>Presentación de PowerPoint</vt:lpstr>
      <vt:lpstr>Enable BGP Routing</vt:lpstr>
      <vt:lpstr>Defining BGP Neighbors</vt:lpstr>
      <vt:lpstr>Example: BGP neighbor Command</vt:lpstr>
      <vt:lpstr>IBGP Source IP Address Problem</vt:lpstr>
      <vt:lpstr>IBGP Source IP Address Problem</vt:lpstr>
      <vt:lpstr>IBGP Source IP Address Solution</vt:lpstr>
      <vt:lpstr>IBGP Source IP Address Example</vt:lpstr>
      <vt:lpstr>EBGP Dual-Homed Problem</vt:lpstr>
      <vt:lpstr>EBGP Dual-Homed Solution</vt:lpstr>
      <vt:lpstr>Enable Multihop EBGP </vt:lpstr>
      <vt:lpstr>Multihop EBGP Example</vt:lpstr>
      <vt:lpstr>Advertising EBGP Routes to IBGP Peers</vt:lpstr>
      <vt:lpstr>neighbor next-hop-self Command</vt:lpstr>
      <vt:lpstr>Next Hop Self Example</vt:lpstr>
      <vt:lpstr>BGP Synchronization</vt:lpstr>
      <vt:lpstr>Defining Networks That BGP Advertises </vt:lpstr>
      <vt:lpstr>Identify BGP Networks</vt:lpstr>
      <vt:lpstr>BGP Route Must Be in IP Routing Table</vt:lpstr>
      <vt:lpstr>Clearing the BGP Session</vt:lpstr>
      <vt:lpstr>Hard Reset of BGP Sessions</vt:lpstr>
      <vt:lpstr>Monitoring Received BGP Routes</vt:lpstr>
      <vt:lpstr>BGP Configuration Example #1</vt:lpstr>
      <vt:lpstr>BGP Configuration Example #2</vt:lpstr>
      <vt:lpstr>BGP With Peer Group Example </vt:lpstr>
      <vt:lpstr>IBGP and EBGP Example </vt:lpstr>
      <vt:lpstr>Verifying and Troubleshooting BGP</vt:lpstr>
      <vt:lpstr>Verifying and Troubleshooting BGP</vt:lpstr>
      <vt:lpstr>Verifying BGP: show ip bgp</vt:lpstr>
      <vt:lpstr>Verifying BGP: show ip bgp summary</vt:lpstr>
      <vt:lpstr>Resources</vt:lpstr>
      <vt:lpstr>Presentación de PowerPoint</vt:lpstr>
    </vt:vector>
  </TitlesOfParts>
  <Company>Cisco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 - BGP</dc:title>
  <dc:subject/>
  <dc:creator>Cisco Systems</dc:creator>
  <cp:keywords/>
  <dc:description/>
  <cp:lastModifiedBy>Lizethe Pérez Fuertes</cp:lastModifiedBy>
  <cp:revision>1685</cp:revision>
  <cp:lastPrinted>1999-01-27T00:54:54Z</cp:lastPrinted>
  <dcterms:created xsi:type="dcterms:W3CDTF">2010-07-05T20:10:47Z</dcterms:created>
  <dcterms:modified xsi:type="dcterms:W3CDTF">2023-02-05T19:00:19Z</dcterms:modified>
</cp:coreProperties>
</file>