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1"/>
  </p:notesMasterIdLst>
  <p:sldIdLst>
    <p:sldId id="876" r:id="rId2"/>
    <p:sldId id="759" r:id="rId3"/>
    <p:sldId id="1054" r:id="rId4"/>
    <p:sldId id="1094" r:id="rId5"/>
    <p:sldId id="1096" r:id="rId6"/>
    <p:sldId id="1095" r:id="rId7"/>
    <p:sldId id="1097" r:id="rId8"/>
    <p:sldId id="1056" r:id="rId9"/>
    <p:sldId id="1098" r:id="rId10"/>
    <p:sldId id="1099" r:id="rId11"/>
    <p:sldId id="1100" r:id="rId12"/>
    <p:sldId id="1101" r:id="rId13"/>
    <p:sldId id="1102" r:id="rId14"/>
    <p:sldId id="1103" r:id="rId15"/>
    <p:sldId id="1104" r:id="rId16"/>
    <p:sldId id="1105" r:id="rId17"/>
    <p:sldId id="1106" r:id="rId18"/>
    <p:sldId id="1063" r:id="rId19"/>
    <p:sldId id="1107" r:id="rId20"/>
    <p:sldId id="1109" r:id="rId21"/>
    <p:sldId id="1108" r:id="rId22"/>
    <p:sldId id="1110" r:id="rId23"/>
    <p:sldId id="1111" r:id="rId24"/>
    <p:sldId id="1112" r:id="rId25"/>
    <p:sldId id="1113" r:id="rId26"/>
    <p:sldId id="1114" r:id="rId27"/>
    <p:sldId id="1117" r:id="rId28"/>
    <p:sldId id="1115" r:id="rId29"/>
    <p:sldId id="291" r:id="rId30"/>
  </p:sldIdLst>
  <p:sldSz cx="9144000" cy="5143500" type="screen16x9"/>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77288" autoAdjust="0"/>
  </p:normalViewPr>
  <p:slideViewPr>
    <p:cSldViewPr snapToGrid="0" showGuides="1">
      <p:cViewPr varScale="1">
        <p:scale>
          <a:sx n="79" d="100"/>
          <a:sy n="79" d="100"/>
        </p:scale>
        <p:origin x="114" y="62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2/3/2023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Academia de Redes CISCO</a:t>
            </a:r>
          </a:p>
          <a:p>
            <a:pPr rtl="0">
              <a:buFontTx/>
              <a:buNone/>
            </a:pPr>
            <a:r>
              <a:rPr lang="es-419" b="0" baseline="0"/>
              <a:t>Redes empresariales, seguridad y automatización v</a:t>
            </a:r>
            <a:r>
              <a:rPr lang="es-419" b="0"/>
              <a:t>7.0 (ENSA)</a:t>
            </a:r>
          </a:p>
          <a:p>
            <a:pPr rtl="0">
              <a:buFontTx/>
              <a:buNone/>
            </a:pPr>
            <a:r>
              <a:rPr lang="es-419" b="0"/>
              <a:t>Módulo 8: Conceptos de VPN e IPsec</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8.2.2 – SSL VPNs</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246247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8.2.3 – VPN de IPsec de sitio a sitio</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266413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8.2.4 –GRE sobre IPsec</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881076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8.2.4 – GRE sobre IPsec (Cont.)</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836191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8.2.4 – GRE sobre IPsec (Cont.)</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325527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8.2.5 – VPN dinámicas multipunto</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196571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8.2.6 – Interfaz virtual del túnel IPSec</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22603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8.2.7 – Proveedor de servicios VPN MPLS</a:t>
            </a:r>
          </a:p>
          <a:p>
            <a:pPr rtl="0"/>
            <a:r>
              <a:rPr lang="es-419"/>
              <a:t>8.2.8 – Verifique su comprensión - Tipos de VPN</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564442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977755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8.3.1 – Video - Conceptos de IPsec</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159173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p:txBody>
      </p:sp>
      <p:sp>
        <p:nvSpPr>
          <p:cNvPr id="4" name="Slide Number Placeholder 3"/>
          <p:cNvSpPr>
            <a:spLocks noGrp="1"/>
          </p:cNvSpPr>
          <p:nvPr>
            <p:ph type="sldNum" sz="quarter" idx="10"/>
          </p:nvPr>
        </p:nvSpPr>
        <p:spPr/>
        <p:txBody>
          <a:bodyPr/>
          <a:lstStyle/>
          <a:p>
            <a:pPr rtl="0"/>
            <a:fld id="{5641018C-6CAF-B84E-B92C-ECB119457FBA}" type="slidenum">
              <a:rPr/>
              <a:t>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8.3.2 – Tecnologías IPsec</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954914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8.3.2 –Tecnologías IPsec (Cont.)</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10070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8.3.3 – Protocolo de Encapsulación IPsec</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224247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8.3.4 – Confidencialidad</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492074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8.3.4 – Confidencialidad(Cont.)</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305111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8.3.5 – Integridad</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247947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8.3.6 – Autenticación</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998019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8.3.7 –Intercambio seguro de llaves con Diffie-Hellman</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061868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8.3 – IPsec</a:t>
            </a:r>
          </a:p>
          <a:p>
            <a:pPr rtl="0"/>
            <a:r>
              <a:rPr lang="es-419"/>
              <a:t>8.3.8 – IPSec - Video: transporte IPsec y modo de túnel</a:t>
            </a:r>
          </a:p>
          <a:p>
            <a:pPr rtl="0"/>
            <a:r>
              <a:rPr lang="es-419"/>
              <a:t>8.3.9 – Verifique su comprensión - IPsec </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395658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8.1.1 – Redes privadas virtuales</a:t>
            </a:r>
          </a:p>
        </p:txBody>
      </p:sp>
      <p:sp>
        <p:nvSpPr>
          <p:cNvPr id="4" name="Slide Number Placeholder 3"/>
          <p:cNvSpPr>
            <a:spLocks noGrp="1"/>
          </p:cNvSpPr>
          <p:nvPr>
            <p:ph type="sldNum" sz="quarter" idx="5"/>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8.1.2 –Beneficios del VPN</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23407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8.1.3 – VPN de sitio a sitio y acceso remoto</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98653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8.1.3 –VPN de sitio a sitio y acceso remoto (Cont.)</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2039397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8.1 – Tecnología VPN</a:t>
            </a:r>
          </a:p>
          <a:p>
            <a:pPr rtl="0"/>
            <a:r>
              <a:rPr lang="es-419"/>
              <a:t>8.1.4 – VPN de empresas y proveedores de servicios</a:t>
            </a:r>
          </a:p>
          <a:p>
            <a:pPr rtl="0"/>
            <a:r>
              <a:rPr lang="es-419"/>
              <a:t>8.1.5 – Verifique su comprensión - Tecnología VPN</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352562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8 - Conceptos de VPN e IPsec</a:t>
            </a:r>
          </a:p>
          <a:p>
            <a:pPr rtl="0"/>
            <a:r>
              <a:rPr lang="es-419"/>
              <a:t>8.2 – Tipos de VPN</a:t>
            </a:r>
          </a:p>
          <a:p>
            <a:pPr rtl="0"/>
            <a:r>
              <a:rPr lang="es-419"/>
              <a:t>8.2.1 – VPN de acceso remoto</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770790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hyperlink" Target="https://www.f5.com/es_es/services/resources/glossary/ssl-vpn"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031678"/>
            <a:ext cx="6672708" cy="1080143"/>
          </a:xfrm>
        </p:spPr>
        <p:txBody>
          <a:bodyPr/>
          <a:lstStyle/>
          <a:p>
            <a:pPr rtl="0"/>
            <a:r>
              <a:rPr lang="es-419" dirty="0">
                <a:solidFill>
                  <a:schemeClr val="accent5">
                    <a:lumMod val="40000"/>
                    <a:lumOff val="60000"/>
                  </a:schemeClr>
                </a:solidFill>
              </a:rPr>
              <a:t>Conceptos de VPN e IPsec</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Redes empresariales, seguridad y automatización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51270" y="522415"/>
            <a:ext cx="8345488" cy="731837"/>
          </a:xfrm>
        </p:spPr>
        <p:txBody>
          <a:bodyPr/>
          <a:lstStyle/>
          <a:p>
            <a:pPr algn="l"/>
            <a:r>
              <a:rPr lang="es-419" sz="1600" dirty="0"/>
              <a:t>Tipos de VPN</a:t>
            </a:r>
            <a:br>
              <a:rPr lang="en-US" dirty="0"/>
            </a:br>
            <a:r>
              <a:rPr lang="en-US" dirty="0"/>
              <a:t>VPN </a:t>
            </a:r>
            <a:r>
              <a:rPr lang="es-419" sz="2400" dirty="0"/>
              <a:t>SSL</a:t>
            </a:r>
            <a:br>
              <a:rPr lang="es-419" sz="2400" dirty="0"/>
            </a:br>
            <a:r>
              <a:rPr lang="es-ES" sz="1400" b="1" i="0" dirty="0">
                <a:solidFill>
                  <a:srgbClr val="222222"/>
                </a:solidFill>
                <a:effectLst/>
                <a:latin typeface="Neusa"/>
              </a:rPr>
              <a:t>Una red privada virtual de capa de conexión segura (VPN SSL) es una red privada virtual (VPN) creada utilizando el protocolo de capa de sockets seguros (SSL) para crear una conexión segura y cifrada a través de una red menos segura, como Internet. </a:t>
            </a:r>
            <a:r>
              <a:rPr lang="es-ES" sz="1400" b="1" i="0" dirty="0">
                <a:solidFill>
                  <a:srgbClr val="222222"/>
                </a:solidFill>
                <a:effectLst/>
                <a:latin typeface="Neusa"/>
                <a:hlinkClick r:id="rId4"/>
              </a:rPr>
              <a:t>https://www.f5.com/es_es/services/resources/glossary/ssl-vpn</a:t>
            </a:r>
            <a:br>
              <a:rPr lang="es-ES" sz="1400" b="1" i="0" dirty="0">
                <a:solidFill>
                  <a:srgbClr val="222222"/>
                </a:solidFill>
                <a:effectLst/>
                <a:latin typeface="Neusa"/>
              </a:rPr>
            </a:br>
            <a:br>
              <a:rPr lang="es-ES" sz="1400" b="1" i="0" dirty="0">
                <a:solidFill>
                  <a:srgbClr val="222222"/>
                </a:solidFill>
                <a:effectLst/>
                <a:latin typeface="Neusa"/>
              </a:rPr>
            </a:br>
            <a:endParaRPr lang="es-419"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986" y="1254252"/>
            <a:ext cx="8345488" cy="1077077"/>
          </a:xfrm>
        </p:spPr>
        <p:txBody>
          <a:bodyPr/>
          <a:lstStyle/>
          <a:p>
            <a:pPr marL="0" indent="0" algn="l" rtl="0"/>
            <a:r>
              <a:rPr lang="es-419" sz="1400" dirty="0">
                <a:solidFill>
                  <a:srgbClr val="000000"/>
                </a:solidFill>
              </a:rPr>
              <a:t>SSL utiliza la infraestructura de llave pública y los certificados digitales para autenticar a sus pares. El tipo de método VPN implementado se basa en los requisitos de acceso de los usuarios y en los procesos de TI de la organización. La tabla compara las implementaciones de acceso remoto IPsec y SSL. </a:t>
            </a:r>
          </a:p>
        </p:txBody>
      </p:sp>
      <p:graphicFrame>
        <p:nvGraphicFramePr>
          <p:cNvPr id="6" name="Content Placeholder 6">
            <a:extLst>
              <a:ext uri="{FF2B5EF4-FFF2-40B4-BE49-F238E27FC236}">
                <a16:creationId xmlns:a16="http://schemas.microsoft.com/office/drawing/2014/main" id="{FCD5C4AB-4FAA-4781-848A-8C81A2D27751}"/>
              </a:ext>
            </a:extLst>
          </p:cNvPr>
          <p:cNvGraphicFramePr>
            <a:graphicFrameLocks/>
          </p:cNvGraphicFramePr>
          <p:nvPr>
            <p:extLst>
              <p:ext uri="{D42A27DB-BD31-4B8C-83A1-F6EECF244321}">
                <p14:modId xmlns:p14="http://schemas.microsoft.com/office/powerpoint/2010/main" val="1486803109"/>
              </p:ext>
            </p:extLst>
          </p:nvPr>
        </p:nvGraphicFramePr>
        <p:xfrm>
          <a:off x="351642" y="2331329"/>
          <a:ext cx="8280399" cy="2672080"/>
        </p:xfrm>
        <a:graphic>
          <a:graphicData uri="http://schemas.openxmlformats.org/drawingml/2006/table">
            <a:tbl>
              <a:tblPr firstRow="1" bandRow="1">
                <a:tableStyleId>{5C22544A-7EE6-4342-B048-85BDC9FD1C3A}</a:tableStyleId>
              </a:tblPr>
              <a:tblGrid>
                <a:gridCol w="2116138">
                  <a:extLst>
                    <a:ext uri="{9D8B030D-6E8A-4147-A177-3AD203B41FA5}">
                      <a16:colId xmlns:a16="http://schemas.microsoft.com/office/drawing/2014/main" val="3729139006"/>
                    </a:ext>
                  </a:extLst>
                </a:gridCol>
                <a:gridCol w="2830510">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pPr rtl="0"/>
                      <a:r>
                        <a:rPr lang="es-419" sz="1100"/>
                        <a:t>Característica</a:t>
                      </a:r>
                    </a:p>
                  </a:txBody>
                  <a:tcPr/>
                </a:tc>
                <a:tc>
                  <a:txBody>
                    <a:bodyPr/>
                    <a:lstStyle/>
                    <a:p>
                      <a:pPr rtl="0"/>
                      <a:r>
                        <a:rPr lang="es-419" sz="1100" dirty="0"/>
                        <a:t>IPsec</a:t>
                      </a:r>
                    </a:p>
                  </a:txBody>
                  <a:tcPr/>
                </a:tc>
                <a:tc>
                  <a:txBody>
                    <a:bodyPr/>
                    <a:lstStyle/>
                    <a:p>
                      <a:pPr rtl="0"/>
                      <a:r>
                        <a:rPr lang="es-419" sz="1100"/>
                        <a:t>SSL</a:t>
                      </a:r>
                    </a:p>
                  </a:txBody>
                  <a:tcPr/>
                </a:tc>
                <a:extLst>
                  <a:ext uri="{0D108BD9-81ED-4DB2-BD59-A6C34878D82A}">
                    <a16:rowId xmlns:a16="http://schemas.microsoft.com/office/drawing/2014/main" val="2583676789"/>
                  </a:ext>
                </a:extLst>
              </a:tr>
              <a:tr h="370840">
                <a:tc>
                  <a:txBody>
                    <a:bodyPr/>
                    <a:lstStyle/>
                    <a:p>
                      <a:pPr rtl="0"/>
                      <a:r>
                        <a:rPr lang="es-419" sz="1100" b="1">
                          <a:solidFill>
                            <a:srgbClr val="000000"/>
                          </a:solidFill>
                        </a:rPr>
                        <a:t>Aplicaciones compatibles</a:t>
                      </a:r>
                    </a:p>
                  </a:txBody>
                  <a:tcPr/>
                </a:tc>
                <a:tc>
                  <a:txBody>
                    <a:bodyPr/>
                    <a:lstStyle/>
                    <a:p>
                      <a:pPr rtl="0"/>
                      <a:r>
                        <a:rPr lang="es-419" sz="1100" b="1">
                          <a:solidFill>
                            <a:srgbClr val="000000"/>
                          </a:solidFill>
                        </a:rPr>
                        <a:t>Extensiva</a:t>
                      </a:r>
                      <a:r>
                        <a:rPr lang="es-419" sz="1100">
                          <a:solidFill>
                            <a:srgbClr val="000000"/>
                          </a:solidFill>
                        </a:rPr>
                        <a:t> – Todas las aplicaciones basadas en IP son compatibles.</a:t>
                      </a:r>
                    </a:p>
                  </a:txBody>
                  <a:tcPr/>
                </a:tc>
                <a:tc>
                  <a:txBody>
                    <a:bodyPr/>
                    <a:lstStyle/>
                    <a:p>
                      <a:pPr rtl="0"/>
                      <a:r>
                        <a:rPr lang="es-419" sz="1100" b="1">
                          <a:solidFill>
                            <a:srgbClr val="000000"/>
                          </a:solidFill>
                        </a:rPr>
                        <a:t>Limitada</a:t>
                      </a:r>
                      <a:r>
                        <a:rPr lang="es-419" sz="1100">
                          <a:solidFill>
                            <a:srgbClr val="000000"/>
                          </a:solidFill>
                        </a:rPr>
                        <a:t> – Solo aplicaciones y archivos compartidos basados en la web</a:t>
                      </a:r>
                    </a:p>
                  </a:txBody>
                  <a:tcPr/>
                </a:tc>
                <a:extLst>
                  <a:ext uri="{0D108BD9-81ED-4DB2-BD59-A6C34878D82A}">
                    <a16:rowId xmlns:a16="http://schemas.microsoft.com/office/drawing/2014/main" val="3849654457"/>
                  </a:ext>
                </a:extLst>
              </a:tr>
              <a:tr h="370840">
                <a:tc>
                  <a:txBody>
                    <a:bodyPr/>
                    <a:lstStyle/>
                    <a:p>
                      <a:pPr rtl="0"/>
                      <a:r>
                        <a:rPr lang="es-419" sz="1100" b="1" dirty="0">
                          <a:solidFill>
                            <a:srgbClr val="000000"/>
                          </a:solidFill>
                        </a:rPr>
                        <a:t>Fortalezas de autenticación</a:t>
                      </a:r>
                    </a:p>
                  </a:txBody>
                  <a:tcPr/>
                </a:tc>
                <a:tc>
                  <a:txBody>
                    <a:bodyPr/>
                    <a:lstStyle/>
                    <a:p>
                      <a:pPr rtl="0"/>
                      <a:r>
                        <a:rPr lang="es-419" sz="1100" b="1" dirty="0">
                          <a:solidFill>
                            <a:srgbClr val="000000"/>
                          </a:solidFill>
                        </a:rPr>
                        <a:t>Fuerte:</a:t>
                      </a:r>
                      <a:r>
                        <a:rPr lang="es-419" sz="1100" dirty="0">
                          <a:solidFill>
                            <a:srgbClr val="000000"/>
                          </a:solidFill>
                        </a:rPr>
                        <a:t> – autenticación bidireccional con claves compartidas o certificados digitales</a:t>
                      </a:r>
                    </a:p>
                  </a:txBody>
                  <a:tcPr/>
                </a:tc>
                <a:tc>
                  <a:txBody>
                    <a:bodyPr/>
                    <a:lstStyle/>
                    <a:p>
                      <a:pPr rtl="0"/>
                      <a:r>
                        <a:rPr lang="es-419" sz="1100" b="1">
                          <a:solidFill>
                            <a:srgbClr val="000000"/>
                          </a:solidFill>
                        </a:rPr>
                        <a:t>Moderado</a:t>
                      </a:r>
                      <a:r>
                        <a:rPr lang="es-419" sz="1100">
                          <a:solidFill>
                            <a:srgbClr val="000000"/>
                          </a:solidFill>
                        </a:rPr>
                        <a:t> – Uso de autenticación unidireccional o bidireccional</a:t>
                      </a:r>
                    </a:p>
                  </a:txBody>
                  <a:tcPr/>
                </a:tc>
                <a:extLst>
                  <a:ext uri="{0D108BD9-81ED-4DB2-BD59-A6C34878D82A}">
                    <a16:rowId xmlns:a16="http://schemas.microsoft.com/office/drawing/2014/main" val="235735172"/>
                  </a:ext>
                </a:extLst>
              </a:tr>
              <a:tr h="370840">
                <a:tc>
                  <a:txBody>
                    <a:bodyPr/>
                    <a:lstStyle/>
                    <a:p>
                      <a:pPr rtl="0"/>
                      <a:r>
                        <a:rPr lang="es-419" sz="1100" b="1">
                          <a:solidFill>
                            <a:srgbClr val="000000"/>
                          </a:solidFill>
                        </a:rPr>
                        <a:t>Fuerza de encriptación</a:t>
                      </a:r>
                    </a:p>
                  </a:txBody>
                  <a:tcPr/>
                </a:tc>
                <a:tc>
                  <a:txBody>
                    <a:bodyPr/>
                    <a:lstStyle/>
                    <a:p>
                      <a:pPr rtl="0"/>
                      <a:r>
                        <a:rPr lang="es-419" sz="1100" b="1">
                          <a:solidFill>
                            <a:srgbClr val="000000"/>
                          </a:solidFill>
                        </a:rPr>
                        <a:t>Fuerte</a:t>
                      </a:r>
                      <a:r>
                        <a:rPr lang="es-419" sz="1100">
                          <a:solidFill>
                            <a:srgbClr val="000000"/>
                          </a:solidFill>
                        </a:rPr>
                        <a:t> – Longitudes de clave 56 - 256 bits</a:t>
                      </a:r>
                    </a:p>
                  </a:txBody>
                  <a:tcPr/>
                </a:tc>
                <a:tc>
                  <a:txBody>
                    <a:bodyPr/>
                    <a:lstStyle/>
                    <a:p>
                      <a:pPr rtl="0"/>
                      <a:r>
                        <a:rPr lang="es-419" sz="1100" b="1">
                          <a:solidFill>
                            <a:srgbClr val="000000"/>
                          </a:solidFill>
                        </a:rPr>
                        <a:t>Moderado a fuerte</a:t>
                      </a:r>
                      <a:r>
                        <a:rPr lang="es-419" sz="1100">
                          <a:solidFill>
                            <a:srgbClr val="000000"/>
                          </a:solidFill>
                        </a:rPr>
                        <a:t>- Longitudes de clave 40 - 256 bits</a:t>
                      </a:r>
                    </a:p>
                  </a:txBody>
                  <a:tcPr/>
                </a:tc>
                <a:extLst>
                  <a:ext uri="{0D108BD9-81ED-4DB2-BD59-A6C34878D82A}">
                    <a16:rowId xmlns:a16="http://schemas.microsoft.com/office/drawing/2014/main" val="354468046"/>
                  </a:ext>
                </a:extLst>
              </a:tr>
              <a:tr h="370840">
                <a:tc>
                  <a:txBody>
                    <a:bodyPr/>
                    <a:lstStyle/>
                    <a:p>
                      <a:pPr rtl="0"/>
                      <a:r>
                        <a:rPr lang="es-419" sz="1100" b="1">
                          <a:solidFill>
                            <a:srgbClr val="000000"/>
                          </a:solidFill>
                        </a:rPr>
                        <a:t>Complejidad de conexión</a:t>
                      </a:r>
                    </a:p>
                  </a:txBody>
                  <a:tcPr/>
                </a:tc>
                <a:tc>
                  <a:txBody>
                    <a:bodyPr/>
                    <a:lstStyle/>
                    <a:p>
                      <a:pPr rtl="0"/>
                      <a:r>
                        <a:rPr lang="es-419" sz="1100" b="1">
                          <a:solidFill>
                            <a:srgbClr val="000000"/>
                          </a:solidFill>
                        </a:rPr>
                        <a:t>Medio:</a:t>
                      </a:r>
                      <a:r>
                        <a:rPr lang="es-419" sz="1100">
                          <a:solidFill>
                            <a:srgbClr val="000000"/>
                          </a:solidFill>
                        </a:rPr>
                        <a:t> – Requiere un cliente VPN instalado en un host</a:t>
                      </a:r>
                    </a:p>
                  </a:txBody>
                  <a:tcPr/>
                </a:tc>
                <a:tc>
                  <a:txBody>
                    <a:bodyPr/>
                    <a:lstStyle/>
                    <a:p>
                      <a:pPr rtl="0"/>
                      <a:r>
                        <a:rPr lang="es-419" sz="1100" b="1">
                          <a:solidFill>
                            <a:srgbClr val="000000"/>
                          </a:solidFill>
                        </a:rPr>
                        <a:t>Bajo:</a:t>
                      </a:r>
                      <a:r>
                        <a:rPr lang="es-419" sz="1100">
                          <a:solidFill>
                            <a:srgbClr val="000000"/>
                          </a:solidFill>
                        </a:rPr>
                        <a:t> – Requiere un navegador web en un host</a:t>
                      </a:r>
                    </a:p>
                  </a:txBody>
                  <a:tcPr/>
                </a:tc>
                <a:extLst>
                  <a:ext uri="{0D108BD9-81ED-4DB2-BD59-A6C34878D82A}">
                    <a16:rowId xmlns:a16="http://schemas.microsoft.com/office/drawing/2014/main" val="1458107787"/>
                  </a:ext>
                </a:extLst>
              </a:tr>
              <a:tr h="370840">
                <a:tc>
                  <a:txBody>
                    <a:bodyPr/>
                    <a:lstStyle/>
                    <a:p>
                      <a:pPr rtl="0"/>
                      <a:r>
                        <a:rPr lang="es-419" sz="1100" b="1">
                          <a:solidFill>
                            <a:srgbClr val="000000"/>
                          </a:solidFill>
                        </a:rPr>
                        <a:t>Opción de conexión</a:t>
                      </a:r>
                    </a:p>
                  </a:txBody>
                  <a:tcPr/>
                </a:tc>
                <a:tc>
                  <a:txBody>
                    <a:bodyPr/>
                    <a:lstStyle/>
                    <a:p>
                      <a:pPr rtl="0"/>
                      <a:r>
                        <a:rPr lang="es-419" sz="1100" b="1">
                          <a:solidFill>
                            <a:srgbClr val="000000"/>
                          </a:solidFill>
                        </a:rPr>
                        <a:t>Limitado:</a:t>
                      </a:r>
                      <a:r>
                        <a:rPr lang="es-419" sz="1100">
                          <a:solidFill>
                            <a:srgbClr val="000000"/>
                          </a:solidFill>
                        </a:rPr>
                        <a:t> – Solo se pueden conectar dispositivos específicos con configuraciones específicas</a:t>
                      </a:r>
                    </a:p>
                  </a:txBody>
                  <a:tcPr/>
                </a:tc>
                <a:tc>
                  <a:txBody>
                    <a:bodyPr/>
                    <a:lstStyle/>
                    <a:p>
                      <a:pPr rtl="0"/>
                      <a:r>
                        <a:rPr lang="es-419" sz="1100" b="1" dirty="0">
                          <a:solidFill>
                            <a:srgbClr val="000000"/>
                          </a:solidFill>
                        </a:rPr>
                        <a:t>Extenso:</a:t>
                      </a:r>
                      <a:r>
                        <a:rPr lang="es-419" sz="1100" dirty="0">
                          <a:solidFill>
                            <a:srgbClr val="000000"/>
                          </a:solidFill>
                        </a:rPr>
                        <a:t> – Cualquier dispositivo con un navegador web puede conectarse</a:t>
                      </a:r>
                    </a:p>
                  </a:txBody>
                  <a:tcPr/>
                </a:tc>
                <a:extLst>
                  <a:ext uri="{0D108BD9-81ED-4DB2-BD59-A6C34878D82A}">
                    <a16:rowId xmlns:a16="http://schemas.microsoft.com/office/drawing/2014/main" val="2495454272"/>
                  </a:ext>
                </a:extLst>
              </a:tr>
            </a:tbl>
          </a:graphicData>
        </a:graphic>
      </p:graphicFrame>
    </p:spTree>
    <p:custDataLst>
      <p:tags r:id="rId1"/>
    </p:custDataLst>
    <p:extLst>
      <p:ext uri="{BB962C8B-B14F-4D97-AF65-F5344CB8AC3E}">
        <p14:creationId xmlns:p14="http://schemas.microsoft.com/office/powerpoint/2010/main" val="421398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Tipos de VPN</a:t>
            </a:r>
            <a:br>
              <a:rPr lang="en-US" dirty="0"/>
            </a:br>
            <a:r>
              <a:rPr lang="es-419" sz="2400" dirty="0" err="1"/>
              <a:t>VPNs</a:t>
            </a:r>
            <a:r>
              <a:rPr lang="es-419" sz="2400" dirty="0"/>
              <a:t> IPsec de sitio a sitio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235721" cy="3705950"/>
          </a:xfrm>
        </p:spPr>
        <p:txBody>
          <a:bodyPr/>
          <a:lstStyle/>
          <a:p>
            <a:pPr marL="285750" indent="-285750" algn="l" rtl="0">
              <a:buFont typeface="Arial" panose="020B0604020202020204" pitchFamily="34" charset="0"/>
              <a:buChar char="•"/>
            </a:pPr>
            <a:r>
              <a:rPr lang="es-419" sz="1400" dirty="0">
                <a:solidFill>
                  <a:srgbClr val="000000"/>
                </a:solidFill>
              </a:rPr>
              <a:t>Las VPN de sitio a sitio se utilizan para conectar redes a través de otra red no confiable como Internet.</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Los hosts finales envían y reciben tráfico TCP / IP sin cifrar normal a través de una puerta de enlace VPN.</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 puerta de enlace VPN encapsula y cifra el tráfico saliente de un sitio y envía el tráfico a través del túnel VPN a la puerta de enlace VPN en el sitio de destino. Al recibirlo, la puerta de enlace VPN receptora despoja los encabezados, desencripta el contenido y retransmite el paquete hacia el usuario de destino dentro de su red privada.</a:t>
            </a:r>
          </a:p>
        </p:txBody>
      </p:sp>
      <p:pic>
        <p:nvPicPr>
          <p:cNvPr id="5" name="Picture 4">
            <a:extLst>
              <a:ext uri="{FF2B5EF4-FFF2-40B4-BE49-F238E27FC236}">
                <a16:creationId xmlns:a16="http://schemas.microsoft.com/office/drawing/2014/main" id="{2DF501E6-6E4B-254E-88A3-C8B47C06EAEE}"/>
              </a:ext>
            </a:extLst>
          </p:cNvPr>
          <p:cNvPicPr>
            <a:picLocks noChangeAspect="1"/>
          </p:cNvPicPr>
          <p:nvPr/>
        </p:nvPicPr>
        <p:blipFill>
          <a:blip r:embed="rId4"/>
          <a:stretch>
            <a:fillRect/>
          </a:stretch>
        </p:blipFill>
        <p:spPr>
          <a:xfrm>
            <a:off x="4667693" y="1701901"/>
            <a:ext cx="4257680" cy="1739697"/>
          </a:xfrm>
          <a:prstGeom prst="rect">
            <a:avLst/>
          </a:prstGeom>
        </p:spPr>
      </p:pic>
    </p:spTree>
    <p:custDataLst>
      <p:tags r:id="rId1"/>
    </p:custDataLst>
    <p:extLst>
      <p:ext uri="{BB962C8B-B14F-4D97-AF65-F5344CB8AC3E}">
        <p14:creationId xmlns:p14="http://schemas.microsoft.com/office/powerpoint/2010/main" val="13884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VPN</a:t>
            </a:r>
            <a:br>
              <a:rPr lang="en-US" dirty="0"/>
            </a:br>
            <a:r>
              <a:rPr lang="es-419" sz="2400"/>
              <a:t>GRE sobre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20397" y="1137805"/>
            <a:ext cx="8017547" cy="2867890"/>
          </a:xfrm>
        </p:spPr>
        <p:txBody>
          <a:bodyPr/>
          <a:lstStyle/>
          <a:p>
            <a:pPr marL="285750" indent="-285750" algn="l" rtl="0">
              <a:spcAft>
                <a:spcPts val="600"/>
              </a:spcAft>
              <a:buFont typeface="Arial" panose="020B0604020202020204" pitchFamily="34" charset="0"/>
              <a:buChar char="•"/>
            </a:pPr>
            <a:r>
              <a:rPr lang="es-419" sz="1400" b="1" dirty="0" err="1">
                <a:solidFill>
                  <a:srgbClr val="000000"/>
                </a:solidFill>
              </a:rPr>
              <a:t>Generic</a:t>
            </a:r>
            <a:r>
              <a:rPr lang="es-419" sz="1400" b="1" dirty="0">
                <a:solidFill>
                  <a:srgbClr val="000000"/>
                </a:solidFill>
              </a:rPr>
              <a:t> </a:t>
            </a:r>
            <a:r>
              <a:rPr lang="es-419" sz="1400" b="1" dirty="0" err="1">
                <a:solidFill>
                  <a:srgbClr val="000000"/>
                </a:solidFill>
              </a:rPr>
              <a:t>Routing</a:t>
            </a:r>
            <a:r>
              <a:rPr lang="es-419" sz="1400" b="1" dirty="0">
                <a:solidFill>
                  <a:srgbClr val="000000"/>
                </a:solidFill>
              </a:rPr>
              <a:t> </a:t>
            </a:r>
            <a:r>
              <a:rPr lang="es-419" sz="1400" b="1" dirty="0" err="1">
                <a:solidFill>
                  <a:srgbClr val="000000"/>
                </a:solidFill>
              </a:rPr>
              <a:t>Encapsulation</a:t>
            </a:r>
            <a:r>
              <a:rPr lang="es-419" sz="1400" b="1" dirty="0">
                <a:solidFill>
                  <a:srgbClr val="000000"/>
                </a:solidFill>
              </a:rPr>
              <a:t> (GRE) </a:t>
            </a:r>
            <a:r>
              <a:rPr lang="es-419" sz="1400" dirty="0">
                <a:solidFill>
                  <a:srgbClr val="000000"/>
                </a:solidFill>
              </a:rPr>
              <a:t>es un protocolo de túnel de VPN de sitio a sitio básico y no seguro.</a:t>
            </a:r>
          </a:p>
          <a:p>
            <a:pPr marL="285750" indent="-285750" algn="l" rtl="0">
              <a:spcAft>
                <a:spcPts val="600"/>
              </a:spcAft>
              <a:buFont typeface="Arial" panose="020B0604020202020204" pitchFamily="34" charset="0"/>
              <a:buChar char="•"/>
            </a:pPr>
            <a:r>
              <a:rPr lang="es-419" sz="1400" dirty="0">
                <a:solidFill>
                  <a:srgbClr val="000000"/>
                </a:solidFill>
              </a:rPr>
              <a:t>Un túnel GRE puede encapsular varios protocolos de capa de red, así como tráfico </a:t>
            </a:r>
            <a:r>
              <a:rPr lang="es-419" sz="1400" dirty="0" err="1">
                <a:solidFill>
                  <a:srgbClr val="000000"/>
                </a:solidFill>
              </a:rPr>
              <a:t>multicast</a:t>
            </a:r>
            <a:r>
              <a:rPr lang="es-419" sz="1400" dirty="0">
                <a:solidFill>
                  <a:srgbClr val="000000"/>
                </a:solidFill>
              </a:rPr>
              <a:t> y broadcast.</a:t>
            </a:r>
          </a:p>
          <a:p>
            <a:pPr marL="285750" indent="-285750" algn="l" rtl="0">
              <a:spcAft>
                <a:spcPts val="600"/>
              </a:spcAft>
              <a:buFont typeface="Arial" panose="020B0604020202020204" pitchFamily="34" charset="0"/>
              <a:buChar char="•"/>
            </a:pPr>
            <a:r>
              <a:rPr lang="es-419" sz="1400" dirty="0">
                <a:solidFill>
                  <a:srgbClr val="000000"/>
                </a:solidFill>
              </a:rPr>
              <a:t>Sin embargo, GRE no admite de forma predeterminada el encriptado; y por lo tanto, no proporciona un túnel VPN seguro.</a:t>
            </a:r>
          </a:p>
          <a:p>
            <a:pPr marL="285750" indent="-285750" algn="l" rtl="0">
              <a:spcAft>
                <a:spcPts val="600"/>
              </a:spcAft>
              <a:buFont typeface="Arial" panose="020B0604020202020204" pitchFamily="34" charset="0"/>
              <a:buChar char="•"/>
            </a:pPr>
            <a:r>
              <a:rPr lang="es-419" sz="1400" dirty="0">
                <a:solidFill>
                  <a:srgbClr val="000000"/>
                </a:solidFill>
              </a:rPr>
              <a:t>Un paquete GRE puede encapsularse en un paquete IPsec para reenviarlo de forma segura a la puerta de enlace VPN de destino.</a:t>
            </a:r>
          </a:p>
          <a:p>
            <a:pPr marL="285750" indent="-285750" algn="l" rtl="0">
              <a:spcAft>
                <a:spcPts val="600"/>
              </a:spcAft>
              <a:buFont typeface="Arial" panose="020B0604020202020204" pitchFamily="34" charset="0"/>
              <a:buChar char="•"/>
            </a:pPr>
            <a:r>
              <a:rPr lang="es-419" sz="1400" dirty="0">
                <a:solidFill>
                  <a:srgbClr val="000000"/>
                </a:solidFill>
              </a:rPr>
              <a:t>Una VPN IPsec estándar (no GRE) solo puede crear túneles seguros para el tráfico de </a:t>
            </a:r>
            <a:r>
              <a:rPr lang="es-419" sz="1400" dirty="0" err="1">
                <a:solidFill>
                  <a:srgbClr val="000000"/>
                </a:solidFill>
              </a:rPr>
              <a:t>unicast</a:t>
            </a:r>
            <a:r>
              <a:rPr lang="es-419" sz="1400" dirty="0">
                <a:solidFill>
                  <a:srgbClr val="000000"/>
                </a:solidFill>
              </a:rPr>
              <a:t>.</a:t>
            </a:r>
          </a:p>
          <a:p>
            <a:pPr marL="285750" indent="-285750" algn="l" rtl="0">
              <a:spcAft>
                <a:spcPts val="600"/>
              </a:spcAft>
              <a:buFont typeface="Arial" panose="020B0604020202020204" pitchFamily="34" charset="0"/>
              <a:buChar char="•"/>
            </a:pPr>
            <a:r>
              <a:rPr lang="es-419" sz="1400" dirty="0">
                <a:solidFill>
                  <a:srgbClr val="000000"/>
                </a:solidFill>
              </a:rPr>
              <a:t>Encapsular GRE en IPsec permite asegurar las actualizaciones del protocolo de enrutamiento de multidifusión a través de una VPN.</a:t>
            </a:r>
          </a:p>
        </p:txBody>
      </p:sp>
    </p:spTree>
    <p:custDataLst>
      <p:tags r:id="rId1"/>
    </p:custDataLst>
    <p:extLst>
      <p:ext uri="{BB962C8B-B14F-4D97-AF65-F5344CB8AC3E}">
        <p14:creationId xmlns:p14="http://schemas.microsoft.com/office/powerpoint/2010/main" val="62309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VPN</a:t>
            </a:r>
            <a:br>
              <a:rPr lang="en-US" dirty="0"/>
            </a:br>
            <a:r>
              <a:rPr lang="es-419" sz="2400"/>
              <a:t>GRE sobre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7"/>
            <a:ext cx="8345487" cy="2015374"/>
          </a:xfrm>
        </p:spPr>
        <p:txBody>
          <a:bodyPr/>
          <a:lstStyle/>
          <a:p>
            <a:pPr marL="0" indent="0" algn="l" rtl="0"/>
            <a:r>
              <a:rPr lang="es-419" sz="1400" dirty="0">
                <a:solidFill>
                  <a:srgbClr val="000000"/>
                </a:solidFill>
              </a:rPr>
              <a:t>Los términos utilizados para describir la encapsulación de GRE sobre el túnel IPsec son protocolo pasajero (</a:t>
            </a:r>
            <a:r>
              <a:rPr lang="es-419" sz="1400" dirty="0" err="1">
                <a:solidFill>
                  <a:srgbClr val="000000"/>
                </a:solidFill>
              </a:rPr>
              <a:t>passenger</a:t>
            </a:r>
            <a:r>
              <a:rPr lang="es-419" sz="1400" dirty="0">
                <a:solidFill>
                  <a:srgbClr val="000000"/>
                </a:solidFill>
              </a:rPr>
              <a:t> </a:t>
            </a:r>
            <a:r>
              <a:rPr lang="es-419" sz="1400" dirty="0" err="1">
                <a:solidFill>
                  <a:srgbClr val="000000"/>
                </a:solidFill>
              </a:rPr>
              <a:t>protocol</a:t>
            </a:r>
            <a:r>
              <a:rPr lang="es-419" sz="1400" dirty="0">
                <a:solidFill>
                  <a:srgbClr val="000000"/>
                </a:solidFill>
              </a:rPr>
              <a:t>), protocolo operador (</a:t>
            </a:r>
            <a:r>
              <a:rPr lang="es-419" sz="1400" dirty="0" err="1">
                <a:solidFill>
                  <a:srgbClr val="000000"/>
                </a:solidFill>
              </a:rPr>
              <a:t>carrier</a:t>
            </a:r>
            <a:r>
              <a:rPr lang="es-419" sz="1400" dirty="0">
                <a:solidFill>
                  <a:srgbClr val="000000"/>
                </a:solidFill>
              </a:rPr>
              <a:t> </a:t>
            </a:r>
            <a:r>
              <a:rPr lang="es-419" sz="1400" dirty="0" err="1">
                <a:solidFill>
                  <a:srgbClr val="000000"/>
                </a:solidFill>
              </a:rPr>
              <a:t>protocol</a:t>
            </a:r>
            <a:r>
              <a:rPr lang="es-419" sz="1400" dirty="0">
                <a:solidFill>
                  <a:srgbClr val="000000"/>
                </a:solidFill>
              </a:rPr>
              <a:t>) y protocolo transporte (</a:t>
            </a:r>
            <a:r>
              <a:rPr lang="es-419" sz="1400" dirty="0" err="1">
                <a:solidFill>
                  <a:srgbClr val="000000"/>
                </a:solidFill>
              </a:rPr>
              <a:t>transport</a:t>
            </a:r>
            <a:r>
              <a:rPr lang="es-419" sz="1400" dirty="0">
                <a:solidFill>
                  <a:srgbClr val="000000"/>
                </a:solidFill>
              </a:rPr>
              <a:t> </a:t>
            </a:r>
            <a:r>
              <a:rPr lang="es-419" sz="1400" dirty="0" err="1">
                <a:solidFill>
                  <a:srgbClr val="000000"/>
                </a:solidFill>
              </a:rPr>
              <a:t>protocol</a:t>
            </a:r>
            <a:r>
              <a:rPr lang="es-419" sz="1400" dirty="0">
                <a:solidFill>
                  <a:srgbClr val="000000"/>
                </a:solidFill>
              </a:rPr>
              <a:t>).</a:t>
            </a:r>
          </a:p>
          <a:p>
            <a:pPr marL="0" indent="0" algn="l" rtl="0"/>
            <a:endParaRPr lang="es-419" sz="1400" dirty="0">
              <a:solidFill>
                <a:srgbClr val="000000"/>
              </a:solidFill>
            </a:endParaRPr>
          </a:p>
          <a:p>
            <a:pPr marL="285750" indent="-285750" algn="l" rtl="0">
              <a:buFont typeface="Arial" panose="020B0604020202020204" pitchFamily="34" charset="0"/>
              <a:buChar char="•"/>
            </a:pPr>
            <a:r>
              <a:rPr lang="es-419" sz="1400" b="1" dirty="0">
                <a:solidFill>
                  <a:srgbClr val="000000"/>
                </a:solidFill>
              </a:rPr>
              <a:t>Protocolo del Pasajero</a:t>
            </a:r>
            <a:r>
              <a:rPr lang="es-419" sz="1400" dirty="0">
                <a:solidFill>
                  <a:srgbClr val="000000"/>
                </a:solidFill>
              </a:rPr>
              <a:t> – Este es el paquete original que debe ser encapsulado por GRE. Podría ser un paquete IPv4 o IPv6, una actualización de enrutamiento y más.</a:t>
            </a:r>
          </a:p>
          <a:p>
            <a:pPr marL="285750" indent="-285750" algn="l" rtl="0">
              <a:buFont typeface="Arial" panose="020B0604020202020204" pitchFamily="34" charset="0"/>
              <a:buChar char="•"/>
            </a:pPr>
            <a:r>
              <a:rPr lang="es-419" sz="1400" b="1" dirty="0">
                <a:solidFill>
                  <a:srgbClr val="000000"/>
                </a:solidFill>
              </a:rPr>
              <a:t>Protocolo del Operador</a:t>
            </a:r>
            <a:r>
              <a:rPr lang="es-419" sz="1400" dirty="0">
                <a:solidFill>
                  <a:srgbClr val="000000"/>
                </a:solidFill>
              </a:rPr>
              <a:t> – GRE es el protocolo del operador que encapsula el paquete original de pasajeros.</a:t>
            </a:r>
          </a:p>
          <a:p>
            <a:pPr marL="285750" indent="-285750" algn="l" rtl="0">
              <a:buFont typeface="Arial" panose="020B0604020202020204" pitchFamily="34" charset="0"/>
              <a:buChar char="•"/>
            </a:pPr>
            <a:r>
              <a:rPr lang="es-419" sz="1400" b="1" dirty="0">
                <a:solidFill>
                  <a:srgbClr val="000000"/>
                </a:solidFill>
              </a:rPr>
              <a:t>Protocolo de transporte:</a:t>
            </a:r>
            <a:r>
              <a:rPr lang="es-419" sz="1400" dirty="0">
                <a:solidFill>
                  <a:srgbClr val="000000"/>
                </a:solidFill>
              </a:rPr>
              <a:t> – Este es el protocolo que realmente se usará para reenviar el paquete. Esto podría ser IPv4 o IPv6.</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172591A4-07E9-4769-8307-FD4A14326AF0}"/>
              </a:ext>
            </a:extLst>
          </p:cNvPr>
          <p:cNvPicPr>
            <a:picLocks noChangeAspect="1"/>
          </p:cNvPicPr>
          <p:nvPr/>
        </p:nvPicPr>
        <p:blipFill>
          <a:blip r:embed="rId4"/>
          <a:stretch>
            <a:fillRect/>
          </a:stretch>
        </p:blipFill>
        <p:spPr>
          <a:xfrm>
            <a:off x="2214241" y="3202189"/>
            <a:ext cx="4321269" cy="1820609"/>
          </a:xfrm>
          <a:prstGeom prst="rect">
            <a:avLst/>
          </a:prstGeom>
        </p:spPr>
      </p:pic>
    </p:spTree>
    <p:custDataLst>
      <p:tags r:id="rId1"/>
    </p:custDataLst>
    <p:extLst>
      <p:ext uri="{BB962C8B-B14F-4D97-AF65-F5344CB8AC3E}">
        <p14:creationId xmlns:p14="http://schemas.microsoft.com/office/powerpoint/2010/main" val="39084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VPN</a:t>
            </a:r>
            <a:br>
              <a:rPr lang="en-US" dirty="0"/>
            </a:br>
            <a:r>
              <a:rPr lang="es-419" sz="2400"/>
              <a:t>GRE sobre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1567272"/>
          </a:xfrm>
        </p:spPr>
        <p:txBody>
          <a:bodyPr/>
          <a:lstStyle/>
          <a:p>
            <a:pPr marL="0" indent="0" algn="l" rtl="0"/>
            <a:r>
              <a:rPr lang="es-419" sz="1400" dirty="0">
                <a:solidFill>
                  <a:srgbClr val="000000"/>
                </a:solidFill>
              </a:rPr>
              <a:t>Por ejemplo, Branch y HQ necesitan intercambiar información de enrutamiento OSPF sobre una VPN IPsec. Por lo tanto, GRE sobre IPsec se usa para admitir el tráfico del protocolo de enrutamiento sobre la VPN de IPsec. </a:t>
            </a:r>
          </a:p>
          <a:p>
            <a:pPr marL="0" indent="0" algn="l" rtl="0"/>
            <a:r>
              <a:rPr lang="es-419" sz="1400" dirty="0">
                <a:solidFill>
                  <a:srgbClr val="000000"/>
                </a:solidFill>
              </a:rPr>
              <a:t>Específicamente, los paquetes OSPF (es decir, el protocolo del pasajero) serían encapsulados por GRE (es decir, el protocolo del operador) y posteriormente encapsulados en un túnel VPN IPsec.</a:t>
            </a:r>
          </a:p>
        </p:txBody>
      </p:sp>
      <p:pic>
        <p:nvPicPr>
          <p:cNvPr id="6" name="Picture 5">
            <a:extLst>
              <a:ext uri="{FF2B5EF4-FFF2-40B4-BE49-F238E27FC236}">
                <a16:creationId xmlns:a16="http://schemas.microsoft.com/office/drawing/2014/main" id="{534BAF84-ACE1-FB4E-9F1B-4DACD8FBFD1A}"/>
              </a:ext>
            </a:extLst>
          </p:cNvPr>
          <p:cNvPicPr>
            <a:picLocks noChangeAspect="1"/>
          </p:cNvPicPr>
          <p:nvPr/>
        </p:nvPicPr>
        <p:blipFill>
          <a:blip r:embed="rId4"/>
          <a:stretch>
            <a:fillRect/>
          </a:stretch>
        </p:blipFill>
        <p:spPr>
          <a:xfrm>
            <a:off x="993080" y="2422689"/>
            <a:ext cx="6791299" cy="2138953"/>
          </a:xfrm>
          <a:prstGeom prst="rect">
            <a:avLst/>
          </a:prstGeom>
        </p:spPr>
      </p:pic>
    </p:spTree>
    <p:custDataLst>
      <p:tags r:id="rId1"/>
    </p:custDataLst>
    <p:extLst>
      <p:ext uri="{BB962C8B-B14F-4D97-AF65-F5344CB8AC3E}">
        <p14:creationId xmlns:p14="http://schemas.microsoft.com/office/powerpoint/2010/main" val="14828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VPN</a:t>
            </a:r>
            <a:br>
              <a:rPr lang="en-US" dirty="0"/>
            </a:br>
            <a:r>
              <a:rPr lang="es-419" sz="2400"/>
              <a:t>VPN dinámicas multipunto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608299"/>
          </a:xfrm>
        </p:spPr>
        <p:txBody>
          <a:bodyPr/>
          <a:lstStyle/>
          <a:p>
            <a:pPr marL="0" indent="0" algn="l" rtl="0"/>
            <a:r>
              <a:rPr lang="es-419" sz="1400" dirty="0">
                <a:solidFill>
                  <a:srgbClr val="000000"/>
                </a:solidFill>
              </a:rPr>
              <a:t>Las VPN de IPsec de sitio a sitio y GRE sobre IPsec no son suficientes cuando la empresa agrega muchos más sitios. La VPN dinámica multipunto (DMVPN) es una solución de Cisco para crear VPN múltiples de forma fácil, dinámica y escalable.</a:t>
            </a:r>
          </a:p>
          <a:p>
            <a:pPr marL="0" indent="0" algn="l" rtl="0"/>
            <a:endParaRPr lang="es-419" sz="1400" dirty="0">
              <a:solidFill>
                <a:srgbClr val="000000"/>
              </a:solidFill>
            </a:endParaRPr>
          </a:p>
          <a:p>
            <a:pPr marL="358835" lvl="1" indent="-285750" rtl="0">
              <a:buFont typeface="Arial" panose="020B0604020202020204" pitchFamily="34" charset="0"/>
              <a:buChar char="•"/>
            </a:pPr>
            <a:r>
              <a:rPr lang="es-419" dirty="0">
                <a:solidFill>
                  <a:srgbClr val="000000"/>
                </a:solidFill>
              </a:rPr>
              <a:t>DMVPN simplifica la configuración del túnel VPN y proporciona una opción flexible para conectar un sitio central con sitios de sucursales. </a:t>
            </a:r>
          </a:p>
          <a:p>
            <a:pPr marL="358835" lvl="1" indent="-285750" rtl="0">
              <a:buFont typeface="Arial" panose="020B0604020202020204" pitchFamily="34" charset="0"/>
              <a:buChar char="•"/>
            </a:pPr>
            <a:r>
              <a:rPr lang="es-419" dirty="0">
                <a:solidFill>
                  <a:srgbClr val="000000"/>
                </a:solidFill>
              </a:rPr>
              <a:t>Utiliza una configuración de </a:t>
            </a:r>
            <a:r>
              <a:rPr lang="es-419" dirty="0" err="1">
                <a:solidFill>
                  <a:srgbClr val="000000"/>
                </a:solidFill>
              </a:rPr>
              <a:t>hub</a:t>
            </a:r>
            <a:r>
              <a:rPr lang="es-419" dirty="0">
                <a:solidFill>
                  <a:srgbClr val="000000"/>
                </a:solidFill>
              </a:rPr>
              <a:t>-and-</a:t>
            </a:r>
            <a:r>
              <a:rPr lang="es-419" dirty="0" err="1">
                <a:solidFill>
                  <a:srgbClr val="000000"/>
                </a:solidFill>
              </a:rPr>
              <a:t>spoke</a:t>
            </a:r>
            <a:r>
              <a:rPr lang="es-419" dirty="0">
                <a:solidFill>
                  <a:srgbClr val="000000"/>
                </a:solidFill>
              </a:rPr>
              <a:t> para establecer una topología de malla completa (full </a:t>
            </a:r>
            <a:r>
              <a:rPr lang="es-419" dirty="0" err="1">
                <a:solidFill>
                  <a:srgbClr val="000000"/>
                </a:solidFill>
              </a:rPr>
              <a:t>mesh</a:t>
            </a:r>
            <a:r>
              <a:rPr lang="es-419" dirty="0">
                <a:solidFill>
                  <a:srgbClr val="000000"/>
                </a:solidFill>
              </a:rPr>
              <a:t>). </a:t>
            </a:r>
          </a:p>
          <a:p>
            <a:pPr marL="358835" lvl="1" indent="-285750" rtl="0">
              <a:buFont typeface="Arial" panose="020B0604020202020204" pitchFamily="34" charset="0"/>
              <a:buChar char="•"/>
            </a:pPr>
            <a:r>
              <a:rPr lang="es-419" dirty="0">
                <a:solidFill>
                  <a:srgbClr val="000000"/>
                </a:solidFill>
              </a:rPr>
              <a:t>Los sitios de </a:t>
            </a:r>
            <a:r>
              <a:rPr lang="es-419" dirty="0" err="1">
                <a:solidFill>
                  <a:srgbClr val="000000"/>
                </a:solidFill>
              </a:rPr>
              <a:t>spoke</a:t>
            </a:r>
            <a:r>
              <a:rPr lang="es-419" dirty="0">
                <a:solidFill>
                  <a:srgbClr val="000000"/>
                </a:solidFill>
              </a:rPr>
              <a:t> establecen túneles VPN seguros con el sitio central, como se muestra en la figura.</a:t>
            </a:r>
          </a:p>
          <a:p>
            <a:pPr marL="358835" lvl="1" indent="-285750" rtl="0">
              <a:buFont typeface="Arial" panose="020B0604020202020204" pitchFamily="34" charset="0"/>
              <a:buChar char="•"/>
            </a:pPr>
            <a:r>
              <a:rPr lang="es-419" dirty="0">
                <a:solidFill>
                  <a:srgbClr val="000000"/>
                </a:solidFill>
              </a:rPr>
              <a:t>Cada sitio se configura usando </a:t>
            </a:r>
            <a:r>
              <a:rPr lang="es-419" dirty="0" err="1">
                <a:solidFill>
                  <a:srgbClr val="000000"/>
                </a:solidFill>
              </a:rPr>
              <a:t>Multipoint</a:t>
            </a:r>
            <a:r>
              <a:rPr lang="es-419" dirty="0">
                <a:solidFill>
                  <a:srgbClr val="000000"/>
                </a:solidFill>
              </a:rPr>
              <a:t> </a:t>
            </a:r>
            <a:r>
              <a:rPr lang="es-419" dirty="0" err="1">
                <a:solidFill>
                  <a:srgbClr val="000000"/>
                </a:solidFill>
              </a:rPr>
              <a:t>Generic</a:t>
            </a:r>
            <a:r>
              <a:rPr lang="es-419" dirty="0">
                <a:solidFill>
                  <a:srgbClr val="000000"/>
                </a:solidFill>
              </a:rPr>
              <a:t> </a:t>
            </a:r>
            <a:r>
              <a:rPr lang="es-419" dirty="0" err="1">
                <a:solidFill>
                  <a:srgbClr val="000000"/>
                </a:solidFill>
              </a:rPr>
              <a:t>Routing</a:t>
            </a:r>
            <a:r>
              <a:rPr lang="es-419" dirty="0">
                <a:solidFill>
                  <a:srgbClr val="000000"/>
                </a:solidFill>
              </a:rPr>
              <a:t> </a:t>
            </a:r>
            <a:r>
              <a:rPr lang="es-419" dirty="0" err="1">
                <a:solidFill>
                  <a:srgbClr val="000000"/>
                </a:solidFill>
              </a:rPr>
              <a:t>Encapsulation</a:t>
            </a:r>
            <a:r>
              <a:rPr lang="es-419" dirty="0">
                <a:solidFill>
                  <a:srgbClr val="000000"/>
                </a:solidFill>
              </a:rPr>
              <a:t> (</a:t>
            </a:r>
            <a:r>
              <a:rPr lang="es-419" dirty="0" err="1">
                <a:solidFill>
                  <a:srgbClr val="000000"/>
                </a:solidFill>
              </a:rPr>
              <a:t>mGRE</a:t>
            </a:r>
            <a:r>
              <a:rPr lang="es-419" dirty="0">
                <a:solidFill>
                  <a:srgbClr val="000000"/>
                </a:solidFill>
              </a:rPr>
              <a:t>). La interfaz del túnel </a:t>
            </a:r>
            <a:r>
              <a:rPr lang="es-419" dirty="0" err="1">
                <a:solidFill>
                  <a:srgbClr val="000000"/>
                </a:solidFill>
              </a:rPr>
              <a:t>mGRE</a:t>
            </a:r>
            <a:r>
              <a:rPr lang="es-419" dirty="0">
                <a:solidFill>
                  <a:srgbClr val="000000"/>
                </a:solidFill>
              </a:rPr>
              <a:t> permite que una única interfaz GRE admita dinámicamente múltiples túneles IPsec.</a:t>
            </a:r>
          </a:p>
          <a:p>
            <a:pPr marL="358835" lvl="1" indent="-285750" rtl="0">
              <a:buFont typeface="Arial" panose="020B0604020202020204" pitchFamily="34" charset="0"/>
              <a:buChar char="•"/>
            </a:pPr>
            <a:r>
              <a:rPr lang="es-419" dirty="0">
                <a:solidFill>
                  <a:srgbClr val="000000"/>
                </a:solidFill>
              </a:rPr>
              <a:t>Los sitios de radios también pueden obtener información unos de otros y, alternativamente, construir túneles directos entre ellos (túneles de radio a radio).</a:t>
            </a:r>
          </a:p>
        </p:txBody>
      </p:sp>
    </p:spTree>
    <p:custDataLst>
      <p:tags r:id="rId1"/>
    </p:custDataLst>
    <p:extLst>
      <p:ext uri="{BB962C8B-B14F-4D97-AF65-F5344CB8AC3E}">
        <p14:creationId xmlns:p14="http://schemas.microsoft.com/office/powerpoint/2010/main" val="19821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VPN</a:t>
            </a:r>
            <a:br>
              <a:rPr lang="en-US" dirty="0"/>
            </a:br>
            <a:r>
              <a:rPr lang="es-419" sz="2400"/>
              <a:t>Interfaz de túnel virtual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0" indent="0" algn="l" rtl="0"/>
            <a:r>
              <a:rPr lang="es-419" sz="1400" dirty="0">
                <a:solidFill>
                  <a:srgbClr val="000000"/>
                </a:solidFill>
              </a:rPr>
              <a:t>Al igual que los DMVPN, IPsec Virtual </a:t>
            </a:r>
            <a:r>
              <a:rPr lang="es-419" sz="1400" dirty="0" err="1">
                <a:solidFill>
                  <a:srgbClr val="000000"/>
                </a:solidFill>
              </a:rPr>
              <a:t>Tunnel</a:t>
            </a:r>
            <a:r>
              <a:rPr lang="es-419" sz="1400" dirty="0">
                <a:solidFill>
                  <a:srgbClr val="000000"/>
                </a:solidFill>
              </a:rPr>
              <a:t> Interface (VTI) simplifica el proceso de configuración requerido para admitir múltiples sitios y acceso remoto.</a:t>
            </a:r>
          </a:p>
          <a:p>
            <a:pPr marL="0" indent="0" algn="l" rtl="0"/>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Las configuraciones de IPsec VTI se aplican a una interfaz virtual en lugar de la asignación estática de las sesiones de IPsec a una interfaz física.</a:t>
            </a:r>
          </a:p>
          <a:p>
            <a:pPr marL="285750" indent="-285750" algn="l" rtl="0">
              <a:buFont typeface="Arial" panose="020B0604020202020204" pitchFamily="34" charset="0"/>
              <a:buChar char="•"/>
            </a:pPr>
            <a:r>
              <a:rPr lang="es-419" sz="1400" dirty="0">
                <a:solidFill>
                  <a:srgbClr val="000000"/>
                </a:solidFill>
              </a:rPr>
              <a:t>IPsec VTI es capaz de enviar y recibir tráfico IP encriptado de </a:t>
            </a:r>
            <a:r>
              <a:rPr lang="es-419" sz="1400" dirty="0" err="1">
                <a:solidFill>
                  <a:srgbClr val="000000"/>
                </a:solidFill>
              </a:rPr>
              <a:t>unicast</a:t>
            </a:r>
            <a:r>
              <a:rPr lang="es-419" sz="1400" dirty="0">
                <a:solidFill>
                  <a:srgbClr val="000000"/>
                </a:solidFill>
              </a:rPr>
              <a:t> y </a:t>
            </a:r>
            <a:r>
              <a:rPr lang="es-419" sz="1400" dirty="0" err="1">
                <a:solidFill>
                  <a:srgbClr val="000000"/>
                </a:solidFill>
              </a:rPr>
              <a:t>multicast</a:t>
            </a:r>
            <a:r>
              <a:rPr lang="es-419" sz="1400" dirty="0">
                <a:solidFill>
                  <a:srgbClr val="000000"/>
                </a:solidFill>
              </a:rPr>
              <a:t>. Por lo tanto, los protocolos de enrutamiento son compatibles automáticamente sin tener que configurar túneles GRE.</a:t>
            </a:r>
          </a:p>
          <a:p>
            <a:pPr marL="285750" indent="-285750" algn="l" rtl="0">
              <a:buFont typeface="Arial" panose="020B0604020202020204" pitchFamily="34" charset="0"/>
              <a:buChar char="•"/>
            </a:pPr>
            <a:r>
              <a:rPr lang="es-419" sz="1400" dirty="0">
                <a:solidFill>
                  <a:srgbClr val="000000"/>
                </a:solidFill>
              </a:rPr>
              <a:t>IPsec VTI se puede configurar entre sitios o en una topología de </a:t>
            </a:r>
            <a:r>
              <a:rPr lang="es-419" sz="1400" dirty="0" err="1">
                <a:solidFill>
                  <a:srgbClr val="000000"/>
                </a:solidFill>
              </a:rPr>
              <a:t>hub</a:t>
            </a:r>
            <a:r>
              <a:rPr lang="es-419" sz="1400" dirty="0">
                <a:solidFill>
                  <a:srgbClr val="000000"/>
                </a:solidFill>
              </a:rPr>
              <a:t>-and-</a:t>
            </a:r>
            <a:r>
              <a:rPr lang="es-419" sz="1400" dirty="0" err="1">
                <a:solidFill>
                  <a:srgbClr val="000000"/>
                </a:solidFill>
              </a:rPr>
              <a:t>spoke</a:t>
            </a:r>
            <a:r>
              <a:rPr lang="es-419" sz="14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C2A036-1981-48F7-ABB7-DA2F4CF048C3}"/>
              </a:ext>
            </a:extLst>
          </p:cNvPr>
          <p:cNvPicPr>
            <a:picLocks noChangeAspect="1"/>
          </p:cNvPicPr>
          <p:nvPr/>
        </p:nvPicPr>
        <p:blipFill>
          <a:blip r:embed="rId4"/>
          <a:stretch>
            <a:fillRect/>
          </a:stretch>
        </p:blipFill>
        <p:spPr>
          <a:xfrm>
            <a:off x="1941438" y="3209703"/>
            <a:ext cx="5261123" cy="1721232"/>
          </a:xfrm>
          <a:prstGeom prst="rect">
            <a:avLst/>
          </a:prstGeom>
        </p:spPr>
      </p:pic>
    </p:spTree>
    <p:custDataLst>
      <p:tags r:id="rId1"/>
    </p:custDataLst>
    <p:extLst>
      <p:ext uri="{BB962C8B-B14F-4D97-AF65-F5344CB8AC3E}">
        <p14:creationId xmlns:p14="http://schemas.microsoft.com/office/powerpoint/2010/main" val="32232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VPN</a:t>
            </a:r>
            <a:br>
              <a:rPr lang="en-US" dirty="0"/>
            </a:br>
            <a:r>
              <a:rPr lang="es-419" sz="2400"/>
              <a:t>VPN de MPLS del proveedor de servicios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500016"/>
          </a:xfrm>
        </p:spPr>
        <p:txBody>
          <a:bodyPr/>
          <a:lstStyle/>
          <a:p>
            <a:pPr marL="0" indent="0" algn="l" rtl="0"/>
            <a:r>
              <a:rPr lang="es-419" sz="1400" dirty="0">
                <a:solidFill>
                  <a:srgbClr val="000000"/>
                </a:solidFill>
              </a:rPr>
              <a:t>Hoy, los proveedores de servicios usan MPLS en su red principal. El tráfico se reenvía a través de la red troncal MPLS mediante etiquetas. Al igual que las conexiones WAN heredadas, el tráfico es seguro porque los clientes del proveedor de servicios no pueden ver el tráfico de los demás.</a:t>
            </a:r>
          </a:p>
          <a:p>
            <a:pPr marL="0" indent="0" algn="l" rtl="0"/>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MPLS puede proporcionar a los clientes soluciones VPN administradas; por lo tanto, aseguran el tráfico entre los sitios del cliente es responsabilidad del proveedor del servicio.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Hay dos tipos de soluciones VPN MPLS compatibles con los proveedores de servicios:</a:t>
            </a:r>
          </a:p>
          <a:p>
            <a:pPr marL="285750" indent="-285750" algn="l" rtl="0">
              <a:buFont typeface="Arial" panose="020B0604020202020204" pitchFamily="34" charset="0"/>
              <a:buChar char="•"/>
            </a:pPr>
            <a:endParaRPr lang="es-419" sz="1400" dirty="0">
              <a:solidFill>
                <a:srgbClr val="000000"/>
              </a:solidFill>
            </a:endParaRPr>
          </a:p>
          <a:p>
            <a:pPr marL="431860" lvl="2" indent="-285750">
              <a:buFont typeface="Courier New" panose="02070309020205020404" pitchFamily="49" charset="0"/>
              <a:buChar char="o"/>
            </a:pPr>
            <a:r>
              <a:rPr lang="es-419" b="1" dirty="0">
                <a:solidFill>
                  <a:srgbClr val="000000"/>
                </a:solidFill>
              </a:rPr>
              <a:t>VPN MPLS Capa 3</a:t>
            </a:r>
            <a:r>
              <a:rPr lang="es-419" dirty="0">
                <a:solidFill>
                  <a:srgbClr val="000000"/>
                </a:solidFill>
              </a:rPr>
              <a:t> -El proveedor de servicios participa en el enrutamiento del cliente al establecer un intercambio entre los enrutadores del cliente y los enrutadores del proveedor.</a:t>
            </a:r>
            <a:r>
              <a:rPr lang="es-419" b="1" dirty="0">
                <a:solidFill>
                  <a:srgbClr val="000000"/>
                </a:solidFill>
              </a:rPr>
              <a:t> </a:t>
            </a:r>
          </a:p>
          <a:p>
            <a:pPr marL="431860" lvl="2" indent="-285750">
              <a:buFont typeface="Courier New" panose="02070309020205020404" pitchFamily="49" charset="0"/>
              <a:buChar char="o"/>
            </a:pPr>
            <a:endParaRPr lang="es-419" b="1" dirty="0">
              <a:solidFill>
                <a:srgbClr val="000000"/>
              </a:solidFill>
            </a:endParaRPr>
          </a:p>
          <a:p>
            <a:pPr marL="431860" lvl="2" indent="-285750">
              <a:buFont typeface="Courier New" panose="02070309020205020404" pitchFamily="49" charset="0"/>
              <a:buChar char="o"/>
            </a:pPr>
            <a:r>
              <a:rPr lang="es-419" b="1" dirty="0">
                <a:solidFill>
                  <a:srgbClr val="000000"/>
                </a:solidFill>
              </a:rPr>
              <a:t>VPN MPLS Capa 2</a:t>
            </a:r>
            <a:r>
              <a:rPr lang="es-419" dirty="0">
                <a:solidFill>
                  <a:srgbClr val="000000"/>
                </a:solidFill>
              </a:rPr>
              <a:t> -El proveedor de servicios no participa en el enrutamiento del cliente. En cambio, el proveedor implementa un servicio de LAN privada virtual (VPLS) para emular un segmento LAN de acceso múltiple de Ethernet a través de la red MPLS. No hay enrutamiento involucrado. Los enrutadores del cliente pertenecen efectivamente a la misma red de acceso múltiple.</a:t>
            </a:r>
          </a:p>
          <a:p>
            <a:pPr marL="0" indent="0" algn="l"/>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82193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IPsec</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Video - Conceptos de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rtl="0" fontAlgn="base">
              <a:spcBef>
                <a:spcPct val="0"/>
              </a:spcBef>
              <a:spcAft>
                <a:spcPct val="0"/>
              </a:spcAft>
            </a:pPr>
            <a:r>
              <a:rPr lang="es-419" sz="1400" dirty="0">
                <a:solidFill>
                  <a:schemeClr val="tx1">
                    <a:lumMod val="50000"/>
                  </a:schemeClr>
                </a:solidFill>
                <a:latin typeface="Arial" charset="0"/>
                <a:ea typeface="ＭＳ Ｐゴシック" pitchFamily="34" charset="-128"/>
              </a:rPr>
              <a:t>Este video cubrirá lo siguiente:</a:t>
            </a:r>
          </a:p>
          <a:p>
            <a:pPr marL="285750" indent="-285750" algn="l" defTabSz="457200" rtl="0" fontAlgn="base">
              <a:spcBef>
                <a:spcPct val="0"/>
              </a:spcBef>
              <a:spcAft>
                <a:spcPct val="0"/>
              </a:spcAft>
              <a:buFont typeface="Arial" panose="020B0604020202020204" pitchFamily="34" charset="0"/>
              <a:buChar char="•"/>
            </a:pPr>
            <a:r>
              <a:rPr lang="es-419" sz="1400" dirty="0">
                <a:solidFill>
                  <a:schemeClr val="tx1">
                    <a:lumMod val="50000"/>
                  </a:schemeClr>
                </a:solidFill>
                <a:latin typeface="Arial" charset="0"/>
                <a:ea typeface="ＭＳ Ｐゴシック" pitchFamily="34" charset="-128"/>
              </a:rPr>
              <a:t>El propósito de IPsec</a:t>
            </a:r>
          </a:p>
          <a:p>
            <a:pPr marL="285750" indent="-285750" algn="l" defTabSz="457200" rtl="0" fontAlgn="base">
              <a:spcBef>
                <a:spcPct val="0"/>
              </a:spcBef>
              <a:spcAft>
                <a:spcPct val="0"/>
              </a:spcAft>
              <a:buFont typeface="Arial" panose="020B0604020202020204" pitchFamily="34" charset="0"/>
              <a:buChar char="•"/>
            </a:pPr>
            <a:r>
              <a:rPr lang="es-419" sz="1400" dirty="0">
                <a:solidFill>
                  <a:schemeClr val="tx1">
                    <a:lumMod val="50000"/>
                  </a:schemeClr>
                </a:solidFill>
                <a:latin typeface="Arial" charset="0"/>
                <a:ea typeface="ＭＳ Ｐゴシック" pitchFamily="34" charset="-128"/>
              </a:rPr>
              <a:t>Protocolos IPsec (AH, ESP, SA, IKE)</a:t>
            </a:r>
          </a:p>
          <a:p>
            <a:pPr marL="0" indent="0" algn="l"/>
            <a:endParaRPr lang="en-US" sz="1200" dirty="0">
              <a:solidFill>
                <a:schemeClr val="tx1">
                  <a:lumMod val="50000"/>
                </a:schemeClr>
              </a:solidFill>
            </a:endParaRPr>
          </a:p>
        </p:txBody>
      </p:sp>
    </p:spTree>
    <p:custDataLst>
      <p:tags r:id="rId1"/>
    </p:custDataLst>
    <p:extLst>
      <p:ext uri="{BB962C8B-B14F-4D97-AF65-F5344CB8AC3E}">
        <p14:creationId xmlns:p14="http://schemas.microsoft.com/office/powerpoint/2010/main" val="35050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dirty="0">
                <a:solidFill>
                  <a:schemeClr val="accent5">
                    <a:lumMod val="40000"/>
                    <a:lumOff val="60000"/>
                  </a:schemeClr>
                </a:solidFill>
              </a:rPr>
              <a:t>Tecnología VPN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Tecnologías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780379"/>
          </a:xfrm>
        </p:spPr>
        <p:txBody>
          <a:bodyPr/>
          <a:lstStyle/>
          <a:p>
            <a:pPr marL="57150" indent="0" algn="l" defTabSz="457200" rtl="0" fontAlgn="base">
              <a:spcBef>
                <a:spcPct val="0"/>
              </a:spcBef>
              <a:spcAft>
                <a:spcPct val="0"/>
              </a:spcAft>
            </a:pPr>
            <a:r>
              <a:rPr lang="es-419" sz="1400" dirty="0">
                <a:solidFill>
                  <a:srgbClr val="000000"/>
                </a:solidFill>
              </a:rPr>
              <a:t>IPsec es un estándar IETF (RFC 2401-2412) que define cómo se puede asegurar una VPN a través de redes IP. IPsec protege y autentica los paquetes IP entre el origen y el destino y proporciona estas funciones de seguridad esenciales:</a:t>
            </a:r>
          </a:p>
          <a:p>
            <a:pPr marL="57150" indent="0" algn="l" defTabSz="457200" rtl="0" fontAlgn="base">
              <a:spcBef>
                <a:spcPct val="0"/>
              </a:spcBef>
              <a:spcAft>
                <a:spcPct val="0"/>
              </a:spcAft>
            </a:pPr>
            <a:endParaRPr lang="es-419" sz="1400" dirty="0">
              <a:solidFill>
                <a:srgbClr val="000000"/>
              </a:solidFill>
            </a:endParaRPr>
          </a:p>
          <a:p>
            <a:pPr marL="415985" lvl="1" indent="-285750" defTabSz="457200" rtl="0">
              <a:spcBef>
                <a:spcPct val="0"/>
              </a:spcBef>
              <a:buFont typeface="Arial" panose="020B0604020202020204" pitchFamily="34" charset="0"/>
              <a:buChar char="•"/>
            </a:pPr>
            <a:r>
              <a:rPr lang="es-419" b="1" dirty="0">
                <a:solidFill>
                  <a:srgbClr val="000000"/>
                </a:solidFill>
              </a:rPr>
              <a:t>Confidencialidad</a:t>
            </a:r>
            <a:r>
              <a:rPr lang="es-419" dirty="0">
                <a:solidFill>
                  <a:srgbClr val="000000"/>
                </a:solidFill>
              </a:rPr>
              <a:t> - IPsec utiliza algoritmos de encriptación para evitar que los delincuentes cibernéticos lean el contenido del paquete.</a:t>
            </a:r>
          </a:p>
          <a:p>
            <a:pPr marL="415985" lvl="1" indent="-285750" defTabSz="457200" rtl="0">
              <a:spcBef>
                <a:spcPct val="0"/>
              </a:spcBef>
              <a:buFont typeface="Arial" panose="020B0604020202020204" pitchFamily="34" charset="0"/>
              <a:buChar char="•"/>
            </a:pPr>
            <a:endParaRPr lang="es-419" dirty="0">
              <a:solidFill>
                <a:srgbClr val="000000"/>
              </a:solidFill>
            </a:endParaRPr>
          </a:p>
          <a:p>
            <a:pPr marL="415985" lvl="1" indent="-285750" defTabSz="457200" rtl="0">
              <a:spcBef>
                <a:spcPct val="0"/>
              </a:spcBef>
              <a:buFont typeface="Arial" panose="020B0604020202020204" pitchFamily="34" charset="0"/>
              <a:buChar char="•"/>
            </a:pPr>
            <a:r>
              <a:rPr lang="es-419" b="1" dirty="0">
                <a:solidFill>
                  <a:srgbClr val="000000"/>
                </a:solidFill>
              </a:rPr>
              <a:t>Integridad</a:t>
            </a:r>
            <a:r>
              <a:rPr lang="es-419" dirty="0">
                <a:solidFill>
                  <a:srgbClr val="000000"/>
                </a:solidFill>
              </a:rPr>
              <a:t> - </a:t>
            </a:r>
            <a:r>
              <a:rPr lang="es-419" dirty="0" err="1">
                <a:solidFill>
                  <a:srgbClr val="000000"/>
                </a:solidFill>
              </a:rPr>
              <a:t>Psec</a:t>
            </a:r>
            <a:r>
              <a:rPr lang="es-419" dirty="0">
                <a:solidFill>
                  <a:srgbClr val="000000"/>
                </a:solidFill>
              </a:rPr>
              <a:t> utiliza algoritmos de hash para garantizar que los paquetes no se hayan modificado entre el origen y el destino.</a:t>
            </a:r>
          </a:p>
          <a:p>
            <a:pPr marL="415985" lvl="1" indent="-285750" defTabSz="457200" rtl="0">
              <a:spcBef>
                <a:spcPct val="0"/>
              </a:spcBef>
              <a:buFont typeface="Arial" panose="020B0604020202020204" pitchFamily="34" charset="0"/>
              <a:buChar char="•"/>
            </a:pPr>
            <a:endParaRPr lang="es-419" dirty="0">
              <a:solidFill>
                <a:srgbClr val="000000"/>
              </a:solidFill>
            </a:endParaRPr>
          </a:p>
          <a:p>
            <a:pPr marL="415985" lvl="1" indent="-285750" defTabSz="457200" rtl="0">
              <a:spcBef>
                <a:spcPct val="0"/>
              </a:spcBef>
              <a:buFont typeface="Arial" panose="020B0604020202020204" pitchFamily="34" charset="0"/>
              <a:buChar char="•"/>
            </a:pPr>
            <a:r>
              <a:rPr lang="es-419" b="1" dirty="0">
                <a:solidFill>
                  <a:srgbClr val="000000"/>
                </a:solidFill>
              </a:rPr>
              <a:t>Autenticación de Origen</a:t>
            </a:r>
            <a:r>
              <a:rPr lang="es-419" dirty="0">
                <a:solidFill>
                  <a:srgbClr val="000000"/>
                </a:solidFill>
              </a:rPr>
              <a:t> - IPsec utiliza el protocolo de intercambio de claves de Internet (IKE) para autenticar el origen y el destino.</a:t>
            </a:r>
            <a:r>
              <a:rPr lang="es-419" b="1" dirty="0">
                <a:solidFill>
                  <a:srgbClr val="000000"/>
                </a:solidFill>
              </a:rPr>
              <a:t> </a:t>
            </a:r>
          </a:p>
          <a:p>
            <a:pPr marL="415985" lvl="1" indent="-285750" defTabSz="457200" rtl="0">
              <a:spcBef>
                <a:spcPct val="0"/>
              </a:spcBef>
              <a:buFont typeface="Arial" panose="020B0604020202020204" pitchFamily="34" charset="0"/>
              <a:buChar char="•"/>
            </a:pPr>
            <a:endParaRPr lang="es-419" b="1" dirty="0">
              <a:solidFill>
                <a:srgbClr val="000000"/>
              </a:solidFill>
            </a:endParaRPr>
          </a:p>
          <a:p>
            <a:pPr marL="415985" lvl="1" indent="-285750" defTabSz="457200" rtl="0">
              <a:spcBef>
                <a:spcPct val="0"/>
              </a:spcBef>
              <a:buFont typeface="Arial" panose="020B0604020202020204" pitchFamily="34" charset="0"/>
              <a:buChar char="•"/>
            </a:pPr>
            <a:r>
              <a:rPr lang="es-419" b="1" dirty="0" err="1">
                <a:solidFill>
                  <a:srgbClr val="000000"/>
                </a:solidFill>
              </a:rPr>
              <a:t>Diffie</a:t>
            </a:r>
            <a:r>
              <a:rPr lang="es-419" b="1" dirty="0">
                <a:solidFill>
                  <a:srgbClr val="000000"/>
                </a:solidFill>
              </a:rPr>
              <a:t>-Hellman</a:t>
            </a:r>
            <a:r>
              <a:rPr lang="es-419" dirty="0">
                <a:solidFill>
                  <a:srgbClr val="000000"/>
                </a:solidFill>
              </a:rPr>
              <a:t> – se utiliza para asegurar el intercambio de claves.</a:t>
            </a:r>
          </a:p>
          <a:p>
            <a:pPr marL="342900" indent="-285750" algn="l" defTabSz="457200" fontAlgn="base">
              <a:spcBef>
                <a:spcPct val="0"/>
              </a:spcBef>
              <a:spcAft>
                <a:spcPct val="0"/>
              </a:spcAft>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32134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Tecnologías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8057" y="1008027"/>
            <a:ext cx="4256986" cy="2674593"/>
          </a:xfrm>
        </p:spPr>
        <p:txBody>
          <a:bodyPr/>
          <a:lstStyle/>
          <a:p>
            <a:pPr marL="342900" indent="-285750" algn="l" defTabSz="457200" rtl="0" fontAlgn="base">
              <a:spcBef>
                <a:spcPct val="0"/>
              </a:spcBef>
              <a:spcAft>
                <a:spcPct val="0"/>
              </a:spcAft>
              <a:buFont typeface="Arial" panose="020B0604020202020204" pitchFamily="34" charset="0"/>
              <a:buChar char="•"/>
            </a:pPr>
            <a:r>
              <a:rPr lang="es-419" sz="1400" dirty="0">
                <a:solidFill>
                  <a:srgbClr val="000000"/>
                </a:solidFill>
              </a:rPr>
              <a:t>IPsec no está sujeto a ninguna regla específica para comunicaciones seguras.</a:t>
            </a:r>
          </a:p>
          <a:p>
            <a:pPr marL="342900" indent="-285750" algn="l" defTabSz="457200" rtl="0" fontAlgn="base">
              <a:spcBef>
                <a:spcPct val="0"/>
              </a:spcBef>
              <a:spcAft>
                <a:spcPct val="0"/>
              </a:spcAft>
              <a:buFont typeface="Arial" panose="020B0604020202020204" pitchFamily="34" charset="0"/>
              <a:buChar char="•"/>
            </a:pPr>
            <a:endParaRPr lang="es-419" sz="1400" dirty="0">
              <a:solidFill>
                <a:srgbClr val="000000"/>
              </a:solidFill>
            </a:endParaRPr>
          </a:p>
          <a:p>
            <a:pPr marL="342900" indent="-285750" algn="l" defTabSz="457200" rtl="0" fontAlgn="base">
              <a:spcBef>
                <a:spcPct val="0"/>
              </a:spcBef>
              <a:spcAft>
                <a:spcPct val="0"/>
              </a:spcAft>
              <a:buFont typeface="Arial" panose="020B0604020202020204" pitchFamily="34" charset="0"/>
              <a:buChar char="•"/>
            </a:pPr>
            <a:r>
              <a:rPr lang="es-419" sz="1400" dirty="0">
                <a:solidFill>
                  <a:srgbClr val="000000"/>
                </a:solidFill>
              </a:rPr>
              <a:t>IPsec puede integrar fácilmente nuevas tecnologías de seguridad sin actualizar los estándares existentes de IPsec.</a:t>
            </a:r>
          </a:p>
          <a:p>
            <a:pPr marL="342900" indent="-285750" algn="l" defTabSz="457200" rtl="0" fontAlgn="base">
              <a:spcBef>
                <a:spcPct val="0"/>
              </a:spcBef>
              <a:spcAft>
                <a:spcPct val="0"/>
              </a:spcAft>
              <a:buFont typeface="Arial" panose="020B0604020202020204" pitchFamily="34" charset="0"/>
              <a:buChar char="•"/>
            </a:pPr>
            <a:endParaRPr lang="es-419" sz="1400" dirty="0">
              <a:solidFill>
                <a:srgbClr val="000000"/>
              </a:solidFill>
            </a:endParaRPr>
          </a:p>
          <a:p>
            <a:pPr marL="342900" indent="-285750" algn="l" defTabSz="457200" rtl="0" fontAlgn="base">
              <a:spcBef>
                <a:spcPct val="0"/>
              </a:spcBef>
              <a:spcAft>
                <a:spcPct val="0"/>
              </a:spcAft>
              <a:buFont typeface="Arial" panose="020B0604020202020204" pitchFamily="34" charset="0"/>
              <a:buChar char="•"/>
            </a:pPr>
            <a:r>
              <a:rPr lang="es-419" sz="1400" dirty="0">
                <a:solidFill>
                  <a:srgbClr val="000000"/>
                </a:solidFill>
              </a:rPr>
              <a:t>Las ranuras abiertas que se muestran en el marco de IPsec en la figura pueden llenarse con cualquiera de las opciones disponibles para esa función de IPsec para crear una asociación de seguridad (SA) única.</a:t>
            </a:r>
          </a:p>
          <a:p>
            <a:pPr marL="0" indent="0" algn="l"/>
            <a:endParaRPr lang="en-US" sz="1400" dirty="0">
              <a:solidFill>
                <a:srgbClr val="000000"/>
              </a:solidFill>
            </a:endParaRPr>
          </a:p>
        </p:txBody>
      </p:sp>
      <p:pic>
        <p:nvPicPr>
          <p:cNvPr id="6" name="Picture 5">
            <a:extLst>
              <a:ext uri="{FF2B5EF4-FFF2-40B4-BE49-F238E27FC236}">
                <a16:creationId xmlns:a16="http://schemas.microsoft.com/office/drawing/2014/main" id="{39FD55A7-7086-8940-ADE5-6A22ED27971D}"/>
              </a:ext>
            </a:extLst>
          </p:cNvPr>
          <p:cNvPicPr>
            <a:picLocks noChangeAspect="1"/>
          </p:cNvPicPr>
          <p:nvPr/>
        </p:nvPicPr>
        <p:blipFill>
          <a:blip r:embed="rId4"/>
          <a:stretch>
            <a:fillRect/>
          </a:stretch>
        </p:blipFill>
        <p:spPr>
          <a:xfrm>
            <a:off x="4450069" y="859036"/>
            <a:ext cx="4495874" cy="3425428"/>
          </a:xfrm>
          <a:prstGeom prst="rect">
            <a:avLst/>
          </a:prstGeom>
        </p:spPr>
      </p:pic>
    </p:spTree>
    <p:custDataLst>
      <p:tags r:id="rId1"/>
    </p:custDataLst>
    <p:extLst>
      <p:ext uri="{BB962C8B-B14F-4D97-AF65-F5344CB8AC3E}">
        <p14:creationId xmlns:p14="http://schemas.microsoft.com/office/powerpoint/2010/main" val="367140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Protocolo de Encapsulación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63112" cy="3612889"/>
          </a:xfrm>
        </p:spPr>
        <p:txBody>
          <a:bodyPr/>
          <a:lstStyle/>
          <a:p>
            <a:pPr marL="0" indent="0" algn="l" rtl="0"/>
            <a:r>
              <a:rPr lang="es-419" sz="1400" dirty="0">
                <a:solidFill>
                  <a:srgbClr val="000000"/>
                </a:solidFill>
              </a:rPr>
              <a:t>La elección del protocolo de encapsulación IPsec es el primer bloque de construcción del marco.</a:t>
            </a:r>
          </a:p>
          <a:p>
            <a:pPr marL="285750" indent="-285750" algn="l" rtl="0">
              <a:buFont typeface="Arial" panose="020B0604020202020204" pitchFamily="34" charset="0"/>
              <a:buChar char="•"/>
            </a:pPr>
            <a:r>
              <a:rPr lang="es-419" sz="1400" dirty="0">
                <a:solidFill>
                  <a:srgbClr val="000000"/>
                </a:solidFill>
              </a:rPr>
              <a:t>IPsec encapsula paquetes usando el Encabezado de autenticación (AH) o el Protocolo de seguridad de encapsulación (ESP).</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La elección de AH o ESP establece que otros bloques de construcción están disponibles:</a:t>
            </a:r>
          </a:p>
          <a:p>
            <a:pPr marL="574735" lvl="4" indent="-285750">
              <a:buFont typeface="Courier New" panose="02070309020205020404" pitchFamily="49" charset="0"/>
              <a:buChar char="o"/>
            </a:pPr>
            <a:r>
              <a:rPr lang="es-419" sz="1400" dirty="0">
                <a:solidFill>
                  <a:srgbClr val="000000"/>
                </a:solidFill>
              </a:rPr>
              <a:t>AH es apropiado solo cuando la confidencialidad no es requerida o permitida.</a:t>
            </a:r>
          </a:p>
          <a:p>
            <a:pPr marL="574735" lvl="4" indent="-285750">
              <a:buFont typeface="Courier New" panose="02070309020205020404" pitchFamily="49" charset="0"/>
              <a:buChar char="o"/>
            </a:pPr>
            <a:r>
              <a:rPr lang="es-419" sz="1400" dirty="0">
                <a:solidFill>
                  <a:srgbClr val="000000"/>
                </a:solidFill>
              </a:rPr>
              <a:t>ESP proporciona confidencialidad y autenticación.</a:t>
            </a:r>
          </a:p>
        </p:txBody>
      </p:sp>
      <p:pic>
        <p:nvPicPr>
          <p:cNvPr id="6" name="Picture 5">
            <a:extLst>
              <a:ext uri="{FF2B5EF4-FFF2-40B4-BE49-F238E27FC236}">
                <a16:creationId xmlns:a16="http://schemas.microsoft.com/office/drawing/2014/main" id="{2DA014AE-62B5-6740-9A0C-431D5FAA8C61}"/>
              </a:ext>
            </a:extLst>
          </p:cNvPr>
          <p:cNvPicPr>
            <a:picLocks noChangeAspect="1"/>
          </p:cNvPicPr>
          <p:nvPr/>
        </p:nvPicPr>
        <p:blipFill>
          <a:blip r:embed="rId4"/>
          <a:stretch>
            <a:fillRect/>
          </a:stretch>
        </p:blipFill>
        <p:spPr>
          <a:xfrm>
            <a:off x="4572000" y="957766"/>
            <a:ext cx="4308826" cy="3227968"/>
          </a:xfrm>
          <a:prstGeom prst="rect">
            <a:avLst/>
          </a:prstGeom>
        </p:spPr>
      </p:pic>
    </p:spTree>
    <p:custDataLst>
      <p:tags r:id="rId1"/>
    </p:custDataLst>
    <p:extLst>
      <p:ext uri="{BB962C8B-B14F-4D97-AF65-F5344CB8AC3E}">
        <p14:creationId xmlns:p14="http://schemas.microsoft.com/office/powerpoint/2010/main" val="277654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Confidencialidad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285786" cy="2674593"/>
          </a:xfrm>
        </p:spPr>
        <p:txBody>
          <a:bodyPr/>
          <a:lstStyle/>
          <a:p>
            <a:pPr marL="0" indent="0" algn="l" rtl="0"/>
            <a:r>
              <a:rPr lang="es-419" sz="1400" dirty="0">
                <a:solidFill>
                  <a:srgbClr val="000000"/>
                </a:solidFill>
              </a:rPr>
              <a:t>El grado de confidencialidad depende del algoritmo de encriptación y la longitud de la llave utilizada en el algoritmo de encriptación. </a:t>
            </a:r>
          </a:p>
          <a:p>
            <a:pPr marL="0" indent="0" algn="l"/>
            <a:endParaRPr lang="en-US" sz="1400" dirty="0">
              <a:solidFill>
                <a:srgbClr val="000000"/>
              </a:solidFill>
            </a:endParaRPr>
          </a:p>
          <a:p>
            <a:pPr marL="0" indent="0" algn="l" rtl="0"/>
            <a:r>
              <a:rPr lang="es-419" sz="1400" dirty="0">
                <a:solidFill>
                  <a:srgbClr val="000000"/>
                </a:solidFill>
              </a:rPr>
              <a:t>La cantidad de posibilidades para intentar hackear la clave es una función de la longitud de la clave: cuanto más corta es la clave, más fácil es romperla.</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A31CE4EA-92FF-4776-8E40-9A609DE64BAA}"/>
              </a:ext>
            </a:extLst>
          </p:cNvPr>
          <p:cNvPicPr>
            <a:picLocks noChangeAspect="1"/>
          </p:cNvPicPr>
          <p:nvPr/>
        </p:nvPicPr>
        <p:blipFill>
          <a:blip r:embed="rId4"/>
          <a:stretch>
            <a:fillRect/>
          </a:stretch>
        </p:blipFill>
        <p:spPr>
          <a:xfrm>
            <a:off x="3717758" y="988572"/>
            <a:ext cx="5150005" cy="3166355"/>
          </a:xfrm>
          <a:prstGeom prst="rect">
            <a:avLst/>
          </a:prstGeom>
        </p:spPr>
      </p:pic>
    </p:spTree>
    <p:custDataLst>
      <p:tags r:id="rId1"/>
    </p:custDataLst>
    <p:extLst>
      <p:ext uri="{BB962C8B-B14F-4D97-AF65-F5344CB8AC3E}">
        <p14:creationId xmlns:p14="http://schemas.microsoft.com/office/powerpoint/2010/main" val="3166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Confidencialidad(Cont.)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983476" cy="3620891"/>
          </a:xfrm>
        </p:spPr>
        <p:txBody>
          <a:bodyPr/>
          <a:lstStyle/>
          <a:p>
            <a:pPr marL="0" indent="0" algn="l" rtl="0"/>
            <a:r>
              <a:rPr lang="es-419" sz="1400" dirty="0">
                <a:solidFill>
                  <a:srgbClr val="000000"/>
                </a:solidFill>
              </a:rPr>
              <a:t>Los algoritmos de encriptación resaltados en la figura son todos criptosistemas de llave simétrica:</a:t>
            </a:r>
          </a:p>
          <a:p>
            <a:pPr marL="0" indent="0" algn="l" rtl="0"/>
            <a:endParaRPr lang="es-419" sz="1400" dirty="0">
              <a:solidFill>
                <a:srgbClr val="000000"/>
              </a:solidFill>
            </a:endParaRPr>
          </a:p>
          <a:p>
            <a:pPr marL="431860" lvl="2" indent="-285750" defTabSz="457200" rtl="0">
              <a:spcBef>
                <a:spcPct val="0"/>
              </a:spcBef>
              <a:buFont typeface="Arial" panose="020B0604020202020204" pitchFamily="34" charset="0"/>
              <a:buChar char="•"/>
            </a:pPr>
            <a:r>
              <a:rPr lang="es-419" sz="1400" dirty="0">
                <a:solidFill>
                  <a:srgbClr val="000000"/>
                </a:solidFill>
                <a:latin typeface="Arial" charset="0"/>
                <a:ea typeface="ＭＳ Ｐゴシック" pitchFamily="34" charset="-128"/>
                <a:cs typeface="+mn-cs"/>
              </a:rPr>
              <a:t>DES usa una llave de 56 bits.</a:t>
            </a:r>
          </a:p>
          <a:p>
            <a:pPr marL="431860" lvl="2" indent="-285750" defTabSz="457200" rtl="0">
              <a:spcBef>
                <a:spcPct val="0"/>
              </a:spcBef>
              <a:buFont typeface="Arial" panose="020B0604020202020204" pitchFamily="34" charset="0"/>
              <a:buChar char="•"/>
            </a:pPr>
            <a:r>
              <a:rPr lang="es-419" sz="1400" dirty="0">
                <a:solidFill>
                  <a:srgbClr val="000000"/>
                </a:solidFill>
                <a:latin typeface="Arial" charset="0"/>
                <a:ea typeface="ＭＳ Ｐゴシック" pitchFamily="34" charset="-128"/>
                <a:cs typeface="+mn-cs"/>
              </a:rPr>
              <a:t>3DES utiliza tres claves de cifrado independientes de 56 bits por bloque de 64 bits.</a:t>
            </a:r>
          </a:p>
          <a:p>
            <a:pPr marL="431860" lvl="2" indent="-285750" defTabSz="457200" rtl="0">
              <a:spcBef>
                <a:spcPct val="0"/>
              </a:spcBef>
              <a:buFont typeface="Arial" panose="020B0604020202020204" pitchFamily="34" charset="0"/>
              <a:buChar char="•"/>
            </a:pPr>
            <a:r>
              <a:rPr lang="es-419" sz="1400" dirty="0">
                <a:solidFill>
                  <a:srgbClr val="000000"/>
                </a:solidFill>
                <a:latin typeface="Arial" charset="0"/>
                <a:ea typeface="ＭＳ Ｐゴシック" pitchFamily="34" charset="-128"/>
                <a:cs typeface="+mn-cs"/>
              </a:rPr>
              <a:t>AES ofrece tres longitudes de llave diferentes: 128 bits, 192 bits y 256 bits.</a:t>
            </a:r>
          </a:p>
          <a:p>
            <a:pPr marL="431860" lvl="2" indent="-285750" defTabSz="457200" rtl="0">
              <a:spcBef>
                <a:spcPct val="0"/>
              </a:spcBef>
              <a:buFont typeface="Arial" panose="020B0604020202020204" pitchFamily="34" charset="0"/>
              <a:buChar char="•"/>
            </a:pPr>
            <a:r>
              <a:rPr lang="es-419" sz="1400" dirty="0">
                <a:solidFill>
                  <a:srgbClr val="000000"/>
                </a:solidFill>
                <a:latin typeface="Arial" charset="0"/>
                <a:ea typeface="ＭＳ Ｐゴシック" pitchFamily="34" charset="-128"/>
                <a:cs typeface="+mn-cs"/>
              </a:rPr>
              <a:t>SEAL es un cifrado de flujo, lo que significa que encripta datos continuamente en lugar de encriptar bloques de datos. SEAL utiliza una llave de 160 bits.</a:t>
            </a: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p:txBody>
      </p:sp>
      <p:pic>
        <p:nvPicPr>
          <p:cNvPr id="6" name="Picture 5">
            <a:extLst>
              <a:ext uri="{FF2B5EF4-FFF2-40B4-BE49-F238E27FC236}">
                <a16:creationId xmlns:a16="http://schemas.microsoft.com/office/drawing/2014/main" id="{B3301DD0-6ABA-614F-B6EF-E3BB2AD3268D}"/>
              </a:ext>
            </a:extLst>
          </p:cNvPr>
          <p:cNvPicPr>
            <a:picLocks noChangeAspect="1"/>
          </p:cNvPicPr>
          <p:nvPr/>
        </p:nvPicPr>
        <p:blipFill>
          <a:blip r:embed="rId4"/>
          <a:stretch>
            <a:fillRect/>
          </a:stretch>
        </p:blipFill>
        <p:spPr>
          <a:xfrm>
            <a:off x="4572000" y="977566"/>
            <a:ext cx="4434808" cy="3498741"/>
          </a:xfrm>
          <a:prstGeom prst="rect">
            <a:avLst/>
          </a:prstGeom>
        </p:spPr>
      </p:pic>
    </p:spTree>
    <p:custDataLst>
      <p:tags r:id="rId1"/>
    </p:custDataLst>
    <p:extLst>
      <p:ext uri="{BB962C8B-B14F-4D97-AF65-F5344CB8AC3E}">
        <p14:creationId xmlns:p14="http://schemas.microsoft.com/office/powerpoint/2010/main" val="391092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Integridad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84996" cy="3620891"/>
          </a:xfrm>
        </p:spPr>
        <p:txBody>
          <a:bodyPr/>
          <a:lstStyle/>
          <a:p>
            <a:pPr marL="285750" indent="-285750" algn="l" rtl="0">
              <a:buFont typeface="Arial" panose="020B0604020202020204" pitchFamily="34" charset="0"/>
              <a:buChar char="•"/>
            </a:pPr>
            <a:r>
              <a:rPr lang="es-419" sz="1400" dirty="0">
                <a:solidFill>
                  <a:srgbClr val="000000"/>
                </a:solidFill>
              </a:rPr>
              <a:t>La integridad de los datos significa que los datos no han cambiado en tránsito.</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Se requiere un método para probar la integridad de los datos. </a:t>
            </a:r>
          </a:p>
          <a:p>
            <a:pPr marL="285750" indent="-285750" algn="l" rtl="0">
              <a:buFont typeface="Arial" panose="020B0604020202020204" pitchFamily="34" charset="0"/>
              <a:buChar char="•"/>
            </a:pPr>
            <a:endParaRPr lang="es-419"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El Código de autenticación de mensajes hash (HMAC) es un algoritmo de integridad de datos que garantiza la integridad del mensaje utilizando un valor hash:</a:t>
            </a:r>
          </a:p>
          <a:p>
            <a:pPr marL="574735" lvl="4" indent="-285750">
              <a:buFont typeface="Courier New" panose="02070309020205020404" pitchFamily="49" charset="0"/>
              <a:buChar char="o"/>
            </a:pPr>
            <a:r>
              <a:rPr lang="es-419" sz="1400" b="1" dirty="0" err="1">
                <a:solidFill>
                  <a:srgbClr val="000000"/>
                </a:solidFill>
              </a:rPr>
              <a:t>Message-Digest</a:t>
            </a:r>
            <a:r>
              <a:rPr lang="es-419" sz="1400" b="1" dirty="0">
                <a:solidFill>
                  <a:srgbClr val="000000"/>
                </a:solidFill>
              </a:rPr>
              <a:t> 5 (MD5) </a:t>
            </a:r>
            <a:r>
              <a:rPr lang="es-419" sz="1400" dirty="0">
                <a:solidFill>
                  <a:srgbClr val="000000"/>
                </a:solidFill>
              </a:rPr>
              <a:t>utiliza una llave secreta compartida de 128 bits.</a:t>
            </a:r>
          </a:p>
          <a:p>
            <a:pPr marL="574735" lvl="4" indent="-285750">
              <a:buFont typeface="Courier New" panose="02070309020205020404" pitchFamily="49" charset="0"/>
              <a:buChar char="o"/>
            </a:pPr>
            <a:r>
              <a:rPr lang="es-419" sz="1400" b="1" dirty="0">
                <a:solidFill>
                  <a:srgbClr val="000000"/>
                </a:solidFill>
              </a:rPr>
              <a:t>El algoritmo de seguro de hash (SHA por sus siglas en inglés) </a:t>
            </a:r>
            <a:r>
              <a:rPr lang="es-419" sz="1400" dirty="0">
                <a:solidFill>
                  <a:srgbClr val="000000"/>
                </a:solidFill>
              </a:rPr>
              <a:t>utiliza una llave secreta de 160 bits.</a:t>
            </a:r>
          </a:p>
        </p:txBody>
      </p:sp>
      <p:pic>
        <p:nvPicPr>
          <p:cNvPr id="6" name="Picture 5">
            <a:extLst>
              <a:ext uri="{FF2B5EF4-FFF2-40B4-BE49-F238E27FC236}">
                <a16:creationId xmlns:a16="http://schemas.microsoft.com/office/drawing/2014/main" id="{705DEA5D-0533-E443-988F-B46238A667F8}"/>
              </a:ext>
            </a:extLst>
          </p:cNvPr>
          <p:cNvPicPr>
            <a:picLocks noChangeAspect="1"/>
          </p:cNvPicPr>
          <p:nvPr/>
        </p:nvPicPr>
        <p:blipFill>
          <a:blip r:embed="rId4"/>
          <a:stretch>
            <a:fillRect/>
          </a:stretch>
        </p:blipFill>
        <p:spPr>
          <a:xfrm>
            <a:off x="4316968" y="962526"/>
            <a:ext cx="4395060" cy="3393465"/>
          </a:xfrm>
          <a:prstGeom prst="rect">
            <a:avLst/>
          </a:prstGeom>
        </p:spPr>
      </p:pic>
    </p:spTree>
    <p:custDataLst>
      <p:tags r:id="rId1"/>
    </p:custDataLst>
    <p:extLst>
      <p:ext uri="{BB962C8B-B14F-4D97-AF65-F5344CB8AC3E}">
        <p14:creationId xmlns:p14="http://schemas.microsoft.com/office/powerpoint/2010/main" val="193717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Autenticación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6"/>
            <a:ext cx="3871155" cy="3620891"/>
          </a:xfrm>
        </p:spPr>
        <p:txBody>
          <a:bodyPr/>
          <a:lstStyle/>
          <a:p>
            <a:pPr marL="0" indent="0" algn="l" rtl="0"/>
            <a:r>
              <a:rPr lang="es-419" sz="1400" dirty="0">
                <a:solidFill>
                  <a:srgbClr val="000000"/>
                </a:solidFill>
              </a:rPr>
              <a:t>Existen dos métodos de autenticación de pares de IPsec:</a:t>
            </a:r>
          </a:p>
          <a:p>
            <a:pPr marL="342900" indent="-342900" algn="l" rtl="0">
              <a:buFont typeface="+mj-lt"/>
              <a:buAutoNum type="arabicPeriod"/>
            </a:pPr>
            <a:r>
              <a:rPr lang="es-419" sz="1400" b="1" dirty="0">
                <a:solidFill>
                  <a:srgbClr val="000000"/>
                </a:solidFill>
              </a:rPr>
              <a:t>(PSK) Un valor de llave secreta </a:t>
            </a:r>
            <a:r>
              <a:rPr lang="es-419" sz="1400" b="1" dirty="0" err="1">
                <a:solidFill>
                  <a:srgbClr val="000000"/>
                </a:solidFill>
              </a:rPr>
              <a:t>precompartida</a:t>
            </a:r>
            <a:r>
              <a:rPr lang="es-419" sz="1400" dirty="0">
                <a:solidFill>
                  <a:srgbClr val="000000"/>
                </a:solidFill>
              </a:rPr>
              <a:t>- (PSK) se ingresa manualmente en cada par.</a:t>
            </a:r>
          </a:p>
          <a:p>
            <a:pPr marL="574735" lvl="4" indent="-285750">
              <a:buFont typeface="Arial" panose="020B0604020202020204" pitchFamily="34" charset="0"/>
              <a:buChar char="•"/>
            </a:pPr>
            <a:r>
              <a:rPr lang="es-419" sz="1400" dirty="0">
                <a:solidFill>
                  <a:srgbClr val="000000"/>
                </a:solidFill>
              </a:rPr>
              <a:t>Fácil de configurar manualmente.</a:t>
            </a:r>
          </a:p>
          <a:p>
            <a:pPr marL="574735" lvl="4" indent="-285750">
              <a:buFont typeface="Arial" panose="020B0604020202020204" pitchFamily="34" charset="0"/>
              <a:buChar char="•"/>
            </a:pPr>
            <a:r>
              <a:rPr lang="es-419" sz="1400" dirty="0">
                <a:solidFill>
                  <a:srgbClr val="000000"/>
                </a:solidFill>
              </a:rPr>
              <a:t>No escala bien.</a:t>
            </a:r>
          </a:p>
          <a:p>
            <a:pPr marL="574735" lvl="4" indent="-285750">
              <a:buFont typeface="Arial" panose="020B0604020202020204" pitchFamily="34" charset="0"/>
              <a:buChar char="•"/>
            </a:pPr>
            <a:r>
              <a:rPr lang="es-419" sz="1400" dirty="0">
                <a:solidFill>
                  <a:srgbClr val="000000"/>
                </a:solidFill>
              </a:rPr>
              <a:t>Debe configurarse en cada par.</a:t>
            </a:r>
          </a:p>
          <a:p>
            <a:pPr marL="574735" lvl="4" indent="-285750">
              <a:buFont typeface="Arial" panose="020B0604020202020204" pitchFamily="34" charset="0"/>
              <a:buChar char="•"/>
            </a:pPr>
            <a:endParaRPr lang="es-419" sz="1400" dirty="0">
              <a:solidFill>
                <a:srgbClr val="000000"/>
              </a:solidFill>
            </a:endParaRPr>
          </a:p>
          <a:p>
            <a:pPr marL="342900" indent="-342900" algn="l" rtl="0">
              <a:buFont typeface="+mj-lt"/>
              <a:buAutoNum type="arabicPeriod"/>
            </a:pPr>
            <a:r>
              <a:rPr lang="es-419" sz="1400" b="1" dirty="0">
                <a:solidFill>
                  <a:srgbClr val="000000"/>
                </a:solidFill>
              </a:rPr>
              <a:t>Rivest, Shamir y Adleman (RSA):</a:t>
            </a:r>
            <a:r>
              <a:rPr lang="es-419" sz="1400" dirty="0">
                <a:solidFill>
                  <a:srgbClr val="000000"/>
                </a:solidFill>
              </a:rPr>
              <a:t>-</a:t>
            </a:r>
            <a:r>
              <a:rPr lang="es-419" sz="1400" b="1" dirty="0">
                <a:solidFill>
                  <a:srgbClr val="000000"/>
                </a:solidFill>
              </a:rPr>
              <a:t> </a:t>
            </a:r>
            <a:r>
              <a:rPr lang="es-419" sz="1400" dirty="0">
                <a:solidFill>
                  <a:srgbClr val="000000"/>
                </a:solidFill>
              </a:rPr>
              <a:t>la autenticación utiliza certificados digitales para autenticar a los pares.</a:t>
            </a:r>
          </a:p>
          <a:p>
            <a:pPr marL="574735" lvl="4" indent="-285750">
              <a:buFont typeface="Arial" panose="020B0604020202020204" pitchFamily="34" charset="0"/>
              <a:buChar char="•"/>
            </a:pPr>
            <a:r>
              <a:rPr lang="es-419" sz="1400" dirty="0">
                <a:solidFill>
                  <a:srgbClr val="000000"/>
                </a:solidFill>
              </a:rPr>
              <a:t>Cada par debe autenticar a su par opuesto antes de que el túnel se considere seguro.</a:t>
            </a:r>
          </a:p>
        </p:txBody>
      </p:sp>
      <p:pic>
        <p:nvPicPr>
          <p:cNvPr id="6" name="Picture 5">
            <a:extLst>
              <a:ext uri="{FF2B5EF4-FFF2-40B4-BE49-F238E27FC236}">
                <a16:creationId xmlns:a16="http://schemas.microsoft.com/office/drawing/2014/main" id="{C3979770-399C-594E-91AF-734C30542628}"/>
              </a:ext>
            </a:extLst>
          </p:cNvPr>
          <p:cNvPicPr>
            <a:picLocks noChangeAspect="1"/>
          </p:cNvPicPr>
          <p:nvPr/>
        </p:nvPicPr>
        <p:blipFill>
          <a:blip r:embed="rId4"/>
          <a:stretch>
            <a:fillRect/>
          </a:stretch>
        </p:blipFill>
        <p:spPr>
          <a:xfrm>
            <a:off x="4303127" y="912566"/>
            <a:ext cx="4408901" cy="3405496"/>
          </a:xfrm>
          <a:prstGeom prst="rect">
            <a:avLst/>
          </a:prstGeom>
        </p:spPr>
      </p:pic>
    </p:spTree>
    <p:custDataLst>
      <p:tags r:id="rId1"/>
    </p:custDataLst>
    <p:extLst>
      <p:ext uri="{BB962C8B-B14F-4D97-AF65-F5344CB8AC3E}">
        <p14:creationId xmlns:p14="http://schemas.microsoft.com/office/powerpoint/2010/main" val="422129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Intercambio seguro de llaves con Diffie-Hellman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4853" y="855416"/>
            <a:ext cx="4070251" cy="3728616"/>
          </a:xfrm>
        </p:spPr>
        <p:txBody>
          <a:bodyPr/>
          <a:lstStyle/>
          <a:p>
            <a:pPr marL="0" indent="0" algn="l" rtl="0"/>
            <a:r>
              <a:rPr lang="es-419" sz="1400" dirty="0">
                <a:solidFill>
                  <a:srgbClr val="000000"/>
                </a:solidFill>
              </a:rPr>
              <a:t>DH proporciona que dos pares puedan establecer una clave secreta compartida a través de un canal inseguro.</a:t>
            </a:r>
          </a:p>
          <a:p>
            <a:pPr marL="0" indent="0" algn="l"/>
            <a:endParaRPr lang="en-US" sz="1400" dirty="0">
              <a:solidFill>
                <a:srgbClr val="000000"/>
              </a:solidFill>
            </a:endParaRPr>
          </a:p>
          <a:p>
            <a:pPr marL="0" indent="0" algn="l" rtl="0"/>
            <a:r>
              <a:rPr lang="es-419" sz="1400" dirty="0">
                <a:solidFill>
                  <a:srgbClr val="000000"/>
                </a:solidFill>
              </a:rPr>
              <a:t>Las variaciones del intercambio de llaves DH se especifican como grupos DH:</a:t>
            </a:r>
          </a:p>
          <a:p>
            <a:pPr marL="358835" lvl="1" indent="-285750" rtl="0">
              <a:buFont typeface="Arial" panose="020B0604020202020204" pitchFamily="34" charset="0"/>
              <a:buChar char="•"/>
            </a:pPr>
            <a:r>
              <a:rPr lang="es-419" dirty="0">
                <a:solidFill>
                  <a:srgbClr val="000000"/>
                </a:solidFill>
              </a:rPr>
              <a:t>Los grupos DH 1, 2 y 5 ya no deberían usarse.</a:t>
            </a:r>
          </a:p>
          <a:p>
            <a:pPr marL="358835" lvl="1" indent="-285750" rtl="0">
              <a:buFont typeface="Arial" panose="020B0604020202020204" pitchFamily="34" charset="0"/>
              <a:buChar char="•"/>
            </a:pPr>
            <a:r>
              <a:rPr lang="es-419" dirty="0">
                <a:solidFill>
                  <a:srgbClr val="000000"/>
                </a:solidFill>
              </a:rPr>
              <a:t>Los grupos DH 14, 15 y 16 usan tamaños de clave más grandes con 2048 bits, 3072 bits y 4096 bits, respectivamente.</a:t>
            </a:r>
          </a:p>
          <a:p>
            <a:pPr marL="358835" lvl="1" indent="-285750" rtl="0">
              <a:buFont typeface="Arial" panose="020B0604020202020204" pitchFamily="34" charset="0"/>
              <a:buChar char="•"/>
            </a:pPr>
            <a:r>
              <a:rPr lang="es-419" dirty="0">
                <a:solidFill>
                  <a:srgbClr val="000000"/>
                </a:solidFill>
              </a:rPr>
              <a:t>Los grupos DH 19, 20, 21 y 24 con tamaños de llave respectivos de 256 bits, 384 bits, 521 bits y 2048 bits admiten la criptografía de curva elíptica (ECC), que reduce el tiempo necesario para generar llaves. </a:t>
            </a:r>
          </a:p>
        </p:txBody>
      </p:sp>
      <p:pic>
        <p:nvPicPr>
          <p:cNvPr id="6" name="Picture 5">
            <a:extLst>
              <a:ext uri="{FF2B5EF4-FFF2-40B4-BE49-F238E27FC236}">
                <a16:creationId xmlns:a16="http://schemas.microsoft.com/office/drawing/2014/main" id="{1F4AAE19-6EBC-404E-81FC-C28BE8B13349}"/>
              </a:ext>
            </a:extLst>
          </p:cNvPr>
          <p:cNvPicPr>
            <a:picLocks noChangeAspect="1"/>
          </p:cNvPicPr>
          <p:nvPr/>
        </p:nvPicPr>
        <p:blipFill>
          <a:blip r:embed="rId4"/>
          <a:stretch>
            <a:fillRect/>
          </a:stretch>
        </p:blipFill>
        <p:spPr>
          <a:xfrm>
            <a:off x="4280396" y="1339878"/>
            <a:ext cx="4648200" cy="3035300"/>
          </a:xfrm>
          <a:prstGeom prst="rect">
            <a:avLst/>
          </a:prstGeom>
        </p:spPr>
      </p:pic>
    </p:spTree>
    <p:custDataLst>
      <p:tags r:id="rId1"/>
    </p:custDataLst>
    <p:extLst>
      <p:ext uri="{BB962C8B-B14F-4D97-AF65-F5344CB8AC3E}">
        <p14:creationId xmlns:p14="http://schemas.microsoft.com/office/powerpoint/2010/main" val="365137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IPSec</a:t>
            </a:r>
            <a:br>
              <a:rPr lang="en-US" dirty="0"/>
            </a:br>
            <a:r>
              <a:rPr lang="es-419" sz="2400"/>
              <a:t>Video: transporte IPsec y modo de túnel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rtl="0" fontAlgn="base">
              <a:spcBef>
                <a:spcPct val="0"/>
              </a:spcBef>
              <a:spcAft>
                <a:spcPct val="0"/>
              </a:spcAft>
            </a:pPr>
            <a:r>
              <a:rPr lang="es-419" sz="1600" dirty="0">
                <a:solidFill>
                  <a:srgbClr val="000000"/>
                </a:solidFill>
                <a:latin typeface="Arial" charset="0"/>
                <a:ea typeface="ＭＳ Ｐゴシック" pitchFamily="34" charset="-128"/>
              </a:rPr>
              <a:t>Este video explicará el proceso del paquete IPv4 con ESP en modo transporte y en modo túnel.</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Tecnología VPN</a:t>
            </a:r>
            <a:br>
              <a:rPr lang="en-US" dirty="0"/>
            </a:br>
            <a:r>
              <a:rPr lang="es-419" sz="2400"/>
              <a:t>Redes privadas virtuales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39041" y="769837"/>
            <a:ext cx="4033703" cy="3759111"/>
          </a:xfrm>
        </p:spPr>
        <p:txBody>
          <a:bodyPr/>
          <a:lstStyle/>
          <a:p>
            <a:pPr marL="342900" indent="-342900" algn="l" rtl="0">
              <a:buFont typeface="Arial" panose="020B0604020202020204" pitchFamily="34" charset="0"/>
              <a:buChar char="•"/>
            </a:pPr>
            <a:r>
              <a:rPr lang="es-419" sz="1400" dirty="0">
                <a:solidFill>
                  <a:srgbClr val="000000"/>
                </a:solidFill>
              </a:rPr>
              <a:t>Redes privadas virtuales (</a:t>
            </a:r>
            <a:r>
              <a:rPr lang="es-419" sz="1400" dirty="0" err="1">
                <a:solidFill>
                  <a:srgbClr val="000000"/>
                </a:solidFill>
              </a:rPr>
              <a:t>VPNs</a:t>
            </a:r>
            <a:r>
              <a:rPr lang="es-419" sz="1400" dirty="0">
                <a:solidFill>
                  <a:srgbClr val="000000"/>
                </a:solidFill>
              </a:rPr>
              <a:t>) para crear conexiones de red privada de punto a punto (</a:t>
            </a:r>
            <a:r>
              <a:rPr lang="es-419" sz="1400" dirty="0" err="1">
                <a:solidFill>
                  <a:srgbClr val="000000"/>
                </a:solidFill>
              </a:rPr>
              <a:t>end-to-end</a:t>
            </a:r>
            <a:r>
              <a:rPr lang="es-419" sz="1400" dirty="0">
                <a:solidFill>
                  <a:srgbClr val="000000"/>
                </a:solidFill>
              </a:rPr>
              <a:t>).</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Una VPN es virtual porque transporta la información dentro de una red privada, pero, en realidad, esa información se transporta usando una red pública.</a:t>
            </a:r>
          </a:p>
          <a:p>
            <a:pPr marL="342900" indent="-342900" algn="l" rtl="0">
              <a:buFont typeface="Arial" panose="020B0604020202020204" pitchFamily="34" charset="0"/>
              <a:buChar char="•"/>
            </a:pPr>
            <a:endParaRPr lang="es-419" sz="1400" dirty="0">
              <a:solidFill>
                <a:srgbClr val="000000"/>
              </a:solidFill>
            </a:endParaRPr>
          </a:p>
          <a:p>
            <a:pPr marL="342900" indent="-342900" algn="l" rtl="0">
              <a:buFont typeface="Arial" panose="020B0604020202020204" pitchFamily="34" charset="0"/>
              <a:buChar char="•"/>
            </a:pPr>
            <a:r>
              <a:rPr lang="es-419" sz="1400" dirty="0">
                <a:solidFill>
                  <a:srgbClr val="000000"/>
                </a:solidFill>
              </a:rPr>
              <a:t>Una VPN es privada porque el tráfico se encripta para preservar la confidencialidad de los datos mientras se los transporta por la red pública.</a:t>
            </a:r>
          </a:p>
        </p:txBody>
      </p:sp>
      <p:pic>
        <p:nvPicPr>
          <p:cNvPr id="6" name="Picture 5">
            <a:extLst>
              <a:ext uri="{FF2B5EF4-FFF2-40B4-BE49-F238E27FC236}">
                <a16:creationId xmlns:a16="http://schemas.microsoft.com/office/drawing/2014/main" id="{2AAFB923-3AB6-434B-B4FA-990F94B0853C}"/>
              </a:ext>
            </a:extLst>
          </p:cNvPr>
          <p:cNvPicPr>
            <a:picLocks noChangeAspect="1"/>
          </p:cNvPicPr>
          <p:nvPr/>
        </p:nvPicPr>
        <p:blipFill>
          <a:blip r:embed="rId4"/>
          <a:stretch>
            <a:fillRect/>
          </a:stretch>
        </p:blipFill>
        <p:spPr>
          <a:xfrm>
            <a:off x="4172744" y="731837"/>
            <a:ext cx="4670196" cy="3342509"/>
          </a:xfrm>
          <a:prstGeom prst="rect">
            <a:avLst/>
          </a:prstGeom>
        </p:spPr>
      </p:pic>
    </p:spTree>
    <p:custDataLst>
      <p:tags r:id="rId1"/>
    </p:custDataLst>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Tecnología VPN</a:t>
            </a:r>
            <a:br>
              <a:rPr lang="en-US" dirty="0"/>
            </a:br>
            <a:r>
              <a:rPr lang="es-419" sz="2400"/>
              <a:t>Beneficios VPN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800" y="673965"/>
            <a:ext cx="8280399" cy="952117"/>
          </a:xfrm>
        </p:spPr>
        <p:txBody>
          <a:bodyPr/>
          <a:lstStyle/>
          <a:p>
            <a:pPr marL="285750" indent="-285750" algn="l" rtl="0">
              <a:buFont typeface="Arial" panose="020B0604020202020204" pitchFamily="34" charset="0"/>
              <a:buChar char="•"/>
            </a:pPr>
            <a:r>
              <a:rPr lang="es-419" sz="1400" dirty="0">
                <a:solidFill>
                  <a:srgbClr val="000000"/>
                </a:solidFill>
              </a:rPr>
              <a:t>Las VPN modernas ahora admiten funciones de encriptación, como la seguridad de protocolo de Internet (IPsec) y las VPN de capa de sockets seguros (SSL) para proteger el tráfico de red entre sitios.</a:t>
            </a:r>
          </a:p>
          <a:p>
            <a:pPr marL="285750" indent="-285750" algn="l" rtl="0">
              <a:buFont typeface="Arial" panose="020B0604020202020204" pitchFamily="34" charset="0"/>
              <a:buChar char="•"/>
            </a:pPr>
            <a:r>
              <a:rPr lang="es-419" sz="1400" dirty="0">
                <a:solidFill>
                  <a:srgbClr val="000000"/>
                </a:solidFill>
              </a:rPr>
              <a:t>Los principales beneficios de las VPN se muestran en la tabla.</a:t>
            </a:r>
          </a:p>
        </p:txBody>
      </p:sp>
      <p:graphicFrame>
        <p:nvGraphicFramePr>
          <p:cNvPr id="5" name="Content Placeholder 6">
            <a:extLst>
              <a:ext uri="{FF2B5EF4-FFF2-40B4-BE49-F238E27FC236}">
                <a16:creationId xmlns:a16="http://schemas.microsoft.com/office/drawing/2014/main" id="{2F798802-014A-47D2-99CA-CBFCCDD79014}"/>
              </a:ext>
            </a:extLst>
          </p:cNvPr>
          <p:cNvGraphicFramePr>
            <a:graphicFrameLocks/>
          </p:cNvGraphicFramePr>
          <p:nvPr>
            <p:extLst>
              <p:ext uri="{D42A27DB-BD31-4B8C-83A1-F6EECF244321}">
                <p14:modId xmlns:p14="http://schemas.microsoft.com/office/powerpoint/2010/main" val="138800142"/>
              </p:ext>
            </p:extLst>
          </p:nvPr>
        </p:nvGraphicFramePr>
        <p:xfrm>
          <a:off x="431971" y="1957689"/>
          <a:ext cx="8280399" cy="2296160"/>
        </p:xfrm>
        <a:graphic>
          <a:graphicData uri="http://schemas.openxmlformats.org/drawingml/2006/table">
            <a:tbl>
              <a:tblPr firstRow="1" bandRow="1">
                <a:tableStyleId>{5C22544A-7EE6-4342-B048-85BDC9FD1C3A}</a:tableStyleId>
              </a:tblPr>
              <a:tblGrid>
                <a:gridCol w="1311608">
                  <a:extLst>
                    <a:ext uri="{9D8B030D-6E8A-4147-A177-3AD203B41FA5}">
                      <a16:colId xmlns:a16="http://schemas.microsoft.com/office/drawing/2014/main" val="3729139006"/>
                    </a:ext>
                  </a:extLst>
                </a:gridCol>
                <a:gridCol w="6968791">
                  <a:extLst>
                    <a:ext uri="{9D8B030D-6E8A-4147-A177-3AD203B41FA5}">
                      <a16:colId xmlns:a16="http://schemas.microsoft.com/office/drawing/2014/main" val="2623022619"/>
                    </a:ext>
                  </a:extLst>
                </a:gridCol>
              </a:tblGrid>
              <a:tr h="370840">
                <a:tc>
                  <a:txBody>
                    <a:bodyPr/>
                    <a:lstStyle/>
                    <a:p>
                      <a:pPr rtl="0"/>
                      <a:r>
                        <a:rPr lang="es-419" sz="1200"/>
                        <a:t>Ventaja</a:t>
                      </a:r>
                    </a:p>
                  </a:txBody>
                  <a:tcPr/>
                </a:tc>
                <a:tc>
                  <a:txBody>
                    <a:bodyPr/>
                    <a:lstStyle/>
                    <a:p>
                      <a:pPr rtl="0"/>
                      <a:r>
                        <a:rPr lang="es-419" sz="1200"/>
                        <a:t>Descripción</a:t>
                      </a:r>
                    </a:p>
                  </a:txBody>
                  <a:tcPr/>
                </a:tc>
                <a:extLst>
                  <a:ext uri="{0D108BD9-81ED-4DB2-BD59-A6C34878D82A}">
                    <a16:rowId xmlns:a16="http://schemas.microsoft.com/office/drawing/2014/main" val="2583676789"/>
                  </a:ext>
                </a:extLst>
              </a:tr>
              <a:tr h="370840">
                <a:tc>
                  <a:txBody>
                    <a:bodyPr/>
                    <a:lstStyle/>
                    <a:p>
                      <a:pPr rtl="0"/>
                      <a:r>
                        <a:rPr lang="es-419" sz="1200" b="1">
                          <a:solidFill>
                            <a:srgbClr val="000000"/>
                          </a:solidFill>
                        </a:rPr>
                        <a:t>Ahorro de costos</a:t>
                      </a:r>
                    </a:p>
                  </a:txBody>
                  <a:tcPr/>
                </a:tc>
                <a:tc>
                  <a:txBody>
                    <a:bodyPr/>
                    <a:lstStyle/>
                    <a:p>
                      <a:pPr rtl="0"/>
                      <a:r>
                        <a:rPr lang="es-419" sz="1200" dirty="0"/>
                        <a:t>Las organizaciones pueden usar VPN para reducir sus costos de conectividad y al mismo tiempo aumentar el ancho de banda de la conexión remota.</a:t>
                      </a:r>
                    </a:p>
                  </a:txBody>
                  <a:tcPr/>
                </a:tc>
                <a:extLst>
                  <a:ext uri="{0D108BD9-81ED-4DB2-BD59-A6C34878D82A}">
                    <a16:rowId xmlns:a16="http://schemas.microsoft.com/office/drawing/2014/main" val="3849654457"/>
                  </a:ext>
                </a:extLst>
              </a:tr>
              <a:tr h="370840">
                <a:tc>
                  <a:txBody>
                    <a:bodyPr/>
                    <a:lstStyle/>
                    <a:p>
                      <a:pPr rtl="0"/>
                      <a:r>
                        <a:rPr lang="es-419" sz="1200" b="1">
                          <a:solidFill>
                            <a:srgbClr val="000000"/>
                          </a:solidFill>
                        </a:rPr>
                        <a:t>Seguridad</a:t>
                      </a:r>
                    </a:p>
                  </a:txBody>
                  <a:tcPr/>
                </a:tc>
                <a:tc>
                  <a:txBody>
                    <a:bodyPr/>
                    <a:lstStyle/>
                    <a:p>
                      <a:pPr rtl="0"/>
                      <a:r>
                        <a:rPr lang="es-419" sz="1200"/>
                        <a:t>Los protocolos de encriptación y autenticación protegen los datos del acceso no autorizado.</a:t>
                      </a:r>
                    </a:p>
                  </a:txBody>
                  <a:tcPr/>
                </a:tc>
                <a:extLst>
                  <a:ext uri="{0D108BD9-81ED-4DB2-BD59-A6C34878D82A}">
                    <a16:rowId xmlns:a16="http://schemas.microsoft.com/office/drawing/2014/main" val="235735172"/>
                  </a:ext>
                </a:extLst>
              </a:tr>
              <a:tr h="370840">
                <a:tc>
                  <a:txBody>
                    <a:bodyPr/>
                    <a:lstStyle/>
                    <a:p>
                      <a:pPr rtl="0"/>
                      <a:r>
                        <a:rPr lang="es-419" sz="1200" b="1">
                          <a:solidFill>
                            <a:srgbClr val="000000"/>
                          </a:solidFill>
                        </a:rPr>
                        <a:t>Escalabilidad</a:t>
                      </a:r>
                    </a:p>
                  </a:txBody>
                  <a:tcPr/>
                </a:tc>
                <a:tc>
                  <a:txBody>
                    <a:bodyPr/>
                    <a:lstStyle/>
                    <a:p>
                      <a:pPr rtl="0"/>
                      <a:r>
                        <a:rPr lang="es-419" sz="1200"/>
                        <a:t>Las VPN proporcionan escalabilidad, lo que permite a las organizaciones usar Internet, lo que facilita agregar nuevos usuarios sin agregar una infraestructura significativa.</a:t>
                      </a:r>
                    </a:p>
                  </a:txBody>
                  <a:tcPr/>
                </a:tc>
                <a:extLst>
                  <a:ext uri="{0D108BD9-81ED-4DB2-BD59-A6C34878D82A}">
                    <a16:rowId xmlns:a16="http://schemas.microsoft.com/office/drawing/2014/main" val="354468046"/>
                  </a:ext>
                </a:extLst>
              </a:tr>
              <a:tr h="370840">
                <a:tc>
                  <a:txBody>
                    <a:bodyPr/>
                    <a:lstStyle/>
                    <a:p>
                      <a:pPr rtl="0"/>
                      <a:r>
                        <a:rPr lang="es-419" sz="1200" b="1">
                          <a:solidFill>
                            <a:srgbClr val="000000"/>
                          </a:solidFill>
                        </a:rPr>
                        <a:t>Compatibilidad</a:t>
                      </a:r>
                    </a:p>
                  </a:txBody>
                  <a:tcPr/>
                </a:tc>
                <a:tc>
                  <a:txBody>
                    <a:bodyPr/>
                    <a:lstStyle/>
                    <a:p>
                      <a:pPr rtl="0"/>
                      <a:r>
                        <a:rPr lang="es-419" sz="1200" dirty="0"/>
                        <a:t>Las VPN se pueden implementar en una amplia variedad de opciones de enlace WAN, incluidas las tecnologías de banda ancha. Los trabajadores remotos pueden usar estas conexiones de alta velocidad para obtener acceso seguro a las redes corporativas.</a:t>
                      </a:r>
                    </a:p>
                  </a:txBody>
                  <a:tcPr/>
                </a:tc>
                <a:extLst>
                  <a:ext uri="{0D108BD9-81ED-4DB2-BD59-A6C34878D82A}">
                    <a16:rowId xmlns:a16="http://schemas.microsoft.com/office/drawing/2014/main" val="1458107787"/>
                  </a:ext>
                </a:extLst>
              </a:tr>
            </a:tbl>
          </a:graphicData>
        </a:graphic>
      </p:graphicFrame>
    </p:spTree>
    <p:custDataLst>
      <p:tags r:id="rId1"/>
    </p:custDataLst>
    <p:extLst>
      <p:ext uri="{BB962C8B-B14F-4D97-AF65-F5344CB8AC3E}">
        <p14:creationId xmlns:p14="http://schemas.microsoft.com/office/powerpoint/2010/main" val="34902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Tecnología VPN</a:t>
            </a:r>
            <a:br>
              <a:rPr lang="en-US" dirty="0"/>
            </a:br>
            <a:r>
              <a:rPr lang="es-419" sz="2400" dirty="0"/>
              <a:t> </a:t>
            </a:r>
            <a:r>
              <a:rPr lang="es-419" sz="2400" dirty="0" err="1"/>
              <a:t>VPNs</a:t>
            </a:r>
            <a:r>
              <a:rPr lang="es-419" sz="2400" dirty="0"/>
              <a:t> de sitio a sitio y acceso remoto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731838"/>
          </a:xfrm>
        </p:spPr>
        <p:txBody>
          <a:bodyPr/>
          <a:lstStyle/>
          <a:p>
            <a:pPr marL="0" indent="0" algn="l" rtl="0"/>
            <a:r>
              <a:rPr lang="es-419" sz="1400" dirty="0">
                <a:solidFill>
                  <a:srgbClr val="000000"/>
                </a:solidFill>
              </a:rPr>
              <a:t>Una VPN de sitio a sitio finaliza en las puertas de enlace VPN. El tráfico VPN solo se cifra entre las puertas de enlace (</a:t>
            </a:r>
            <a:r>
              <a:rPr lang="es-419" sz="1400" dirty="0" err="1">
                <a:solidFill>
                  <a:srgbClr val="000000"/>
                </a:solidFill>
              </a:rPr>
              <a:t>gateways</a:t>
            </a:r>
            <a:r>
              <a:rPr lang="es-419" sz="1400" dirty="0">
                <a:solidFill>
                  <a:srgbClr val="000000"/>
                </a:solidFill>
              </a:rPr>
              <a:t>). Los hosts internos no tienen conocimiento de que se está utilizando una VPN.</a:t>
            </a:r>
          </a:p>
        </p:txBody>
      </p:sp>
      <p:pic>
        <p:nvPicPr>
          <p:cNvPr id="6" name="Picture 5">
            <a:extLst>
              <a:ext uri="{FF2B5EF4-FFF2-40B4-BE49-F238E27FC236}">
                <a16:creationId xmlns:a16="http://schemas.microsoft.com/office/drawing/2014/main" id="{1D20F25F-31D0-5146-ACBB-D4757C82CA65}"/>
              </a:ext>
            </a:extLst>
          </p:cNvPr>
          <p:cNvPicPr>
            <a:picLocks noChangeAspect="1"/>
          </p:cNvPicPr>
          <p:nvPr/>
        </p:nvPicPr>
        <p:blipFill>
          <a:blip r:embed="rId4"/>
          <a:stretch>
            <a:fillRect/>
          </a:stretch>
        </p:blipFill>
        <p:spPr>
          <a:xfrm>
            <a:off x="873812" y="1592181"/>
            <a:ext cx="6597863" cy="2695901"/>
          </a:xfrm>
          <a:prstGeom prst="rect">
            <a:avLst/>
          </a:prstGeom>
        </p:spPr>
      </p:pic>
    </p:spTree>
    <p:custDataLst>
      <p:tags r:id="rId1"/>
    </p:custDataLst>
    <p:extLst>
      <p:ext uri="{BB962C8B-B14F-4D97-AF65-F5344CB8AC3E}">
        <p14:creationId xmlns:p14="http://schemas.microsoft.com/office/powerpoint/2010/main" val="31359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Tecnología VPN</a:t>
            </a:r>
            <a:br>
              <a:rPr lang="en-US" dirty="0"/>
            </a:br>
            <a:r>
              <a:rPr lang="es-419" sz="2400"/>
              <a:t>VPN de sitio a sitio y acceso remoto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399" cy="723938"/>
          </a:xfrm>
        </p:spPr>
        <p:txBody>
          <a:bodyPr/>
          <a:lstStyle/>
          <a:p>
            <a:pPr marL="0" indent="0" algn="l" rtl="0"/>
            <a:r>
              <a:rPr lang="es-419" sz="1400" dirty="0">
                <a:solidFill>
                  <a:srgbClr val="000000"/>
                </a:solidFill>
              </a:rPr>
              <a:t>Una VPN de acceso-remoto se crea dinámicamente para establecer una conexión segura entre un cliente y un dispositivo de terminación de VPN.</a:t>
            </a:r>
          </a:p>
        </p:txBody>
      </p:sp>
      <p:pic>
        <p:nvPicPr>
          <p:cNvPr id="6" name="Picture 5">
            <a:extLst>
              <a:ext uri="{FF2B5EF4-FFF2-40B4-BE49-F238E27FC236}">
                <a16:creationId xmlns:a16="http://schemas.microsoft.com/office/drawing/2014/main" id="{A1B98770-A205-ED48-BB90-81AE0D797D57}"/>
              </a:ext>
            </a:extLst>
          </p:cNvPr>
          <p:cNvPicPr>
            <a:picLocks noChangeAspect="1"/>
          </p:cNvPicPr>
          <p:nvPr/>
        </p:nvPicPr>
        <p:blipFill>
          <a:blip r:embed="rId4"/>
          <a:stretch>
            <a:fillRect/>
          </a:stretch>
        </p:blipFill>
        <p:spPr>
          <a:xfrm>
            <a:off x="1230969" y="1579356"/>
            <a:ext cx="6682062" cy="2607634"/>
          </a:xfrm>
          <a:prstGeom prst="rect">
            <a:avLst/>
          </a:prstGeom>
        </p:spPr>
      </p:pic>
    </p:spTree>
    <p:custDataLst>
      <p:tags r:id="rId1"/>
    </p:custDataLst>
    <p:extLst>
      <p:ext uri="{BB962C8B-B14F-4D97-AF65-F5344CB8AC3E}">
        <p14:creationId xmlns:p14="http://schemas.microsoft.com/office/powerpoint/2010/main" val="324549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Tecnología VPN</a:t>
            </a:r>
            <a:br>
              <a:rPr lang="en-US" dirty="0"/>
            </a:br>
            <a:r>
              <a:rPr lang="es-419" sz="2400"/>
              <a:t>VPN para empresas y proveedores de servicios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8118" y="731837"/>
            <a:ext cx="3544281" cy="1938211"/>
          </a:xfrm>
        </p:spPr>
        <p:txBody>
          <a:bodyPr/>
          <a:lstStyle/>
          <a:p>
            <a:pPr marL="0" indent="0" algn="l" rtl="0"/>
            <a:r>
              <a:rPr lang="es-419" sz="1400" dirty="0">
                <a:solidFill>
                  <a:srgbClr val="000000"/>
                </a:solidFill>
              </a:rPr>
              <a:t>Las VPN se pueden administrar e implementar como:</a:t>
            </a:r>
          </a:p>
          <a:p>
            <a:pPr marL="285750" indent="-285750" algn="l" rtl="0">
              <a:buFont typeface="Arial" panose="020B0604020202020204" pitchFamily="34" charset="0"/>
              <a:buChar char="•"/>
            </a:pPr>
            <a:r>
              <a:rPr lang="es-419" sz="1350" b="1" dirty="0">
                <a:solidFill>
                  <a:srgbClr val="000000"/>
                </a:solidFill>
              </a:rPr>
              <a:t>VPN empresariales:</a:t>
            </a:r>
            <a:r>
              <a:rPr lang="es-419" sz="1350" dirty="0">
                <a:solidFill>
                  <a:srgbClr val="000000"/>
                </a:solidFill>
              </a:rPr>
              <a:t> solución común para proteger el tráfico empresarial a través de Internet. Las VPN de sitio a sitio y de acceso remoto son creadas y administradas por la empresa utilizando </a:t>
            </a:r>
            <a:r>
              <a:rPr lang="es-419" sz="1350" dirty="0" err="1">
                <a:solidFill>
                  <a:srgbClr val="000000"/>
                </a:solidFill>
              </a:rPr>
              <a:t>VPNs</a:t>
            </a:r>
            <a:r>
              <a:rPr lang="es-419" sz="1350" dirty="0">
                <a:solidFill>
                  <a:srgbClr val="000000"/>
                </a:solidFill>
              </a:rPr>
              <a:t> IPsec y SSL.</a:t>
            </a:r>
          </a:p>
          <a:p>
            <a:pPr marL="285750" indent="-285750" algn="l" rtl="0">
              <a:buFont typeface="Arial" panose="020B0604020202020204" pitchFamily="34" charset="0"/>
              <a:buChar char="•"/>
            </a:pPr>
            <a:endParaRPr lang="es-419" sz="1350" dirty="0">
              <a:solidFill>
                <a:srgbClr val="000000"/>
              </a:solidFill>
            </a:endParaRPr>
          </a:p>
          <a:p>
            <a:pPr marL="285750" indent="-285750" algn="l" rtl="0">
              <a:buFont typeface="Arial" panose="020B0604020202020204" pitchFamily="34" charset="0"/>
              <a:buChar char="•"/>
            </a:pPr>
            <a:r>
              <a:rPr lang="es-419" sz="1350" b="1" dirty="0">
                <a:solidFill>
                  <a:srgbClr val="000000"/>
                </a:solidFill>
              </a:rPr>
              <a:t>VPN de proveedores de servicios:</a:t>
            </a:r>
            <a:r>
              <a:rPr lang="es-419" sz="1350" dirty="0">
                <a:solidFill>
                  <a:srgbClr val="000000"/>
                </a:solidFill>
              </a:rPr>
              <a:t> creados y administrados por la red de proveedores. El proveedor utiliza </a:t>
            </a:r>
            <a:r>
              <a:rPr lang="es-419" sz="1350" dirty="0" err="1">
                <a:solidFill>
                  <a:srgbClr val="000000"/>
                </a:solidFill>
              </a:rPr>
              <a:t>Multiprotocol</a:t>
            </a:r>
            <a:r>
              <a:rPr lang="es-419" sz="1350" dirty="0">
                <a:solidFill>
                  <a:srgbClr val="000000"/>
                </a:solidFill>
              </a:rPr>
              <a:t> </a:t>
            </a:r>
            <a:r>
              <a:rPr lang="es-419" sz="1350" dirty="0" err="1">
                <a:solidFill>
                  <a:srgbClr val="000000"/>
                </a:solidFill>
              </a:rPr>
              <a:t>Label</a:t>
            </a:r>
            <a:r>
              <a:rPr lang="es-419" sz="1350" dirty="0">
                <a:solidFill>
                  <a:srgbClr val="000000"/>
                </a:solidFill>
              </a:rPr>
              <a:t> </a:t>
            </a:r>
            <a:r>
              <a:rPr lang="es-419" sz="1350" dirty="0" err="1">
                <a:solidFill>
                  <a:srgbClr val="000000"/>
                </a:solidFill>
              </a:rPr>
              <a:t>Switching</a:t>
            </a:r>
            <a:r>
              <a:rPr lang="es-419" sz="1350" dirty="0">
                <a:solidFill>
                  <a:srgbClr val="000000"/>
                </a:solidFill>
              </a:rPr>
              <a:t> (MPLS) en la capa 2 o la capa 3 para crear canales seguros entre los sitios de una empresa, segregando efectivamente el tráfico del tráfico de otros clientes.</a:t>
            </a:r>
            <a:r>
              <a:rPr lang="es-419" sz="1350" b="1" dirty="0">
                <a:solidFill>
                  <a:srgbClr val="000000"/>
                </a:solidFill>
              </a:rPr>
              <a:t> </a:t>
            </a:r>
          </a:p>
          <a:p>
            <a:pPr marL="0" indent="0" algn="l"/>
            <a:endParaRPr lang="en-US" sz="1400" dirty="0">
              <a:solidFill>
                <a:srgbClr val="000000"/>
              </a:solidFill>
            </a:endParaRPr>
          </a:p>
        </p:txBody>
      </p:sp>
      <p:pic>
        <p:nvPicPr>
          <p:cNvPr id="6" name="Picture 5">
            <a:extLst>
              <a:ext uri="{FF2B5EF4-FFF2-40B4-BE49-F238E27FC236}">
                <a16:creationId xmlns:a16="http://schemas.microsoft.com/office/drawing/2014/main" id="{AEEC8A48-50CE-3643-B771-C574D70266A5}"/>
              </a:ext>
            </a:extLst>
          </p:cNvPr>
          <p:cNvPicPr>
            <a:picLocks noChangeAspect="1"/>
          </p:cNvPicPr>
          <p:nvPr/>
        </p:nvPicPr>
        <p:blipFill>
          <a:blip r:embed="rId4"/>
          <a:stretch>
            <a:fillRect/>
          </a:stretch>
        </p:blipFill>
        <p:spPr>
          <a:xfrm>
            <a:off x="3962400" y="1379287"/>
            <a:ext cx="4876800" cy="2794000"/>
          </a:xfrm>
          <a:prstGeom prst="rect">
            <a:avLst/>
          </a:prstGeom>
        </p:spPr>
      </p:pic>
    </p:spTree>
    <p:custDataLst>
      <p:tags r:id="rId1"/>
    </p:custDataLst>
    <p:extLst>
      <p:ext uri="{BB962C8B-B14F-4D97-AF65-F5344CB8AC3E}">
        <p14:creationId xmlns:p14="http://schemas.microsoft.com/office/powerpoint/2010/main" val="31508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Tipos de VPN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Tipos de VPN</a:t>
            </a:r>
            <a:br>
              <a:rPr lang="en-US" dirty="0"/>
            </a:br>
            <a:r>
              <a:rPr lang="es-419" sz="2400"/>
              <a:t>VPN de acceso remoto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01985" y="1016487"/>
            <a:ext cx="4258773" cy="3110526"/>
          </a:xfrm>
        </p:spPr>
        <p:txBody>
          <a:bodyPr/>
          <a:lstStyle/>
          <a:p>
            <a:pPr marL="285750" indent="-285750" algn="l" rtl="0">
              <a:spcAft>
                <a:spcPts val="600"/>
              </a:spcAft>
              <a:buFont typeface="Arial" panose="020B0604020202020204" pitchFamily="34" charset="0"/>
              <a:buChar char="•"/>
            </a:pPr>
            <a:r>
              <a:rPr lang="es-419" sz="1400" dirty="0">
                <a:solidFill>
                  <a:srgbClr val="000000"/>
                </a:solidFill>
              </a:rPr>
              <a:t>Las VPN de acceso remoto permiten a los usuarios remotos y móviles conectarse de forma segura a la empresa. </a:t>
            </a:r>
          </a:p>
          <a:p>
            <a:pPr marL="285750" indent="-285750" algn="l" rtl="0">
              <a:spcAft>
                <a:spcPts val="600"/>
              </a:spcAft>
              <a:buFont typeface="Arial" panose="020B0604020202020204" pitchFamily="34" charset="0"/>
              <a:buChar char="•"/>
            </a:pPr>
            <a:r>
              <a:rPr lang="es-419" sz="1400" dirty="0">
                <a:solidFill>
                  <a:srgbClr val="000000"/>
                </a:solidFill>
              </a:rPr>
              <a:t>Las VPN de acceso remoto generalmente se habilitan dinámicamente por el usuario cuando es necesario y se pueden crear utilizando IPsec o SSL. </a:t>
            </a:r>
          </a:p>
          <a:p>
            <a:pPr marL="285750" indent="-285750" algn="l" rtl="0">
              <a:spcAft>
                <a:spcPts val="600"/>
              </a:spcAft>
              <a:buFont typeface="Arial" panose="020B0604020202020204" pitchFamily="34" charset="0"/>
              <a:buChar char="•"/>
            </a:pPr>
            <a:r>
              <a:rPr lang="es-419" sz="1400" b="1" dirty="0">
                <a:solidFill>
                  <a:srgbClr val="000000"/>
                </a:solidFill>
              </a:rPr>
              <a:t>Conexión VPN sin cliente</a:t>
            </a:r>
            <a:r>
              <a:rPr lang="es-419" sz="1400" dirty="0">
                <a:solidFill>
                  <a:srgbClr val="000000"/>
                </a:solidFill>
              </a:rPr>
              <a:t> - La conexión se asegura utilizando una conexión SSL de navegador web. </a:t>
            </a:r>
          </a:p>
          <a:p>
            <a:pPr marL="285750" indent="-285750" algn="l" rtl="0">
              <a:spcAft>
                <a:spcPts val="600"/>
              </a:spcAft>
              <a:buFont typeface="Arial" panose="020B0604020202020204" pitchFamily="34" charset="0"/>
              <a:buChar char="•"/>
            </a:pPr>
            <a:r>
              <a:rPr lang="es-419" sz="1400" b="1" dirty="0">
                <a:solidFill>
                  <a:srgbClr val="000000"/>
                </a:solidFill>
              </a:rPr>
              <a:t>Conexión VPN basada en el cliente</a:t>
            </a:r>
            <a:r>
              <a:rPr lang="es-419" sz="1400" dirty="0">
                <a:solidFill>
                  <a:srgbClr val="000000"/>
                </a:solidFill>
              </a:rPr>
              <a:t> - El software de cliente VPN, como Cisco </a:t>
            </a:r>
            <a:r>
              <a:rPr lang="es-419" sz="1400" dirty="0" err="1">
                <a:solidFill>
                  <a:srgbClr val="000000"/>
                </a:solidFill>
              </a:rPr>
              <a:t>AnyConnect</a:t>
            </a:r>
            <a:r>
              <a:rPr lang="es-419" sz="1400" dirty="0">
                <a:solidFill>
                  <a:srgbClr val="000000"/>
                </a:solidFill>
              </a:rPr>
              <a:t> </a:t>
            </a:r>
            <a:r>
              <a:rPr lang="es-419" sz="1400" dirty="0" err="1">
                <a:solidFill>
                  <a:srgbClr val="000000"/>
                </a:solidFill>
              </a:rPr>
              <a:t>Secure</a:t>
            </a:r>
            <a:r>
              <a:rPr lang="es-419" sz="1400" dirty="0">
                <a:solidFill>
                  <a:srgbClr val="000000"/>
                </a:solidFill>
              </a:rPr>
              <a:t> </a:t>
            </a:r>
            <a:r>
              <a:rPr lang="es-419" sz="1400" dirty="0" err="1">
                <a:solidFill>
                  <a:srgbClr val="000000"/>
                </a:solidFill>
              </a:rPr>
              <a:t>Mobility</a:t>
            </a:r>
            <a:r>
              <a:rPr lang="es-419" sz="1400" dirty="0">
                <a:solidFill>
                  <a:srgbClr val="000000"/>
                </a:solidFill>
              </a:rPr>
              <a:t> Client, debe instalarse en el dispositivo final del usuario remoto.</a:t>
            </a:r>
          </a:p>
        </p:txBody>
      </p:sp>
      <p:pic>
        <p:nvPicPr>
          <p:cNvPr id="6" name="Picture 5">
            <a:extLst>
              <a:ext uri="{FF2B5EF4-FFF2-40B4-BE49-F238E27FC236}">
                <a16:creationId xmlns:a16="http://schemas.microsoft.com/office/drawing/2014/main" id="{6DB01212-D472-5840-8A69-42C2E04B033A}"/>
              </a:ext>
            </a:extLst>
          </p:cNvPr>
          <p:cNvPicPr>
            <a:picLocks noChangeAspect="1"/>
          </p:cNvPicPr>
          <p:nvPr/>
        </p:nvPicPr>
        <p:blipFill>
          <a:blip r:embed="rId4"/>
          <a:stretch>
            <a:fillRect/>
          </a:stretch>
        </p:blipFill>
        <p:spPr>
          <a:xfrm>
            <a:off x="4589692" y="1244896"/>
            <a:ext cx="4258773" cy="2653708"/>
          </a:xfrm>
          <a:prstGeom prst="rect">
            <a:avLst/>
          </a:prstGeom>
        </p:spPr>
      </p:pic>
    </p:spTree>
    <p:custDataLst>
      <p:tags r:id="rId1"/>
    </p:custDataLst>
    <p:extLst>
      <p:ext uri="{BB962C8B-B14F-4D97-AF65-F5344CB8AC3E}">
        <p14:creationId xmlns:p14="http://schemas.microsoft.com/office/powerpoint/2010/main" val="29782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10089</TotalTime>
  <Words>3078</Words>
  <Application>Microsoft Office PowerPoint</Application>
  <PresentationFormat>Presentación en pantalla (16:9)</PresentationFormat>
  <Paragraphs>283</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CiscoSans ExtraLight</vt:lpstr>
      <vt:lpstr>Courier New</vt:lpstr>
      <vt:lpstr>Neusa</vt:lpstr>
      <vt:lpstr>Default Theme</vt:lpstr>
      <vt:lpstr>Conceptos de VPN e IPsec</vt:lpstr>
      <vt:lpstr>Tecnología VPN</vt:lpstr>
      <vt:lpstr>Tecnología VPN Redes privadas virtuales</vt:lpstr>
      <vt:lpstr>Tecnología VPN Beneficios VPN</vt:lpstr>
      <vt:lpstr>Tecnología VPN  VPNs de sitio a sitio y acceso remoto</vt:lpstr>
      <vt:lpstr>Tecnología VPN VPN de sitio a sitio y acceso remoto (Cont.)</vt:lpstr>
      <vt:lpstr>Tecnología VPN VPN para empresas y proveedores de servicios</vt:lpstr>
      <vt:lpstr>Tipos de VPN</vt:lpstr>
      <vt:lpstr>Tipos de VPN VPN de acceso remoto</vt:lpstr>
      <vt:lpstr>Tipos de VPN VPN SSL Una red privada virtual de capa de conexión segura (VPN SSL) es una red privada virtual (VPN) creada utilizando el protocolo de capa de sockets seguros (SSL) para crear una conexión segura y cifrada a través de una red menos segura, como Internet. https://www.f5.com/es_es/services/resources/glossary/ssl-vpn  </vt:lpstr>
      <vt:lpstr>Tipos de VPN VPNs IPsec de sitio a sitio</vt:lpstr>
      <vt:lpstr>Tipos de VPN GRE sobre IPsec</vt:lpstr>
      <vt:lpstr>Tipos de VPN GRE sobre IPsec (Cont.)</vt:lpstr>
      <vt:lpstr>Tipos de VPN GRE sobre IPsec (Cont.)</vt:lpstr>
      <vt:lpstr>Tipos de VPN VPN dinámicas multipunto</vt:lpstr>
      <vt:lpstr>Tipos de VPN Interfaz de túnel virtual IPsec</vt:lpstr>
      <vt:lpstr>Tipos de VPN VPN de MPLS del proveedor de servicios</vt:lpstr>
      <vt:lpstr>IPsec</vt:lpstr>
      <vt:lpstr>IPSec Video - Conceptos de IPsec</vt:lpstr>
      <vt:lpstr>IPSec Tecnologías IPsec</vt:lpstr>
      <vt:lpstr>IPSec Tecnologías IPsec (Cont.)</vt:lpstr>
      <vt:lpstr>IPSec Protocolo de Encapsulación IPsec</vt:lpstr>
      <vt:lpstr>IPSec Confidencialidad</vt:lpstr>
      <vt:lpstr>IPSec Confidencialidad(Cont.)</vt:lpstr>
      <vt:lpstr>IPSec Integridad</vt:lpstr>
      <vt:lpstr>IPSec Autenticación</vt:lpstr>
      <vt:lpstr>IPSec Intercambio seguro de llaves con Diffie-Hellman</vt:lpstr>
      <vt:lpstr>IPSec Video: transporte IPsec y modo de túnel</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Lizethe Pérez Fuertes</cp:lastModifiedBy>
  <cp:revision>264</cp:revision>
  <dcterms:created xsi:type="dcterms:W3CDTF">2019-10-18T06:21:22Z</dcterms:created>
  <dcterms:modified xsi:type="dcterms:W3CDTF">2023-02-03T21:51:50Z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