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7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597C-920B-F335-D3A8-20C163CB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6271-62FD-92C0-8179-D1BF582F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1EC9-1C7D-B55E-1E78-DCE5EA2D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0EF6-D7C3-6C0A-BFDF-DB970DE9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D9A9-AB96-D31D-BF2F-ABA72DAE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0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16B2-A9D1-5FED-F9F3-79B04C48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2893B-7E3C-981D-C957-D4623964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2B46-AEC1-574E-948B-73D0935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AB48-D077-BADF-9DD5-8836DB2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A2BB-4AA8-527C-A801-5A34ED90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9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E49E-903A-17DE-E56D-D001FF2B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010C0-7F79-3C27-408E-DC3DD745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43-59FB-8072-CDA0-543A9433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A803-C93A-BFA5-E6C0-FD0C051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846C-D4C7-B074-58E9-213CC1A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8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6622-D5AF-B9F9-2ADD-3CAA72C4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D1E6-43F2-D395-B1B5-A4A3F745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F792-B676-F8C7-7EFA-E8F5416C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F5A4-50F5-E593-6CF3-7095F77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2E0D-009C-D969-3F71-D24B0D1D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4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B40-D94C-8CE9-64A7-8B5A19B3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78E3-2FB3-1B4B-4742-5B464A09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D971-5F53-1922-AEDB-B1F3807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E568-DD63-C8CA-CDB5-F84319F6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AC31-9928-67E5-065F-05D5D83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7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EF8F-FCF6-5803-78FE-A9BFEAC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6016-A603-4D4A-191C-A258DFDB5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9C644-1513-EAC3-8256-F78E0DAA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9A3A-9F35-81C7-381B-91C8DE3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2A55-EEF4-1D0F-0CDF-3201D8FA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843D-FF96-BE60-4848-045F4E4B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87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6014-3870-4686-D343-5D78C43E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4397B-E0B3-2822-58CA-F325D721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F937-0625-C77D-12B3-2BF4EE3E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CD482-6979-8873-EB45-E1E1C3C77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8126E-383D-C3D6-7EDD-29B7DD71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8C6C4-5D14-680B-7DCE-0D2B2A8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69E47-50ED-CA34-78D0-7C5FE0C0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87E31-088B-024E-0EEB-6BFB12C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4A5C-013F-C2B9-1850-39DD4046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A15C0-C3CB-090D-0BE6-542C71CB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2A452-C6A8-B696-8D99-11C80EF3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D85C-44E1-9CEA-36AF-5FD404C8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518C6-7CFD-4DED-AF7A-9A9B8C2D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AB31-415F-10F5-C852-27BC102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D2F4-CB60-AC6E-59D8-3C022DCF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85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A1F8-F7DE-02B1-BD12-FF3BF433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8CF0-4EB8-8474-FCEF-FE6AB0F2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6C350-5C3B-D0F9-0D9B-5D039A16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30E4-F404-39AB-EEE5-B1A52AB3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2DD6-AA67-FCAB-D576-4A19935A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C472-1E2A-97FC-24AE-9B7C7500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81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5A1-B6F0-3FA3-E5A0-DCBC34EE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0AE42-973B-2A51-64CE-5FB2E3322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CAE2-F585-15DE-8D4D-FD7D432F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85A3-D0AD-EECE-A3E4-5618F63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E715-AC44-96DB-FD00-A18E5712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7D1A7-13AD-9344-35CB-5C517D45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A2317-6A64-24FF-AF3B-63C61FAB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6D89-B043-B4D9-A51C-A46F150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9F62-885C-57D6-78BA-85E729B3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9DA-9B74-4254-9A95-503BF56FE34A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D13D-1C95-CDB2-804A-18CFCB9B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9253-E1E6-6359-EE13-1086F4F5F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23C-D65E-4974-8CD7-3E2E7807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41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57400" y="30480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MX" altLang="es-MX" sz="3600" b="1"/>
              <a:t>Capacidad del canal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095501" y="1143001"/>
            <a:ext cx="3571875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Capacidad de Shannon</a:t>
            </a:r>
            <a:endParaRPr lang="es-MX" altLang="es-MX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2238376" y="1857376"/>
            <a:ext cx="7858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s-MX" altLang="es-MX" sz="1800">
                <a:latin typeface="ZapfHumnst BT"/>
              </a:rPr>
              <a:t>Tomando estos conceptos, en 1944, Claude Shannon definió una fórmula para determinar la </a:t>
            </a:r>
            <a:r>
              <a:rPr lang="es-MX" altLang="es-MX" sz="1800" b="1">
                <a:latin typeface="ZapfHumnst BT"/>
              </a:rPr>
              <a:t>máxima tasa de datos teórica de un canal.</a:t>
            </a:r>
            <a:endParaRPr lang="es-MX" altLang="es-MX" sz="2400"/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309814" y="5484814"/>
            <a:ext cx="3500437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>
                <a:latin typeface="ZapfHumnst BT"/>
              </a:rPr>
              <a:t>B</a:t>
            </a:r>
            <a:r>
              <a:rPr lang="es-MX" altLang="es-MX" sz="1800">
                <a:latin typeface="ZapfHumnst BT"/>
              </a:rPr>
              <a:t> = Ancho de banda del canal</a:t>
            </a:r>
            <a:endParaRPr lang="es-MX" altLang="es-MX" sz="2400"/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2309813" y="5992814"/>
            <a:ext cx="6786562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>
                <a:latin typeface="ZapfHumnst BT"/>
              </a:rPr>
              <a:t>S/N </a:t>
            </a:r>
            <a:r>
              <a:rPr lang="es-MX" altLang="es-MX" sz="1800">
                <a:latin typeface="ZapfHumnst BT"/>
              </a:rPr>
              <a:t> = Es la relación señal – ruido, expresado en Decibeles (db)</a:t>
            </a:r>
            <a:endParaRPr lang="es-MX" altLang="es-MX" sz="24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309813" y="4984751"/>
            <a:ext cx="4286250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>
                <a:latin typeface="ZapfHumnst BT"/>
              </a:rPr>
              <a:t>C </a:t>
            </a:r>
            <a:r>
              <a:rPr lang="es-MX" altLang="es-MX" sz="1800">
                <a:latin typeface="ZapfHumnst BT"/>
              </a:rPr>
              <a:t>= Es la capacidad del canal en bps</a:t>
            </a:r>
            <a:endParaRPr lang="es-MX" altLang="es-MX" sz="2400"/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6881814" y="5000626"/>
            <a:ext cx="3500437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>
                <a:latin typeface="ZapfHumnst BT"/>
              </a:rPr>
              <a:t>S</a:t>
            </a:r>
            <a:r>
              <a:rPr lang="es-MX" altLang="es-MX" sz="1800">
                <a:latin typeface="ZapfHumnst BT"/>
              </a:rPr>
              <a:t> = Potencia de la señal</a:t>
            </a:r>
            <a:endParaRPr lang="es-MX" altLang="es-MX" sz="2400"/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6881814" y="5500689"/>
            <a:ext cx="3500437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>
                <a:latin typeface="ZapfHumnst BT"/>
              </a:rPr>
              <a:t>N</a:t>
            </a:r>
            <a:r>
              <a:rPr lang="es-MX" altLang="es-MX" sz="1800">
                <a:latin typeface="ZapfHumnst BT"/>
              </a:rPr>
              <a:t> = Potencia del ruido</a:t>
            </a:r>
            <a:endParaRPr lang="es-MX" altLang="es-MX" sz="2400"/>
          </a:p>
        </p:txBody>
      </p:sp>
      <p:grpSp>
        <p:nvGrpSpPr>
          <p:cNvPr id="2" name="38 Grupo"/>
          <p:cNvGrpSpPr>
            <a:grpSpLocks/>
          </p:cNvGrpSpPr>
          <p:nvPr/>
        </p:nvGrpSpPr>
        <p:grpSpPr bwMode="auto">
          <a:xfrm>
            <a:off x="4024314" y="3000375"/>
            <a:ext cx="4143377" cy="1740670"/>
            <a:chOff x="2500298" y="2928934"/>
            <a:chExt cx="4143406" cy="1740280"/>
          </a:xfrm>
        </p:grpSpPr>
        <p:sp>
          <p:nvSpPr>
            <p:cNvPr id="37900" name="7 CuadroTexto"/>
            <p:cNvSpPr txBox="1">
              <a:spLocks noChangeArrowheads="1"/>
            </p:cNvSpPr>
            <p:nvPr/>
          </p:nvSpPr>
          <p:spPr bwMode="auto">
            <a:xfrm>
              <a:off x="2714613" y="3071810"/>
              <a:ext cx="3571900" cy="463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C = B log</a:t>
              </a:r>
              <a:r>
                <a:rPr lang="es-MX" altLang="es-MX" sz="1800" baseline="-25000">
                  <a:latin typeface="ZapfHumnst BT"/>
                </a:rPr>
                <a:t>2</a:t>
              </a:r>
              <a:r>
                <a:rPr lang="es-MX" altLang="es-MX" sz="1800">
                  <a:latin typeface="ZapfHumnst BT"/>
                </a:rPr>
                <a:t> (1 + S/N </a:t>
              </a:r>
              <a:r>
                <a:rPr lang="es-MX" altLang="es-MX" sz="1800" b="1" i="1">
                  <a:solidFill>
                    <a:schemeClr val="accent2"/>
                  </a:solidFill>
                  <a:cs typeface="Times New Roman" pitchFamily="18" charset="0"/>
                </a:rPr>
                <a:t>Watts</a:t>
              </a:r>
              <a:r>
                <a:rPr lang="es-MX" altLang="es-MX" sz="1800">
                  <a:latin typeface="ZapfHumnst BT"/>
                </a:rPr>
                <a:t>)</a:t>
              </a:r>
              <a:endParaRPr lang="es-MX" altLang="es-MX" sz="1800"/>
            </a:p>
          </p:txBody>
        </p:sp>
        <p:sp>
          <p:nvSpPr>
            <p:cNvPr id="37901" name="31 CuadroTexto"/>
            <p:cNvSpPr txBox="1">
              <a:spLocks noChangeArrowheads="1"/>
            </p:cNvSpPr>
            <p:nvPr/>
          </p:nvSpPr>
          <p:spPr bwMode="auto">
            <a:xfrm>
              <a:off x="2571737" y="3500438"/>
              <a:ext cx="4071967" cy="1168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endParaRPr lang="es-MX" altLang="es-MX" sz="800">
                <a:latin typeface="ZapfHumnst BT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S/N </a:t>
              </a:r>
              <a:r>
                <a:rPr lang="es-MX" altLang="es-MX" sz="1800" b="1" i="1">
                  <a:solidFill>
                    <a:schemeClr val="accent2"/>
                  </a:solidFill>
                  <a:cs typeface="Times New Roman" pitchFamily="18" charset="0"/>
                </a:rPr>
                <a:t>Decibeles</a:t>
              </a:r>
              <a:r>
                <a:rPr lang="es-MX" altLang="es-MX" sz="1800">
                  <a:latin typeface="ZapfHumnst BT"/>
                </a:rPr>
                <a:t> = 10 log </a:t>
              </a:r>
              <a:r>
                <a:rPr lang="es-MX" altLang="es-MX" sz="1800" baseline="-25000">
                  <a:latin typeface="ZapfHumnst BT"/>
                </a:rPr>
                <a:t>10 </a:t>
              </a:r>
            </a:p>
            <a:p>
              <a:pPr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endParaRPr lang="es-MX" altLang="es-MX" sz="1800"/>
            </a:p>
          </p:txBody>
        </p:sp>
        <p:sp>
          <p:nvSpPr>
            <p:cNvPr id="37902" name="32 CuadroTexto"/>
            <p:cNvSpPr txBox="1">
              <a:spLocks noChangeArrowheads="1"/>
            </p:cNvSpPr>
            <p:nvPr/>
          </p:nvSpPr>
          <p:spPr bwMode="auto">
            <a:xfrm>
              <a:off x="5214942" y="3576267"/>
              <a:ext cx="642943" cy="934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S</a:t>
              </a:r>
            </a:p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N</a:t>
              </a:r>
              <a:endParaRPr lang="es-MX" altLang="es-MX" sz="1800"/>
            </a:p>
          </p:txBody>
        </p:sp>
        <p:cxnSp>
          <p:nvCxnSpPr>
            <p:cNvPr id="37903" name="33 Conector recto"/>
            <p:cNvCxnSpPr>
              <a:cxnSpLocks noChangeShapeType="1"/>
            </p:cNvCxnSpPr>
            <p:nvPr/>
          </p:nvCxnSpPr>
          <p:spPr bwMode="auto">
            <a:xfrm>
              <a:off x="5286380" y="4074703"/>
              <a:ext cx="50006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4" name="34 CuadroTexto"/>
            <p:cNvSpPr txBox="1">
              <a:spLocks noChangeArrowheads="1"/>
            </p:cNvSpPr>
            <p:nvPr/>
          </p:nvSpPr>
          <p:spPr bwMode="auto">
            <a:xfrm>
              <a:off x="5786446" y="3849835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i="1">
                  <a:solidFill>
                    <a:schemeClr val="accent2"/>
                  </a:solidFill>
                  <a:cs typeface="Times New Roman" pitchFamily="18" charset="0"/>
                </a:rPr>
                <a:t>Watts</a:t>
              </a:r>
            </a:p>
          </p:txBody>
        </p:sp>
        <p:sp>
          <p:nvSpPr>
            <p:cNvPr id="37905" name="37 Rectángulo"/>
            <p:cNvSpPr>
              <a:spLocks noChangeArrowheads="1"/>
            </p:cNvSpPr>
            <p:nvPr/>
          </p:nvSpPr>
          <p:spPr bwMode="auto">
            <a:xfrm>
              <a:off x="2500298" y="2928934"/>
              <a:ext cx="4143404" cy="164307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</p:grpSp>
    </p:spTree>
    <p:extLst>
      <p:ext uri="{BB962C8B-B14F-4D97-AF65-F5344CB8AC3E}">
        <p14:creationId xmlns:p14="http://schemas.microsoft.com/office/powerpoint/2010/main" val="26552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9" grpId="0"/>
      <p:bldP spid="10" grpId="0"/>
      <p:bldP spid="12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057400" y="30480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MX" altLang="es-MX" sz="3600" b="1"/>
              <a:t>Capacidad del canal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095501" y="1143001"/>
            <a:ext cx="3571875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Tx/>
              <a:buNone/>
            </a:pP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Capacidad de Shannon</a:t>
            </a:r>
            <a:endParaRPr lang="es-MX" altLang="es-MX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2238376" y="1857376"/>
            <a:ext cx="7858125" cy="4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s-MX" altLang="es-MX" sz="1800">
                <a:latin typeface="ZapfHumnst BT"/>
              </a:rPr>
              <a:t>Esta expresión muestra, en decibelios, </a:t>
            </a:r>
            <a:r>
              <a:rPr lang="es-MX" altLang="es-MX" sz="1800" b="1">
                <a:latin typeface="ZapfHumnst BT"/>
              </a:rPr>
              <a:t>cuánto excede la señal al nivel de ruido. </a:t>
            </a:r>
            <a:endParaRPr lang="es-MX" altLang="es-MX" sz="2400" b="1"/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166939" y="4214814"/>
            <a:ext cx="7858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s-MX" altLang="es-MX" sz="1800">
                <a:latin typeface="ZapfHumnst BT"/>
              </a:rPr>
              <a:t>Una relación </a:t>
            </a:r>
            <a:r>
              <a:rPr lang="es-MX" altLang="es-MX" sz="1800" b="1">
                <a:latin typeface="ZapfHumnst BT"/>
              </a:rPr>
              <a:t>señal-ruido (S/N) alta significará una señal de alta calidad</a:t>
            </a:r>
            <a:r>
              <a:rPr lang="es-MX" altLang="es-MX" sz="1800">
                <a:latin typeface="ZapfHumnst BT"/>
              </a:rPr>
              <a:t>, por lo tanto la necesidad de un número reducido de repetidores.</a:t>
            </a:r>
            <a:endParaRPr lang="es-MX" altLang="es-MX" sz="2400" b="1"/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2166939" y="5148263"/>
            <a:ext cx="78581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s-MX" altLang="es-MX" sz="1800">
                <a:latin typeface="ZapfHumnst BT"/>
              </a:rPr>
              <a:t>La relación señal-ruido (S/N) es importante en la transmisión de datos digitales, ya que ésta determina la</a:t>
            </a:r>
            <a:r>
              <a:rPr lang="es-MX" altLang="es-MX" sz="1800" b="1">
                <a:latin typeface="ZapfHumnst BT"/>
              </a:rPr>
              <a:t> máxima velocidad de transmisión </a:t>
            </a:r>
            <a:r>
              <a:rPr lang="es-MX" altLang="es-MX" sz="1800">
                <a:latin typeface="ZapfHumnst BT"/>
              </a:rPr>
              <a:t>que se puede conseguir.</a:t>
            </a:r>
            <a:endParaRPr lang="es-MX" altLang="es-MX" sz="2400" b="1"/>
          </a:p>
        </p:txBody>
      </p:sp>
      <p:grpSp>
        <p:nvGrpSpPr>
          <p:cNvPr id="2" name="22 Grupo"/>
          <p:cNvGrpSpPr>
            <a:grpSpLocks/>
          </p:cNvGrpSpPr>
          <p:nvPr/>
        </p:nvGrpSpPr>
        <p:grpSpPr bwMode="auto">
          <a:xfrm>
            <a:off x="4024314" y="2781299"/>
            <a:ext cx="4071937" cy="1169038"/>
            <a:chOff x="1643042" y="2710271"/>
            <a:chExt cx="4071966" cy="1168650"/>
          </a:xfrm>
        </p:grpSpPr>
        <p:sp>
          <p:nvSpPr>
            <p:cNvPr id="38921" name="7 CuadroTexto"/>
            <p:cNvSpPr txBox="1">
              <a:spLocks noChangeArrowheads="1"/>
            </p:cNvSpPr>
            <p:nvPr/>
          </p:nvSpPr>
          <p:spPr bwMode="auto">
            <a:xfrm>
              <a:off x="1643042" y="2710271"/>
              <a:ext cx="4071966" cy="11686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endParaRPr lang="es-MX" altLang="es-MX" sz="800">
                <a:latin typeface="ZapfHumnst BT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S/N </a:t>
              </a:r>
              <a:r>
                <a:rPr lang="es-MX" altLang="es-MX" sz="1800" b="1" i="1">
                  <a:solidFill>
                    <a:schemeClr val="accent2"/>
                  </a:solidFill>
                  <a:cs typeface="Times New Roman" pitchFamily="18" charset="0"/>
                </a:rPr>
                <a:t>Decibeles</a:t>
              </a:r>
              <a:r>
                <a:rPr lang="es-MX" altLang="es-MX" sz="1800">
                  <a:latin typeface="ZapfHumnst BT"/>
                </a:rPr>
                <a:t> = 10 log </a:t>
              </a:r>
              <a:r>
                <a:rPr lang="es-MX" altLang="es-MX" sz="1800" baseline="-25000">
                  <a:latin typeface="ZapfHumnst BT"/>
                </a:rPr>
                <a:t>10 </a:t>
              </a:r>
            </a:p>
            <a:p>
              <a:pPr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endParaRPr lang="es-MX" altLang="es-MX" sz="1800"/>
            </a:p>
          </p:txBody>
        </p:sp>
        <p:sp>
          <p:nvSpPr>
            <p:cNvPr id="38922" name="10 CuadroTexto"/>
            <p:cNvSpPr txBox="1">
              <a:spLocks noChangeArrowheads="1"/>
            </p:cNvSpPr>
            <p:nvPr/>
          </p:nvSpPr>
          <p:spPr bwMode="auto">
            <a:xfrm>
              <a:off x="4286248" y="2786100"/>
              <a:ext cx="642942" cy="93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S</a:t>
              </a:r>
            </a:p>
            <a:p>
              <a:pPr algn="ctr">
                <a:lnSpc>
                  <a:spcPct val="150000"/>
                </a:lnSpc>
                <a:buClr>
                  <a:schemeClr val="tx1"/>
                </a:buClr>
                <a:buSzPct val="65000"/>
                <a:buFontTx/>
                <a:buNone/>
              </a:pPr>
              <a:r>
                <a:rPr lang="es-MX" altLang="es-MX" sz="1800">
                  <a:latin typeface="ZapfHumnst BT"/>
                </a:rPr>
                <a:t>N</a:t>
              </a:r>
              <a:endParaRPr lang="es-MX" altLang="es-MX" sz="1800"/>
            </a:p>
          </p:txBody>
        </p:sp>
        <p:cxnSp>
          <p:nvCxnSpPr>
            <p:cNvPr id="38923" name="14 Conector recto"/>
            <p:cNvCxnSpPr>
              <a:cxnSpLocks noChangeShapeType="1"/>
            </p:cNvCxnSpPr>
            <p:nvPr/>
          </p:nvCxnSpPr>
          <p:spPr bwMode="auto">
            <a:xfrm>
              <a:off x="4357686" y="3284536"/>
              <a:ext cx="50006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4" name="17 CuadroTexto"/>
            <p:cNvSpPr txBox="1">
              <a:spLocks noChangeArrowheads="1"/>
            </p:cNvSpPr>
            <p:nvPr/>
          </p:nvSpPr>
          <p:spPr bwMode="auto">
            <a:xfrm>
              <a:off x="4857752" y="3059668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i="1">
                  <a:solidFill>
                    <a:schemeClr val="accent2"/>
                  </a:solidFill>
                  <a:cs typeface="Times New Roman" pitchFamily="18" charset="0"/>
                </a:rPr>
                <a:t>Watts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15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ZapfHumnst BT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Lizethe Pérez Fuertes</dc:creator>
  <cp:lastModifiedBy>Lizethe Pérez Fuertes</cp:lastModifiedBy>
  <cp:revision>1</cp:revision>
  <dcterms:created xsi:type="dcterms:W3CDTF">2024-04-17T22:06:57Z</dcterms:created>
  <dcterms:modified xsi:type="dcterms:W3CDTF">2024-04-17T22:07:38Z</dcterms:modified>
</cp:coreProperties>
</file>