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329" r:id="rId3"/>
    <p:sldId id="332" r:id="rId4"/>
    <p:sldId id="342" r:id="rId5"/>
    <p:sldId id="326" r:id="rId6"/>
    <p:sldId id="343" r:id="rId7"/>
    <p:sldId id="345" r:id="rId8"/>
    <p:sldId id="346" r:id="rId9"/>
    <p:sldId id="331" r:id="rId10"/>
    <p:sldId id="344" r:id="rId11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3366CC"/>
    <a:srgbClr val="EE2200"/>
    <a:srgbClr val="050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2873" autoAdjust="0"/>
  </p:normalViewPr>
  <p:slideViewPr>
    <p:cSldViewPr>
      <p:cViewPr varScale="1">
        <p:scale>
          <a:sx n="99" d="100"/>
          <a:sy n="99" d="100"/>
        </p:scale>
        <p:origin x="1872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23/04/2024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35066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23/04/2024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23/04/2024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23/04/2024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23/04/2024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23/04/2024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23/04/2024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23/04/2024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23/04/2024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23/04/2024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23/04/2024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23/04/2024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23/04/2024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Ejercicio 18. NAT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Monterrey, Campus Querétaro</a:t>
            </a: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853914F6-FE98-4C47-9A17-305EC2A41F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639" y="3573016"/>
            <a:ext cx="3670721" cy="233770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11ECD4F-D7F5-1728-AABB-2C8E849C999D}"/>
              </a:ext>
            </a:extLst>
          </p:cNvPr>
          <p:cNvSpPr txBox="1">
            <a:spLocks/>
          </p:cNvSpPr>
          <p:nvPr/>
        </p:nvSpPr>
        <p:spPr>
          <a:xfrm>
            <a:off x="802556" y="444008"/>
            <a:ext cx="765787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3003B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Implementación de redes de área amplia</a:t>
            </a:r>
          </a:p>
        </p:txBody>
      </p:sp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FA668D5-E379-CD9A-F40B-86D405A09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4" y="2872176"/>
            <a:ext cx="8460432" cy="2848002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66847" y="0"/>
            <a:ext cx="8784976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del servidor DNS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C2FBB8-293D-1C2B-26AE-75F1BE4A93AA}"/>
              </a:ext>
            </a:extLst>
          </p:cNvPr>
          <p:cNvSpPr txBox="1"/>
          <p:nvPr/>
        </p:nvSpPr>
        <p:spPr>
          <a:xfrm>
            <a:off x="539552" y="1348169"/>
            <a:ext cx="8064896" cy="1524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Configurar el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servidor DNS 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con registros para los servidores del tec, tinder y DNS:</a:t>
            </a:r>
          </a:p>
          <a:p>
            <a:pPr marL="800100" lvl="1" indent="-342900" algn="just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www.tec.com (dirección pública)	</a:t>
            </a:r>
          </a:p>
          <a:p>
            <a:pPr marL="800100" lvl="1" indent="-342900" algn="just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tinder.com</a:t>
            </a:r>
          </a:p>
          <a:p>
            <a:pPr marL="800100" lvl="1" indent="-342900" algn="just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DNS.com	</a:t>
            </a:r>
          </a:p>
        </p:txBody>
      </p:sp>
    </p:spTree>
    <p:extLst>
      <p:ext uri="{BB962C8B-B14F-4D97-AF65-F5344CB8AC3E}">
        <p14:creationId xmlns:p14="http://schemas.microsoft.com/office/powerpoint/2010/main" val="2101885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FB3F64D-6942-50B0-84D0-84C794A7D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891" y="4186328"/>
            <a:ext cx="7818218" cy="2631817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9513" y="0"/>
            <a:ext cx="8872310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DHCP, rutas estáticas, NAT y DNS</a:t>
            </a:r>
          </a:p>
        </p:txBody>
      </p:sp>
      <p:sp>
        <p:nvSpPr>
          <p:cNvPr id="6" name="7 CuadroTexto">
            <a:extLst>
              <a:ext uri="{FF2B5EF4-FFF2-40B4-BE49-F238E27FC236}">
                <a16:creationId xmlns:a16="http://schemas.microsoft.com/office/drawing/2014/main" id="{B042F61A-9B59-44FB-8ECE-B57CC43CF6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182" y="1005401"/>
            <a:ext cx="8610305" cy="3165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tiene el </a:t>
            </a:r>
            <a:r>
              <a:rPr lang="es-MX" sz="15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diseño de una red </a:t>
            </a:r>
            <a:r>
              <a:rPr lang="es-MX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 establecida.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cuenta con un subneteo con máscaras de longitud variable (</a:t>
            </a:r>
            <a:r>
              <a:rPr lang="es-MX" sz="15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VLSM</a:t>
            </a:r>
            <a:r>
              <a:rPr lang="es-MX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trabajará con una </a:t>
            </a:r>
            <a:r>
              <a:rPr lang="es-MX" sz="15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 privada 10.x.x.x</a:t>
            </a:r>
            <a:r>
              <a:rPr lang="es-MX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instalará el servicio de </a:t>
            </a:r>
            <a:r>
              <a:rPr lang="es-MX" sz="15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 centralizado</a:t>
            </a:r>
            <a:r>
              <a:rPr lang="es-MX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instalarán </a:t>
            </a:r>
            <a:r>
              <a:rPr lang="es-MX" sz="15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rutas estáticas </a:t>
            </a:r>
            <a:r>
              <a:rPr lang="es-MX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el ISP hacia las redes de la empresa.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instalará una </a:t>
            </a:r>
            <a:r>
              <a:rPr lang="es-MX" sz="15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ruta estática </a:t>
            </a:r>
            <a:r>
              <a:rPr lang="es-MX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el ISP con el direccionamiento público asignado.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instalará el </a:t>
            </a:r>
            <a:r>
              <a:rPr lang="es-MX" sz="15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servicio de NAT</a:t>
            </a:r>
            <a:r>
              <a:rPr lang="es-MX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instalará un </a:t>
            </a:r>
            <a:r>
              <a:rPr lang="es-MX" sz="15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servidor con direccionamiento estático </a:t>
            </a:r>
            <a:r>
              <a:rPr lang="es-MX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accederlo desde el exterior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instalará un </a:t>
            </a:r>
            <a:r>
              <a:rPr lang="es-MX" sz="15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servidor DNS</a:t>
            </a:r>
            <a:r>
              <a:rPr lang="es-MX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4526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9512" y="0"/>
            <a:ext cx="8784976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DHCP</a:t>
            </a:r>
          </a:p>
        </p:txBody>
      </p:sp>
      <p:sp>
        <p:nvSpPr>
          <p:cNvPr id="6" name="7 CuadroTexto">
            <a:extLst>
              <a:ext uri="{FF2B5EF4-FFF2-40B4-BE49-F238E27FC236}">
                <a16:creationId xmlns:a16="http://schemas.microsoft.com/office/drawing/2014/main" id="{B042F61A-9B59-44FB-8ECE-B57CC43CF6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124744"/>
            <a:ext cx="8253282" cy="1524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Instalaremos el servicio de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 centralizado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Un servicio centralizado es aquel que se configura en un solo ruteador.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¿Dónde instalaremos el servicio?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¿Cómo seleccionar la IP de la interfaz que ayudará a resolver el DHCP?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85C6AF-8D78-FFF7-537A-7A5407F23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52936"/>
            <a:ext cx="9144000" cy="307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02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51520" y="72008"/>
            <a:ext cx="8784976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DHCP</a:t>
            </a:r>
          </a:p>
        </p:txBody>
      </p:sp>
      <p:sp>
        <p:nvSpPr>
          <p:cNvPr id="5" name="7 CuadroTexto">
            <a:extLst>
              <a:ext uri="{FF2B5EF4-FFF2-40B4-BE49-F238E27FC236}">
                <a16:creationId xmlns:a16="http://schemas.microsoft.com/office/drawing/2014/main" id="{1939908B-A22B-4F30-B672-5DA27864DE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161470"/>
            <a:ext cx="7545950" cy="1893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servicio de DHCP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 a asignar a los equipos terminales: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Dirección IP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Máscara de subred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Puerta de enlace predeterminada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Servidor DNS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401AC3-FA4E-FABB-475B-45C567326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8" y="3105024"/>
            <a:ext cx="9057924" cy="304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3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625760" y="1196752"/>
            <a:ext cx="8001000" cy="504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Excluir las direcciones estáticas del pool de DHCP.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 dhcp excluded-address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Dir_IP_Inicial Dir_IP_Final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Font typeface="+mj-lt"/>
              <a:buAutoNum type="arabicPeriod" startAt="2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un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 de direcciones dinámicas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serán asignadas cuando sean solicitadas.</a:t>
            </a:r>
          </a:p>
          <a:p>
            <a:pPr lvl="1">
              <a:lnSpc>
                <a:spcPct val="150000"/>
              </a:lnSpc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 dhcp pool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NombrePool</a:t>
            </a:r>
          </a:p>
          <a:p>
            <a:pPr lvl="1">
              <a:lnSpc>
                <a:spcPct val="150000"/>
              </a:lnSpc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dirIP_inicial Máscara de subred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 startAt="2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Establecer la  puerta de enlace predeterminada (default Gateway):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default-router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</a:p>
          <a:p>
            <a:pPr marL="342900" lvl="1" indent="-3429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 startAt="4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Establecer el servidor dns: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dns-server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dirIP-Server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53752"/>
            <a:ext cx="8820472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un servicio DHCP</a:t>
            </a:r>
          </a:p>
        </p:txBody>
      </p:sp>
    </p:spTree>
    <p:extLst>
      <p:ext uri="{BB962C8B-B14F-4D97-AF65-F5344CB8AC3E}">
        <p14:creationId xmlns:p14="http://schemas.microsoft.com/office/powerpoint/2010/main" val="280177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04D45F3-C05D-5FD5-7AF9-353740356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56" y="3180519"/>
            <a:ext cx="8964488" cy="3017681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9512" y="0"/>
            <a:ext cx="8784976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ruteo estático</a:t>
            </a:r>
          </a:p>
        </p:txBody>
      </p:sp>
      <p:sp>
        <p:nvSpPr>
          <p:cNvPr id="5" name="7 CuadroTexto">
            <a:extLst>
              <a:ext uri="{FF2B5EF4-FFF2-40B4-BE49-F238E27FC236}">
                <a16:creationId xmlns:a16="http://schemas.microsoft.com/office/drawing/2014/main" id="{53A6B150-9682-60C5-EAF4-78F92F3DC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297" y="908720"/>
            <a:ext cx="8640960" cy="2262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En el 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ISP-ALESTRA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Configura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rutas estáticas 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hacia las redes 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verde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amarilla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Configurar una 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ruta estática 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del next-hop o recursiva a su puerta de enlace en RB utilizando el rango de direcciones de red pública asignado </a:t>
            </a:r>
            <a:r>
              <a:rPr lang="es-MX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170.15.9.32 /27</a:t>
            </a:r>
          </a:p>
          <a:p>
            <a:pPr marL="0" lvl="1" indent="0" algn="just">
              <a:lnSpc>
                <a:spcPct val="150000"/>
              </a:lnSpc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En el ruteador 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RB</a:t>
            </a:r>
          </a:p>
          <a:p>
            <a:pPr marL="3429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Configure una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ruta por default 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hacia el 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ISP</a:t>
            </a:r>
          </a:p>
        </p:txBody>
      </p:sp>
    </p:spTree>
    <p:extLst>
      <p:ext uri="{BB962C8B-B14F-4D97-AF65-F5344CB8AC3E}">
        <p14:creationId xmlns:p14="http://schemas.microsoft.com/office/powerpoint/2010/main" val="75359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CEB6630-D58C-6172-1454-71F2EACDF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3140968"/>
            <a:ext cx="9036496" cy="3041920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9512" y="0"/>
            <a:ext cx="8784976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NAT estático</a:t>
            </a:r>
          </a:p>
        </p:txBody>
      </p:sp>
      <p:sp>
        <p:nvSpPr>
          <p:cNvPr id="5" name="7 CuadroTexto">
            <a:extLst>
              <a:ext uri="{FF2B5EF4-FFF2-40B4-BE49-F238E27FC236}">
                <a16:creationId xmlns:a16="http://schemas.microsoft.com/office/drawing/2014/main" id="{53A6B150-9682-60C5-EAF4-78F92F3DC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186186"/>
            <a:ext cx="8280920" cy="1893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Probar conectividad interna y externa.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el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servicio de NAT estático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 para el servidor del </a:t>
            </a:r>
            <a:r>
              <a:rPr lang="es-MX" sz="1600" dirty="0" err="1">
                <a:latin typeface="Arial" panose="020B0604020202020204" pitchFamily="34" charset="0"/>
                <a:cs typeface="Arial" panose="020B0604020202020204" pitchFamily="34" charset="0"/>
              </a:rPr>
              <a:t>tec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Establecer la traducción estática de direcciones de uno a uno, es decir, traducir la dirección IP privada del servidor del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por una dirección IP pública. Utiliza la primera dirección pública disponible del </a:t>
            </a:r>
            <a:r>
              <a:rPr lang="es-ES" sz="1600" dirty="0">
                <a:solidFill>
                  <a:srgbClr val="EEECE1">
                    <a:lumMod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 de direcciones IP públicas asignado: </a:t>
            </a:r>
            <a:r>
              <a:rPr lang="es-MX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170.15.9.32 /27</a:t>
            </a:r>
            <a:endParaRPr lang="es-MX" sz="16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349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CEB6630-D58C-6172-1454-71F2EACDF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2" y="3255557"/>
            <a:ext cx="9036496" cy="3041920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9512" y="0"/>
            <a:ext cx="8784976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NAT</a:t>
            </a:r>
          </a:p>
        </p:txBody>
      </p:sp>
      <p:sp>
        <p:nvSpPr>
          <p:cNvPr id="5" name="7 CuadroTexto">
            <a:extLst>
              <a:ext uri="{FF2B5EF4-FFF2-40B4-BE49-F238E27FC236}">
                <a16:creationId xmlns:a16="http://schemas.microsoft.com/office/drawing/2014/main" id="{53A6B150-9682-60C5-EAF4-78F92F3DC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941013"/>
            <a:ext cx="8640960" cy="2314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+mj-lt"/>
              <a:buAutoNum type="arabicPeriod" startAt="3"/>
            </a:pP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el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servicio de NAT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¿Cómo conectar direcciones </a:t>
            </a: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 privadas 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direcciones </a:t>
            </a: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 públicas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Configuraremos el servicio de NAT con una </a:t>
            </a:r>
            <a:r>
              <a:rPr lang="es-ES" sz="1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lista de control de acceso 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permita que todos los usuarios de la red local puedan salir al exterior.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Instalaremos el servicio de NAT utilizando el POOL de las siguientes direcciones IP públicas: </a:t>
            </a:r>
            <a:r>
              <a:rPr lang="es-MX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170.15.9.32 /27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Descarte la primera IP disponible del POOL, ya que fue asignada al direccionamiento estático del servidor del </a:t>
            </a:r>
            <a:r>
              <a:rPr lang="es-MX" sz="14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300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CEB6630-D58C-6172-1454-71F2EACDF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33" y="3789040"/>
            <a:ext cx="8784976" cy="2957252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9512" y="0"/>
            <a:ext cx="8784976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NAT</a:t>
            </a:r>
          </a:p>
        </p:txBody>
      </p:sp>
      <p:sp>
        <p:nvSpPr>
          <p:cNvPr id="5" name="7 CuadroTexto">
            <a:extLst>
              <a:ext uri="{FF2B5EF4-FFF2-40B4-BE49-F238E27FC236}">
                <a16:creationId xmlns:a16="http://schemas.microsoft.com/office/drawing/2014/main" id="{53A6B150-9682-60C5-EAF4-78F92F3DC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941013"/>
            <a:ext cx="8640960" cy="3053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1200"/>
              </a:spcBef>
              <a:buFont typeface="+mj-lt"/>
              <a:buAutoNum type="arabicPeriod" startAt="4"/>
            </a:pP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Especificar las </a:t>
            </a: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interfaces interiores y exteriores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es decir, vamos a especificar si haremos </a:t>
            </a:r>
            <a:r>
              <a:rPr lang="es-MX" sz="14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nateo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interno o externo en </a:t>
            </a: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RB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 </a:t>
            </a:r>
            <a:r>
              <a:rPr lang="es-MX" sz="1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Tipo-Número</a:t>
            </a:r>
          </a:p>
          <a:p>
            <a:pPr lvl="1">
              <a:lnSpc>
                <a:spcPct val="150000"/>
              </a:lnSpc>
            </a:pPr>
            <a:r>
              <a:rPr lang="es-MX" sz="14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4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4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endParaRPr lang="es-MX" sz="14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s-MX" sz="1400" u="sng" dirty="0">
                <a:latin typeface="Arial" panose="020B0604020202020204" pitchFamily="34" charset="0"/>
                <a:cs typeface="Arial" panose="020B0604020202020204" pitchFamily="34" charset="0"/>
              </a:rPr>
              <a:t>Todas las interfaces que tengamos configuradas en nuestra red local.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 </a:t>
            </a:r>
            <a:r>
              <a:rPr lang="es-MX" sz="1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Tipo-Número</a:t>
            </a:r>
          </a:p>
          <a:p>
            <a:pPr lvl="1">
              <a:lnSpc>
                <a:spcPct val="150000"/>
              </a:lnSpc>
            </a:pPr>
            <a:r>
              <a:rPr lang="es-MX" sz="14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4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4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outside</a:t>
            </a:r>
            <a:endParaRPr lang="es-MX" sz="14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2438" lvl="1" indent="0">
              <a:lnSpc>
                <a:spcPct val="150000"/>
              </a:lnSpc>
            </a:pPr>
            <a:r>
              <a:rPr lang="es-MX" sz="1400" u="sng" dirty="0">
                <a:latin typeface="Arial" panose="020B0604020202020204" pitchFamily="34" charset="0"/>
                <a:cs typeface="Arial" panose="020B0604020202020204" pitchFamily="34" charset="0"/>
              </a:rPr>
              <a:t>Todas las interfaces que tengamos configuradas con un proveedor de servicios (ISP</a:t>
            </a: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), ya que por ahí va a salir la traducción del direccionamiento privado a público.</a:t>
            </a:r>
            <a:endParaRPr lang="es-MX" sz="1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847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9456</TotalTime>
  <Words>598</Words>
  <Application>Microsoft Office PowerPoint</Application>
  <PresentationFormat>On-screen Show (4:3)</PresentationFormat>
  <Paragraphs>62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Dom Casual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256</cp:revision>
  <dcterms:created xsi:type="dcterms:W3CDTF">2013-06-11T22:32:36Z</dcterms:created>
  <dcterms:modified xsi:type="dcterms:W3CDTF">2024-04-23T20:51:20Z</dcterms:modified>
</cp:coreProperties>
</file>