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3"/>
  </p:notesMasterIdLst>
  <p:handoutMasterIdLst>
    <p:handoutMasterId r:id="rId24"/>
  </p:handoutMasterIdLst>
  <p:sldIdLst>
    <p:sldId id="500" r:id="rId3"/>
    <p:sldId id="791" r:id="rId4"/>
    <p:sldId id="996" r:id="rId5"/>
    <p:sldId id="998" r:id="rId6"/>
    <p:sldId id="999" r:id="rId7"/>
    <p:sldId id="913" r:id="rId8"/>
    <p:sldId id="1007" r:id="rId9"/>
    <p:sldId id="980" r:id="rId10"/>
    <p:sldId id="1008" r:id="rId11"/>
    <p:sldId id="1009" r:id="rId12"/>
    <p:sldId id="1011" r:id="rId13"/>
    <p:sldId id="1014" r:id="rId14"/>
    <p:sldId id="1022" r:id="rId15"/>
    <p:sldId id="1023" r:id="rId16"/>
    <p:sldId id="1015" r:id="rId17"/>
    <p:sldId id="1016" r:id="rId18"/>
    <p:sldId id="1017" r:id="rId19"/>
    <p:sldId id="1019" r:id="rId20"/>
    <p:sldId id="1020" r:id="rId21"/>
    <p:sldId id="1021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89335" autoAdjust="0"/>
  </p:normalViewPr>
  <p:slideViewPr>
    <p:cSldViewPr snapToGrid="0">
      <p:cViewPr varScale="1">
        <p:scale>
          <a:sx n="76" d="100"/>
          <a:sy n="76" d="100"/>
        </p:scale>
        <p:origin x="14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68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53271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5.2.1.3 – Verificación de SSH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5.2.2.1 – Seguridad de los puertos sin utilizar</a:t>
            </a:r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Seguridad de puertos: 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Seguridad de puertos: 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19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Seguridad de puertos: 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040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5.2.2.3 – Seguridad de puertos: Modos de violación de 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5.2.2.3 – Seguridad de puertos: Modos de violación de seguridad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5.2.2.4 – Seguridad de puertos: Configuración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23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marR="0" indent="0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5.2.1.1 – Funcionamiento de SSH</a:t>
            </a:r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5.2.1.2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Configuración de SSH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5.2.1.3 – Verificación de SSH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3526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5: Configuración de un switch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Verificación de SSH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7840" y="1494960"/>
            <a:ext cx="5516881" cy="472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9445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los puertos sin utilizar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886" y="1425893"/>
            <a:ext cx="6436422" cy="502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3320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Funcionamiento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1432560"/>
            <a:ext cx="8305800" cy="447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permite el acceso a las direcciones MAC de los dispositivos legítimos, mientras que otras direcciones MAC se rechazan.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Cualquier intento adicional de conexión por parte de direcciones MAC desconocidas generará una violación de seguridad.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Las direcciones MAC seguras se pueden configurar de varias maneras: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estáticas: </a:t>
            </a:r>
            <a:r>
              <a:rPr lang="es-ES" sz="1800" dirty="0">
                <a:latin typeface="+mn-lt"/>
              </a:rPr>
              <a:t>se configuran manualmente y se agregan a la configuración en ejecución (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mac-address </a:t>
            </a:r>
            <a:r>
              <a:rPr lang="es-ES" sz="1800" i="1" dirty="0">
                <a:latin typeface="Courier New" panose="02070309020205020404" pitchFamily="49" charset="0"/>
              </a:rPr>
              <a:t>dirección-mac</a:t>
            </a:r>
            <a:r>
              <a:rPr lang="es-ES" sz="1800" dirty="0">
                <a:latin typeface="+mn-lt"/>
              </a:rPr>
              <a:t>)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dinámicas: </a:t>
            </a:r>
            <a:r>
              <a:rPr lang="es-ES" sz="1800" dirty="0">
                <a:latin typeface="+mn-lt"/>
              </a:rPr>
              <a:t>se eliminan al reiniciarse el switch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persistentes:</a:t>
            </a:r>
            <a:r>
              <a:rPr lang="es-ES" sz="1800" dirty="0">
                <a:latin typeface="+mn-lt"/>
              </a:rPr>
              <a:t> se agregan a la configuración en ejecución y se obtienen en forma dinámica (comando del modo de configuración de interfaces 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mac-address sticky</a:t>
            </a:r>
            <a:r>
              <a:rPr lang="es-ES" sz="1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68936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Funcionamiento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0952" y="1522871"/>
            <a:ext cx="9096977" cy="475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estáticas: </a:t>
            </a:r>
          </a:p>
          <a:p>
            <a:pPr marL="914400" lvl="3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</a:pPr>
            <a:r>
              <a:rPr lang="es-ES" sz="1800" b="1" dirty="0" err="1">
                <a:latin typeface="Courier New" panose="02070309020205020404" pitchFamily="49" charset="0"/>
              </a:rPr>
              <a:t>switchport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</a:rPr>
              <a:t>port-security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</a:rPr>
              <a:t>mac-address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i="1" dirty="0">
                <a:latin typeface="Courier New" panose="02070309020205020404" pitchFamily="49" charset="0"/>
              </a:rPr>
              <a:t>dirección-</a:t>
            </a:r>
            <a:r>
              <a:rPr lang="es-ES" sz="1800" i="1" dirty="0" err="1">
                <a:latin typeface="Courier New" panose="02070309020205020404" pitchFamily="49" charset="0"/>
              </a:rPr>
              <a:t>mac</a:t>
            </a:r>
            <a:endParaRPr lang="es-ES" sz="1800" i="1" dirty="0">
              <a:latin typeface="Courier New" panose="02070309020205020404" pitchFamily="49" charset="0"/>
            </a:endParaRPr>
          </a:p>
          <a:p>
            <a:pPr marL="914400" lvl="3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800" b="1" dirty="0">
              <a:solidFill>
                <a:srgbClr val="FF0000"/>
              </a:solidFill>
              <a:latin typeface="+mn-lt"/>
            </a:endParaRP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configura manualmente.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agrega a la tabla de direcciones CAM (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Content </a:t>
            </a:r>
            <a:r>
              <a:rPr lang="es-MX" sz="1400" b="0" i="0" dirty="0" err="1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Addressable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MX" sz="1400" b="0" i="0" dirty="0" err="1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Memory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guarda en la </a:t>
            </a:r>
            <a:r>
              <a:rPr lang="es-MX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running-</a:t>
            </a:r>
            <a:r>
              <a:rPr lang="es-MX" sz="1800" i="1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puede hacer permanente guardando la configuración.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dinámicas:</a:t>
            </a: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 aprende del tráfico que atraviesa la interfaz.</a:t>
            </a: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 la guarda en la tabla de direcciones CAM (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Content </a:t>
            </a:r>
            <a:r>
              <a:rPr lang="es-MX" sz="1400" b="0" i="0" dirty="0" err="1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Addressable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MX" sz="1400" b="0" i="0" dirty="0" err="1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Memory</a:t>
            </a:r>
            <a:r>
              <a:rPr lang="es-MX" sz="1400" b="0" i="0" dirty="0">
                <a:solidFill>
                  <a:srgbClr val="54565A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l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 pierde cuando se reinicia el equipo.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persistentes:</a:t>
            </a:r>
            <a:r>
              <a:rPr lang="es-ES" sz="1800" dirty="0">
                <a:latin typeface="+mn-lt"/>
              </a:rPr>
              <a:t> </a:t>
            </a:r>
          </a:p>
          <a:p>
            <a:pPr marL="914400" lvl="3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1800" b="1" dirty="0" err="1">
                <a:latin typeface="Courier New" panose="02070309020205020404" pitchFamily="49" charset="0"/>
              </a:rPr>
              <a:t>switchport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</a:rPr>
              <a:t>port-security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</a:rPr>
              <a:t>mac-address</a:t>
            </a:r>
            <a:r>
              <a:rPr lang="es-ES" sz="1800" b="1" dirty="0">
                <a:latin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</a:rPr>
              <a:t>sticky</a:t>
            </a:r>
            <a:endParaRPr lang="es-ES" sz="1800" b="1" dirty="0">
              <a:latin typeface="Courier New" panose="02070309020205020404" pitchFamily="49" charset="0"/>
            </a:endParaRPr>
          </a:p>
          <a:p>
            <a:pPr marL="914400" lvl="3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800" dirty="0">
              <a:latin typeface="+mn-lt"/>
            </a:endParaRPr>
          </a:p>
          <a:p>
            <a:pPr marL="1257300" lvl="2" indent="-342900" algn="l" defTabSz="814388">
              <a:lnSpc>
                <a:spcPct val="100000"/>
              </a:lnSpc>
              <a:spcAft>
                <a:spcPts val="0"/>
              </a:spcAft>
              <a:buClr>
                <a:srgbClr val="708CA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 dice al </a:t>
            </a:r>
            <a:r>
              <a:rPr lang="es-ES" sz="1800" dirty="0" err="1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switch</a:t>
            </a: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que de forma dinámica aprenda la dirección MAC de origen y agregue los comandos </a:t>
            </a:r>
            <a:r>
              <a:rPr lang="es-ES" sz="1800" dirty="0" err="1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port-security</a:t>
            </a: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al running-</a:t>
            </a:r>
            <a:r>
              <a:rPr lang="es-ES" sz="1800" dirty="0" err="1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config</a:t>
            </a:r>
            <a:r>
              <a:rPr lang="es-ES" sz="1800" dirty="0">
                <a:solidFill>
                  <a:srgbClr val="11111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637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Tabla CAM</a:t>
            </a:r>
            <a:br>
              <a:rPr dirty="0"/>
            </a:br>
            <a:r>
              <a:rPr lang="es-ES" dirty="0"/>
              <a:t>CAM (Content </a:t>
            </a:r>
            <a:r>
              <a:rPr lang="es-ES" dirty="0" err="1"/>
              <a:t>Addressable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64054B-5D0A-4C15-B88D-14CE2DAC2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48" y="1386953"/>
            <a:ext cx="3958739" cy="50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773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Modos de violación de seguridad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371" y="1895233"/>
            <a:ext cx="8305800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IOS considera que hay una violación de seguridad cuando: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agregó la cantidad máxima de direcciones MAC seguras a la tabla CAM para esa interfaz, y una estación cuya dirección MAC no figura en la tabla de direcciones intenta acceder a la interfaz.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Cuando se detecta una violación, hay tres acciones posibles que se pueden realizar: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Proteger: no se recibe ninguna notificación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Restringir: se recibe una notificación sobre una violación de seguridad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Apagar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/>
              <a:t>Comando del modo de configuración de interfaces 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violation </a:t>
            </a:r>
            <a:r>
              <a:rPr lang="es-ES" sz="1800" dirty="0">
                <a:latin typeface="Courier New" panose="02070309020205020404" pitchFamily="49" charset="0"/>
              </a:rPr>
              <a:t>{</a:t>
            </a:r>
            <a:r>
              <a:rPr lang="es-ES" sz="1800" b="1" i="1" dirty="0">
                <a:latin typeface="Courier New" panose="02070309020205020404" pitchFamily="49" charset="0"/>
              </a:rPr>
              <a:t>protect </a:t>
            </a:r>
            <a:r>
              <a:rPr lang="es-ES" sz="1800" i="1" dirty="0">
                <a:latin typeface="Courier New" panose="02070309020205020404" pitchFamily="49" charset="0"/>
              </a:rPr>
              <a:t>|</a:t>
            </a:r>
            <a:r>
              <a:rPr lang="es-ES" sz="1800" b="1" i="1" dirty="0">
                <a:latin typeface="Courier New" panose="02070309020205020404" pitchFamily="49" charset="0"/>
              </a:rPr>
              <a:t> restrict </a:t>
            </a:r>
            <a:r>
              <a:rPr lang="es-ES" sz="1800" i="1" dirty="0">
                <a:latin typeface="Courier New" panose="02070309020205020404" pitchFamily="49" charset="0"/>
              </a:rPr>
              <a:t>|</a:t>
            </a:r>
            <a:r>
              <a:rPr lang="es-ES" sz="1800" b="1" i="1" dirty="0">
                <a:latin typeface="Courier New" panose="02070309020205020404" pitchFamily="49" charset="0"/>
              </a:rPr>
              <a:t>shutdown</a:t>
            </a:r>
            <a:r>
              <a:rPr lang="es-ES" sz="1800" dirty="0">
                <a:latin typeface="Courier New" panose="02070309020205020404" pitchFamily="49" charset="0"/>
              </a:rPr>
              <a:t>}</a:t>
            </a:r>
            <a:endParaRPr lang="es-E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762780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Modos de violación de seguridad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58" y="1828800"/>
            <a:ext cx="8050854" cy="31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0247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Configuración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822" y="1373989"/>
            <a:ext cx="4193781" cy="177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712" y="1268165"/>
            <a:ext cx="3348000" cy="24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607" y="1828799"/>
            <a:ext cx="4329621" cy="373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23" y="3251422"/>
            <a:ext cx="4456784" cy="33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8052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Verificación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" y="1647825"/>
            <a:ext cx="5172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09" y="1486258"/>
            <a:ext cx="4362765" cy="2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3" y="4060508"/>
            <a:ext cx="52197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0868" y="4042246"/>
            <a:ext cx="3384591" cy="2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2207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Verificación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" y="1893570"/>
            <a:ext cx="5238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491" y="1781493"/>
            <a:ext cx="3510938" cy="2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93" y="4635818"/>
            <a:ext cx="5133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8173" y="4426394"/>
            <a:ext cx="2257415" cy="2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3935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5.1 Configuración básica de un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VLAN rangos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85134E-69E5-46D0-A33A-08644799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4" y="1472219"/>
            <a:ext cx="6977409" cy="42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137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16312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80" y="1785207"/>
            <a:ext cx="7533139" cy="458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0329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60152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112" y="1939288"/>
            <a:ext cx="6923964" cy="327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919" y="5039678"/>
            <a:ext cx="5086350" cy="13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43131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60152"/>
            <a:ext cx="8772157" cy="838200"/>
          </a:xfrm>
        </p:spPr>
        <p:txBody>
          <a:bodyPr/>
          <a:lstStyle/>
          <a:p>
            <a:pPr eaLnBrk="1" hangingPunct="1">
              <a:tabLst>
                <a:tab pos="2328863" algn="l"/>
              </a:tabLst>
            </a:pPr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474" y="2263646"/>
            <a:ext cx="5935844" cy="28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54" y="2617470"/>
            <a:ext cx="579428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055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5.2 Seguridad de switches: Administración e implementación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Funcionamiento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870" y="1308792"/>
            <a:ext cx="8752915" cy="5093780"/>
          </a:xfrm>
        </p:spPr>
        <p:txBody>
          <a:bodyPr/>
          <a:lstStyle/>
          <a:p>
            <a:r>
              <a:rPr lang="es-ES" sz="2000" dirty="0"/>
              <a:t>Shell seguro (SSH) es un protocolo que proporciona una conexión segura (cifrada) a un dispositivo remoto basada en la línea de comandos.</a:t>
            </a:r>
          </a:p>
          <a:p>
            <a:r>
              <a:rPr lang="es-ES" sz="2000" dirty="0"/>
              <a:t>SSH debería reemplazar a Telnet para las conexiones de administración, debido a sus sólidas características de cifrado.</a:t>
            </a:r>
          </a:p>
          <a:p>
            <a:r>
              <a:rPr lang="es-ES" sz="2000" dirty="0"/>
              <a:t>SSH utiliza el puerto TCP 22 de manera predeterminada. </a:t>
            </a:r>
          </a:p>
          <a:p>
            <a:r>
              <a:rPr lang="es-ES" sz="2000" dirty="0"/>
              <a:t>Telnet utiliza el puerto TCP 23.</a:t>
            </a:r>
          </a:p>
          <a:p>
            <a:r>
              <a:rPr lang="es-ES" sz="2000" dirty="0"/>
              <a:t>Para habilitar SSH en switches Catalyst 2960, se requiere una versión del software de IOS que incluya características y capacidades criptográficas (cifradas).</a:t>
            </a:r>
          </a:p>
          <a:p>
            <a:endParaRPr lang="es-ES" sz="2000" dirty="0"/>
          </a:p>
          <a:p>
            <a:endParaRPr lang="es-ES" sz="16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2453931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Configuración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357313"/>
            <a:ext cx="4912995" cy="497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023414"/>
            <a:ext cx="283464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Verificar la compatibilidad con SHH: </a:t>
            </a:r>
            <a:r>
              <a:rPr lang="es-ES" sz="1600" b="1" dirty="0">
                <a:latin typeface="Courier New" panose="02070309020205020404" pitchFamily="49" charset="0"/>
              </a:rPr>
              <a:t>show ip ssh</a:t>
            </a:r>
            <a:r>
              <a:rPr lang="es-ES" sz="1600" b="1" dirty="0">
                <a:latin typeface="+mn-lt"/>
              </a:rPr>
              <a:t>.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el dominio IP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Generar pares de claves RSA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la autenticación de usuario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las líneas vty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Habilitar la versión 2 de SSH.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77159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Verificación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638" y="2261759"/>
            <a:ext cx="4798352" cy="420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0CEC709-458C-48CD-9735-6E3D57AD727E}"/>
              </a:ext>
            </a:extLst>
          </p:cNvPr>
          <p:cNvSpPr/>
          <p:nvPr/>
        </p:nvSpPr>
        <p:spPr>
          <a:xfrm>
            <a:off x="596638" y="1534809"/>
            <a:ext cx="40001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ssh</a:t>
            </a:r>
            <a:r>
              <a:rPr lang="en-US" b="1" spc="-45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–l</a:t>
            </a:r>
            <a:r>
              <a:rPr lang="en-US" b="1" spc="-5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r>
              <a:rPr lang="en-US" b="1" spc="-45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172.16.99.11</a:t>
            </a:r>
            <a:r>
              <a:rPr lang="en-US" b="1" spc="15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5841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29033</TotalTime>
  <Pages>28</Pages>
  <Words>1191</Words>
  <Application>Microsoft Office PowerPoint</Application>
  <PresentationFormat>Presentación en pantalla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Open Sans</vt:lpstr>
      <vt:lpstr>Symbol</vt:lpstr>
      <vt:lpstr>Wingdings</vt:lpstr>
      <vt:lpstr>PPT-TMPLT-WHT_C</vt:lpstr>
      <vt:lpstr>NetAcad-4F_PPT-WHT_060408</vt:lpstr>
      <vt:lpstr>Capítulo 5: Configuración de un switch</vt:lpstr>
      <vt:lpstr>5.1 Configuración básica de un switch</vt:lpstr>
      <vt:lpstr>Configurar un switch con parámetros iniciales Configurar el acceso a la administración de un switch</vt:lpstr>
      <vt:lpstr>Configurar un switch con parámetros iniciales Configurar el acceso a la administración de un switch (continuación)</vt:lpstr>
      <vt:lpstr>Configurar un switch con parámetros iniciales Configurar el acceso a la administración de un switch (continuación)</vt:lpstr>
      <vt:lpstr>5.2 Seguridad de switches: Administración e implementación</vt:lpstr>
      <vt:lpstr>Acceso remoto seguro Funcionamiento de SSH</vt:lpstr>
      <vt:lpstr>Acceso remoto seguro Configuración de SSH</vt:lpstr>
      <vt:lpstr>Acceso remoto seguro Verificación de SSH</vt:lpstr>
      <vt:lpstr>Acceso remoto seguro Verificación de SSH (continuación)</vt:lpstr>
      <vt:lpstr>Seguridad de los puertos de un switch Seguridad de los puertos sin utilizar</vt:lpstr>
      <vt:lpstr>Seguridad de los puertos de un switch Seguridad de puertos: Funcionamiento</vt:lpstr>
      <vt:lpstr>Seguridad de los puertos de un switch Seguridad de puertos: Funcionamiento</vt:lpstr>
      <vt:lpstr>Tabla CAM CAM (Content Addressable Memory)</vt:lpstr>
      <vt:lpstr>Seguridad de los puertos de un switch Seguridad de puertos: Modos de violación de seguridad</vt:lpstr>
      <vt:lpstr>Seguridad de los puertos de un switch Seguridad de puertos: Modos de violación de seguridad (continuación)</vt:lpstr>
      <vt:lpstr>Seguridad de los puertos de un switch Seguridad de puertos: Configuración</vt:lpstr>
      <vt:lpstr>Seguridad de los puertos de un switch Seguridad de puertos: Verificación</vt:lpstr>
      <vt:lpstr>Seguridad de los puertos de un switch Seguridad de puertos: Verificación (continuación)</vt:lpstr>
      <vt:lpstr>Seguridad de los puertos de un switch VLAN rangos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1084</cp:revision>
  <cp:lastPrinted>1999-01-27T00:54:54Z</cp:lastPrinted>
  <dcterms:created xsi:type="dcterms:W3CDTF">2006-10-23T15:07:30Z</dcterms:created>
  <dcterms:modified xsi:type="dcterms:W3CDTF">2021-09-22T20:02:38Z</dcterms:modified>
</cp:coreProperties>
</file>