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54" r:id="rId2"/>
    <p:sldId id="259" r:id="rId3"/>
    <p:sldId id="359" r:id="rId4"/>
    <p:sldId id="261" r:id="rId5"/>
    <p:sldId id="360" r:id="rId6"/>
    <p:sldId id="357" r:id="rId7"/>
    <p:sldId id="340" r:id="rId8"/>
    <p:sldId id="342" r:id="rId9"/>
    <p:sldId id="347" r:id="rId10"/>
    <p:sldId id="353" r:id="rId11"/>
    <p:sldId id="350" r:id="rId12"/>
    <p:sldId id="356" r:id="rId13"/>
    <p:sldId id="351" r:id="rId14"/>
  </p:sldIdLst>
  <p:sldSz cx="12192000" cy="6858000"/>
  <p:notesSz cx="9296400" cy="7010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79"/>
    <a:srgbClr val="A647D1"/>
    <a:srgbClr val="83E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40" autoAdjust="0"/>
  </p:normalViewPr>
  <p:slideViewPr>
    <p:cSldViewPr>
      <p:cViewPr varScale="1">
        <p:scale>
          <a:sx n="78" d="100"/>
          <a:sy n="78" d="100"/>
        </p:scale>
        <p:origin x="59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374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169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5489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57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430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s-MX" noProof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15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3908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631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425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72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07/02/2024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5539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4308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07/02/2024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342584" cy="1470025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TC 3003B </a:t>
            </a:r>
            <a:br>
              <a:rPr lang="es-MX" sz="3200" b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Redes de área amplia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106612"/>
            <a:ext cx="7848600" cy="900137"/>
          </a:xfr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Ejercicio 2: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VLANs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, rutas estáticas y por default</a:t>
            </a:r>
          </a:p>
          <a:p>
            <a:pPr>
              <a:spcAft>
                <a:spcPts val="60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4BFC986-6D54-472C-AD54-15826305B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44" y="3093460"/>
            <a:ext cx="2808312" cy="33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381000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 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Comandos para el Switch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6003FC0E-25B6-447D-86B1-50C83DB3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64602"/>
            <a:ext cx="6248400" cy="344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Creación de las VLANs con nombre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NombreVLAN-asociadaVID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  <a:p>
            <a:pPr>
              <a:lnSpc>
                <a:spcPct val="150000"/>
              </a:lnSpc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Asignación de los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VLAN  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access vlan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7588CF2B-42DE-4476-B511-687DB7E1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488205"/>
            <a:ext cx="38100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Definición del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8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-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por default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228600" y="914400"/>
            <a:ext cx="11201400" cy="2047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requiere configurar un protocolo de ruteo, el ruteador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 configurado para trabajar como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 on stick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(una sola interfaz física se encarga de enrutar los paquetes de varias VLANs). Solamente de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bemos saber cómo el tráfico interno va a salir al exterior.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stablecer una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ruta por default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encargue de sacar el tráfico a Internet. </a:t>
            </a:r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EB6DB2-BC53-41ED-8E85-70CA00123834}"/>
              </a:ext>
            </a:extLst>
          </p:cNvPr>
          <p:cNvSpPr txBox="1"/>
          <p:nvPr/>
        </p:nvSpPr>
        <p:spPr>
          <a:xfrm>
            <a:off x="647700" y="3006141"/>
            <a:ext cx="3810000" cy="343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Cuando definimos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nuestra interface de salida (s0/0/0) 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tenemos una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directamente conectada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utilizamos la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dirección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recursiva. 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concatenamos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interface de salida de nuestro router y la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completamente conectada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ES_trad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6F994E-0F35-44F5-A9CB-1E1130672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311" y="3089896"/>
            <a:ext cx="6597989" cy="327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7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estáticas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838200" y="1219200"/>
            <a:ext cx="112014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en 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necesarias para conectar el tráfico de Internet con la red local.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36F73B-FC93-81EC-414C-255EAB61D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905000"/>
            <a:ext cx="830150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7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85800" y="914400"/>
            <a:ext cx="10591800" cy="244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ts val="25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interna:</a:t>
            </a:r>
          </a:p>
          <a:p>
            <a:pPr marL="719138" lvl="1" indent="-273050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Conexión entre dispositivos que pertenecen a la misma VLAN.</a:t>
            </a:r>
          </a:p>
          <a:p>
            <a:pPr marL="719138" lvl="1" indent="-273050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Conexión entre dispositivos que pertenecen a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distintas (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interconexión entre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ts val="25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hacia el exterior (servidor CNN).</a:t>
            </a:r>
          </a:p>
          <a:p>
            <a:pPr marL="342900" indent="-342900">
              <a:lnSpc>
                <a:spcPts val="25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por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telnet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servidor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hacia todas las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los switches. </a:t>
            </a:r>
          </a:p>
          <a:p>
            <a:pPr marL="342900" indent="-342900">
              <a:lnSpc>
                <a:spcPts val="25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por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servidor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hacia el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ServerLocal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76200"/>
            <a:ext cx="8892480" cy="8382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Pruebas de conectividad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F6BCE3-CFFE-1F56-44EF-7E4988D52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497" y="3348234"/>
            <a:ext cx="6858000" cy="33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5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287269" y="1432011"/>
            <a:ext cx="9617455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lang="es-MX" spc="-10" dirty="0"/>
              <a:t>i</a:t>
            </a:r>
            <a:r>
              <a:rPr lang="es-MX" spc="-55" dirty="0"/>
              <a:t>n</a:t>
            </a:r>
            <a:r>
              <a:rPr lang="es-MX" spc="-35" dirty="0"/>
              <a:t>t</a:t>
            </a:r>
            <a:r>
              <a:rPr lang="es-MX" spc="-15" dirty="0"/>
              <a:t>e</a:t>
            </a:r>
            <a:r>
              <a:rPr lang="es-MX" spc="-50" dirty="0"/>
              <a:t>r</a:t>
            </a:r>
            <a:r>
              <a:rPr lang="es-MX" spc="-35" dirty="0"/>
              <a:t>c</a:t>
            </a:r>
            <a:r>
              <a:rPr lang="es-MX" spc="-20" dirty="0"/>
              <a:t>on</a:t>
            </a:r>
            <a:r>
              <a:rPr lang="es-MX" spc="-65" dirty="0"/>
              <a:t>e</a:t>
            </a:r>
            <a:r>
              <a:rPr lang="es-MX" spc="-5" dirty="0"/>
              <a:t>x</a:t>
            </a:r>
            <a:r>
              <a:rPr lang="es-MX" spc="-15" dirty="0"/>
              <a:t>ión</a:t>
            </a:r>
            <a:r>
              <a:rPr lang="es-ES" spc="-15" dirty="0"/>
              <a:t>,</a:t>
            </a:r>
            <a:r>
              <a:rPr dirty="0"/>
              <a:t> </a:t>
            </a:r>
            <a:r>
              <a:rPr lang="es-ES" spc="-15" dirty="0">
                <a:latin typeface="Calibri"/>
                <a:cs typeface="Calibri"/>
              </a:rPr>
              <a:t>la configuración de </a:t>
            </a:r>
            <a:r>
              <a:rPr lang="es-ES" b="1" spc="-15" dirty="0">
                <a:latin typeface="Calibri"/>
                <a:cs typeface="Calibri"/>
              </a:rPr>
              <a:t>VLANs</a:t>
            </a:r>
            <a:r>
              <a:rPr lang="es-ES" spc="-15" dirty="0">
                <a:latin typeface="Calibri"/>
                <a:cs typeface="Calibri"/>
              </a:rPr>
              <a:t>,</a:t>
            </a:r>
            <a:r>
              <a:rPr lang="es-ES" b="1" spc="-15" dirty="0">
                <a:latin typeface="Calibri"/>
                <a:cs typeface="Calibri"/>
              </a:rPr>
              <a:t> rutas estáticas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lang="es-ES" spc="-10" dirty="0">
                <a:latin typeface="Calibri"/>
                <a:cs typeface="Calibri"/>
              </a:rPr>
              <a:t>y una </a:t>
            </a:r>
            <a:r>
              <a:rPr lang="es-ES" b="1" spc="-10" dirty="0">
                <a:latin typeface="Calibri"/>
                <a:cs typeface="Calibri"/>
              </a:rPr>
              <a:t>ruta por default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 err="1"/>
              <a:t>c</a:t>
            </a:r>
            <a:r>
              <a:rPr spc="-20" dirty="0" err="1"/>
              <a:t>onectivid</a:t>
            </a:r>
            <a:r>
              <a:rPr spc="-5" dirty="0" err="1"/>
              <a:t>a</a:t>
            </a:r>
            <a:r>
              <a:rPr spc="-15" dirty="0" err="1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lang="es-ES" spc="-15" dirty="0"/>
              <a:t>l</a:t>
            </a:r>
            <a:r>
              <a:rPr spc="114" dirty="0"/>
              <a:t> </a:t>
            </a:r>
            <a:r>
              <a:rPr spc="-15" dirty="0" err="1"/>
              <a:t>e</a:t>
            </a:r>
            <a:r>
              <a:rPr spc="-10" dirty="0" err="1"/>
              <a:t>s</a:t>
            </a:r>
            <a:r>
              <a:rPr spc="-20" dirty="0" err="1"/>
              <a:t>paci</a:t>
            </a:r>
            <a:r>
              <a:rPr spc="-15" dirty="0" err="1"/>
              <a:t>o</a:t>
            </a:r>
            <a:r>
              <a:rPr lang="es-ES" spc="-15" dirty="0"/>
              <a:t> de trabajo de la compañía </a:t>
            </a:r>
            <a:r>
              <a:rPr lang="es-ES" b="1" spc="-15" dirty="0"/>
              <a:t>“Pisos y más”</a:t>
            </a:r>
            <a:r>
              <a:rPr b="1"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7000" y="457200"/>
            <a:ext cx="6477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Cas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pc="5" dirty="0">
                <a:solidFill>
                  <a:schemeClr val="accent4">
                    <a:lumMod val="50000"/>
                  </a:schemeClr>
                </a:solidFill>
              </a:rPr>
              <a:t>“Pisos y más”</a:t>
            </a:r>
            <a:endParaRPr spc="-2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Imagen 4" descr="Una captura de pantalla de un celular con l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0DF0B658-8BDF-4311-A02B-6133152272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124" y="3886200"/>
            <a:ext cx="31496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1" y="316533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Cas</a:t>
            </a:r>
            <a:r>
              <a:rPr sz="3200" b="1" spc="-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“Pisos y más”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333EBF-42F1-1F25-0BFB-07DFDE30A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371600"/>
            <a:ext cx="915682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6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4A06BD-AB81-CF45-0C30-626626844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947380"/>
            <a:ext cx="7620000" cy="3741253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874240" y="990600"/>
            <a:ext cx="10453817" cy="1967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00"/>
              </a:lnSpc>
              <a:spcAft>
                <a:spcPts val="600"/>
              </a:spcAft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Debemo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4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eali</a:t>
            </a:r>
            <a:r>
              <a:rPr sz="1600" spc="-35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dis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ñ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bas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4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tri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qu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25" dirty="0" err="1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1600" dirty="0" err="1">
                <a:latin typeface="Arial" panose="020B0604020202020204" pitchFamily="34" charset="0"/>
                <a:cs typeface="Arial" panose="020B0604020202020204" pitchFamily="34" charset="0"/>
              </a:rPr>
              <a:t>ablecidas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ES"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  <a:r>
              <a:rPr lang="es-MX" sz="160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spc="-2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MX" sz="1600" spc="-3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MX" sz="16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457200">
              <a:lnSpc>
                <a:spcPts val="25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lang="es-MX" sz="1600" spc="-20" dirty="0">
                <a:latin typeface="Arial" panose="020B0604020202020204" pitchFamily="34" charset="0"/>
                <a:cs typeface="Arial" panose="020B0604020202020204" pitchFamily="34" charset="0"/>
              </a:rPr>
              <a:t>Deb</a:t>
            </a:r>
            <a:r>
              <a:rPr lang="es-MX" sz="16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mos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utili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ar 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VL</a:t>
            </a:r>
            <a:r>
              <a:rPr sz="1600" b="1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457200">
              <a:lnSpc>
                <a:spcPts val="25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lang="es-MX" sz="1600" spc="-20" noProof="1">
                <a:latin typeface="Arial" panose="020B0604020202020204" pitchFamily="34" charset="0"/>
                <a:cs typeface="Arial" panose="020B0604020202020204" pitchFamily="34" charset="0"/>
              </a:rPr>
              <a:t>Deb</a:t>
            </a:r>
            <a:r>
              <a:rPr lang="es-MX" sz="1600" spc="-10" noProof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noProof="1">
                <a:latin typeface="Arial" panose="020B0604020202020204" pitchFamily="34" charset="0"/>
                <a:cs typeface="Arial" panose="020B0604020202020204" pitchFamily="34" charset="0"/>
              </a:rPr>
              <a:t>mos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utili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ar t</a:t>
            </a:r>
            <a:r>
              <a:rPr sz="1600" spc="-4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sz="1600" b="1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(M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2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4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vice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s)</a:t>
            </a:r>
          </a:p>
          <a:p>
            <a:pPr marL="469900" marR="6350" indent="-457200">
              <a:lnSpc>
                <a:spcPts val="25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Configurar</a:t>
            </a:r>
            <a:r>
              <a:rPr lang="es-MX" sz="16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6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</a:t>
            </a:r>
            <a:r>
              <a:rPr lang="es-MX" sz="16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VLAN1</a:t>
            </a:r>
            <a:r>
              <a:rPr lang="es-MX" sz="16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los switches </a:t>
            </a:r>
            <a:r>
              <a:rPr lang="es-MX" sz="1600" b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SCompany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s-MX" sz="1600" b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SEste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</a:t>
            </a:r>
            <a:r>
              <a:rPr lang="es-MX" sz="1600" b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SOeste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el</a:t>
            </a:r>
            <a:r>
              <a:rPr lang="es-MX" sz="16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default </a:t>
            </a:r>
            <a:r>
              <a:rPr lang="es-MX" sz="16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Gateway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9900" marR="6350" indent="-457200" algn="just">
              <a:lnSpc>
                <a:spcPts val="25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Deb</a:t>
            </a:r>
            <a:r>
              <a:rPr lang="es-ES" sz="16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mos</a:t>
            </a:r>
            <a:r>
              <a:rPr lang="es-E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spc="-3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onec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1600" spc="-10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s-E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es-E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spc="-5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lang="es-E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</a:t>
            </a:r>
            <a:r>
              <a:rPr lang="es-ES" sz="1600" spc="-3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es-E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s-ES"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s-ES" sz="1600" spc="1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vicios</a:t>
            </a:r>
            <a:r>
              <a:rPr lang="es-ES" sz="16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1600" spc="-3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1600" spc="-3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net. Para interconectar la red local con el proveedor de servicios es necesario instalar una </a:t>
            </a:r>
            <a:r>
              <a:rPr lang="es-ES"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ruta por default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874240" y="49427"/>
            <a:ext cx="10443519" cy="94117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026A3C0-BBC9-7922-EBF1-D395E490E45F}"/>
              </a:ext>
            </a:extLst>
          </p:cNvPr>
          <p:cNvSpPr txBox="1"/>
          <p:nvPr/>
        </p:nvSpPr>
        <p:spPr>
          <a:xfrm>
            <a:off x="863943" y="2957677"/>
            <a:ext cx="3276600" cy="1569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6350" indent="-457200">
              <a:lnSpc>
                <a:spcPts val="2500"/>
              </a:lnSpc>
              <a:buFont typeface="+mj-lt"/>
              <a:buAutoNum type="arabicPeriod" startAt="5"/>
              <a:tabLst>
                <a:tab pos="31496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Debemos configurar rutas estáticas en el </a:t>
            </a:r>
            <a:r>
              <a:rPr lang="es-ES"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 para que se pueda conectar con la red local.</a:t>
            </a:r>
          </a:p>
          <a:p>
            <a:pPr marL="469900" marR="6350" indent="-457200">
              <a:lnSpc>
                <a:spcPts val="2500"/>
              </a:lnSpc>
              <a:buFont typeface="+mj-lt"/>
              <a:buAutoNum type="arabicPeriod" startAt="5"/>
              <a:tabLst>
                <a:tab pos="314960" algn="l"/>
              </a:tabLst>
            </a:pPr>
            <a:r>
              <a:rPr lang="es-MX" sz="1600" spc="-50" noProof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MX" sz="1600" spc="-15" noProof="1"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s-MX" sz="1600" noProof="1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es-MX" sz="1600" spc="-40" noProof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s-MX" sz="1600" spc="-10" noProof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pru</a:t>
            </a:r>
            <a:r>
              <a:rPr sz="1600" b="1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b="1" spc="-5" dirty="0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600" b="1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b="1" spc="-5" dirty="0">
                <a:latin typeface="Arial" panose="020B0604020202020204" pitchFamily="34" charset="0"/>
                <a:cs typeface="Arial" panose="020B0604020202020204" pitchFamily="34" charset="0"/>
              </a:rPr>
              <a:t>onectivida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6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esar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267440"/>
            <a:ext cx="80772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Subneteo con máscaras de longitud variable </a:t>
            </a:r>
            <a:r>
              <a:rPr lang="es-MX" sz="2000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(VLSM)</a:t>
            </a:r>
            <a:endParaRPr sz="20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EF5B48-9283-3FB1-AEA0-33B024D5E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936350"/>
              </p:ext>
            </p:extLst>
          </p:nvPr>
        </p:nvGraphicFramePr>
        <p:xfrm>
          <a:off x="952500" y="2057400"/>
          <a:ext cx="10325101" cy="350348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23716">
                  <a:extLst>
                    <a:ext uri="{9D8B030D-6E8A-4147-A177-3AD203B41FA5}">
                      <a16:colId xmlns:a16="http://schemas.microsoft.com/office/drawing/2014/main" val="3793059946"/>
                    </a:ext>
                  </a:extLst>
                </a:gridCol>
                <a:gridCol w="643132">
                  <a:extLst>
                    <a:ext uri="{9D8B030D-6E8A-4147-A177-3AD203B41FA5}">
                      <a16:colId xmlns:a16="http://schemas.microsoft.com/office/drawing/2014/main" val="170422774"/>
                    </a:ext>
                  </a:extLst>
                </a:gridCol>
                <a:gridCol w="962995">
                  <a:extLst>
                    <a:ext uri="{9D8B030D-6E8A-4147-A177-3AD203B41FA5}">
                      <a16:colId xmlns:a16="http://schemas.microsoft.com/office/drawing/2014/main" val="1522839865"/>
                    </a:ext>
                  </a:extLst>
                </a:gridCol>
                <a:gridCol w="1223716">
                  <a:extLst>
                    <a:ext uri="{9D8B030D-6E8A-4147-A177-3AD203B41FA5}">
                      <a16:colId xmlns:a16="http://schemas.microsoft.com/office/drawing/2014/main" val="2260089691"/>
                    </a:ext>
                  </a:extLst>
                </a:gridCol>
                <a:gridCol w="2065020">
                  <a:extLst>
                    <a:ext uri="{9D8B030D-6E8A-4147-A177-3AD203B41FA5}">
                      <a16:colId xmlns:a16="http://schemas.microsoft.com/office/drawing/2014/main" val="1473716125"/>
                    </a:ext>
                  </a:extLst>
                </a:gridCol>
                <a:gridCol w="2217985">
                  <a:extLst>
                    <a:ext uri="{9D8B030D-6E8A-4147-A177-3AD203B41FA5}">
                      <a16:colId xmlns:a16="http://schemas.microsoft.com/office/drawing/2014/main" val="3483025210"/>
                    </a:ext>
                  </a:extLst>
                </a:gridCol>
                <a:gridCol w="1988537">
                  <a:extLst>
                    <a:ext uri="{9D8B030D-6E8A-4147-A177-3AD203B41FA5}">
                      <a16:colId xmlns:a16="http://schemas.microsoft.com/office/drawing/2014/main" val="1341946690"/>
                    </a:ext>
                  </a:extLst>
                </a:gridCol>
              </a:tblGrid>
              <a:tr h="710947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Prefijo de 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146183"/>
                  </a:ext>
                </a:extLst>
              </a:tr>
              <a:tr h="694473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211505"/>
                  </a:ext>
                </a:extLst>
              </a:tr>
              <a:tr h="6993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419246"/>
                  </a:ext>
                </a:extLst>
              </a:tr>
              <a:tr h="6993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975503"/>
                  </a:ext>
                </a:extLst>
              </a:tr>
              <a:tr h="6993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203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6B97F3-F57D-B769-EF0F-C237FC9EDF3B}"/>
              </a:ext>
            </a:extLst>
          </p:cNvPr>
          <p:cNvSpPr txBox="1"/>
          <p:nvPr/>
        </p:nvSpPr>
        <p:spPr>
          <a:xfrm>
            <a:off x="921608" y="1297114"/>
            <a:ext cx="332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Dirección de red: </a:t>
            </a:r>
            <a:r>
              <a:rPr lang="es-MX" b="1" dirty="0"/>
              <a:t>192.168.1.0 /24</a:t>
            </a:r>
          </a:p>
        </p:txBody>
      </p:sp>
    </p:spTree>
    <p:extLst>
      <p:ext uri="{BB962C8B-B14F-4D97-AF65-F5344CB8AC3E}">
        <p14:creationId xmlns:p14="http://schemas.microsoft.com/office/powerpoint/2010/main" val="139263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593"/>
            <a:ext cx="1082040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tres subredes asociadas con las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 10, 20 y 30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4565B0-66DB-CEEC-D4E6-F5F697386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76400"/>
            <a:ext cx="915682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6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10820400" cy="74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son redes virtuales que permiten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segmentar el tráfico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tener distintos dominios de broadcast en una misma interface del router, con el uso de las subinterfaces. 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38E0D603-2C5E-46E8-85CD-52C2F196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460" y="1829802"/>
            <a:ext cx="4536490" cy="408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definir subinterfaces en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implica que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recibe peticiones de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30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_tradnl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subinterfaces se definen con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se le concatena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subinteface asociada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con la vlan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g0/0.10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protocolo de encapsulamiento debe incluir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de la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vlan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dirección IP de la subinterface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va a ser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última dirección IP válida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de la subred o bloque.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0FF2611-1ED3-4786-87DA-8B97BDD6D4E8}"/>
              </a:ext>
            </a:extLst>
          </p:cNvPr>
          <p:cNvSpPr/>
          <p:nvPr/>
        </p:nvSpPr>
        <p:spPr>
          <a:xfrm>
            <a:off x="4619892" y="5827526"/>
            <a:ext cx="1600200" cy="50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192.168.1.152 /30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646E0FB-7123-46AC-A020-B0A72B7A742A}"/>
              </a:ext>
            </a:extLst>
          </p:cNvPr>
          <p:cNvSpPr/>
          <p:nvPr/>
        </p:nvSpPr>
        <p:spPr>
          <a:xfrm>
            <a:off x="6429982" y="5867399"/>
            <a:ext cx="1600200" cy="504807"/>
          </a:xfrm>
          <a:prstGeom prst="roundRect">
            <a:avLst/>
          </a:prstGeom>
          <a:solidFill>
            <a:srgbClr val="83E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10: Manager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192.168.1.128 /28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EA805EE-8667-4E41-9C93-A92AA57345F0}"/>
              </a:ext>
            </a:extLst>
          </p:cNvPr>
          <p:cNvSpPr/>
          <p:nvPr/>
        </p:nvSpPr>
        <p:spPr>
          <a:xfrm>
            <a:off x="10058400" y="5867399"/>
            <a:ext cx="1600200" cy="504807"/>
          </a:xfrm>
          <a:prstGeom prst="roundRect">
            <a:avLst/>
          </a:prstGeom>
          <a:solidFill>
            <a:srgbClr val="A64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VLAN 30: Services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192.168.1.144 /29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8C57497-126C-4137-A1FF-E5303A262B69}"/>
              </a:ext>
            </a:extLst>
          </p:cNvPr>
          <p:cNvSpPr/>
          <p:nvPr/>
        </p:nvSpPr>
        <p:spPr>
          <a:xfrm>
            <a:off x="8244191" y="5867400"/>
            <a:ext cx="1600200" cy="504807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20: Users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192.168.1.0 /25</a:t>
            </a:r>
            <a:endParaRPr lang="es-MX" sz="12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C3F30-5546-D30E-0AB9-D4BC26D95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783" y="1905000"/>
            <a:ext cx="682881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82264"/>
            <a:ext cx="10591800" cy="385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para el Router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Sección para crear las subinterfaces asociadas a cada VLAN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g0/0.VID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encapsulation  dot1q  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add  DirIP  Msk</a:t>
            </a:r>
          </a:p>
          <a:p>
            <a:pPr>
              <a:lnSpc>
                <a:spcPct val="150000"/>
              </a:lnSpc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Hay que levantar todas las subinterfaces (lógicas). Si levanto la interfaz física se levantan todas las subinterfaces.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6910A5E-3570-A45A-7F70-649DCA3C68F3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2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54668"/>
            <a:ext cx="94488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Pasos para configurar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Crear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Asignar los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del switch a la VLAN correspondiente.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Definir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(puerto por el que va a salir el tráfico de las distintas VLANs).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4E578D-7BAF-4681-BF75-AC5FE3AD8971}"/>
              </a:ext>
            </a:extLst>
          </p:cNvPr>
          <p:cNvSpPr txBox="1"/>
          <p:nvPr/>
        </p:nvSpPr>
        <p:spPr>
          <a:xfrm>
            <a:off x="834271" y="2923903"/>
            <a:ext cx="8382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subredes y los puertos del switch han sido divididos de la siguiente forma:</a:t>
            </a:r>
            <a:endParaRPr lang="es-E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967D43-4562-4C9A-BFA7-1485C888EFE6}"/>
              </a:ext>
            </a:extLst>
          </p:cNvPr>
          <p:cNvSpPr txBox="1"/>
          <p:nvPr/>
        </p:nvSpPr>
        <p:spPr>
          <a:xfrm>
            <a:off x="829558" y="5703332"/>
            <a:ext cx="612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vlan 1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 es la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nativa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está creada siempre por default.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5DA73BA-9C18-4089-BD14-C3684A905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497365"/>
              </p:ext>
            </p:extLst>
          </p:nvPr>
        </p:nvGraphicFramePr>
        <p:xfrm>
          <a:off x="952499" y="3630221"/>
          <a:ext cx="8610601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7293">
                  <a:extLst>
                    <a:ext uri="{9D8B030D-6E8A-4147-A177-3AD203B41FA5}">
                      <a16:colId xmlns:a16="http://schemas.microsoft.com/office/drawing/2014/main" val="3615906484"/>
                    </a:ext>
                  </a:extLst>
                </a:gridCol>
                <a:gridCol w="885544">
                  <a:extLst>
                    <a:ext uri="{9D8B030D-6E8A-4147-A177-3AD203B41FA5}">
                      <a16:colId xmlns:a16="http://schemas.microsoft.com/office/drawing/2014/main" val="56571631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1977572645"/>
                    </a:ext>
                  </a:extLst>
                </a:gridCol>
                <a:gridCol w="2125237">
                  <a:extLst>
                    <a:ext uri="{9D8B030D-6E8A-4147-A177-3AD203B41FA5}">
                      <a16:colId xmlns:a16="http://schemas.microsoft.com/office/drawing/2014/main" val="912248757"/>
                    </a:ext>
                  </a:extLst>
                </a:gridCol>
                <a:gridCol w="2332463">
                  <a:extLst>
                    <a:ext uri="{9D8B030D-6E8A-4147-A177-3AD203B41FA5}">
                      <a16:colId xmlns:a16="http://schemas.microsoft.com/office/drawing/2014/main" val="445826148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Puertos</a:t>
                      </a:r>
                      <a:r>
                        <a:rPr lang="es-MX" sz="1400" spc="12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asignados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7102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F0/1-6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7724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F0/7-19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31252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F0/20-24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192.168.1.144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32233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aplica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192.168.1.152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639124"/>
                  </a:ext>
                </a:extLst>
              </a:tr>
            </a:tbl>
          </a:graphicData>
        </a:graphic>
      </p:graphicFrame>
      <p:sp>
        <p:nvSpPr>
          <p:cNvPr id="3" name="object 2">
            <a:extLst>
              <a:ext uri="{FF2B5EF4-FFF2-40B4-BE49-F238E27FC236}">
                <a16:creationId xmlns:a16="http://schemas.microsoft.com/office/drawing/2014/main" id="{971A254D-C5FF-A9A5-062C-50421163077C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Switch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6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3844</TotalTime>
  <Words>855</Words>
  <Application>Microsoft Office PowerPoint</Application>
  <PresentationFormat>Widescreen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Dom Casual</vt:lpstr>
      <vt:lpstr>Symbol</vt:lpstr>
      <vt:lpstr>Office Theme</vt:lpstr>
      <vt:lpstr>TC 3003B  Redes de área amplia</vt:lpstr>
      <vt:lpstr>Caso “Pisos y más”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101</cp:revision>
  <cp:lastPrinted>2023-11-21T15:56:19Z</cp:lastPrinted>
  <dcterms:created xsi:type="dcterms:W3CDTF">2021-02-01T12:33:05Z</dcterms:created>
  <dcterms:modified xsi:type="dcterms:W3CDTF">2024-02-07T22:13:02Z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