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tags/tag11.xml" ContentType="application/vnd.openxmlformats-officedocument.presentationml.tags+xml"/>
  <Override PartName="/ppt/notesSlides/notesSlide18.xml" ContentType="application/vnd.openxmlformats-officedocument.presentationml.notesSlide+xml"/>
  <Override PartName="/ppt/tags/tag12.xml" ContentType="application/vnd.openxmlformats-officedocument.presentationml.tags+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tags/tag18.xml" ContentType="application/vnd.openxmlformats-officedocument.presentationml.tags+xml"/>
  <Override PartName="/ppt/notesSlides/notesSlide25.xml" ContentType="application/vnd.openxmlformats-officedocument.presentationml.notesSlide+xml"/>
  <Override PartName="/ppt/tags/tag19.xml" ContentType="application/vnd.openxmlformats-officedocument.presentationml.tags+xml"/>
  <Override PartName="/ppt/notesSlides/notesSlide26.xml" ContentType="application/vnd.openxmlformats-officedocument.presentationml.notesSlide+xml"/>
  <Override PartName="/ppt/tags/tag20.xml" ContentType="application/vnd.openxmlformats-officedocument.presentationml.tags+xml"/>
  <Override PartName="/ppt/notesSlides/notesSlide27.xml" ContentType="application/vnd.openxmlformats-officedocument.presentationml.notesSlide+xml"/>
  <Override PartName="/ppt/tags/tag21.xml" ContentType="application/vnd.openxmlformats-officedocument.presentationml.tags+xml"/>
  <Override PartName="/ppt/notesSlides/notesSlide28.xml" ContentType="application/vnd.openxmlformats-officedocument.presentationml.notesSlide+xml"/>
  <Override PartName="/ppt/tags/tag22.xml" ContentType="application/vnd.openxmlformats-officedocument.presentationml.tags+xml"/>
  <Override PartName="/ppt/notesSlides/notesSlide29.xml" ContentType="application/vnd.openxmlformats-officedocument.presentationml.notesSlide+xml"/>
  <Override PartName="/ppt/tags/tag23.xml" ContentType="application/vnd.openxmlformats-officedocument.presentationml.tags+xml"/>
  <Override PartName="/ppt/notesSlides/notesSlide30.xml" ContentType="application/vnd.openxmlformats-officedocument.presentationml.notesSlide+xml"/>
  <Override PartName="/ppt/tags/tag24.xml" ContentType="application/vnd.openxmlformats-officedocument.presentationml.tags+xml"/>
  <Override PartName="/ppt/notesSlides/notesSlide31.xml" ContentType="application/vnd.openxmlformats-officedocument.presentationml.notesSlide+xml"/>
  <Override PartName="/ppt/tags/tag25.xml" ContentType="application/vnd.openxmlformats-officedocument.presentationml.tags+xml"/>
  <Override PartName="/ppt/notesSlides/notesSlide32.xml" ContentType="application/vnd.openxmlformats-officedocument.presentationml.notesSlide+xml"/>
  <Override PartName="/ppt/tags/tag26.xml" ContentType="application/vnd.openxmlformats-officedocument.presentationml.tags+xml"/>
  <Override PartName="/ppt/notesSlides/notesSlide33.xml" ContentType="application/vnd.openxmlformats-officedocument.presentationml.notesSlide+xml"/>
  <Override PartName="/ppt/tags/tag27.xml" ContentType="application/vnd.openxmlformats-officedocument.presentationml.tags+xml"/>
  <Override PartName="/ppt/notesSlides/notesSlide34.xml" ContentType="application/vnd.openxmlformats-officedocument.presentationml.notesSlide+xml"/>
  <Override PartName="/ppt/tags/tag28.xml" ContentType="application/vnd.openxmlformats-officedocument.presentationml.tags+xml"/>
  <Override PartName="/ppt/notesSlides/notesSlide35.xml" ContentType="application/vnd.openxmlformats-officedocument.presentationml.notesSlide+xml"/>
  <Override PartName="/ppt/tags/tag29.xml" ContentType="application/vnd.openxmlformats-officedocument.presentationml.tags+xml"/>
  <Override PartName="/ppt/notesSlides/notesSlide36.xml" ContentType="application/vnd.openxmlformats-officedocument.presentationml.notesSlide+xml"/>
  <Override PartName="/ppt/tags/tag30.xml" ContentType="application/vnd.openxmlformats-officedocument.presentationml.tags+xml"/>
  <Override PartName="/ppt/notesSlides/notesSlide37.xml" ContentType="application/vnd.openxmlformats-officedocument.presentationml.notesSlide+xml"/>
  <Override PartName="/ppt/tags/tag31.xml" ContentType="application/vnd.openxmlformats-officedocument.presentationml.tags+xml"/>
  <Override PartName="/ppt/notesSlides/notesSlide38.xml" ContentType="application/vnd.openxmlformats-officedocument.presentationml.notesSlide+xml"/>
  <Override PartName="/ppt/tags/tag32.xml" ContentType="application/vnd.openxmlformats-officedocument.presentationml.tags+xml"/>
  <Override PartName="/ppt/notesSlides/notesSlide39.xml" ContentType="application/vnd.openxmlformats-officedocument.presentationml.notesSlide+xml"/>
  <Override PartName="/ppt/tags/tag33.xml" ContentType="application/vnd.openxmlformats-officedocument.presentationml.tags+xml"/>
  <Override PartName="/ppt/notesSlides/notesSlide40.xml" ContentType="application/vnd.openxmlformats-officedocument.presentationml.notesSlide+xml"/>
  <Override PartName="/ppt/tags/tag34.xml" ContentType="application/vnd.openxmlformats-officedocument.presentationml.tags+xml"/>
  <Override PartName="/ppt/notesSlides/notesSlide41.xml" ContentType="application/vnd.openxmlformats-officedocument.presentationml.notesSlide+xml"/>
  <Override PartName="/ppt/tags/tag35.xml" ContentType="application/vnd.openxmlformats-officedocument.presentationml.tags+xml"/>
  <Override PartName="/ppt/notesSlides/notesSlide42.xml" ContentType="application/vnd.openxmlformats-officedocument.presentationml.notesSlide+xml"/>
  <Override PartName="/ppt/tags/tag36.xml" ContentType="application/vnd.openxmlformats-officedocument.presentationml.tags+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5"/>
  </p:notesMasterIdLst>
  <p:sldIdLst>
    <p:sldId id="876" r:id="rId2"/>
    <p:sldId id="759" r:id="rId3"/>
    <p:sldId id="1108" r:id="rId4"/>
    <p:sldId id="1210" r:id="rId5"/>
    <p:sldId id="1211" r:id="rId6"/>
    <p:sldId id="1212" r:id="rId7"/>
    <p:sldId id="1213" r:id="rId8"/>
    <p:sldId id="1214" r:id="rId9"/>
    <p:sldId id="1215" r:id="rId10"/>
    <p:sldId id="1216" r:id="rId11"/>
    <p:sldId id="1232" r:id="rId12"/>
    <p:sldId id="860" r:id="rId13"/>
    <p:sldId id="1233" r:id="rId14"/>
    <p:sldId id="1234" r:id="rId15"/>
    <p:sldId id="1361" r:id="rId16"/>
    <p:sldId id="1362" r:id="rId17"/>
    <p:sldId id="1363" r:id="rId18"/>
    <p:sldId id="1419" r:id="rId19"/>
    <p:sldId id="1364" r:id="rId20"/>
    <p:sldId id="1366" r:id="rId21"/>
    <p:sldId id="1420" r:id="rId22"/>
    <p:sldId id="1421" r:id="rId23"/>
    <p:sldId id="1367" r:id="rId24"/>
    <p:sldId id="1368" r:id="rId25"/>
    <p:sldId id="1369" r:id="rId26"/>
    <p:sldId id="1370" r:id="rId27"/>
    <p:sldId id="1371" r:id="rId28"/>
    <p:sldId id="1372" r:id="rId29"/>
    <p:sldId id="1373" r:id="rId30"/>
    <p:sldId id="1374" r:id="rId31"/>
    <p:sldId id="1375" r:id="rId32"/>
    <p:sldId id="1271" r:id="rId33"/>
    <p:sldId id="1277" r:id="rId34"/>
    <p:sldId id="1405" r:id="rId35"/>
    <p:sldId id="1311" r:id="rId36"/>
    <p:sldId id="1312" r:id="rId37"/>
    <p:sldId id="1407" r:id="rId38"/>
    <p:sldId id="1408" r:id="rId39"/>
    <p:sldId id="1409" r:id="rId40"/>
    <p:sldId id="1410" r:id="rId41"/>
    <p:sldId id="1411" r:id="rId42"/>
    <p:sldId id="1412" r:id="rId43"/>
    <p:sldId id="291" r:id="rId44"/>
  </p:sldIdLst>
  <p:sldSz cx="9144000" cy="5143500" type="screen16x9"/>
  <p:notesSz cx="6858000" cy="9144000"/>
  <p:custDataLst>
    <p:tags r:id="rId46"/>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86438" autoAdjust="0"/>
  </p:normalViewPr>
  <p:slideViewPr>
    <p:cSldViewPr snapToGrid="0" showGuides="1">
      <p:cViewPr varScale="1">
        <p:scale>
          <a:sx n="76" d="100"/>
          <a:sy n="76" d="100"/>
        </p:scale>
        <p:origin x="102" y="906"/>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‹Nº›</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b="0"/>
              <a:t>Programa de la Academia de Redes de Cisco</a:t>
            </a:r>
          </a:p>
          <a:p>
            <a:pPr rtl="0">
              <a:spcBef>
                <a:spcPts val="0"/>
              </a:spcBef>
            </a:pPr>
            <a:r>
              <a:rPr lang="es-419">
                <a:solidFill>
                  <a:schemeClr val="accent5">
                    <a:lumMod val="40000"/>
                    <a:lumOff val="60000"/>
                  </a:schemeClr>
                </a:solidFill>
              </a:rPr>
              <a:t>Redes empresariales, seguridad y automatización 7.0 (ENSA)</a:t>
            </a:r>
          </a:p>
          <a:p>
            <a:pPr rtl="0">
              <a:spcBef>
                <a:spcPts val="0"/>
              </a:spcBef>
            </a:pPr>
            <a:r>
              <a:rPr lang="es-419">
                <a:solidFill>
                  <a:schemeClr val="accent5">
                    <a:lumMod val="40000"/>
                    <a:lumOff val="60000"/>
                  </a:schemeClr>
                </a:solidFill>
              </a:rPr>
              <a:t>Modulo 1:Conceptos de OSPFv2 de área única</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Conceptos de OSPFv2 de área única</a:t>
            </a:r>
          </a:p>
          <a:p>
            <a:pPr rtl="0"/>
            <a:r>
              <a:rPr lang="es-419"/>
              <a:t>1.1 Características y funciones de OSPF</a:t>
            </a:r>
          </a:p>
          <a:p>
            <a:pPr rtl="0"/>
            <a:r>
              <a:rPr lang="es-419"/>
              <a:t>1.1.6 - OSPFv3</a:t>
            </a:r>
          </a:p>
          <a:p>
            <a:pPr rtl="0"/>
            <a:r>
              <a:rPr lang="es-419"/>
              <a:t>1.1.7 - Verifique su comprensión - Función y caracteristicas de OSPF</a:t>
            </a:r>
          </a:p>
        </p:txBody>
      </p:sp>
      <p:sp>
        <p:nvSpPr>
          <p:cNvPr id="4" name="Slide Number Placeholder 3"/>
          <p:cNvSpPr>
            <a:spLocks noGrp="1"/>
          </p:cNvSpPr>
          <p:nvPr>
            <p:ph type="sldNum" sz="quarter" idx="5"/>
          </p:nvPr>
        </p:nvSpPr>
        <p:spPr/>
        <p:txBody>
          <a:bodyPr/>
          <a:lstStyle/>
          <a:p>
            <a:pPr rtl="0"/>
            <a:fld id="{5641018C-6CAF-B84E-B92C-ECB119457FBA}" type="slidenum">
              <a:rPr/>
              <a:t>10</a:t>
            </a:fld>
            <a:endParaRPr/>
          </a:p>
        </p:txBody>
      </p:sp>
    </p:spTree>
    <p:extLst>
      <p:ext uri="{BB962C8B-B14F-4D97-AF65-F5344CB8AC3E}">
        <p14:creationId xmlns:p14="http://schemas.microsoft.com/office/powerpoint/2010/main" val="547579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b="0"/>
              <a:t>Programa de la Academia de Redes de Cisco</a:t>
            </a:r>
          </a:p>
          <a:p>
            <a:pPr rtl="0">
              <a:spcBef>
                <a:spcPts val="0"/>
              </a:spcBef>
            </a:pPr>
            <a:r>
              <a:rPr lang="es-419">
                <a:solidFill>
                  <a:schemeClr val="accent5">
                    <a:lumMod val="40000"/>
                    <a:lumOff val="60000"/>
                  </a:schemeClr>
                </a:solidFill>
              </a:rPr>
              <a:t>Redes empresariales, seguridad y automatización 7.0 (ENSA)</a:t>
            </a:r>
          </a:p>
          <a:p>
            <a:pPr rtl="0">
              <a:spcBef>
                <a:spcPts val="0"/>
              </a:spcBef>
            </a:pPr>
            <a:r>
              <a:rPr lang="es-419">
                <a:solidFill>
                  <a:schemeClr val="accent5">
                    <a:lumMod val="40000"/>
                    <a:lumOff val="60000"/>
                  </a:schemeClr>
                </a:solidFill>
              </a:rPr>
              <a:t>Módulo 2: Configuración OSPFv2 de área única</a:t>
            </a:r>
          </a:p>
        </p:txBody>
      </p:sp>
      <p:sp>
        <p:nvSpPr>
          <p:cNvPr id="4" name="Slide Number Placeholder 3"/>
          <p:cNvSpPr>
            <a:spLocks noGrp="1"/>
          </p:cNvSpPr>
          <p:nvPr>
            <p:ph type="sldNum" sz="quarter" idx="10"/>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508118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12</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es-419"/>
              <a:t>2.0 Introducción</a:t>
            </a:r>
          </a:p>
          <a:p>
            <a:pPr rtl="0">
              <a:buFontTx/>
              <a:buNone/>
            </a:pPr>
            <a:r>
              <a:rPr lang="es-419"/>
              <a:t>2.0.2 – ¿Qué aprenderé en este módulo?</a:t>
            </a:r>
          </a:p>
        </p:txBody>
      </p:sp>
    </p:spTree>
    <p:extLst>
      <p:ext uri="{BB962C8B-B14F-4D97-AF65-F5344CB8AC3E}">
        <p14:creationId xmlns:p14="http://schemas.microsoft.com/office/powerpoint/2010/main" val="1734445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2.1 - Router ID de OSPF</a:t>
            </a:r>
          </a:p>
        </p:txBody>
      </p:sp>
      <p:sp>
        <p:nvSpPr>
          <p:cNvPr id="4" name="Slide Number Placeholder 3"/>
          <p:cNvSpPr>
            <a:spLocks noGrp="1"/>
          </p:cNvSpPr>
          <p:nvPr>
            <p:ph type="sldNum" sz="quarter" idx="10"/>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625529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2.1 - Router ID de OSPF</a:t>
            </a:r>
          </a:p>
          <a:p>
            <a:pPr rtl="0"/>
            <a:r>
              <a:rPr lang="es-419"/>
              <a:t>2.1.1 - Topología OSPF de referencia</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751550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2.1 - Router ID de OSPF</a:t>
            </a:r>
          </a:p>
          <a:p>
            <a:pPr rtl="0"/>
            <a:r>
              <a:rPr lang="es-419"/>
              <a:t>2.1.2 - </a:t>
            </a:r>
            <a:r>
              <a:rPr lang="es-419" sz="1200"/>
              <a:t>Modo de configuración de OSPF del router</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3667373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2.1 - Router ID de OSPF</a:t>
            </a:r>
          </a:p>
          <a:p>
            <a:pPr rtl="0"/>
            <a:r>
              <a:rPr lang="es-419"/>
              <a:t>2.1.3 - Router IDs</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3547657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2.1 - Router ID de OSPF</a:t>
            </a:r>
          </a:p>
          <a:p>
            <a:pPr rtl="0"/>
            <a:r>
              <a:rPr lang="es-419"/>
              <a:t>2.1.4 - </a:t>
            </a:r>
            <a:r>
              <a:rPr lang="es-419" sz="1200"/>
              <a:t>Orden de precedencia del Router ID</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4158856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2.1 - Router ID de OSPF</a:t>
            </a:r>
          </a:p>
          <a:p>
            <a:pPr rtl="0"/>
            <a:r>
              <a:rPr lang="es-419"/>
              <a:t>2.1.5 - </a:t>
            </a:r>
            <a:r>
              <a:rPr lang="es-419" sz="1200"/>
              <a:t>Configure una interfaz de loopback como el router ID</a:t>
            </a:r>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10841986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2.1 - Router ID de OSPF</a:t>
            </a:r>
          </a:p>
          <a:p>
            <a:pPr rtl="0"/>
            <a:r>
              <a:rPr lang="es-419"/>
              <a:t>2.1.5 - </a:t>
            </a:r>
            <a:r>
              <a:rPr lang="es-419" sz="1200"/>
              <a:t>Configure una interfaz de loopback como el router ID</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556141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Conceptos de OSPFv2 de área única</a:t>
            </a:r>
          </a:p>
          <a:p>
            <a:pPr rtl="0"/>
            <a:r>
              <a:rPr lang="es-419"/>
              <a:t>1.1 Características y funciones de OSPF</a:t>
            </a:r>
          </a:p>
        </p:txBody>
      </p:sp>
      <p:sp>
        <p:nvSpPr>
          <p:cNvPr id="4" name="Slide Number Placeholder 3"/>
          <p:cNvSpPr>
            <a:spLocks noGrp="1"/>
          </p:cNvSpPr>
          <p:nvPr>
            <p:ph type="sldNum" sz="quarter" idx="10"/>
          </p:nvPr>
        </p:nvSpPr>
        <p:spPr/>
        <p:txBody>
          <a:bodyPr/>
          <a:lstStyle/>
          <a:p>
            <a:pPr rtl="0"/>
            <a:fld id="{5641018C-6CAF-B84E-B92C-ECB119457FBA}" type="slidenum">
              <a:rPr/>
              <a:t>2</a:t>
            </a:fld>
            <a:endParaRPr/>
          </a:p>
        </p:txBody>
      </p:sp>
    </p:spTree>
    <p:extLst>
      <p:ext uri="{BB962C8B-B14F-4D97-AF65-F5344CB8AC3E}">
        <p14:creationId xmlns:p14="http://schemas.microsoft.com/office/powerpoint/2010/main" val="625529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2.1 - Router ID de OSPF</a:t>
            </a:r>
          </a:p>
          <a:p>
            <a:pPr rtl="0"/>
            <a:r>
              <a:rPr lang="es-419"/>
              <a:t>2.1.7 - </a:t>
            </a:r>
            <a:r>
              <a:rPr lang="es-419" sz="1200"/>
              <a:t>Modifique un router ID</a:t>
            </a:r>
          </a:p>
          <a:p>
            <a:pPr rtl="0"/>
            <a:r>
              <a:rPr lang="es-419" sz="1200"/>
              <a:t>2.1.8 - Syntax Checker - Configurar los ID de routers R2 y R3</a:t>
            </a:r>
          </a:p>
          <a:p>
            <a:pPr rtl="0"/>
            <a:r>
              <a:rPr lang="es-419" sz="1200"/>
              <a:t>2.1.9 - Compruebe su comprensión - router ID de OSPF</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2266545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2.2 - Redes punto a punto OSPF</a:t>
            </a:r>
          </a:p>
        </p:txBody>
      </p:sp>
      <p:sp>
        <p:nvSpPr>
          <p:cNvPr id="4" name="Slide Number Placeholder 3"/>
          <p:cNvSpPr>
            <a:spLocks noGrp="1"/>
          </p:cNvSpPr>
          <p:nvPr>
            <p:ph type="sldNum" sz="quarter" idx="10"/>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3963291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2.2 - Redes punto a punto OSPF</a:t>
            </a:r>
          </a:p>
          <a:p>
            <a:pPr rtl="0"/>
            <a:r>
              <a:rPr lang="es-419"/>
              <a:t>2.2.1 - Sintaxis de comandos de red</a:t>
            </a:r>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29490222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2.2 - Redes punto a punto OSPF</a:t>
            </a:r>
          </a:p>
          <a:p>
            <a:pPr rtl="0"/>
            <a:r>
              <a:rPr lang="es-419"/>
              <a:t>2.2.2 - El Wildcard Mask</a:t>
            </a:r>
          </a:p>
          <a:p>
            <a:pPr rtl="0"/>
            <a:r>
              <a:rPr lang="es-419"/>
              <a:t>2.2.3 - Compruebe su comprensión - El Wildcard Mask</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1009468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2.2 - Redes punto a punto OSPF</a:t>
            </a:r>
          </a:p>
          <a:p>
            <a:pPr rtl="0"/>
            <a:r>
              <a:rPr lang="es-419"/>
              <a:t>2.2.4 - </a:t>
            </a:r>
            <a:r>
              <a:rPr lang="es-419" sz="1200"/>
              <a:t>Configure OSPF mediante el comando network</a:t>
            </a:r>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5926979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2.2 - Redes punto a punto OSPF</a:t>
            </a:r>
          </a:p>
          <a:p>
            <a:pPr rtl="0"/>
            <a:r>
              <a:rPr lang="es-419"/>
              <a:t>2.2.4 - </a:t>
            </a:r>
            <a:r>
              <a:rPr lang="es-419" sz="1200"/>
              <a:t>Configure OSPF mediante el comando network (Cont.) </a:t>
            </a:r>
          </a:p>
          <a:p>
            <a:pPr rtl="0"/>
            <a:r>
              <a:rPr lang="es-419"/>
              <a:t>2.2.5 - Syntax Checker - Configurar R2 y R3 mediante el comando network</a:t>
            </a:r>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5210967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2.2 - Redes punto a punto OSPF</a:t>
            </a:r>
          </a:p>
          <a:p>
            <a:pPr rtl="0"/>
            <a:r>
              <a:rPr lang="es-419"/>
              <a:t>2.2.6 - </a:t>
            </a:r>
            <a:r>
              <a:rPr lang="es-419" sz="1200"/>
              <a:t>Configure OSPF mediante el comando ip ospf</a:t>
            </a:r>
          </a:p>
          <a:p>
            <a:pPr rtl="0"/>
            <a:r>
              <a:rPr lang="es-419"/>
              <a:t>2.2.7 - Syntax Checker - Configure R2 y R3 usando el comando ip ospf</a:t>
            </a:r>
          </a:p>
        </p:txBody>
      </p:sp>
      <p:sp>
        <p:nvSpPr>
          <p:cNvPr id="4" name="Slide Number Placeholder 3"/>
          <p:cNvSpPr>
            <a:spLocks noGrp="1"/>
          </p:cNvSpPr>
          <p:nvPr>
            <p:ph type="sldNum" sz="quarter" idx="5"/>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25207749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2.2 - Redes punto a punto OSPF</a:t>
            </a:r>
          </a:p>
          <a:p>
            <a:pPr rtl="0"/>
            <a:r>
              <a:rPr lang="es-419"/>
              <a:t>2.2.8 - Interfaz pasiva</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4739730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2.2 - Redes punto a punto OSPF</a:t>
            </a:r>
          </a:p>
          <a:p>
            <a:pPr rtl="0"/>
            <a:r>
              <a:rPr lang="es-419"/>
              <a:t>2.2.9 - Configure las interfaces pasivas</a:t>
            </a:r>
          </a:p>
          <a:p>
            <a:pPr rtl="0"/>
            <a:r>
              <a:rPr lang="es-419"/>
              <a:t>2.2.10 - Syntax Checker - Configure las interfaces pasivas R2 y R3</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30384561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2.2 - Redes punto a punto OSPF</a:t>
            </a:r>
          </a:p>
          <a:p>
            <a:pPr rtl="0"/>
            <a:r>
              <a:rPr lang="es-419"/>
              <a:t>2.2.11 - </a:t>
            </a:r>
            <a:r>
              <a:rPr lang="es-419" sz="1200"/>
              <a:t>Redes punto a punto OSPF</a:t>
            </a:r>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4284510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Conceptos de OSPFv2 de área única</a:t>
            </a:r>
          </a:p>
          <a:p>
            <a:pPr rtl="0"/>
            <a:r>
              <a:rPr lang="es-419"/>
              <a:t>1.1 Características y funciones de OSPF</a:t>
            </a:r>
          </a:p>
          <a:p>
            <a:pPr rtl="0"/>
            <a:r>
              <a:rPr lang="es-419"/>
              <a:t>1.1.1 - Introducción a OSPF</a:t>
            </a:r>
          </a:p>
        </p:txBody>
      </p:sp>
      <p:sp>
        <p:nvSpPr>
          <p:cNvPr id="4" name="Slide Number Placeholder 3"/>
          <p:cNvSpPr>
            <a:spLocks noGrp="1"/>
          </p:cNvSpPr>
          <p:nvPr>
            <p:ph type="sldNum" sz="quarter" idx="5"/>
          </p:nvPr>
        </p:nvSpPr>
        <p:spPr/>
        <p:txBody>
          <a:bodyPr/>
          <a:lstStyle/>
          <a:p>
            <a:pPr rtl="0"/>
            <a:fld id="{5641018C-6CAF-B84E-B92C-ECB119457FBA}" type="slidenum">
              <a:rPr/>
              <a:t>3</a:t>
            </a:fld>
            <a:endParaRPr/>
          </a:p>
        </p:txBody>
      </p:sp>
    </p:spTree>
    <p:extLst>
      <p:ext uri="{BB962C8B-B14F-4D97-AF65-F5344CB8AC3E}">
        <p14:creationId xmlns:p14="http://schemas.microsoft.com/office/powerpoint/2010/main" val="7515506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2.2 - Redes punto a punto OSPF</a:t>
            </a:r>
          </a:p>
          <a:p>
            <a:pPr rtl="0"/>
            <a:r>
              <a:rPr lang="es-419"/>
              <a:t>2.2.11 - </a:t>
            </a:r>
            <a:r>
              <a:rPr lang="es-419" sz="1200"/>
              <a:t>Redes punto a punto OSPF (Cont.)</a:t>
            </a:r>
          </a:p>
        </p:txBody>
      </p:sp>
      <p:sp>
        <p:nvSpPr>
          <p:cNvPr id="4" name="Slide Number Placeholder 3"/>
          <p:cNvSpPr>
            <a:spLocks noGrp="1"/>
          </p:cNvSpPr>
          <p:nvPr>
            <p:ph type="sldNum" sz="quarter" idx="5"/>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15868784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2.2 - Redes punto a punto OSPF</a:t>
            </a:r>
          </a:p>
          <a:p>
            <a:pPr rtl="0"/>
            <a:r>
              <a:rPr lang="es-419"/>
              <a:t>2.2.12 - </a:t>
            </a:r>
            <a:r>
              <a:rPr lang="es-419" sz="1200"/>
              <a:t>Loopbacks y redes punto a punto</a:t>
            </a:r>
          </a:p>
        </p:txBody>
      </p:sp>
      <p:sp>
        <p:nvSpPr>
          <p:cNvPr id="4" name="Slide Number Placeholder 3"/>
          <p:cNvSpPr>
            <a:spLocks noGrp="1"/>
          </p:cNvSpPr>
          <p:nvPr>
            <p:ph type="sldNum" sz="quarter" idx="5"/>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25522678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2.5 Propagación de la ruta predeterminada</a:t>
            </a:r>
          </a:p>
          <a:p>
            <a:endParaRPr lang="en-US" dirty="0"/>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32</a:t>
            </a:fld>
            <a:endParaRPr/>
          </a:p>
        </p:txBody>
      </p:sp>
    </p:spTree>
    <p:extLst>
      <p:ext uri="{BB962C8B-B14F-4D97-AF65-F5344CB8AC3E}">
        <p14:creationId xmlns:p14="http://schemas.microsoft.com/office/powerpoint/2010/main" val="21008830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2.5 Propagación de la ruta predeterminada</a:t>
            </a:r>
          </a:p>
          <a:p>
            <a:pPr rtl="0"/>
            <a:r>
              <a:rPr lang="es-419"/>
              <a:t>2.5.1 - Propagación de una ruta estática predeterminada en OSPFv2</a:t>
            </a:r>
          </a:p>
        </p:txBody>
      </p:sp>
      <p:sp>
        <p:nvSpPr>
          <p:cNvPr id="4" name="Slide Number Placeholder 3"/>
          <p:cNvSpPr>
            <a:spLocks noGrp="1"/>
          </p:cNvSpPr>
          <p:nvPr>
            <p:ph type="sldNum" sz="quarter" idx="5"/>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36930808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2.5 Propagación de la ruta predeterminada</a:t>
            </a:r>
          </a:p>
          <a:p>
            <a:pPr rtl="0"/>
            <a:r>
              <a:rPr lang="es-419"/>
              <a:t>2.5.2 - </a:t>
            </a:r>
            <a:r>
              <a:rPr lang="es-419" sz="1200"/>
              <a:t>Verifique la ruta predeterminada propagada</a:t>
            </a:r>
          </a:p>
        </p:txBody>
      </p:sp>
      <p:sp>
        <p:nvSpPr>
          <p:cNvPr id="4" name="Slide Number Placeholder 3"/>
          <p:cNvSpPr>
            <a:spLocks noGrp="1"/>
          </p:cNvSpPr>
          <p:nvPr>
            <p:ph type="sldNum" sz="quarter" idx="5"/>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24556697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2.6 - Verifique OSPFv2 de área única.</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42755801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2.6 - Verifique OSPFv2 de área única.</a:t>
            </a:r>
          </a:p>
          <a:p>
            <a:pPr rtl="0"/>
            <a:r>
              <a:rPr lang="es-419"/>
              <a:t>2.6.1 - Verifique los vecinos OSPF</a:t>
            </a:r>
          </a:p>
        </p:txBody>
      </p:sp>
      <p:sp>
        <p:nvSpPr>
          <p:cNvPr id="4" name="Slide Number Placeholder 3"/>
          <p:cNvSpPr>
            <a:spLocks noGrp="1"/>
          </p:cNvSpPr>
          <p:nvPr>
            <p:ph type="sldNum" sz="quarter" idx="5"/>
          </p:nvPr>
        </p:nvSpPr>
        <p:spPr/>
        <p:txBody>
          <a:bodyPr/>
          <a:lstStyle/>
          <a:p>
            <a:pPr rtl="0"/>
            <a:fld id="{5641018C-6CAF-B84E-B92C-ECB119457FBA}" type="slidenum">
              <a:rPr/>
              <a:t>36</a:t>
            </a:fld>
            <a:endParaRPr/>
          </a:p>
        </p:txBody>
      </p:sp>
    </p:spTree>
    <p:extLst>
      <p:ext uri="{BB962C8B-B14F-4D97-AF65-F5344CB8AC3E}">
        <p14:creationId xmlns:p14="http://schemas.microsoft.com/office/powerpoint/2010/main" val="39617456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2.6 - Verifique OSPFv2 de área única.</a:t>
            </a:r>
          </a:p>
          <a:p>
            <a:pPr rtl="0"/>
            <a:r>
              <a:rPr lang="es-419"/>
              <a:t>2.6.1 - Verifique los vecinos OSPF (cont.)</a:t>
            </a:r>
          </a:p>
        </p:txBody>
      </p:sp>
      <p:sp>
        <p:nvSpPr>
          <p:cNvPr id="4" name="Slide Number Placeholder 3"/>
          <p:cNvSpPr>
            <a:spLocks noGrp="1"/>
          </p:cNvSpPr>
          <p:nvPr>
            <p:ph type="sldNum" sz="quarter" idx="5"/>
          </p:nvPr>
        </p:nvSpPr>
        <p:spPr/>
        <p:txBody>
          <a:bodyPr/>
          <a:lstStyle/>
          <a:p>
            <a:pPr rtl="0"/>
            <a:fld id="{5641018C-6CAF-B84E-B92C-ECB119457FBA}" type="slidenum">
              <a:rPr/>
              <a:t>37</a:t>
            </a:fld>
            <a:endParaRPr/>
          </a:p>
        </p:txBody>
      </p:sp>
    </p:spTree>
    <p:extLst>
      <p:ext uri="{BB962C8B-B14F-4D97-AF65-F5344CB8AC3E}">
        <p14:creationId xmlns:p14="http://schemas.microsoft.com/office/powerpoint/2010/main" val="10418387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2.6 - Verifique OSPFv2 de área única.</a:t>
            </a:r>
          </a:p>
          <a:p>
            <a:pPr rtl="0"/>
            <a:r>
              <a:rPr lang="es-419"/>
              <a:t>2.6.1 - Verifique los vecinos OSPF (cont.)</a:t>
            </a:r>
          </a:p>
        </p:txBody>
      </p:sp>
      <p:sp>
        <p:nvSpPr>
          <p:cNvPr id="4" name="Slide Number Placeholder 3"/>
          <p:cNvSpPr>
            <a:spLocks noGrp="1"/>
          </p:cNvSpPr>
          <p:nvPr>
            <p:ph type="sldNum" sz="quarter" idx="5"/>
          </p:nvPr>
        </p:nvSpPr>
        <p:spPr/>
        <p:txBody>
          <a:bodyPr/>
          <a:lstStyle/>
          <a:p>
            <a:pPr rtl="0"/>
            <a:fld id="{5641018C-6CAF-B84E-B92C-ECB119457FBA}" type="slidenum">
              <a:rPr/>
              <a:t>38</a:t>
            </a:fld>
            <a:endParaRPr/>
          </a:p>
        </p:txBody>
      </p:sp>
    </p:spTree>
    <p:extLst>
      <p:ext uri="{BB962C8B-B14F-4D97-AF65-F5344CB8AC3E}">
        <p14:creationId xmlns:p14="http://schemas.microsoft.com/office/powerpoint/2010/main" val="11045826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2.6 - Verifique OSPFv2 de área única.</a:t>
            </a:r>
          </a:p>
          <a:p>
            <a:pPr rtl="0"/>
            <a:r>
              <a:rPr lang="es-419"/>
              <a:t>2.6.2 - Verifique la configuración OSPF</a:t>
            </a:r>
          </a:p>
        </p:txBody>
      </p:sp>
      <p:sp>
        <p:nvSpPr>
          <p:cNvPr id="4" name="Slide Number Placeholder 3"/>
          <p:cNvSpPr>
            <a:spLocks noGrp="1"/>
          </p:cNvSpPr>
          <p:nvPr>
            <p:ph type="sldNum" sz="quarter" idx="5"/>
          </p:nvPr>
        </p:nvSpPr>
        <p:spPr/>
        <p:txBody>
          <a:bodyPr/>
          <a:lstStyle/>
          <a:p>
            <a:pPr rtl="0"/>
            <a:fld id="{5641018C-6CAF-B84E-B92C-ECB119457FBA}" type="slidenum">
              <a:rPr/>
              <a:t>39</a:t>
            </a:fld>
            <a:endParaRPr/>
          </a:p>
        </p:txBody>
      </p:sp>
    </p:spTree>
    <p:extLst>
      <p:ext uri="{BB962C8B-B14F-4D97-AF65-F5344CB8AC3E}">
        <p14:creationId xmlns:p14="http://schemas.microsoft.com/office/powerpoint/2010/main" val="2706997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Conceptos de OSPFv2 de área única</a:t>
            </a:r>
          </a:p>
          <a:p>
            <a:pPr rtl="0"/>
            <a:r>
              <a:rPr lang="es-419"/>
              <a:t>1.1 Características y funciones de OSPF</a:t>
            </a:r>
          </a:p>
          <a:p>
            <a:pPr rtl="0"/>
            <a:r>
              <a:rPr lang="es-419"/>
              <a:t>1.1.2 - </a:t>
            </a:r>
            <a:r>
              <a:rPr lang="es-419" sz="1200"/>
              <a:t>Componentes de OSPF</a:t>
            </a:r>
          </a:p>
        </p:txBody>
      </p:sp>
      <p:sp>
        <p:nvSpPr>
          <p:cNvPr id="4" name="Slide Number Placeholder 3"/>
          <p:cNvSpPr>
            <a:spLocks noGrp="1"/>
          </p:cNvSpPr>
          <p:nvPr>
            <p:ph type="sldNum" sz="quarter" idx="5"/>
          </p:nvPr>
        </p:nvSpPr>
        <p:spPr/>
        <p:txBody>
          <a:bodyPr/>
          <a:lstStyle/>
          <a:p>
            <a:pPr rtl="0"/>
            <a:fld id="{5641018C-6CAF-B84E-B92C-ECB119457FBA}" type="slidenum">
              <a:rPr/>
              <a:t>4</a:t>
            </a:fld>
            <a:endParaRPr/>
          </a:p>
        </p:txBody>
      </p:sp>
    </p:spTree>
    <p:extLst>
      <p:ext uri="{BB962C8B-B14F-4D97-AF65-F5344CB8AC3E}">
        <p14:creationId xmlns:p14="http://schemas.microsoft.com/office/powerpoint/2010/main" val="9163866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2.6 - Verifique OSPFv2 de área única.</a:t>
            </a:r>
          </a:p>
          <a:p>
            <a:pPr rtl="0"/>
            <a:r>
              <a:rPr lang="es-419"/>
              <a:t>2.6.3 - </a:t>
            </a:r>
            <a:r>
              <a:rPr lang="es-419" sz="1200"/>
              <a:t>Verifique la información del proceso del protocolo OSPF</a:t>
            </a:r>
          </a:p>
        </p:txBody>
      </p:sp>
      <p:sp>
        <p:nvSpPr>
          <p:cNvPr id="4" name="Slide Number Placeholder 3"/>
          <p:cNvSpPr>
            <a:spLocks noGrp="1"/>
          </p:cNvSpPr>
          <p:nvPr>
            <p:ph type="sldNum" sz="quarter" idx="5"/>
          </p:nvPr>
        </p:nvSpPr>
        <p:spPr/>
        <p:txBody>
          <a:bodyPr/>
          <a:lstStyle/>
          <a:p>
            <a:pPr rtl="0"/>
            <a:fld id="{5641018C-6CAF-B84E-B92C-ECB119457FBA}" type="slidenum">
              <a:rPr/>
              <a:t>40</a:t>
            </a:fld>
            <a:endParaRPr/>
          </a:p>
        </p:txBody>
      </p:sp>
    </p:spTree>
    <p:extLst>
      <p:ext uri="{BB962C8B-B14F-4D97-AF65-F5344CB8AC3E}">
        <p14:creationId xmlns:p14="http://schemas.microsoft.com/office/powerpoint/2010/main" val="30406192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2.6 - Verifique OSPFv2 de área única.</a:t>
            </a:r>
          </a:p>
          <a:p>
            <a:pPr rtl="0"/>
            <a:r>
              <a:rPr lang="es-419"/>
              <a:t>2.6.4 - </a:t>
            </a:r>
            <a:r>
              <a:rPr lang="es-419" sz="1200"/>
              <a:t>verifique la configuración de la interfaz OSPF</a:t>
            </a:r>
          </a:p>
        </p:txBody>
      </p:sp>
      <p:sp>
        <p:nvSpPr>
          <p:cNvPr id="4" name="Slide Number Placeholder 3"/>
          <p:cNvSpPr>
            <a:spLocks noGrp="1"/>
          </p:cNvSpPr>
          <p:nvPr>
            <p:ph type="sldNum" sz="quarter" idx="5"/>
          </p:nvPr>
        </p:nvSpPr>
        <p:spPr/>
        <p:txBody>
          <a:bodyPr/>
          <a:lstStyle/>
          <a:p>
            <a:pPr rtl="0"/>
            <a:fld id="{5641018C-6CAF-B84E-B92C-ECB119457FBA}" type="slidenum">
              <a:rPr/>
              <a:t>41</a:t>
            </a:fld>
            <a:endParaRPr/>
          </a:p>
        </p:txBody>
      </p:sp>
    </p:spTree>
    <p:extLst>
      <p:ext uri="{BB962C8B-B14F-4D97-AF65-F5344CB8AC3E}">
        <p14:creationId xmlns:p14="http://schemas.microsoft.com/office/powerpoint/2010/main" val="14135243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2 - Configuración de OSPFv2 de área única</a:t>
            </a:r>
          </a:p>
          <a:p>
            <a:pPr rtl="0"/>
            <a:r>
              <a:rPr lang="es-419"/>
              <a:t>2.6 - Verifique OSPFv2 de área única.</a:t>
            </a:r>
          </a:p>
          <a:p>
            <a:pPr rtl="0"/>
            <a:r>
              <a:rPr lang="es-419"/>
              <a:t>2.6.4 - </a:t>
            </a:r>
            <a:r>
              <a:rPr lang="es-419" sz="1200"/>
              <a:t>verifique la configuración de la interfaz OSPF (Cont.)</a:t>
            </a:r>
          </a:p>
          <a:p>
            <a:pPr rtl="0"/>
            <a:r>
              <a:rPr lang="es-419" sz="1200"/>
              <a:t>2.6.5 - Syntax Checker - Verificar OSPFv2 de área única</a:t>
            </a:r>
          </a:p>
        </p:txBody>
      </p:sp>
      <p:sp>
        <p:nvSpPr>
          <p:cNvPr id="4" name="Slide Number Placeholder 3"/>
          <p:cNvSpPr>
            <a:spLocks noGrp="1"/>
          </p:cNvSpPr>
          <p:nvPr>
            <p:ph type="sldNum" sz="quarter" idx="5"/>
          </p:nvPr>
        </p:nvSpPr>
        <p:spPr/>
        <p:txBody>
          <a:bodyPr/>
          <a:lstStyle/>
          <a:p>
            <a:pPr rtl="0"/>
            <a:fld id="{5641018C-6CAF-B84E-B92C-ECB119457FBA}" type="slidenum">
              <a:rPr/>
              <a:t>42</a:t>
            </a:fld>
            <a:endParaRPr/>
          </a:p>
        </p:txBody>
      </p:sp>
    </p:spTree>
    <p:extLst>
      <p:ext uri="{BB962C8B-B14F-4D97-AF65-F5344CB8AC3E}">
        <p14:creationId xmlns:p14="http://schemas.microsoft.com/office/powerpoint/2010/main" val="34919680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rtl="0"/>
            <a:fld id="{5641018C-6CAF-B84E-B92C-ECB119457FBA}" type="slidenum">
              <a:rPr/>
              <a:t>43</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Conceptos de OSPFv2 de área única</a:t>
            </a:r>
          </a:p>
          <a:p>
            <a:pPr rtl="0"/>
            <a:r>
              <a:rPr lang="es-419"/>
              <a:t>1.1 Características y funciones de OSPF</a:t>
            </a:r>
          </a:p>
          <a:p>
            <a:pPr rtl="0"/>
            <a:r>
              <a:rPr lang="es-419"/>
              <a:t>1.1.2 - </a:t>
            </a:r>
            <a:r>
              <a:rPr lang="es-419" sz="1200"/>
              <a:t>Componentes de OSPF (cont.) </a:t>
            </a:r>
          </a:p>
        </p:txBody>
      </p:sp>
      <p:sp>
        <p:nvSpPr>
          <p:cNvPr id="4" name="Slide Number Placeholder 3"/>
          <p:cNvSpPr>
            <a:spLocks noGrp="1"/>
          </p:cNvSpPr>
          <p:nvPr>
            <p:ph type="sldNum" sz="quarter" idx="5"/>
          </p:nvPr>
        </p:nvSpPr>
        <p:spPr/>
        <p:txBody>
          <a:bodyPr/>
          <a:lstStyle/>
          <a:p>
            <a:pPr rtl="0"/>
            <a:fld id="{5641018C-6CAF-B84E-B92C-ECB119457FBA}" type="slidenum">
              <a:rPr/>
              <a:t>5</a:t>
            </a:fld>
            <a:endParaRPr/>
          </a:p>
        </p:txBody>
      </p:sp>
    </p:spTree>
    <p:extLst>
      <p:ext uri="{BB962C8B-B14F-4D97-AF65-F5344CB8AC3E}">
        <p14:creationId xmlns:p14="http://schemas.microsoft.com/office/powerpoint/2010/main" val="4045988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Conceptos de OSPFv2 de área única</a:t>
            </a:r>
          </a:p>
          <a:p>
            <a:pPr rtl="0"/>
            <a:r>
              <a:rPr lang="es-419"/>
              <a:t>1.1 Características y funciones de OSPF</a:t>
            </a:r>
          </a:p>
          <a:p>
            <a:pPr rtl="0"/>
            <a:r>
              <a:rPr lang="es-419"/>
              <a:t>1.1.2 - </a:t>
            </a:r>
            <a:r>
              <a:rPr lang="es-419" sz="1200"/>
              <a:t>Componentes de OSPF (cont.) </a:t>
            </a:r>
          </a:p>
        </p:txBody>
      </p:sp>
      <p:sp>
        <p:nvSpPr>
          <p:cNvPr id="4" name="Slide Number Placeholder 3"/>
          <p:cNvSpPr>
            <a:spLocks noGrp="1"/>
          </p:cNvSpPr>
          <p:nvPr>
            <p:ph type="sldNum" sz="quarter" idx="5"/>
          </p:nvPr>
        </p:nvSpPr>
        <p:spPr/>
        <p:txBody>
          <a:bodyPr/>
          <a:lstStyle/>
          <a:p>
            <a:pPr rtl="0"/>
            <a:fld id="{5641018C-6CAF-B84E-B92C-ECB119457FBA}" type="slidenum">
              <a:rPr/>
              <a:t>6</a:t>
            </a:fld>
            <a:endParaRPr/>
          </a:p>
        </p:txBody>
      </p:sp>
    </p:spTree>
    <p:extLst>
      <p:ext uri="{BB962C8B-B14F-4D97-AF65-F5344CB8AC3E}">
        <p14:creationId xmlns:p14="http://schemas.microsoft.com/office/powerpoint/2010/main" val="4274613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Conceptos de OSPFv2 de área única</a:t>
            </a:r>
          </a:p>
          <a:p>
            <a:pPr rtl="0"/>
            <a:r>
              <a:rPr lang="es-419"/>
              <a:t>1.1 Características y funciones de OSPF</a:t>
            </a:r>
          </a:p>
          <a:p>
            <a:pPr rtl="0"/>
            <a:r>
              <a:rPr lang="es-419"/>
              <a:t>1.1.3 - Funcionamiento de estado de enlace</a:t>
            </a:r>
          </a:p>
        </p:txBody>
      </p:sp>
      <p:sp>
        <p:nvSpPr>
          <p:cNvPr id="4" name="Slide Number Placeholder 3"/>
          <p:cNvSpPr>
            <a:spLocks noGrp="1"/>
          </p:cNvSpPr>
          <p:nvPr>
            <p:ph type="sldNum" sz="quarter" idx="5"/>
          </p:nvPr>
        </p:nvSpPr>
        <p:spPr/>
        <p:txBody>
          <a:bodyPr/>
          <a:lstStyle/>
          <a:p>
            <a:pPr rtl="0"/>
            <a:fld id="{5641018C-6CAF-B84E-B92C-ECB119457FBA}" type="slidenum">
              <a:rPr/>
              <a:t>7</a:t>
            </a:fld>
            <a:endParaRPr/>
          </a:p>
        </p:txBody>
      </p:sp>
    </p:spTree>
    <p:extLst>
      <p:ext uri="{BB962C8B-B14F-4D97-AF65-F5344CB8AC3E}">
        <p14:creationId xmlns:p14="http://schemas.microsoft.com/office/powerpoint/2010/main" val="1901093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Conceptos de OSPFv2 de área única</a:t>
            </a:r>
          </a:p>
          <a:p>
            <a:pPr rtl="0"/>
            <a:r>
              <a:rPr lang="es-419"/>
              <a:t>1.1 Características y funciones de OSPF</a:t>
            </a:r>
          </a:p>
          <a:p>
            <a:pPr rtl="0"/>
            <a:r>
              <a:rPr lang="es-419"/>
              <a:t>1.1.4 -OSPF de área única y OSPF multiárea</a:t>
            </a:r>
          </a:p>
        </p:txBody>
      </p:sp>
      <p:sp>
        <p:nvSpPr>
          <p:cNvPr id="4" name="Slide Number Placeholder 3"/>
          <p:cNvSpPr>
            <a:spLocks noGrp="1"/>
          </p:cNvSpPr>
          <p:nvPr>
            <p:ph type="sldNum" sz="quarter" idx="5"/>
          </p:nvPr>
        </p:nvSpPr>
        <p:spPr/>
        <p:txBody>
          <a:bodyPr/>
          <a:lstStyle/>
          <a:p>
            <a:pPr rtl="0"/>
            <a:fld id="{5641018C-6CAF-B84E-B92C-ECB119457FBA}" type="slidenum">
              <a:rPr/>
              <a:t>8</a:t>
            </a:fld>
            <a:endParaRPr/>
          </a:p>
        </p:txBody>
      </p:sp>
    </p:spTree>
    <p:extLst>
      <p:ext uri="{BB962C8B-B14F-4D97-AF65-F5344CB8AC3E}">
        <p14:creationId xmlns:p14="http://schemas.microsoft.com/office/powerpoint/2010/main" val="368285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1 - Conceptos de OSPFv2 de área única</a:t>
            </a:r>
          </a:p>
          <a:p>
            <a:pPr rtl="0"/>
            <a:r>
              <a:rPr lang="es-419"/>
              <a:t>1.1 Características y funciones de OSPF</a:t>
            </a:r>
          </a:p>
          <a:p>
            <a:pPr rtl="0"/>
            <a:r>
              <a:rPr lang="es-419"/>
              <a:t>1.1.5 - OSPF Multiárea</a:t>
            </a:r>
          </a:p>
        </p:txBody>
      </p:sp>
      <p:sp>
        <p:nvSpPr>
          <p:cNvPr id="4" name="Slide Number Placeholder 3"/>
          <p:cNvSpPr>
            <a:spLocks noGrp="1"/>
          </p:cNvSpPr>
          <p:nvPr>
            <p:ph type="sldNum" sz="quarter" idx="5"/>
          </p:nvPr>
        </p:nvSpPr>
        <p:spPr/>
        <p:txBody>
          <a:bodyPr/>
          <a:lstStyle/>
          <a:p>
            <a:pPr rtl="0"/>
            <a:fld id="{5641018C-6CAF-B84E-B92C-ECB119457FBA}" type="slidenum">
              <a:rPr/>
              <a:t>9</a:t>
            </a:fld>
            <a:endParaRPr/>
          </a:p>
        </p:txBody>
      </p:sp>
    </p:spTree>
    <p:extLst>
      <p:ext uri="{BB962C8B-B14F-4D97-AF65-F5344CB8AC3E}">
        <p14:creationId xmlns:p14="http://schemas.microsoft.com/office/powerpoint/2010/main" val="36378071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‹Nº›</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2016 Cisco y/o sus filiales.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‹Nº›</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649320"/>
            <a:ext cx="2658018" cy="246851"/>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2021 Cisco y/o sus filiales. Todos los derechos reservados.   Información confidencial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7.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0.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1.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16.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1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21.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29.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3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3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3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34.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3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0.xml"/><Relationship Id="rId1" Type="http://schemas.openxmlformats.org/officeDocument/2006/relationships/tags" Target="../tags/tag3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es-419" dirty="0">
                <a:solidFill>
                  <a:schemeClr val="accent5">
                    <a:lumMod val="40000"/>
                    <a:lumOff val="60000"/>
                  </a:schemeClr>
                </a:solidFill>
              </a:rPr>
              <a:t>Conceptos de OSPFv2 de área única</a:t>
            </a:r>
          </a:p>
        </p:txBody>
      </p:sp>
      <p:sp>
        <p:nvSpPr>
          <p:cNvPr id="7" name="Subtitle 6"/>
          <p:cNvSpPr>
            <a:spLocks noGrp="1"/>
          </p:cNvSpPr>
          <p:nvPr>
            <p:ph type="subTitle" idx="1"/>
          </p:nvPr>
        </p:nvSpPr>
        <p:spPr>
          <a:xfrm>
            <a:off x="469496" y="3809526"/>
            <a:ext cx="3804791" cy="902174"/>
          </a:xfrm>
        </p:spPr>
        <p:txBody>
          <a:bodyPr/>
          <a:lstStyle/>
          <a:p>
            <a:pPr rtl="0">
              <a:spcBef>
                <a:spcPts val="0"/>
              </a:spcBef>
            </a:pPr>
            <a:r>
              <a:rPr lang="es-419">
                <a:solidFill>
                  <a:schemeClr val="accent5">
                    <a:lumMod val="40000"/>
                    <a:lumOff val="60000"/>
                  </a:schemeClr>
                </a:solidFill>
              </a:rPr>
              <a:t>Redes Empresariales, Seguridad y Automatización v7.0</a:t>
            </a:r>
          </a:p>
          <a:p>
            <a:pPr rtl="0">
              <a:spcBef>
                <a:spcPts val="0"/>
              </a:spcBef>
            </a:pPr>
            <a:r>
              <a:rPr lang="es-419">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Características y funciones de OSPF </a:t>
            </a:r>
            <a:br>
              <a:rPr lang="en-US" dirty="0"/>
            </a:br>
            <a:r>
              <a:rPr lang="es-419" sz="2400"/>
              <a:t>OSPFv3</a:t>
            </a:r>
          </a:p>
        </p:txBody>
      </p:sp>
      <p:sp>
        <p:nvSpPr>
          <p:cNvPr id="5" name="Content Placeholder 4">
            <a:extLst>
              <a:ext uri="{FF2B5EF4-FFF2-40B4-BE49-F238E27FC236}">
                <a16:creationId xmlns:a16="http://schemas.microsoft.com/office/drawing/2014/main" id="{C61DCC6F-93E7-9746-996A-D15CF20AB955}"/>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600">
                <a:solidFill>
                  <a:srgbClr val="000000"/>
                </a:solidFill>
              </a:rPr>
              <a:t>OSPFv3 es el equivalente a OSPFv2 para intercambiar prefijos IPv6. OSPFv3 intercambia información de routing para completar la tabla de routing de IPv6 con prefijos remotos.</a:t>
            </a:r>
          </a:p>
          <a:p>
            <a:pPr marL="415985" lvl="1" indent="-342900" rtl="0">
              <a:buFont typeface="Arial" panose="020B0604020202020204" pitchFamily="34" charset="0"/>
              <a:buChar char="•"/>
            </a:pPr>
            <a:r>
              <a:rPr lang="es-419" sz="1600" b="1">
                <a:solidFill>
                  <a:srgbClr val="000000"/>
                </a:solidFill>
              </a:rPr>
              <a:t>Nota</a:t>
            </a:r>
            <a:r>
              <a:rPr lang="es-419" sz="1600">
                <a:solidFill>
                  <a:srgbClr val="000000"/>
                </a:solidFill>
              </a:rPr>
              <a:t>: con la característica de familias de direcciones de OSPFv3, esta versión del protocolo es compatible con IPv4 e IPv6. En este currículo no se hablará de familias de direcciones de OSPF.</a:t>
            </a:r>
          </a:p>
          <a:p>
            <a:pPr marL="342900" indent="-342900" algn="l" rtl="0">
              <a:buFont typeface="Arial" panose="020B0604020202020204" pitchFamily="34" charset="0"/>
              <a:buChar char="•"/>
            </a:pPr>
            <a:r>
              <a:rPr lang="es-419" sz="1600">
                <a:solidFill>
                  <a:srgbClr val="000000"/>
                </a:solidFill>
              </a:rPr>
              <a:t>OSPFv3 tiene la misma funcionalidad que OSPFv2, pero utiliza IPv6 como transporte de la capa de red, por lo que se comunica con pares de OSPFv3 y anuncia rutas IPv6. OSPFv3 también utiliza el algoritmo SPF como motor de cómputo para determinar las mejores rutas a lo largo del dominio de enrutamiento.</a:t>
            </a:r>
          </a:p>
          <a:p>
            <a:pPr marL="342900" indent="-342900" algn="l" rtl="0">
              <a:buFont typeface="Arial" panose="020B0604020202020204" pitchFamily="34" charset="0"/>
              <a:buChar char="•"/>
            </a:pPr>
            <a:r>
              <a:rPr lang="es-419" sz="1600">
                <a:solidFill>
                  <a:srgbClr val="000000"/>
                </a:solidFill>
              </a:rPr>
              <a:t>OSPFv3 tiene procesos diferentes de los de su equivalente de IPv4. Los procesos y las operaciones son básicamente los mismos que en el protocolo de enrutamiento IPv4, pero se ejecutan de forma independiente. </a:t>
            </a:r>
          </a:p>
        </p:txBody>
      </p:sp>
    </p:spTree>
    <p:extLst>
      <p:ext uri="{BB962C8B-B14F-4D97-AF65-F5344CB8AC3E}">
        <p14:creationId xmlns:p14="http://schemas.microsoft.com/office/powerpoint/2010/main" val="1384687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c15="http://schemas.microsoft.com/office/drawing/2012/chart">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es-419" dirty="0">
                <a:solidFill>
                  <a:schemeClr val="accent5">
                    <a:lumMod val="40000"/>
                    <a:lumOff val="60000"/>
                  </a:schemeClr>
                </a:solidFill>
              </a:rPr>
              <a:t>Configuración OSPFv2 de área única</a:t>
            </a:r>
          </a:p>
        </p:txBody>
      </p:sp>
    </p:spTree>
    <p:custDataLst>
      <p:tags r:id="rId1"/>
    </p:custDataLst>
    <p:extLst>
      <p:ext uri="{BB962C8B-B14F-4D97-AF65-F5344CB8AC3E}">
        <p14:creationId xmlns:p14="http://schemas.microsoft.com/office/powerpoint/2010/main" val="54006971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es-419"/>
              <a:t>Objetivos del módulo</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rtl="0" eaLnBrk="0" hangingPunct="0">
              <a:spcBef>
                <a:spcPct val="0"/>
              </a:spcBef>
              <a:spcAft>
                <a:spcPct val="0"/>
              </a:spcAft>
              <a:buClrTx/>
              <a:buSzTx/>
              <a:buNone/>
            </a:pPr>
            <a:r>
              <a:rPr lang="es-419" sz="1400" b="1">
                <a:ea typeface="Calibri" panose="020F0502020204030204" pitchFamily="34" charset="0"/>
                <a:cs typeface="Calibri" panose="020F0502020204030204" pitchFamily="34" charset="0"/>
              </a:rPr>
              <a:t>Título de módulo: </a:t>
            </a:r>
            <a:r>
              <a:rPr lang="es-419"/>
              <a:t>Configuración OSPFv2 de área única</a:t>
            </a:r>
          </a:p>
          <a:p>
            <a:pPr marL="0" lvl="0" indent="0" defTabSz="914400" eaLnBrk="0" hangingPunct="0">
              <a:spcBef>
                <a:spcPct val="0"/>
              </a:spcBef>
              <a:spcAft>
                <a:spcPct val="0"/>
              </a:spcAft>
              <a:buClrTx/>
              <a:buSzTx/>
              <a:buNone/>
            </a:pPr>
            <a:endParaRPr lang="en-US" altLang="en-US" sz="1400" dirty="0"/>
          </a:p>
          <a:p>
            <a:pPr marL="0" lvl="0" indent="0" defTabSz="914400" rtl="0" eaLnBrk="0" hangingPunct="0">
              <a:spcBef>
                <a:spcPct val="0"/>
              </a:spcBef>
              <a:spcAft>
                <a:spcPct val="0"/>
              </a:spcAft>
              <a:buClrTx/>
              <a:buSzTx/>
              <a:buNone/>
            </a:pPr>
            <a:r>
              <a:rPr lang="es-419" sz="1400" b="1">
                <a:ea typeface="Calibri" panose="020F0502020204030204" pitchFamily="34" charset="0"/>
                <a:cs typeface="Calibri" panose="020F0502020204030204" pitchFamily="34" charset="0"/>
              </a:rPr>
              <a:t>Objetivo del módulo</a:t>
            </a:r>
            <a:r>
              <a:rPr lang="es-419" sz="1400">
                <a:ea typeface="Calibri" panose="020F0502020204030204" pitchFamily="34" charset="0"/>
                <a:cs typeface="Calibri" panose="020F0502020204030204" pitchFamily="34" charset="0"/>
              </a:rPr>
              <a:t>: </a:t>
            </a:r>
            <a:r>
              <a:rPr lang="es-419"/>
              <a:t>Implementar OSPFv2 de área única en redes de acceso múltiple tanto punto a punto como broadcast.</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nvGraphicFramePr>
        <p:xfrm>
          <a:off x="450866" y="1832941"/>
          <a:ext cx="7896830" cy="3013710"/>
        </p:xfrm>
        <a:graphic>
          <a:graphicData uri="http://schemas.openxmlformats.org/drawingml/2006/table">
            <a:tbl>
              <a:tblPr firstRow="1" bandRow="1">
                <a:tableStyleId>{5C22544A-7EE6-4342-B048-85BDC9FD1C3A}</a:tableStyleId>
              </a:tblPr>
              <a:tblGrid>
                <a:gridCol w="3014823">
                  <a:extLst>
                    <a:ext uri="{9D8B030D-6E8A-4147-A177-3AD203B41FA5}">
                      <a16:colId xmlns:a16="http://schemas.microsoft.com/office/drawing/2014/main" val="2579019526"/>
                    </a:ext>
                  </a:extLst>
                </a:gridCol>
                <a:gridCol w="4882007">
                  <a:extLst>
                    <a:ext uri="{9D8B030D-6E8A-4147-A177-3AD203B41FA5}">
                      <a16:colId xmlns:a16="http://schemas.microsoft.com/office/drawing/2014/main" val="1764220437"/>
                    </a:ext>
                  </a:extLst>
                </a:gridCol>
              </a:tblGrid>
              <a:tr h="272843">
                <a:tc>
                  <a:txBody>
                    <a:bodyPr/>
                    <a:lstStyle/>
                    <a:p>
                      <a:pPr algn="l" rtl="0" fontAlgn="ctr"/>
                      <a:r>
                        <a:rPr lang="es-419" b="1">
                          <a:effectLst/>
                        </a:rPr>
                        <a:t>Título del tema</a:t>
                      </a:r>
                    </a:p>
                  </a:txBody>
                  <a:tcPr marL="47625" marR="47625" marT="47625" marB="47625" anchor="ctr"/>
                </a:tc>
                <a:tc>
                  <a:txBody>
                    <a:bodyPr/>
                    <a:lstStyle/>
                    <a:p>
                      <a:pPr algn="l" rtl="0" fontAlgn="ctr"/>
                      <a:r>
                        <a:rPr lang="es-419" b="1">
                          <a:effectLst/>
                        </a:rPr>
                        <a:t>Objetivo del tema</a:t>
                      </a:r>
                    </a:p>
                  </a:txBody>
                  <a:tcPr marL="47625" marR="47625" marT="47625" marB="47625" anchor="ctr"/>
                </a:tc>
                <a:extLst>
                  <a:ext uri="{0D108BD9-81ED-4DB2-BD59-A6C34878D82A}">
                    <a16:rowId xmlns:a16="http://schemas.microsoft.com/office/drawing/2014/main" val="742401779"/>
                  </a:ext>
                </a:extLst>
              </a:tr>
              <a:tr h="272843">
                <a:tc>
                  <a:txBody>
                    <a:bodyPr/>
                    <a:lstStyle/>
                    <a:p>
                      <a:pPr rtl="0" fontAlgn="ctr"/>
                      <a:r>
                        <a:rPr lang="es-419" b="1">
                          <a:solidFill>
                            <a:schemeClr val="bg1"/>
                          </a:solidFill>
                          <a:effectLst/>
                        </a:rPr>
                        <a:t>ID del router OSPF</a:t>
                      </a:r>
                    </a:p>
                  </a:txBody>
                  <a:tcPr marL="47625" marR="47625" marT="47625" marB="47625" anchor="ctr">
                    <a:solidFill>
                      <a:schemeClr val="accent1"/>
                    </a:solidFill>
                  </a:tcPr>
                </a:tc>
                <a:tc>
                  <a:txBody>
                    <a:bodyPr/>
                    <a:lstStyle/>
                    <a:p>
                      <a:pPr rtl="0" fontAlgn="ctr"/>
                      <a:r>
                        <a:rPr lang="es-419" b="0">
                          <a:effectLst/>
                        </a:rPr>
                        <a:t>Configure una ID de router OSPFv2.</a:t>
                      </a:r>
                    </a:p>
                  </a:txBody>
                  <a:tcPr marL="47625" marR="47625" marT="47625" marB="47625" anchor="ctr"/>
                </a:tc>
                <a:extLst>
                  <a:ext uri="{0D108BD9-81ED-4DB2-BD59-A6C34878D82A}">
                    <a16:rowId xmlns:a16="http://schemas.microsoft.com/office/drawing/2014/main" val="3150950737"/>
                  </a:ext>
                </a:extLst>
              </a:tr>
              <a:tr h="272843">
                <a:tc>
                  <a:txBody>
                    <a:bodyPr/>
                    <a:lstStyle/>
                    <a:p>
                      <a:pPr rtl="0" fontAlgn="ctr"/>
                      <a:r>
                        <a:rPr lang="es-419" b="1">
                          <a:solidFill>
                            <a:schemeClr val="bg1"/>
                          </a:solidFill>
                          <a:effectLst/>
                        </a:rPr>
                        <a:t>Redes punto a punto OSPF</a:t>
                      </a:r>
                    </a:p>
                  </a:txBody>
                  <a:tcPr marL="47625" marR="47625" marT="47625" marB="47625" anchor="ctr">
                    <a:solidFill>
                      <a:schemeClr val="accent1"/>
                    </a:solidFill>
                  </a:tcPr>
                </a:tc>
                <a:tc>
                  <a:txBody>
                    <a:bodyPr/>
                    <a:lstStyle/>
                    <a:p>
                      <a:pPr rtl="0" fontAlgn="ctr"/>
                      <a:r>
                        <a:rPr lang="es-419" b="0">
                          <a:effectLst/>
                        </a:rPr>
                        <a:t>Configure OSPFv2 de área única en una red punto a punto.</a:t>
                      </a:r>
                    </a:p>
                  </a:txBody>
                  <a:tcPr marL="47625" marR="47625" marT="47625" marB="47625" anchor="ctr"/>
                </a:tc>
                <a:extLst>
                  <a:ext uri="{0D108BD9-81ED-4DB2-BD59-A6C34878D82A}">
                    <a16:rowId xmlns:a16="http://schemas.microsoft.com/office/drawing/2014/main" val="2772085455"/>
                  </a:ext>
                </a:extLst>
              </a:tr>
              <a:tr h="272843">
                <a:tc>
                  <a:txBody>
                    <a:bodyPr/>
                    <a:lstStyle/>
                    <a:p>
                      <a:pPr rtl="0" fontAlgn="ctr"/>
                      <a:r>
                        <a:rPr lang="es-419" b="1">
                          <a:solidFill>
                            <a:schemeClr val="bg1"/>
                          </a:solidFill>
                          <a:effectLst/>
                        </a:rPr>
                        <a:t>Redes OSPF de acceso múltiple</a:t>
                      </a:r>
                    </a:p>
                  </a:txBody>
                  <a:tcPr marL="47625" marR="47625" marT="47625" marB="47625" anchor="ctr">
                    <a:solidFill>
                      <a:schemeClr val="accent1"/>
                    </a:solidFill>
                  </a:tcPr>
                </a:tc>
                <a:tc>
                  <a:txBody>
                    <a:bodyPr/>
                    <a:lstStyle/>
                    <a:p>
                      <a:pPr rtl="0" fontAlgn="ctr"/>
                      <a:r>
                        <a:rPr lang="es-419" b="0">
                          <a:effectLst/>
                        </a:rPr>
                        <a:t>Configure la prioridad de interfaz OSPF para influenciar la elección del DR/BDR en una red de acceso múltiple.</a:t>
                      </a:r>
                    </a:p>
                  </a:txBody>
                  <a:tcPr marL="47625" marR="47625" marT="47625" marB="47625" anchor="ctr"/>
                </a:tc>
                <a:extLst>
                  <a:ext uri="{0D108BD9-81ED-4DB2-BD59-A6C34878D82A}">
                    <a16:rowId xmlns:a16="http://schemas.microsoft.com/office/drawing/2014/main" val="3228802595"/>
                  </a:ext>
                </a:extLst>
              </a:tr>
              <a:tr h="272843">
                <a:tc>
                  <a:txBody>
                    <a:bodyPr/>
                    <a:lstStyle/>
                    <a:p>
                      <a:pPr rtl="0" fontAlgn="ctr"/>
                      <a:r>
                        <a:rPr lang="es-419" b="1">
                          <a:solidFill>
                            <a:schemeClr val="bg1"/>
                          </a:solidFill>
                          <a:effectLst/>
                        </a:rPr>
                        <a:t>Modificación de OSPFv2 de área única</a:t>
                      </a:r>
                    </a:p>
                  </a:txBody>
                  <a:tcPr marL="47625" marR="47625" marT="47625" marB="47625" anchor="ctr">
                    <a:solidFill>
                      <a:schemeClr val="accent1"/>
                    </a:solidFill>
                  </a:tcPr>
                </a:tc>
                <a:tc>
                  <a:txBody>
                    <a:bodyPr/>
                    <a:lstStyle/>
                    <a:p>
                      <a:pPr rtl="0" fontAlgn="ctr"/>
                      <a:r>
                        <a:rPr lang="es-419" b="0">
                          <a:effectLst/>
                        </a:rPr>
                        <a:t>Implemente modificaciones para cambiar el funcionamiento de OSPFv2 de área única.</a:t>
                      </a:r>
                    </a:p>
                  </a:txBody>
                  <a:tcPr marL="47625" marR="47625" marT="47625" marB="47625" anchor="ctr"/>
                </a:tc>
                <a:extLst>
                  <a:ext uri="{0D108BD9-81ED-4DB2-BD59-A6C34878D82A}">
                    <a16:rowId xmlns:a16="http://schemas.microsoft.com/office/drawing/2014/main" val="3134809945"/>
                  </a:ext>
                </a:extLst>
              </a:tr>
              <a:tr h="272843">
                <a:tc>
                  <a:txBody>
                    <a:bodyPr/>
                    <a:lstStyle/>
                    <a:p>
                      <a:pPr rtl="0" fontAlgn="ctr"/>
                      <a:r>
                        <a:rPr lang="es-419" b="1">
                          <a:solidFill>
                            <a:schemeClr val="bg1"/>
                          </a:solidFill>
                          <a:effectLst/>
                        </a:rPr>
                        <a:t>Propagación de ruta predeterminada</a:t>
                      </a:r>
                    </a:p>
                  </a:txBody>
                  <a:tcPr marL="47625" marR="47625" marT="47625" marB="47625" anchor="ctr">
                    <a:solidFill>
                      <a:schemeClr val="accent1"/>
                    </a:solidFill>
                  </a:tcPr>
                </a:tc>
                <a:tc>
                  <a:txBody>
                    <a:bodyPr/>
                    <a:lstStyle/>
                    <a:p>
                      <a:pPr rtl="0" fontAlgn="ctr"/>
                      <a:r>
                        <a:rPr lang="es-419" b="0">
                          <a:effectLst/>
                        </a:rPr>
                        <a:t>Configure el protocolo OSPF para propagar una ruta predeterminada.</a:t>
                      </a:r>
                    </a:p>
                  </a:txBody>
                  <a:tcPr marL="47625" marR="47625" marT="47625" marB="47625" anchor="ctr"/>
                </a:tc>
                <a:extLst>
                  <a:ext uri="{0D108BD9-81ED-4DB2-BD59-A6C34878D82A}">
                    <a16:rowId xmlns:a16="http://schemas.microsoft.com/office/drawing/2014/main" val="2841641446"/>
                  </a:ext>
                </a:extLst>
              </a:tr>
              <a:tr h="272843">
                <a:tc>
                  <a:txBody>
                    <a:bodyPr/>
                    <a:lstStyle/>
                    <a:p>
                      <a:pPr rtl="0" fontAlgn="ctr"/>
                      <a:r>
                        <a:rPr lang="es-419" b="1">
                          <a:solidFill>
                            <a:schemeClr val="bg1"/>
                          </a:solidFill>
                          <a:effectLst/>
                        </a:rPr>
                        <a:t>Verificación de OSPFv2 de área única</a:t>
                      </a:r>
                    </a:p>
                  </a:txBody>
                  <a:tcPr marL="47625" marR="47625" marT="47625" marB="47625" anchor="ctr">
                    <a:solidFill>
                      <a:schemeClr val="accent1"/>
                    </a:solidFill>
                  </a:tcPr>
                </a:tc>
                <a:tc>
                  <a:txBody>
                    <a:bodyPr/>
                    <a:lstStyle/>
                    <a:p>
                      <a:pPr rtl="0" fontAlgn="ctr"/>
                      <a:r>
                        <a:rPr lang="es-419" b="0">
                          <a:effectLst/>
                        </a:rPr>
                        <a:t>Verifique la implementación de un protocolo OSPFv2 de área única.</a:t>
                      </a:r>
                    </a:p>
                  </a:txBody>
                  <a:tcPr marL="47625" marR="47625" marT="47625" marB="47625" anchor="ctr"/>
                </a:tc>
                <a:extLst>
                  <a:ext uri="{0D108BD9-81ED-4DB2-BD59-A6C34878D82A}">
                    <a16:rowId xmlns:a16="http://schemas.microsoft.com/office/drawing/2014/main" val="295464602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2.1 - Router ID de OSPF</a:t>
            </a:r>
          </a:p>
        </p:txBody>
      </p:sp>
    </p:spTree>
    <p:custDataLst>
      <p:tags r:id="rId1"/>
    </p:custDataLst>
    <p:extLst>
      <p:ext uri="{BB962C8B-B14F-4D97-AF65-F5344CB8AC3E}">
        <p14:creationId xmlns:p14="http://schemas.microsoft.com/office/powerpoint/2010/main" val="133087649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Router ID de OSPF</a:t>
            </a:r>
            <a:br>
              <a:rPr lang="en-US" dirty="0"/>
            </a:br>
            <a:r>
              <a:rPr lang="es-419" sz="2400"/>
              <a:t>Topología OSPF de referencia</a:t>
            </a:r>
          </a:p>
        </p:txBody>
      </p:sp>
      <p:sp>
        <p:nvSpPr>
          <p:cNvPr id="5" name="Content Placeholder 4">
            <a:extLst>
              <a:ext uri="{FF2B5EF4-FFF2-40B4-BE49-F238E27FC236}">
                <a16:creationId xmlns:a16="http://schemas.microsoft.com/office/drawing/2014/main" id="{F5EFBA16-EDF5-AB45-B09F-7CA84D062B22}"/>
              </a:ext>
            </a:extLst>
          </p:cNvPr>
          <p:cNvSpPr>
            <a:spLocks noGrp="1"/>
          </p:cNvSpPr>
          <p:nvPr>
            <p:ph idx="1"/>
          </p:nvPr>
        </p:nvSpPr>
        <p:spPr>
          <a:xfrm>
            <a:off x="161154" y="731837"/>
            <a:ext cx="4071212" cy="3689897"/>
          </a:xfrm>
        </p:spPr>
        <p:txBody>
          <a:bodyPr/>
          <a:lstStyle/>
          <a:p>
            <a:pPr marL="0" indent="0" algn="l" rtl="0"/>
            <a:r>
              <a:rPr lang="es-419" sz="1600" dirty="0">
                <a:solidFill>
                  <a:srgbClr val="000000"/>
                </a:solidFill>
              </a:rPr>
              <a:t>En la ilustración, se muestra la topología que se usa para configurar OSPFv2. </a:t>
            </a:r>
          </a:p>
          <a:p>
            <a:pPr marL="285750" indent="-285750" algn="l" rtl="0">
              <a:buFont typeface="Arial" panose="020B0604020202020204" pitchFamily="34" charset="0"/>
              <a:buChar char="•"/>
            </a:pPr>
            <a:r>
              <a:rPr lang="es-419" sz="1600" dirty="0">
                <a:solidFill>
                  <a:srgbClr val="000000"/>
                </a:solidFill>
              </a:rPr>
              <a:t>Los </a:t>
            </a:r>
            <a:r>
              <a:rPr lang="es-419" sz="1600" dirty="0" err="1">
                <a:solidFill>
                  <a:srgbClr val="000000"/>
                </a:solidFill>
              </a:rPr>
              <a:t>routers</a:t>
            </a:r>
            <a:r>
              <a:rPr lang="es-419" sz="1600" dirty="0">
                <a:solidFill>
                  <a:srgbClr val="000000"/>
                </a:solidFill>
              </a:rPr>
              <a:t> en la topología tienen una configuración inicial, incluidas las direcciones de interfaz. </a:t>
            </a:r>
          </a:p>
          <a:p>
            <a:pPr marL="285750" indent="-285750" algn="l" rtl="0">
              <a:buFont typeface="Arial" panose="020B0604020202020204" pitchFamily="34" charset="0"/>
              <a:buChar char="•"/>
            </a:pPr>
            <a:r>
              <a:rPr lang="es-419" sz="1600" dirty="0">
                <a:solidFill>
                  <a:srgbClr val="000000"/>
                </a:solidFill>
              </a:rPr>
              <a:t>Ninguno de los </a:t>
            </a:r>
            <a:r>
              <a:rPr lang="es-419" sz="1600" dirty="0" err="1">
                <a:solidFill>
                  <a:srgbClr val="000000"/>
                </a:solidFill>
              </a:rPr>
              <a:t>routers</a:t>
            </a:r>
            <a:r>
              <a:rPr lang="es-419" sz="1600" dirty="0">
                <a:solidFill>
                  <a:srgbClr val="000000"/>
                </a:solidFill>
              </a:rPr>
              <a:t> tiene configurado enrutamiento estático o enrutamiento dinámico. </a:t>
            </a:r>
          </a:p>
          <a:p>
            <a:pPr marL="285750" indent="-285750" algn="l" rtl="0">
              <a:buFont typeface="Arial" panose="020B0604020202020204" pitchFamily="34" charset="0"/>
              <a:buChar char="•"/>
            </a:pPr>
            <a:r>
              <a:rPr lang="es-419" sz="1600" dirty="0">
                <a:solidFill>
                  <a:srgbClr val="000000"/>
                </a:solidFill>
              </a:rPr>
              <a:t>Todas las interfaces en los </a:t>
            </a:r>
            <a:r>
              <a:rPr lang="es-419" sz="1600" dirty="0" err="1">
                <a:solidFill>
                  <a:srgbClr val="000000"/>
                </a:solidFill>
              </a:rPr>
              <a:t>routers</a:t>
            </a:r>
            <a:r>
              <a:rPr lang="es-419" sz="1600" dirty="0">
                <a:solidFill>
                  <a:srgbClr val="000000"/>
                </a:solidFill>
              </a:rPr>
              <a:t> R1, R2 y R3 (excepto la interfaz </a:t>
            </a:r>
            <a:r>
              <a:rPr lang="es-419" sz="1600" dirty="0" err="1">
                <a:solidFill>
                  <a:srgbClr val="000000"/>
                </a:solidFill>
              </a:rPr>
              <a:t>loopback</a:t>
            </a:r>
            <a:r>
              <a:rPr lang="es-419" sz="1600" dirty="0">
                <a:solidFill>
                  <a:srgbClr val="000000"/>
                </a:solidFill>
              </a:rPr>
              <a:t> en el R2) se encuentran dentro del área </a:t>
            </a:r>
            <a:r>
              <a:rPr lang="es-419" sz="1600" dirty="0" err="1">
                <a:solidFill>
                  <a:srgbClr val="000000"/>
                </a:solidFill>
              </a:rPr>
              <a:t>backbone</a:t>
            </a:r>
            <a:r>
              <a:rPr lang="es-419" sz="1600" dirty="0">
                <a:solidFill>
                  <a:srgbClr val="000000"/>
                </a:solidFill>
              </a:rPr>
              <a:t> de OSPF. </a:t>
            </a:r>
          </a:p>
          <a:p>
            <a:pPr marL="285750" indent="-285750" algn="l" rtl="0">
              <a:buFont typeface="Arial" panose="020B0604020202020204" pitchFamily="34" charset="0"/>
              <a:buChar char="•"/>
            </a:pPr>
            <a:r>
              <a:rPr lang="es-419" sz="1600" dirty="0">
                <a:solidFill>
                  <a:srgbClr val="000000"/>
                </a:solidFill>
              </a:rPr>
              <a:t>El </a:t>
            </a:r>
            <a:r>
              <a:rPr lang="es-419" sz="1600" dirty="0" err="1">
                <a:solidFill>
                  <a:srgbClr val="000000"/>
                </a:solidFill>
              </a:rPr>
              <a:t>router</a:t>
            </a:r>
            <a:r>
              <a:rPr lang="es-419" sz="1600" dirty="0">
                <a:solidFill>
                  <a:srgbClr val="000000"/>
                </a:solidFill>
              </a:rPr>
              <a:t> ISP se usa como la puerta de enlace a Internet del dominio de enrutamiento.</a:t>
            </a:r>
          </a:p>
        </p:txBody>
      </p:sp>
      <p:pic>
        <p:nvPicPr>
          <p:cNvPr id="4" name="Picture 3">
            <a:extLst>
              <a:ext uri="{FF2B5EF4-FFF2-40B4-BE49-F238E27FC236}">
                <a16:creationId xmlns:a16="http://schemas.microsoft.com/office/drawing/2014/main" id="{6A38926C-7B47-42BE-BD06-A358B76204F0}"/>
              </a:ext>
            </a:extLst>
          </p:cNvPr>
          <p:cNvPicPr>
            <a:picLocks noChangeAspect="1"/>
          </p:cNvPicPr>
          <p:nvPr/>
        </p:nvPicPr>
        <p:blipFill>
          <a:blip r:embed="rId4"/>
          <a:stretch>
            <a:fillRect/>
          </a:stretch>
        </p:blipFill>
        <p:spPr>
          <a:xfrm>
            <a:off x="4484959" y="1314670"/>
            <a:ext cx="4614106" cy="2643375"/>
          </a:xfrm>
          <a:prstGeom prst="rect">
            <a:avLst/>
          </a:prstGeom>
        </p:spPr>
      </p:pic>
    </p:spTree>
    <p:custDataLst>
      <p:tags r:id="rId1"/>
    </p:custDataLst>
    <p:extLst>
      <p:ext uri="{BB962C8B-B14F-4D97-AF65-F5344CB8AC3E}">
        <p14:creationId xmlns:p14="http://schemas.microsoft.com/office/powerpoint/2010/main" val="3820349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c15="http://schemas.microsoft.com/office/drawing/2012/chart">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dirty="0"/>
            </a:br>
            <a:r>
              <a:rPr lang="es-419" sz="2400"/>
              <a:t>ID del router OSPF </a:t>
            </a:r>
            <a:r>
              <a:rPr lang="es-419" sz="1600"/>
              <a:t>Modo de configuración del router OSPF</a:t>
            </a:r>
          </a:p>
        </p:txBody>
      </p:sp>
      <p:sp>
        <p:nvSpPr>
          <p:cNvPr id="4" name="Content Placeholder 3">
            <a:extLst>
              <a:ext uri="{FF2B5EF4-FFF2-40B4-BE49-F238E27FC236}">
                <a16:creationId xmlns:a16="http://schemas.microsoft.com/office/drawing/2014/main" id="{A43F360D-78C7-7948-8708-A4656A617EE2}"/>
              </a:ext>
            </a:extLst>
          </p:cNvPr>
          <p:cNvSpPr>
            <a:spLocks noGrp="1"/>
          </p:cNvSpPr>
          <p:nvPr>
            <p:ph idx="1"/>
          </p:nvPr>
        </p:nvSpPr>
        <p:spPr>
          <a:xfrm>
            <a:off x="474662" y="731837"/>
            <a:ext cx="8280057" cy="1046721"/>
          </a:xfrm>
        </p:spPr>
        <p:txBody>
          <a:bodyPr/>
          <a:lstStyle/>
          <a:p>
            <a:pPr marL="0" indent="0" algn="l" rtl="0"/>
            <a:r>
              <a:rPr lang="es-419" sz="1600" dirty="0">
                <a:solidFill>
                  <a:srgbClr val="000000"/>
                </a:solidFill>
              </a:rPr>
              <a:t>OSPFv2 se habilita con el comando</a:t>
            </a:r>
            <a:r>
              <a:rPr lang="es-419" sz="1600" dirty="0">
                <a:solidFill>
                  <a:srgbClr val="00B0F0"/>
                </a:solidFill>
              </a:rPr>
              <a:t> </a:t>
            </a:r>
            <a:r>
              <a:rPr lang="es-419" sz="1600" b="1" dirty="0" err="1">
                <a:solidFill>
                  <a:srgbClr val="00B0F0"/>
                </a:solidFill>
              </a:rPr>
              <a:t>router</a:t>
            </a:r>
            <a:r>
              <a:rPr lang="es-419" sz="1600" b="1" dirty="0">
                <a:solidFill>
                  <a:srgbClr val="00B0F0"/>
                </a:solidFill>
              </a:rPr>
              <a:t> </a:t>
            </a:r>
            <a:r>
              <a:rPr lang="es-419" sz="1600" b="1" dirty="0" err="1">
                <a:solidFill>
                  <a:srgbClr val="00B0F0"/>
                </a:solidFill>
              </a:rPr>
              <a:t>ospf</a:t>
            </a:r>
            <a:r>
              <a:rPr lang="es-419" sz="1600" dirty="0">
                <a:solidFill>
                  <a:srgbClr val="00B0F0"/>
                </a:solidFill>
              </a:rPr>
              <a:t> </a:t>
            </a:r>
            <a:r>
              <a:rPr lang="es-419" sz="1600" i="1" dirty="0" err="1">
                <a:solidFill>
                  <a:srgbClr val="00B0F0"/>
                </a:solidFill>
              </a:rPr>
              <a:t>process</a:t>
            </a:r>
            <a:r>
              <a:rPr lang="es-419" sz="1600" i="1" dirty="0">
                <a:solidFill>
                  <a:srgbClr val="00B0F0"/>
                </a:solidFill>
              </a:rPr>
              <a:t>-id</a:t>
            </a:r>
            <a:r>
              <a:rPr lang="es-419" sz="1600" dirty="0">
                <a:solidFill>
                  <a:srgbClr val="00B0F0"/>
                </a:solidFill>
              </a:rPr>
              <a:t> </a:t>
            </a:r>
            <a:r>
              <a:rPr lang="es-419" sz="1600" dirty="0">
                <a:solidFill>
                  <a:srgbClr val="000000"/>
                </a:solidFill>
              </a:rPr>
              <a:t>del modo de configuración global. El valor de </a:t>
            </a:r>
            <a:r>
              <a:rPr lang="es-419" sz="1600" b="1" i="1" dirty="0" err="1">
                <a:solidFill>
                  <a:srgbClr val="000000"/>
                </a:solidFill>
              </a:rPr>
              <a:t>process</a:t>
            </a:r>
            <a:r>
              <a:rPr lang="es-419" sz="1600" b="1" i="1" dirty="0">
                <a:solidFill>
                  <a:srgbClr val="000000"/>
                </a:solidFill>
              </a:rPr>
              <a:t>-id</a:t>
            </a:r>
            <a:r>
              <a:rPr lang="es-419" sz="1600" b="1" dirty="0">
                <a:solidFill>
                  <a:srgbClr val="000000"/>
                </a:solidFill>
              </a:rPr>
              <a:t> </a:t>
            </a:r>
            <a:r>
              <a:rPr lang="es-419" sz="1600" dirty="0">
                <a:solidFill>
                  <a:srgbClr val="000000"/>
                </a:solidFill>
              </a:rPr>
              <a:t>representa un número entre 1 y 65 535, y lo elige el administrador de redes. El valor de </a:t>
            </a:r>
            <a:r>
              <a:rPr lang="es-419" sz="1600" b="1" i="1" dirty="0" err="1">
                <a:solidFill>
                  <a:srgbClr val="000000"/>
                </a:solidFill>
              </a:rPr>
              <a:t>process</a:t>
            </a:r>
            <a:r>
              <a:rPr lang="es-419" sz="1600" b="1" i="1" dirty="0">
                <a:solidFill>
                  <a:srgbClr val="000000"/>
                </a:solidFill>
              </a:rPr>
              <a:t>-id</a:t>
            </a:r>
            <a:r>
              <a:rPr lang="es-419" sz="1600" dirty="0">
                <a:solidFill>
                  <a:srgbClr val="000000"/>
                </a:solidFill>
              </a:rPr>
              <a:t> es localmente significativo. Se considera una práctica recomendada utilizar el mismo </a:t>
            </a:r>
            <a:r>
              <a:rPr lang="es-419" sz="1600" b="1" i="1" dirty="0" err="1">
                <a:solidFill>
                  <a:srgbClr val="000000"/>
                </a:solidFill>
              </a:rPr>
              <a:t>process</a:t>
            </a:r>
            <a:r>
              <a:rPr lang="es-419" sz="1600" b="1" i="1" dirty="0">
                <a:solidFill>
                  <a:srgbClr val="000000"/>
                </a:solidFill>
              </a:rPr>
              <a:t>-id</a:t>
            </a:r>
            <a:r>
              <a:rPr lang="es-419" sz="1600" dirty="0">
                <a:solidFill>
                  <a:srgbClr val="000000"/>
                </a:solidFill>
              </a:rPr>
              <a:t> en todos los </a:t>
            </a:r>
            <a:r>
              <a:rPr lang="es-419" sz="1600" dirty="0" err="1">
                <a:solidFill>
                  <a:srgbClr val="000000"/>
                </a:solidFill>
              </a:rPr>
              <a:t>routers</a:t>
            </a:r>
            <a:r>
              <a:rPr lang="es-419" sz="1600" dirty="0">
                <a:solidFill>
                  <a:srgbClr val="000000"/>
                </a:solidFill>
              </a:rPr>
              <a:t> OSPF.</a:t>
            </a:r>
          </a:p>
        </p:txBody>
      </p:sp>
      <p:sp>
        <p:nvSpPr>
          <p:cNvPr id="6" name="Rectangle 5">
            <a:extLst>
              <a:ext uri="{FF2B5EF4-FFF2-40B4-BE49-F238E27FC236}">
                <a16:creationId xmlns:a16="http://schemas.microsoft.com/office/drawing/2014/main" id="{C2BFB46E-91D6-1F43-AEAB-6A9B8E454B67}"/>
              </a:ext>
            </a:extLst>
          </p:cNvPr>
          <p:cNvSpPr/>
          <p:nvPr/>
        </p:nvSpPr>
        <p:spPr>
          <a:xfrm>
            <a:off x="516823" y="2049198"/>
            <a:ext cx="8195733" cy="2708434"/>
          </a:xfrm>
          <a:prstGeom prst="rect">
            <a:avLst/>
          </a:prstGeom>
          <a:solidFill>
            <a:srgbClr val="000000"/>
          </a:solidFill>
        </p:spPr>
        <p:txBody>
          <a:bodyPr wrap="square">
            <a:spAutoFit/>
          </a:bodyPr>
          <a:lstStyle/>
          <a:p>
            <a:pPr rtl="0"/>
            <a:r>
              <a:rPr lang="es-419" sz="1100" dirty="0">
                <a:solidFill>
                  <a:srgbClr val="DFDFDF"/>
                </a:solidFill>
                <a:latin typeface="Courier New" panose="02070309020205020404" pitchFamily="49" charset="0"/>
              </a:rPr>
              <a:t>R1(</a:t>
            </a:r>
            <a:r>
              <a:rPr lang="es-419" sz="1100" dirty="0" err="1">
                <a:solidFill>
                  <a:srgbClr val="DFDFDF"/>
                </a:solidFill>
                <a:latin typeface="Courier New" panose="02070309020205020404" pitchFamily="49" charset="0"/>
              </a:rPr>
              <a:t>config</a:t>
            </a:r>
            <a:r>
              <a:rPr lang="es-419" sz="1100" dirty="0">
                <a:solidFill>
                  <a:srgbClr val="DFDFDF"/>
                </a:solidFill>
                <a:latin typeface="Courier New" panose="02070309020205020404" pitchFamily="49" charset="0"/>
              </a:rPr>
              <a:t>)# </a:t>
            </a:r>
            <a:r>
              <a:rPr lang="es-419" sz="1600" b="1" dirty="0" err="1">
                <a:solidFill>
                  <a:srgbClr val="00B0F0"/>
                </a:solidFill>
                <a:latin typeface="+mn-lt"/>
              </a:rPr>
              <a:t>router</a:t>
            </a:r>
            <a:r>
              <a:rPr lang="es-419" sz="1600" b="1" dirty="0">
                <a:solidFill>
                  <a:srgbClr val="00B0F0"/>
                </a:solidFill>
                <a:latin typeface="+mn-lt"/>
              </a:rPr>
              <a:t> </a:t>
            </a:r>
            <a:r>
              <a:rPr lang="es-419" sz="1600" b="1" dirty="0" err="1">
                <a:solidFill>
                  <a:srgbClr val="00B0F0"/>
                </a:solidFill>
                <a:latin typeface="+mn-lt"/>
              </a:rPr>
              <a:t>ospf</a:t>
            </a:r>
            <a:r>
              <a:rPr lang="es-419" sz="1600" b="1" dirty="0">
                <a:solidFill>
                  <a:srgbClr val="00B0F0"/>
                </a:solidFill>
                <a:latin typeface="+mn-lt"/>
              </a:rPr>
              <a:t> 10 </a:t>
            </a:r>
          </a:p>
          <a:p>
            <a:pPr rtl="0"/>
            <a:r>
              <a:rPr lang="es-419" sz="1100" dirty="0">
                <a:solidFill>
                  <a:srgbClr val="DFDFDF"/>
                </a:solidFill>
                <a:latin typeface="Courier New" panose="02070309020205020404" pitchFamily="49" charset="0"/>
              </a:rPr>
              <a:t>R1 (</a:t>
            </a:r>
            <a:r>
              <a:rPr lang="es-419" sz="1100" dirty="0" err="1">
                <a:solidFill>
                  <a:srgbClr val="DFDFDF"/>
                </a:solidFill>
                <a:latin typeface="Courier New" panose="02070309020205020404" pitchFamily="49" charset="0"/>
              </a:rPr>
              <a:t>config-router</a:t>
            </a:r>
            <a:r>
              <a:rPr lang="es-419" sz="1100" dirty="0">
                <a:solidFill>
                  <a:srgbClr val="DFDFDF"/>
                </a:solidFill>
                <a:latin typeface="Courier New" panose="02070309020205020404" pitchFamily="49" charset="0"/>
              </a:rPr>
              <a:t>) # </a:t>
            </a:r>
            <a:r>
              <a:rPr lang="es-419" sz="1100" b="1" dirty="0">
                <a:solidFill>
                  <a:srgbClr val="FFFFFF"/>
                </a:solidFill>
                <a:latin typeface="Courier New" panose="02070309020205020404" pitchFamily="49" charset="0"/>
              </a:rPr>
              <a:t>? </a:t>
            </a:r>
            <a:r>
              <a:rPr lang="es-419" sz="1100" dirty="0">
                <a:solidFill>
                  <a:srgbClr val="DFDFDF"/>
                </a:solidFill>
                <a:latin typeface="Courier New" panose="02070309020205020404" pitchFamily="49" charset="0"/>
              </a:rPr>
              <a:t> </a:t>
            </a:r>
          </a:p>
          <a:p>
            <a:pPr rtl="0"/>
            <a:r>
              <a:rPr lang="es-419" sz="1100" dirty="0">
                <a:solidFill>
                  <a:srgbClr val="DFDFDF"/>
                </a:solidFill>
                <a:latin typeface="Courier New" panose="02070309020205020404" pitchFamily="49" charset="0"/>
              </a:rPr>
              <a:t>  </a:t>
            </a:r>
            <a:r>
              <a:rPr lang="es-419" sz="1100" dirty="0" err="1">
                <a:solidFill>
                  <a:srgbClr val="DFDFDF"/>
                </a:solidFill>
                <a:latin typeface="Courier New" panose="02070309020205020404" pitchFamily="49" charset="0"/>
              </a:rPr>
              <a:t>area</a:t>
            </a:r>
            <a:r>
              <a:rPr lang="es-419" sz="1100" dirty="0">
                <a:solidFill>
                  <a:srgbClr val="DFDFDF"/>
                </a:solidFill>
                <a:latin typeface="Courier New" panose="02070309020205020404" pitchFamily="49" charset="0"/>
              </a:rPr>
              <a:t> OSPF: Parámetros del </a:t>
            </a:r>
            <a:r>
              <a:rPr lang="es-419" sz="1100" dirty="0" err="1">
                <a:solidFill>
                  <a:srgbClr val="DFDFDF"/>
                </a:solidFill>
                <a:latin typeface="Courier New" panose="02070309020205020404" pitchFamily="49" charset="0"/>
              </a:rPr>
              <a:t>area</a:t>
            </a:r>
            <a:r>
              <a:rPr lang="es-419" sz="1100" dirty="0">
                <a:solidFill>
                  <a:srgbClr val="DFDFDF"/>
                </a:solidFill>
                <a:latin typeface="Courier New" panose="02070309020205020404" pitchFamily="49" charset="0"/>
              </a:rPr>
              <a:t> </a:t>
            </a:r>
          </a:p>
          <a:p>
            <a:pPr rtl="0"/>
            <a:r>
              <a:rPr lang="es-419" sz="1100" dirty="0">
                <a:solidFill>
                  <a:srgbClr val="DFDFDF"/>
                </a:solidFill>
                <a:latin typeface="Courier New" panose="02070309020205020404" pitchFamily="49" charset="0"/>
              </a:rPr>
              <a:t>  </a:t>
            </a:r>
            <a:r>
              <a:rPr lang="es-419" sz="1100" dirty="0" err="1">
                <a:solidFill>
                  <a:srgbClr val="DFDFDF"/>
                </a:solidFill>
                <a:latin typeface="Courier New" panose="02070309020205020404" pitchFamily="49" charset="0"/>
              </a:rPr>
              <a:t>auto-cost</a:t>
            </a:r>
            <a:r>
              <a:rPr lang="es-419" sz="1100" dirty="0">
                <a:solidFill>
                  <a:srgbClr val="DFDFDF"/>
                </a:solidFill>
                <a:latin typeface="Courier New" panose="02070309020205020404" pitchFamily="49" charset="0"/>
              </a:rPr>
              <a:t>: Calcula el costo de la interfaz OSPF según el ancho de banda </a:t>
            </a:r>
          </a:p>
          <a:p>
            <a:pPr rtl="0"/>
            <a:r>
              <a:rPr lang="es-419" sz="1100" dirty="0">
                <a:solidFill>
                  <a:srgbClr val="DFDFDF"/>
                </a:solidFill>
                <a:latin typeface="Courier New" panose="02070309020205020404" pitchFamily="49" charset="0"/>
              </a:rPr>
              <a:t>  default-</a:t>
            </a:r>
            <a:r>
              <a:rPr lang="es-419" sz="1100" dirty="0" err="1">
                <a:solidFill>
                  <a:srgbClr val="DFDFDF"/>
                </a:solidFill>
                <a:latin typeface="Courier New" panose="02070309020205020404" pitchFamily="49" charset="0"/>
              </a:rPr>
              <a:t>information</a:t>
            </a:r>
            <a:r>
              <a:rPr lang="es-419" sz="1100" dirty="0">
                <a:solidFill>
                  <a:srgbClr val="DFDFDF"/>
                </a:solidFill>
                <a:latin typeface="Courier New" panose="02070309020205020404" pitchFamily="49" charset="0"/>
              </a:rPr>
              <a:t>: Controla la distribución de la información predeterminada </a:t>
            </a:r>
          </a:p>
          <a:p>
            <a:pPr rtl="0"/>
            <a:r>
              <a:rPr lang="es-419" sz="1100" dirty="0">
                <a:solidFill>
                  <a:srgbClr val="DFDFDF"/>
                </a:solidFill>
                <a:latin typeface="Courier New" panose="02070309020205020404" pitchFamily="49" charset="0"/>
              </a:rPr>
              <a:t>  </a:t>
            </a:r>
            <a:r>
              <a:rPr lang="es-419" sz="1100" dirty="0" err="1">
                <a:solidFill>
                  <a:srgbClr val="DFDFDF"/>
                </a:solidFill>
                <a:latin typeface="Courier New" panose="02070309020205020404" pitchFamily="49" charset="0"/>
              </a:rPr>
              <a:t>distance</a:t>
            </a:r>
            <a:r>
              <a:rPr lang="es-419" sz="1100" dirty="0">
                <a:solidFill>
                  <a:srgbClr val="DFDFDF"/>
                </a:solidFill>
                <a:latin typeface="Courier New" panose="02070309020205020404" pitchFamily="49" charset="0"/>
              </a:rPr>
              <a:t> Define </a:t>
            </a:r>
            <a:r>
              <a:rPr lang="es-419" sz="1100" dirty="0" err="1">
                <a:solidFill>
                  <a:srgbClr val="DFDFDF"/>
                </a:solidFill>
                <a:latin typeface="Courier New" panose="02070309020205020404" pitchFamily="49" charset="0"/>
              </a:rPr>
              <a:t>an</a:t>
            </a:r>
            <a:r>
              <a:rPr lang="es-419" sz="1100" dirty="0">
                <a:solidFill>
                  <a:srgbClr val="DFDFDF"/>
                </a:solidFill>
                <a:latin typeface="Courier New" panose="02070309020205020404" pitchFamily="49" charset="0"/>
              </a:rPr>
              <a:t> administrative </a:t>
            </a:r>
            <a:r>
              <a:rPr lang="es-419" sz="1100" dirty="0" err="1">
                <a:solidFill>
                  <a:srgbClr val="DFDFDF"/>
                </a:solidFill>
                <a:latin typeface="Courier New" panose="02070309020205020404" pitchFamily="49" charset="0"/>
              </a:rPr>
              <a:t>distance</a:t>
            </a:r>
            <a:r>
              <a:rPr lang="es-419" sz="1100" dirty="0">
                <a:solidFill>
                  <a:srgbClr val="DFDFDF"/>
                </a:solidFill>
                <a:latin typeface="Courier New" panose="02070309020205020404" pitchFamily="49" charset="0"/>
              </a:rPr>
              <a:t> </a:t>
            </a:r>
          </a:p>
          <a:p>
            <a:pPr rtl="0"/>
            <a:r>
              <a:rPr lang="es-419" sz="1100" dirty="0">
                <a:solidFill>
                  <a:srgbClr val="DFDFDF"/>
                </a:solidFill>
                <a:latin typeface="Courier New" panose="02070309020205020404" pitchFamily="49" charset="0"/>
              </a:rPr>
              <a:t>  </a:t>
            </a:r>
            <a:r>
              <a:rPr lang="es-419" sz="1100" dirty="0" err="1">
                <a:solidFill>
                  <a:srgbClr val="DFDFDF"/>
                </a:solidFill>
                <a:latin typeface="Courier New" panose="02070309020205020404" pitchFamily="49" charset="0"/>
              </a:rPr>
              <a:t>exit</a:t>
            </a:r>
            <a:r>
              <a:rPr lang="es-419" sz="1100" dirty="0">
                <a:solidFill>
                  <a:srgbClr val="DFDFDF"/>
                </a:solidFill>
                <a:latin typeface="Courier New" panose="02070309020205020404" pitchFamily="49" charset="0"/>
              </a:rPr>
              <a:t>: Salir del modo de configuración del protocolo de enrutamiento </a:t>
            </a:r>
          </a:p>
          <a:p>
            <a:pPr rtl="0"/>
            <a:r>
              <a:rPr lang="es-419" sz="1100" dirty="0">
                <a:solidFill>
                  <a:srgbClr val="DFDFDF"/>
                </a:solidFill>
                <a:latin typeface="Courier New" panose="02070309020205020404" pitchFamily="49" charset="0"/>
              </a:rPr>
              <a:t>  log-</a:t>
            </a:r>
            <a:r>
              <a:rPr lang="es-419" sz="1100" dirty="0" err="1">
                <a:solidFill>
                  <a:srgbClr val="DFDFDF"/>
                </a:solidFill>
                <a:latin typeface="Courier New" panose="02070309020205020404" pitchFamily="49" charset="0"/>
              </a:rPr>
              <a:t>adyacency</a:t>
            </a:r>
            <a:r>
              <a:rPr lang="es-419" sz="1100" dirty="0">
                <a:solidFill>
                  <a:srgbClr val="DFDFDF"/>
                </a:solidFill>
                <a:latin typeface="Courier New" panose="02070309020205020404" pitchFamily="49" charset="0"/>
              </a:rPr>
              <a:t>-</a:t>
            </a:r>
            <a:r>
              <a:rPr lang="es-419" sz="1100" dirty="0" err="1">
                <a:solidFill>
                  <a:srgbClr val="DFDFDF"/>
                </a:solidFill>
                <a:latin typeface="Courier New" panose="02070309020205020404" pitchFamily="49" charset="0"/>
              </a:rPr>
              <a:t>changes</a:t>
            </a:r>
            <a:r>
              <a:rPr lang="es-419" sz="1100" dirty="0">
                <a:solidFill>
                  <a:srgbClr val="DFDFDF"/>
                </a:solidFill>
                <a:latin typeface="Courier New" panose="02070309020205020404" pitchFamily="49" charset="0"/>
              </a:rPr>
              <a:t>: Registra cambios en estado de adyacencia </a:t>
            </a:r>
          </a:p>
          <a:p>
            <a:pPr rtl="0"/>
            <a:r>
              <a:rPr lang="es-419" sz="1100" dirty="0">
                <a:solidFill>
                  <a:srgbClr val="DFDFDF"/>
                </a:solidFill>
                <a:latin typeface="Courier New" panose="02070309020205020404" pitchFamily="49" charset="0"/>
              </a:rPr>
              <a:t>  </a:t>
            </a:r>
            <a:r>
              <a:rPr lang="es-419" sz="1100" dirty="0" err="1">
                <a:solidFill>
                  <a:srgbClr val="DFDFDF"/>
                </a:solidFill>
                <a:latin typeface="Courier New" panose="02070309020205020404" pitchFamily="49" charset="0"/>
              </a:rPr>
              <a:t>neighbor</a:t>
            </a:r>
            <a:r>
              <a:rPr lang="es-419" sz="1100" dirty="0">
                <a:solidFill>
                  <a:srgbClr val="DFDFDF"/>
                </a:solidFill>
                <a:latin typeface="Courier New" panose="02070309020205020404" pitchFamily="49" charset="0"/>
              </a:rPr>
              <a:t>: Especifica un </a:t>
            </a:r>
            <a:r>
              <a:rPr lang="es-419" sz="1100" dirty="0" err="1">
                <a:solidFill>
                  <a:srgbClr val="DFDFDF"/>
                </a:solidFill>
                <a:latin typeface="Courier New" panose="02070309020205020404" pitchFamily="49" charset="0"/>
              </a:rPr>
              <a:t>router</a:t>
            </a:r>
            <a:r>
              <a:rPr lang="es-419" sz="1100" dirty="0">
                <a:solidFill>
                  <a:srgbClr val="DFDFDF"/>
                </a:solidFill>
                <a:latin typeface="Courier New" panose="02070309020205020404" pitchFamily="49" charset="0"/>
              </a:rPr>
              <a:t> vecino </a:t>
            </a:r>
          </a:p>
          <a:p>
            <a:pPr rtl="0"/>
            <a:r>
              <a:rPr lang="es-419" sz="1100" dirty="0">
                <a:solidFill>
                  <a:srgbClr val="DFDFDF"/>
                </a:solidFill>
                <a:latin typeface="Courier New" panose="02070309020205020404" pitchFamily="49" charset="0"/>
              </a:rPr>
              <a:t>  </a:t>
            </a:r>
            <a:r>
              <a:rPr lang="es-419" sz="1100" dirty="0" err="1">
                <a:solidFill>
                  <a:srgbClr val="DFDFDF"/>
                </a:solidFill>
                <a:latin typeface="Courier New" panose="02070309020205020404" pitchFamily="49" charset="0"/>
              </a:rPr>
              <a:t>network</a:t>
            </a:r>
            <a:r>
              <a:rPr lang="es-419" sz="1100" dirty="0">
                <a:solidFill>
                  <a:srgbClr val="DFDFDF"/>
                </a:solidFill>
                <a:latin typeface="Courier New" panose="02070309020205020404" pitchFamily="49" charset="0"/>
              </a:rPr>
              <a:t>: Habilita el enrutamiento en una red IP </a:t>
            </a:r>
          </a:p>
          <a:p>
            <a:pPr rtl="0"/>
            <a:r>
              <a:rPr lang="es-419" sz="1100" dirty="0">
                <a:solidFill>
                  <a:srgbClr val="DFDFDF"/>
                </a:solidFill>
                <a:latin typeface="Courier New" panose="02070309020205020404" pitchFamily="49" charset="0"/>
              </a:rPr>
              <a:t>  no: Negar un comando o establecer sus valores predeterminados </a:t>
            </a:r>
          </a:p>
          <a:p>
            <a:pPr rtl="0"/>
            <a:r>
              <a:rPr lang="es-419" sz="1100" dirty="0">
                <a:solidFill>
                  <a:srgbClr val="DFDFDF"/>
                </a:solidFill>
                <a:latin typeface="Courier New" panose="02070309020205020404" pitchFamily="49" charset="0"/>
              </a:rPr>
              <a:t>  </a:t>
            </a:r>
            <a:r>
              <a:rPr lang="es-419" sz="1100" dirty="0" err="1">
                <a:solidFill>
                  <a:srgbClr val="DFDFDF"/>
                </a:solidFill>
                <a:latin typeface="Courier New" panose="02070309020205020404" pitchFamily="49" charset="0"/>
              </a:rPr>
              <a:t>passive</a:t>
            </a:r>
            <a:r>
              <a:rPr lang="es-419" sz="1100" dirty="0">
                <a:solidFill>
                  <a:srgbClr val="DFDFDF"/>
                </a:solidFill>
                <a:latin typeface="Courier New" panose="02070309020205020404" pitchFamily="49" charset="0"/>
              </a:rPr>
              <a:t>-interface: Suprime las actualizaciones de enrutamiento en una interfaz </a:t>
            </a:r>
          </a:p>
          <a:p>
            <a:pPr rtl="0"/>
            <a:r>
              <a:rPr lang="es-419" sz="1100" dirty="0">
                <a:solidFill>
                  <a:srgbClr val="DFDFDF"/>
                </a:solidFill>
                <a:latin typeface="Courier New" panose="02070309020205020404" pitchFamily="49" charset="0"/>
              </a:rPr>
              <a:t>  </a:t>
            </a:r>
            <a:r>
              <a:rPr lang="es-419" sz="1100" dirty="0" err="1">
                <a:solidFill>
                  <a:srgbClr val="DFDFDF"/>
                </a:solidFill>
                <a:latin typeface="Courier New" panose="02070309020205020404" pitchFamily="49" charset="0"/>
              </a:rPr>
              <a:t>redistribute</a:t>
            </a:r>
            <a:r>
              <a:rPr lang="es-419" sz="1100" dirty="0">
                <a:solidFill>
                  <a:srgbClr val="DFDFDF"/>
                </a:solidFill>
                <a:latin typeface="Courier New" panose="02070309020205020404" pitchFamily="49" charset="0"/>
              </a:rPr>
              <a:t>: Redistribuye información desde otro protocolo de enrutamiento </a:t>
            </a:r>
          </a:p>
          <a:p>
            <a:pPr rtl="0"/>
            <a:r>
              <a:rPr lang="es-419" sz="1100" dirty="0">
                <a:solidFill>
                  <a:srgbClr val="DFDFDF"/>
                </a:solidFill>
                <a:latin typeface="Courier New" panose="02070309020205020404" pitchFamily="49" charset="0"/>
              </a:rPr>
              <a:t>  </a:t>
            </a:r>
            <a:r>
              <a:rPr lang="es-419" sz="1100" dirty="0" err="1">
                <a:solidFill>
                  <a:srgbClr val="DFDFDF"/>
                </a:solidFill>
                <a:latin typeface="Courier New" panose="02070309020205020404" pitchFamily="49" charset="0"/>
              </a:rPr>
              <a:t>router</a:t>
            </a:r>
            <a:r>
              <a:rPr lang="es-419" sz="1100" dirty="0">
                <a:solidFill>
                  <a:srgbClr val="DFDFDF"/>
                </a:solidFill>
                <a:latin typeface="Courier New" panose="02070309020205020404" pitchFamily="49" charset="0"/>
              </a:rPr>
              <a:t>-id: </a:t>
            </a:r>
            <a:r>
              <a:rPr lang="es-419" sz="1100" dirty="0" err="1">
                <a:solidFill>
                  <a:srgbClr val="DFDFDF"/>
                </a:solidFill>
                <a:latin typeface="Courier New" panose="02070309020205020404" pitchFamily="49" charset="0"/>
              </a:rPr>
              <a:t>router</a:t>
            </a:r>
            <a:r>
              <a:rPr lang="es-419" sz="1100" dirty="0">
                <a:solidFill>
                  <a:srgbClr val="DFDFDF"/>
                </a:solidFill>
                <a:latin typeface="Courier New" panose="02070309020205020404" pitchFamily="49" charset="0"/>
              </a:rPr>
              <a:t>-id para este proceso OSPF </a:t>
            </a:r>
          </a:p>
          <a:p>
            <a:pPr rtl="0"/>
            <a:r>
              <a:rPr lang="es-419" sz="1100" dirty="0">
                <a:solidFill>
                  <a:srgbClr val="DFDFDF"/>
                </a:solidFill>
                <a:latin typeface="Courier New" panose="02070309020205020404" pitchFamily="49" charset="0"/>
              </a:rPr>
              <a:t>R1(</a:t>
            </a:r>
            <a:r>
              <a:rPr lang="es-419" sz="1100" dirty="0" err="1">
                <a:solidFill>
                  <a:srgbClr val="DFDFDF"/>
                </a:solidFill>
                <a:latin typeface="Courier New" panose="02070309020205020404" pitchFamily="49" charset="0"/>
              </a:rPr>
              <a:t>config-router</a:t>
            </a:r>
            <a:r>
              <a:rPr lang="es-419" sz="1100" dirty="0">
                <a:solidFill>
                  <a:srgbClr val="DFDFDF"/>
                </a:solidFill>
                <a:latin typeface="Courier New" panose="02070309020205020404" pitchFamily="49" charset="0"/>
              </a:rPr>
              <a:t>)#</a:t>
            </a:r>
          </a:p>
        </p:txBody>
      </p:sp>
    </p:spTree>
    <p:custDataLst>
      <p:tags r:id="rId1"/>
    </p:custDataLst>
    <p:extLst>
      <p:ext uri="{BB962C8B-B14F-4D97-AF65-F5344CB8AC3E}">
        <p14:creationId xmlns:p14="http://schemas.microsoft.com/office/powerpoint/2010/main" val="2134450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c15="http://schemas.microsoft.com/office/drawing/2012/chart">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dirty="0"/>
            </a:br>
            <a:r>
              <a:rPr lang="es-419" sz="2400"/>
              <a:t>ID de router OSPF </a:t>
            </a:r>
            <a:r>
              <a:rPr lang="es-419" sz="1600"/>
              <a:t>router ID</a:t>
            </a:r>
          </a:p>
        </p:txBody>
      </p:sp>
      <p:sp>
        <p:nvSpPr>
          <p:cNvPr id="5" name="Content Placeholder 4">
            <a:extLst>
              <a:ext uri="{FF2B5EF4-FFF2-40B4-BE49-F238E27FC236}">
                <a16:creationId xmlns:a16="http://schemas.microsoft.com/office/drawing/2014/main" id="{566C0EF6-26A2-F343-865F-3BA68DDFD114}"/>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es-419" sz="1600" dirty="0">
                <a:solidFill>
                  <a:srgbClr val="000000"/>
                </a:solidFill>
              </a:rPr>
              <a:t>El </a:t>
            </a:r>
            <a:r>
              <a:rPr lang="es-419" sz="1600" b="1" dirty="0" err="1">
                <a:solidFill>
                  <a:srgbClr val="00B0F0"/>
                </a:solidFill>
              </a:rPr>
              <a:t>router</a:t>
            </a:r>
            <a:r>
              <a:rPr lang="es-419" sz="1600" b="1" dirty="0">
                <a:solidFill>
                  <a:srgbClr val="00B0F0"/>
                </a:solidFill>
              </a:rPr>
              <a:t> ID </a:t>
            </a:r>
            <a:r>
              <a:rPr lang="es-419" sz="1600" dirty="0">
                <a:solidFill>
                  <a:srgbClr val="000000"/>
                </a:solidFill>
              </a:rPr>
              <a:t>de OSPF es un valor de 32 bits, representado como una dirección IPv4. Se utiliza para identificar de forma única un </a:t>
            </a:r>
            <a:r>
              <a:rPr lang="es-419" sz="1600" dirty="0" err="1">
                <a:solidFill>
                  <a:srgbClr val="000000"/>
                </a:solidFill>
              </a:rPr>
              <a:t>router</a:t>
            </a:r>
            <a:r>
              <a:rPr lang="es-419" sz="1600" dirty="0">
                <a:solidFill>
                  <a:srgbClr val="000000"/>
                </a:solidFill>
              </a:rPr>
              <a:t> OSPF y todos los paquetes OSPF incluyen el </a:t>
            </a:r>
            <a:r>
              <a:rPr lang="es-419" sz="1600" dirty="0" err="1">
                <a:solidFill>
                  <a:srgbClr val="000000"/>
                </a:solidFill>
              </a:rPr>
              <a:t>router</a:t>
            </a:r>
            <a:r>
              <a:rPr lang="es-419" sz="1600" dirty="0">
                <a:solidFill>
                  <a:srgbClr val="000000"/>
                </a:solidFill>
              </a:rPr>
              <a:t> ID del </a:t>
            </a:r>
            <a:r>
              <a:rPr lang="es-419" sz="1600" dirty="0" err="1">
                <a:solidFill>
                  <a:srgbClr val="000000"/>
                </a:solidFill>
              </a:rPr>
              <a:t>router</a:t>
            </a:r>
            <a:r>
              <a:rPr lang="es-419" sz="1600" dirty="0">
                <a:solidFill>
                  <a:srgbClr val="000000"/>
                </a:solidFill>
              </a:rPr>
              <a:t> de origen. </a:t>
            </a:r>
          </a:p>
          <a:p>
            <a:pPr marL="342900" indent="-342900" algn="l" rtl="0">
              <a:buFont typeface="Arial" panose="020B0604020202020204" pitchFamily="34" charset="0"/>
              <a:buChar char="•"/>
            </a:pPr>
            <a:r>
              <a:rPr lang="es-419" sz="1600" dirty="0">
                <a:solidFill>
                  <a:srgbClr val="000000"/>
                </a:solidFill>
              </a:rPr>
              <a:t>Para participar en un dominio OSPF, cada </a:t>
            </a:r>
            <a:r>
              <a:rPr lang="es-419" sz="1600" dirty="0" err="1">
                <a:solidFill>
                  <a:srgbClr val="000000"/>
                </a:solidFill>
              </a:rPr>
              <a:t>router</a:t>
            </a:r>
            <a:r>
              <a:rPr lang="es-419" sz="1600" dirty="0">
                <a:solidFill>
                  <a:srgbClr val="000000"/>
                </a:solidFill>
              </a:rPr>
              <a:t> requiere de un </a:t>
            </a:r>
            <a:r>
              <a:rPr lang="es-419" sz="1600" dirty="0" err="1">
                <a:solidFill>
                  <a:srgbClr val="000000"/>
                </a:solidFill>
              </a:rPr>
              <a:t>router</a:t>
            </a:r>
            <a:r>
              <a:rPr lang="es-419" sz="1600" dirty="0">
                <a:solidFill>
                  <a:srgbClr val="000000"/>
                </a:solidFill>
              </a:rPr>
              <a:t> ID. Puede ser definido por un administrador o asignado automáticamente por el </a:t>
            </a:r>
            <a:r>
              <a:rPr lang="es-419" sz="1600" dirty="0" err="1">
                <a:solidFill>
                  <a:srgbClr val="000000"/>
                </a:solidFill>
              </a:rPr>
              <a:t>router</a:t>
            </a:r>
            <a:r>
              <a:rPr lang="es-419" sz="1600" dirty="0">
                <a:solidFill>
                  <a:srgbClr val="000000"/>
                </a:solidFill>
              </a:rPr>
              <a:t>. El </a:t>
            </a:r>
            <a:r>
              <a:rPr lang="es-419" sz="1600" dirty="0" err="1">
                <a:solidFill>
                  <a:srgbClr val="000000"/>
                </a:solidFill>
              </a:rPr>
              <a:t>router</a:t>
            </a:r>
            <a:r>
              <a:rPr lang="es-419" sz="1600" dirty="0">
                <a:solidFill>
                  <a:srgbClr val="000000"/>
                </a:solidFill>
              </a:rPr>
              <a:t> ID es utilizado por un </a:t>
            </a:r>
            <a:r>
              <a:rPr lang="es-419" sz="1600" dirty="0" err="1">
                <a:solidFill>
                  <a:srgbClr val="000000"/>
                </a:solidFill>
              </a:rPr>
              <a:t>router</a:t>
            </a:r>
            <a:r>
              <a:rPr lang="es-419" sz="1600" dirty="0">
                <a:solidFill>
                  <a:srgbClr val="000000"/>
                </a:solidFill>
              </a:rPr>
              <a:t> habilitado por OSPF para hacer lo siguiente:</a:t>
            </a:r>
          </a:p>
          <a:p>
            <a:pPr marL="415985" lvl="1" indent="-342900" rtl="0">
              <a:buFont typeface="Arial" panose="020B0604020202020204" pitchFamily="34" charset="0"/>
              <a:buChar char="•"/>
            </a:pPr>
            <a:r>
              <a:rPr lang="es-419" b="1" dirty="0">
                <a:solidFill>
                  <a:srgbClr val="000000"/>
                </a:solidFill>
              </a:rPr>
              <a:t>Participar en la sincronización de bases de datos OSPF</a:t>
            </a:r>
            <a:r>
              <a:rPr lang="es-419" dirty="0">
                <a:solidFill>
                  <a:srgbClr val="000000"/>
                </a:solidFill>
              </a:rPr>
              <a:t> : durante el estado de Exchange, el </a:t>
            </a:r>
            <a:r>
              <a:rPr lang="es-419" dirty="0" err="1">
                <a:solidFill>
                  <a:srgbClr val="000000"/>
                </a:solidFill>
              </a:rPr>
              <a:t>router</a:t>
            </a:r>
            <a:r>
              <a:rPr lang="es-419" dirty="0">
                <a:solidFill>
                  <a:srgbClr val="000000"/>
                </a:solidFill>
              </a:rPr>
              <a:t> con el </a:t>
            </a:r>
            <a:r>
              <a:rPr lang="es-419" dirty="0" err="1">
                <a:solidFill>
                  <a:srgbClr val="000000"/>
                </a:solidFill>
              </a:rPr>
              <a:t>router</a:t>
            </a:r>
            <a:r>
              <a:rPr lang="es-419" dirty="0">
                <a:solidFill>
                  <a:srgbClr val="000000"/>
                </a:solidFill>
              </a:rPr>
              <a:t> ID más alto enviará primero sus paquetes de descriptor de base de datos (DBD). </a:t>
            </a:r>
          </a:p>
          <a:p>
            <a:pPr marL="415985" lvl="1" indent="-342900" rtl="0">
              <a:buFont typeface="Arial" panose="020B0604020202020204" pitchFamily="34" charset="0"/>
              <a:buChar char="•"/>
            </a:pPr>
            <a:r>
              <a:rPr lang="es-419" b="1" dirty="0">
                <a:solidFill>
                  <a:srgbClr val="000000"/>
                </a:solidFill>
              </a:rPr>
              <a:t>Participar en la elección del </a:t>
            </a:r>
            <a:r>
              <a:rPr lang="es-419" b="1" dirty="0" err="1">
                <a:solidFill>
                  <a:srgbClr val="000000"/>
                </a:solidFill>
              </a:rPr>
              <a:t>router</a:t>
            </a:r>
            <a:r>
              <a:rPr lang="es-419" b="1" dirty="0">
                <a:solidFill>
                  <a:srgbClr val="000000"/>
                </a:solidFill>
              </a:rPr>
              <a:t> designado (DR)</a:t>
            </a:r>
            <a:r>
              <a:rPr lang="es-419" dirty="0">
                <a:solidFill>
                  <a:srgbClr val="000000"/>
                </a:solidFill>
              </a:rPr>
              <a:t> - En un entorno LAN multiacceso, el </a:t>
            </a:r>
            <a:r>
              <a:rPr lang="es-419" dirty="0" err="1">
                <a:solidFill>
                  <a:srgbClr val="000000"/>
                </a:solidFill>
              </a:rPr>
              <a:t>router</a:t>
            </a:r>
            <a:r>
              <a:rPr lang="es-419" dirty="0">
                <a:solidFill>
                  <a:srgbClr val="000000"/>
                </a:solidFill>
              </a:rPr>
              <a:t> con el </a:t>
            </a:r>
            <a:r>
              <a:rPr lang="es-419" b="1" dirty="0" err="1">
                <a:solidFill>
                  <a:srgbClr val="00B0F0"/>
                </a:solidFill>
              </a:rPr>
              <a:t>router</a:t>
            </a:r>
            <a:r>
              <a:rPr lang="es-419" b="1" dirty="0">
                <a:solidFill>
                  <a:srgbClr val="00B0F0"/>
                </a:solidFill>
              </a:rPr>
              <a:t> ID más alto se elige el DR</a:t>
            </a:r>
            <a:r>
              <a:rPr lang="es-419" dirty="0">
                <a:solidFill>
                  <a:srgbClr val="000000"/>
                </a:solidFill>
              </a:rPr>
              <a:t>. El dispositivo de enrutamiento con el </a:t>
            </a:r>
            <a:r>
              <a:rPr lang="es-419" b="1" dirty="0">
                <a:solidFill>
                  <a:srgbClr val="00B0F0"/>
                </a:solidFill>
              </a:rPr>
              <a:t>segundo </a:t>
            </a:r>
            <a:r>
              <a:rPr lang="es-419" b="1" dirty="0" err="1">
                <a:solidFill>
                  <a:srgbClr val="00B0F0"/>
                </a:solidFill>
              </a:rPr>
              <a:t>router</a:t>
            </a:r>
            <a:r>
              <a:rPr lang="es-419" b="1" dirty="0">
                <a:solidFill>
                  <a:srgbClr val="00B0F0"/>
                </a:solidFill>
              </a:rPr>
              <a:t> ID más alto</a:t>
            </a:r>
            <a:r>
              <a:rPr lang="es-419" dirty="0">
                <a:solidFill>
                  <a:srgbClr val="000000"/>
                </a:solidFill>
              </a:rPr>
              <a:t>, se elige como el </a:t>
            </a:r>
            <a:r>
              <a:rPr lang="es-419" dirty="0" err="1">
                <a:solidFill>
                  <a:srgbClr val="000000"/>
                </a:solidFill>
              </a:rPr>
              <a:t>router</a:t>
            </a:r>
            <a:r>
              <a:rPr lang="es-419" dirty="0">
                <a:solidFill>
                  <a:srgbClr val="000000"/>
                </a:solidFill>
              </a:rPr>
              <a:t> designado de respaldo (</a:t>
            </a:r>
            <a:r>
              <a:rPr lang="es-419" b="1" dirty="0">
                <a:solidFill>
                  <a:srgbClr val="00B0F0"/>
                </a:solidFill>
              </a:rPr>
              <a:t>BDR</a:t>
            </a:r>
            <a:r>
              <a:rPr lang="es-419" dirty="0">
                <a:solidFill>
                  <a:srgbClr val="000000"/>
                </a:solidFill>
              </a:rPr>
              <a:t>).</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3692436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c15="http://schemas.microsoft.com/office/drawing/2012/chart">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Router ID de OSPF</a:t>
            </a:r>
            <a:br>
              <a:rPr lang="en-US" dirty="0"/>
            </a:br>
            <a:r>
              <a:rPr lang="es-419" sz="2400"/>
              <a:t>Orden de precedencia del Router ID</a:t>
            </a:r>
          </a:p>
        </p:txBody>
      </p:sp>
      <p:sp>
        <p:nvSpPr>
          <p:cNvPr id="4" name="Content Placeholder 3">
            <a:extLst>
              <a:ext uri="{FF2B5EF4-FFF2-40B4-BE49-F238E27FC236}">
                <a16:creationId xmlns:a16="http://schemas.microsoft.com/office/drawing/2014/main" id="{CBF6D189-7553-2846-8264-F7622FAE6BB4}"/>
              </a:ext>
            </a:extLst>
          </p:cNvPr>
          <p:cNvSpPr>
            <a:spLocks noGrp="1"/>
          </p:cNvSpPr>
          <p:nvPr>
            <p:ph idx="1"/>
          </p:nvPr>
        </p:nvSpPr>
        <p:spPr>
          <a:xfrm>
            <a:off x="474662" y="731837"/>
            <a:ext cx="3826405" cy="3689897"/>
          </a:xfrm>
        </p:spPr>
        <p:txBody>
          <a:bodyPr/>
          <a:lstStyle/>
          <a:p>
            <a:pPr marL="0" indent="0" algn="l" rtl="0"/>
            <a:r>
              <a:rPr lang="es-419" sz="1600" dirty="0">
                <a:solidFill>
                  <a:srgbClr val="000000"/>
                </a:solidFill>
              </a:rPr>
              <a:t>Los </a:t>
            </a:r>
            <a:r>
              <a:rPr lang="es-419" sz="1600" dirty="0" err="1">
                <a:solidFill>
                  <a:srgbClr val="000000"/>
                </a:solidFill>
              </a:rPr>
              <a:t>routers</a:t>
            </a:r>
            <a:r>
              <a:rPr lang="es-419" sz="1600" dirty="0">
                <a:solidFill>
                  <a:srgbClr val="000000"/>
                </a:solidFill>
              </a:rPr>
              <a:t> Cisco derivan el </a:t>
            </a:r>
            <a:r>
              <a:rPr lang="es-419" sz="1600" dirty="0" err="1">
                <a:solidFill>
                  <a:srgbClr val="000000"/>
                </a:solidFill>
              </a:rPr>
              <a:t>router</a:t>
            </a:r>
            <a:r>
              <a:rPr lang="es-419" sz="1600" dirty="0">
                <a:solidFill>
                  <a:srgbClr val="000000"/>
                </a:solidFill>
              </a:rPr>
              <a:t> ID según uno de los tres criterios, en el siguiente orden preferencial:</a:t>
            </a:r>
          </a:p>
          <a:p>
            <a:pPr marL="342900" indent="-342900" algn="l" rtl="0">
              <a:buFont typeface="+mj-lt"/>
              <a:buAutoNum type="arabicPeriod"/>
            </a:pPr>
            <a:r>
              <a:rPr lang="es-419" sz="1600" dirty="0">
                <a:solidFill>
                  <a:srgbClr val="000000"/>
                </a:solidFill>
              </a:rPr>
              <a:t>El </a:t>
            </a:r>
            <a:r>
              <a:rPr lang="es-419" sz="1600" dirty="0" err="1">
                <a:solidFill>
                  <a:srgbClr val="000000"/>
                </a:solidFill>
              </a:rPr>
              <a:t>router</a:t>
            </a:r>
            <a:r>
              <a:rPr lang="es-419" sz="1600" dirty="0">
                <a:solidFill>
                  <a:srgbClr val="000000"/>
                </a:solidFill>
              </a:rPr>
              <a:t> ID se configura explícitamente utilizando el comando</a:t>
            </a:r>
            <a:r>
              <a:rPr lang="es-419" sz="1600" b="1" dirty="0">
                <a:solidFill>
                  <a:srgbClr val="00B0F0"/>
                </a:solidFill>
              </a:rPr>
              <a:t> </a:t>
            </a:r>
            <a:r>
              <a:rPr lang="es-419" sz="1600" b="1" dirty="0" err="1">
                <a:solidFill>
                  <a:srgbClr val="00B0F0"/>
                </a:solidFill>
              </a:rPr>
              <a:t>router</a:t>
            </a:r>
            <a:r>
              <a:rPr lang="es-419" sz="1600" b="1" dirty="0">
                <a:solidFill>
                  <a:srgbClr val="00B0F0"/>
                </a:solidFill>
              </a:rPr>
              <a:t>-id </a:t>
            </a:r>
            <a:r>
              <a:rPr lang="es-419" sz="1600" b="1" i="1" dirty="0" err="1">
                <a:solidFill>
                  <a:srgbClr val="00B0F0"/>
                </a:solidFill>
              </a:rPr>
              <a:t>rid</a:t>
            </a:r>
            <a:r>
              <a:rPr lang="es-419" sz="1600" b="1" dirty="0">
                <a:solidFill>
                  <a:srgbClr val="00B0F0"/>
                </a:solidFill>
              </a:rPr>
              <a:t> </a:t>
            </a:r>
            <a:r>
              <a:rPr lang="es-419" sz="1600" b="1" dirty="0" err="1">
                <a:solidFill>
                  <a:srgbClr val="00B0F0"/>
                </a:solidFill>
              </a:rPr>
              <a:t>router</a:t>
            </a:r>
            <a:r>
              <a:rPr lang="es-419" sz="1600" b="1" dirty="0">
                <a:solidFill>
                  <a:srgbClr val="00B0F0"/>
                </a:solidFill>
              </a:rPr>
              <a:t> </a:t>
            </a:r>
            <a:r>
              <a:rPr lang="es-419" sz="1600" dirty="0">
                <a:solidFill>
                  <a:srgbClr val="000000"/>
                </a:solidFill>
              </a:rPr>
              <a:t>de modo de configuración. Este es el método recomendado para asignar un </a:t>
            </a:r>
            <a:r>
              <a:rPr lang="es-419" sz="1600" dirty="0" err="1">
                <a:solidFill>
                  <a:srgbClr val="000000"/>
                </a:solidFill>
              </a:rPr>
              <a:t>router</a:t>
            </a:r>
            <a:r>
              <a:rPr lang="es-419" sz="1600" dirty="0">
                <a:solidFill>
                  <a:srgbClr val="000000"/>
                </a:solidFill>
              </a:rPr>
              <a:t> ID</a:t>
            </a:r>
          </a:p>
          <a:p>
            <a:pPr marL="342900" indent="-342900" algn="l" rtl="0">
              <a:buFont typeface="+mj-lt"/>
              <a:buAutoNum type="arabicPeriod"/>
            </a:pPr>
            <a:r>
              <a:rPr lang="es-419" sz="1600" dirty="0">
                <a:solidFill>
                  <a:srgbClr val="000000"/>
                </a:solidFill>
              </a:rPr>
              <a:t>El </a:t>
            </a:r>
            <a:r>
              <a:rPr lang="es-419" sz="1600" dirty="0" err="1">
                <a:solidFill>
                  <a:srgbClr val="000000"/>
                </a:solidFill>
              </a:rPr>
              <a:t>router</a:t>
            </a:r>
            <a:r>
              <a:rPr lang="es-419" sz="1600" dirty="0">
                <a:solidFill>
                  <a:srgbClr val="000000"/>
                </a:solidFill>
              </a:rPr>
              <a:t> elige la dirección IPv4 más alta de cualquiera de las interfaces de </a:t>
            </a:r>
            <a:r>
              <a:rPr lang="es-419" sz="1600" dirty="0" err="1">
                <a:solidFill>
                  <a:srgbClr val="000000"/>
                </a:solidFill>
              </a:rPr>
              <a:t>loopback</a:t>
            </a:r>
            <a:r>
              <a:rPr lang="es-419" sz="1600" dirty="0">
                <a:solidFill>
                  <a:srgbClr val="000000"/>
                </a:solidFill>
              </a:rPr>
              <a:t> configuradas.</a:t>
            </a:r>
          </a:p>
          <a:p>
            <a:pPr marL="342900" indent="-342900" algn="l" rtl="0">
              <a:buFont typeface="+mj-lt"/>
              <a:buAutoNum type="arabicPeriod"/>
            </a:pPr>
            <a:r>
              <a:rPr lang="es-419" sz="1600" dirty="0">
                <a:solidFill>
                  <a:srgbClr val="000000"/>
                </a:solidFill>
              </a:rPr>
              <a:t>El </a:t>
            </a:r>
            <a:r>
              <a:rPr lang="es-419" sz="1600" dirty="0" err="1">
                <a:solidFill>
                  <a:srgbClr val="000000"/>
                </a:solidFill>
              </a:rPr>
              <a:t>router</a:t>
            </a:r>
            <a:r>
              <a:rPr lang="es-419" sz="1600" dirty="0">
                <a:solidFill>
                  <a:srgbClr val="000000"/>
                </a:solidFill>
              </a:rPr>
              <a:t> elige la dirección IPv4 activa más alta de cualquiera de sus interfaces físicas.</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9F4EA764-AF1D-49C8-BDDA-B582BE8844CB}"/>
              </a:ext>
            </a:extLst>
          </p:cNvPr>
          <p:cNvPicPr>
            <a:picLocks noChangeAspect="1"/>
          </p:cNvPicPr>
          <p:nvPr/>
        </p:nvPicPr>
        <p:blipFill>
          <a:blip r:embed="rId4"/>
          <a:stretch>
            <a:fillRect/>
          </a:stretch>
        </p:blipFill>
        <p:spPr>
          <a:xfrm>
            <a:off x="4705350" y="1086123"/>
            <a:ext cx="3924300" cy="2981325"/>
          </a:xfrm>
          <a:prstGeom prst="rect">
            <a:avLst/>
          </a:prstGeom>
          <a:ln w="19050">
            <a:solidFill>
              <a:srgbClr val="000000"/>
            </a:solidFill>
          </a:ln>
        </p:spPr>
      </p:pic>
    </p:spTree>
    <p:custDataLst>
      <p:tags r:id="rId1"/>
    </p:custDataLst>
    <p:extLst>
      <p:ext uri="{BB962C8B-B14F-4D97-AF65-F5344CB8AC3E}">
        <p14:creationId xmlns:p14="http://schemas.microsoft.com/office/powerpoint/2010/main" val="19532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c15="http://schemas.microsoft.com/office/drawing/2012/chart">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dirty="0"/>
            </a:br>
            <a:r>
              <a:rPr lang="es-419" sz="2400" dirty="0"/>
              <a:t>ID del </a:t>
            </a:r>
            <a:r>
              <a:rPr lang="es-419" sz="2400" dirty="0" err="1"/>
              <a:t>router</a:t>
            </a:r>
            <a:r>
              <a:rPr lang="es-419" sz="2400" dirty="0"/>
              <a:t> OSPF </a:t>
            </a:r>
            <a:br>
              <a:rPr lang="es-419" sz="2400" dirty="0"/>
            </a:br>
            <a:r>
              <a:rPr lang="es-419" sz="1600" dirty="0"/>
              <a:t>Uso de una interfaz </a:t>
            </a:r>
            <a:r>
              <a:rPr lang="es-419" sz="1600" dirty="0" err="1"/>
              <a:t>loopback</a:t>
            </a:r>
            <a:r>
              <a:rPr lang="es-419" sz="1600" dirty="0"/>
              <a:t> como </a:t>
            </a:r>
            <a:r>
              <a:rPr lang="es-419" sz="1600" dirty="0" err="1"/>
              <a:t>router</a:t>
            </a:r>
            <a:r>
              <a:rPr lang="es-419" sz="1600" dirty="0"/>
              <a:t> ID</a:t>
            </a:r>
          </a:p>
        </p:txBody>
      </p:sp>
      <p:sp>
        <p:nvSpPr>
          <p:cNvPr id="4" name="Content Placeholder 3">
            <a:extLst>
              <a:ext uri="{FF2B5EF4-FFF2-40B4-BE49-F238E27FC236}">
                <a16:creationId xmlns:a16="http://schemas.microsoft.com/office/drawing/2014/main" id="{CBF6D189-7553-2846-8264-F7622FAE6BB4}"/>
              </a:ext>
            </a:extLst>
          </p:cNvPr>
          <p:cNvSpPr>
            <a:spLocks noGrp="1"/>
          </p:cNvSpPr>
          <p:nvPr>
            <p:ph idx="1"/>
          </p:nvPr>
        </p:nvSpPr>
        <p:spPr>
          <a:xfrm>
            <a:off x="474662" y="731838"/>
            <a:ext cx="8288338" cy="1582738"/>
          </a:xfrm>
        </p:spPr>
        <p:txBody>
          <a:bodyPr/>
          <a:lstStyle/>
          <a:p>
            <a:pPr marL="0" indent="0" algn="l" rtl="0"/>
            <a:r>
              <a:rPr lang="es-419" sz="1600" dirty="0">
                <a:solidFill>
                  <a:srgbClr val="000000"/>
                </a:solidFill>
              </a:rPr>
              <a:t>En lugar de confiar en la interfaz física, el </a:t>
            </a:r>
            <a:r>
              <a:rPr lang="es-419" sz="1600" dirty="0" err="1">
                <a:solidFill>
                  <a:srgbClr val="000000"/>
                </a:solidFill>
              </a:rPr>
              <a:t>router</a:t>
            </a:r>
            <a:r>
              <a:rPr lang="es-419" sz="1600" dirty="0">
                <a:solidFill>
                  <a:srgbClr val="000000"/>
                </a:solidFill>
              </a:rPr>
              <a:t> ID se puede asignar a una interfaz </a:t>
            </a:r>
            <a:r>
              <a:rPr lang="es-419" sz="1600" dirty="0" err="1">
                <a:solidFill>
                  <a:srgbClr val="000000"/>
                </a:solidFill>
              </a:rPr>
              <a:t>loopback</a:t>
            </a:r>
            <a:r>
              <a:rPr lang="es-419" sz="1600" dirty="0">
                <a:solidFill>
                  <a:srgbClr val="000000"/>
                </a:solidFill>
              </a:rPr>
              <a:t>. Normalmente, la dirección IPv4 para este tipo de interfaz </a:t>
            </a:r>
            <a:r>
              <a:rPr lang="es-419" sz="1600" dirty="0" err="1">
                <a:solidFill>
                  <a:srgbClr val="000000"/>
                </a:solidFill>
              </a:rPr>
              <a:t>loopback</a:t>
            </a:r>
            <a:r>
              <a:rPr lang="es-419" sz="1600" dirty="0">
                <a:solidFill>
                  <a:srgbClr val="000000"/>
                </a:solidFill>
              </a:rPr>
              <a:t>, debe configurarse utilizando una máscara de subred de 32 bits (255.255.255.255). Esto crea una </a:t>
            </a:r>
            <a:r>
              <a:rPr lang="es-419" sz="1600" b="1" dirty="0">
                <a:solidFill>
                  <a:srgbClr val="00B0F0"/>
                </a:solidFill>
              </a:rPr>
              <a:t>ruta de host</a:t>
            </a:r>
            <a:r>
              <a:rPr lang="es-419" sz="1600" dirty="0">
                <a:solidFill>
                  <a:srgbClr val="000000"/>
                </a:solidFill>
              </a:rPr>
              <a:t>. Una ruta de host de 32 bits no se anuncia como una ruta a otros </a:t>
            </a:r>
            <a:r>
              <a:rPr lang="es-419" sz="1600" dirty="0" err="1">
                <a:solidFill>
                  <a:srgbClr val="000000"/>
                </a:solidFill>
              </a:rPr>
              <a:t>routers</a:t>
            </a:r>
            <a:r>
              <a:rPr lang="es-419" sz="1600" dirty="0">
                <a:solidFill>
                  <a:srgbClr val="000000"/>
                </a:solidFill>
              </a:rPr>
              <a:t> OSPF.</a:t>
            </a:r>
          </a:p>
          <a:p>
            <a:pPr marL="0" indent="0" algn="l" rtl="0"/>
            <a:r>
              <a:rPr lang="es-419" sz="1600" dirty="0">
                <a:solidFill>
                  <a:srgbClr val="000000"/>
                </a:solidFill>
              </a:rPr>
              <a:t>OSPF no necesita estar habilitado en una interfaz para que esa interfaz se elija como el </a:t>
            </a:r>
            <a:r>
              <a:rPr lang="es-419" sz="1600" dirty="0" err="1">
                <a:solidFill>
                  <a:srgbClr val="000000"/>
                </a:solidFill>
              </a:rPr>
              <a:t>router</a:t>
            </a:r>
            <a:r>
              <a:rPr lang="es-419" sz="1600" dirty="0">
                <a:solidFill>
                  <a:srgbClr val="000000"/>
                </a:solidFill>
              </a:rPr>
              <a:t> ID.</a:t>
            </a:r>
          </a:p>
        </p:txBody>
      </p:sp>
      <p:pic>
        <p:nvPicPr>
          <p:cNvPr id="5" name="Picture 4">
            <a:extLst>
              <a:ext uri="{FF2B5EF4-FFF2-40B4-BE49-F238E27FC236}">
                <a16:creationId xmlns:a16="http://schemas.microsoft.com/office/drawing/2014/main" id="{A5BD7DE9-806F-4AE5-B5C0-6C9477277912}"/>
              </a:ext>
            </a:extLst>
          </p:cNvPr>
          <p:cNvPicPr>
            <a:picLocks noChangeAspect="1"/>
          </p:cNvPicPr>
          <p:nvPr/>
        </p:nvPicPr>
        <p:blipFill>
          <a:blip r:embed="rId4"/>
          <a:stretch>
            <a:fillRect/>
          </a:stretch>
        </p:blipFill>
        <p:spPr>
          <a:xfrm>
            <a:off x="619125" y="3030537"/>
            <a:ext cx="7905750" cy="1381125"/>
          </a:xfrm>
          <a:prstGeom prst="rect">
            <a:avLst/>
          </a:prstGeom>
        </p:spPr>
      </p:pic>
    </p:spTree>
    <p:custDataLst>
      <p:tags r:id="rId1"/>
    </p:custDataLst>
    <p:extLst>
      <p:ext uri="{BB962C8B-B14F-4D97-AF65-F5344CB8AC3E}">
        <p14:creationId xmlns:p14="http://schemas.microsoft.com/office/powerpoint/2010/main" val="2907767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c15="http://schemas.microsoft.com/office/drawing/2012/chart">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Router ID de OSPF</a:t>
            </a:r>
            <a:br>
              <a:rPr lang="en-US" dirty="0"/>
            </a:br>
            <a:r>
              <a:rPr lang="es-419" sz="2400"/>
              <a:t>Configure explícitamente un Router ID</a:t>
            </a:r>
          </a:p>
        </p:txBody>
      </p:sp>
      <p:sp>
        <p:nvSpPr>
          <p:cNvPr id="5" name="Content Placeholder 4">
            <a:extLst>
              <a:ext uri="{FF2B5EF4-FFF2-40B4-BE49-F238E27FC236}">
                <a16:creationId xmlns:a16="http://schemas.microsoft.com/office/drawing/2014/main" id="{D26776F1-7982-B14D-AA5C-B400E9A23A6D}"/>
              </a:ext>
            </a:extLst>
          </p:cNvPr>
          <p:cNvSpPr>
            <a:spLocks noGrp="1"/>
          </p:cNvSpPr>
          <p:nvPr>
            <p:ph idx="1"/>
          </p:nvPr>
        </p:nvSpPr>
        <p:spPr>
          <a:xfrm>
            <a:off x="474662" y="731838"/>
            <a:ext cx="8280057" cy="1981218"/>
          </a:xfrm>
        </p:spPr>
        <p:txBody>
          <a:bodyPr/>
          <a:lstStyle/>
          <a:p>
            <a:pPr marL="0" indent="0" algn="l" rtl="0"/>
            <a:r>
              <a:rPr lang="es-419" sz="1600" dirty="0">
                <a:solidFill>
                  <a:srgbClr val="000000"/>
                </a:solidFill>
              </a:rPr>
              <a:t>En nuestra topología de referencia, el </a:t>
            </a:r>
            <a:r>
              <a:rPr lang="es-419" sz="1600" dirty="0" err="1">
                <a:solidFill>
                  <a:srgbClr val="000000"/>
                </a:solidFill>
              </a:rPr>
              <a:t>router</a:t>
            </a:r>
            <a:r>
              <a:rPr lang="es-419" sz="1600" dirty="0">
                <a:solidFill>
                  <a:srgbClr val="000000"/>
                </a:solidFill>
              </a:rPr>
              <a:t> ID para cada </a:t>
            </a:r>
            <a:r>
              <a:rPr lang="es-419" sz="1600" dirty="0" err="1">
                <a:solidFill>
                  <a:srgbClr val="000000"/>
                </a:solidFill>
              </a:rPr>
              <a:t>router</a:t>
            </a:r>
            <a:r>
              <a:rPr lang="es-419" sz="1600" dirty="0">
                <a:solidFill>
                  <a:srgbClr val="000000"/>
                </a:solidFill>
              </a:rPr>
              <a:t> se asigna de la siguiente manera:</a:t>
            </a:r>
          </a:p>
          <a:p>
            <a:pPr marL="285750" indent="-285750" algn="l" rtl="0">
              <a:buFont typeface="Arial" panose="020B0604020202020204" pitchFamily="34" charset="0"/>
              <a:buChar char="•"/>
            </a:pPr>
            <a:r>
              <a:rPr lang="es-419" sz="1600" dirty="0">
                <a:solidFill>
                  <a:srgbClr val="000000"/>
                </a:solidFill>
              </a:rPr>
              <a:t>R1 usa el </a:t>
            </a:r>
            <a:r>
              <a:rPr lang="es-419" sz="1600" dirty="0" err="1">
                <a:solidFill>
                  <a:srgbClr val="000000"/>
                </a:solidFill>
              </a:rPr>
              <a:t>router</a:t>
            </a:r>
            <a:r>
              <a:rPr lang="es-419" sz="1600" dirty="0">
                <a:solidFill>
                  <a:srgbClr val="000000"/>
                </a:solidFill>
              </a:rPr>
              <a:t> ID 1.1.1.1</a:t>
            </a:r>
          </a:p>
          <a:p>
            <a:pPr marL="285750" indent="-285750" algn="l" rtl="0">
              <a:buFont typeface="Arial" panose="020B0604020202020204" pitchFamily="34" charset="0"/>
              <a:buChar char="•"/>
            </a:pPr>
            <a:r>
              <a:rPr lang="es-419" sz="1600" dirty="0">
                <a:solidFill>
                  <a:srgbClr val="000000"/>
                </a:solidFill>
              </a:rPr>
              <a:t>R2 usa el </a:t>
            </a:r>
            <a:r>
              <a:rPr lang="es-419" sz="1600" dirty="0" err="1">
                <a:solidFill>
                  <a:srgbClr val="000000"/>
                </a:solidFill>
              </a:rPr>
              <a:t>router</a:t>
            </a:r>
            <a:r>
              <a:rPr lang="es-419" sz="1600" dirty="0">
                <a:solidFill>
                  <a:srgbClr val="000000"/>
                </a:solidFill>
              </a:rPr>
              <a:t> ID 2.2.2.2</a:t>
            </a:r>
          </a:p>
          <a:p>
            <a:pPr marL="285750" indent="-285750" algn="l" rtl="0">
              <a:buFont typeface="Arial" panose="020B0604020202020204" pitchFamily="34" charset="0"/>
              <a:buChar char="•"/>
            </a:pPr>
            <a:r>
              <a:rPr lang="es-419" sz="1600" dirty="0">
                <a:solidFill>
                  <a:srgbClr val="000000"/>
                </a:solidFill>
              </a:rPr>
              <a:t>R3 usa el </a:t>
            </a:r>
            <a:r>
              <a:rPr lang="es-419" sz="1600" dirty="0" err="1">
                <a:solidFill>
                  <a:srgbClr val="000000"/>
                </a:solidFill>
              </a:rPr>
              <a:t>router</a:t>
            </a:r>
            <a:r>
              <a:rPr lang="es-419" sz="1600" dirty="0">
                <a:solidFill>
                  <a:srgbClr val="000000"/>
                </a:solidFill>
              </a:rPr>
              <a:t> ID 3.3.3.3</a:t>
            </a:r>
          </a:p>
          <a:p>
            <a:pPr marL="0" indent="0" algn="l" rtl="0"/>
            <a:r>
              <a:rPr lang="es-419" sz="1600" dirty="0">
                <a:solidFill>
                  <a:srgbClr val="000000"/>
                </a:solidFill>
              </a:rPr>
              <a:t>Utilice el comando </a:t>
            </a:r>
            <a:r>
              <a:rPr lang="es-419" sz="1600" b="1" dirty="0" err="1">
                <a:solidFill>
                  <a:srgbClr val="00B0F0"/>
                </a:solidFill>
              </a:rPr>
              <a:t>router</a:t>
            </a:r>
            <a:r>
              <a:rPr lang="es-419" sz="1600" b="1" dirty="0">
                <a:solidFill>
                  <a:srgbClr val="00B0F0"/>
                </a:solidFill>
              </a:rPr>
              <a:t>-id </a:t>
            </a:r>
            <a:r>
              <a:rPr lang="es-419" sz="1600" b="1" dirty="0" err="1">
                <a:solidFill>
                  <a:srgbClr val="00B0F0"/>
                </a:solidFill>
              </a:rPr>
              <a:t>id</a:t>
            </a:r>
            <a:r>
              <a:rPr lang="es-419" sz="1600" dirty="0">
                <a:solidFill>
                  <a:srgbClr val="000000"/>
                </a:solidFill>
              </a:rPr>
              <a:t> para asignar manualmente un </a:t>
            </a:r>
            <a:r>
              <a:rPr lang="es-419" sz="1600" dirty="0" err="1">
                <a:solidFill>
                  <a:srgbClr val="000000"/>
                </a:solidFill>
              </a:rPr>
              <a:t>router</a:t>
            </a:r>
            <a:r>
              <a:rPr lang="es-419" sz="1600" dirty="0">
                <a:solidFill>
                  <a:srgbClr val="000000"/>
                </a:solidFill>
              </a:rPr>
              <a:t> ID. En el ejemplo, el </a:t>
            </a:r>
            <a:r>
              <a:rPr lang="es-419" sz="1600" dirty="0" err="1">
                <a:solidFill>
                  <a:srgbClr val="000000"/>
                </a:solidFill>
              </a:rPr>
              <a:t>router</a:t>
            </a:r>
            <a:r>
              <a:rPr lang="es-419" sz="1600" dirty="0">
                <a:solidFill>
                  <a:srgbClr val="000000"/>
                </a:solidFill>
              </a:rPr>
              <a:t> ID 1.1.1.1 se asigna a R1. Utilice el comando </a:t>
            </a:r>
            <a:r>
              <a:rPr lang="es-419" sz="1600" b="1" dirty="0">
                <a:solidFill>
                  <a:srgbClr val="00B0F0"/>
                </a:solidFill>
              </a:rPr>
              <a:t>show </a:t>
            </a:r>
            <a:r>
              <a:rPr lang="es-419" sz="1600" b="1" dirty="0" err="1">
                <a:solidFill>
                  <a:srgbClr val="00B0F0"/>
                </a:solidFill>
              </a:rPr>
              <a:t>ip</a:t>
            </a:r>
            <a:r>
              <a:rPr lang="es-419" sz="1600" b="1" dirty="0">
                <a:solidFill>
                  <a:srgbClr val="00B0F0"/>
                </a:solidFill>
              </a:rPr>
              <a:t> </a:t>
            </a:r>
            <a:r>
              <a:rPr lang="es-419" sz="1600" b="1" dirty="0" err="1">
                <a:solidFill>
                  <a:srgbClr val="00B0F0"/>
                </a:solidFill>
              </a:rPr>
              <a:t>protocols</a:t>
            </a:r>
            <a:r>
              <a:rPr lang="es-419" sz="1600" dirty="0">
                <a:solidFill>
                  <a:srgbClr val="00B0F0"/>
                </a:solidFill>
              </a:rPr>
              <a:t> </a:t>
            </a:r>
            <a:r>
              <a:rPr lang="es-419" sz="1600" dirty="0">
                <a:solidFill>
                  <a:srgbClr val="000000"/>
                </a:solidFill>
              </a:rPr>
              <a:t>para verificar el </a:t>
            </a:r>
            <a:r>
              <a:rPr lang="es-419" sz="1600" dirty="0" err="1">
                <a:solidFill>
                  <a:srgbClr val="000000"/>
                </a:solidFill>
              </a:rPr>
              <a:t>router</a:t>
            </a:r>
            <a:r>
              <a:rPr lang="es-419" sz="1600" dirty="0">
                <a:solidFill>
                  <a:srgbClr val="000000"/>
                </a:solidFill>
              </a:rPr>
              <a:t> ID.</a:t>
            </a:r>
            <a:br>
              <a:rPr lang="en-US" sz="1600" dirty="0">
                <a:solidFill>
                  <a:srgbClr val="000000"/>
                </a:solidFill>
              </a:rPr>
            </a:br>
            <a:endParaRPr lang="en-US" sz="1600" dirty="0">
              <a:solidFill>
                <a:srgbClr val="000000"/>
              </a:solidFill>
            </a:endParaRPr>
          </a:p>
        </p:txBody>
      </p:sp>
      <p:sp>
        <p:nvSpPr>
          <p:cNvPr id="12" name="Rectangle 11">
            <a:extLst>
              <a:ext uri="{FF2B5EF4-FFF2-40B4-BE49-F238E27FC236}">
                <a16:creationId xmlns:a16="http://schemas.microsoft.com/office/drawing/2014/main" id="{D3C84838-09BE-C648-9E05-5415237984E5}"/>
              </a:ext>
            </a:extLst>
          </p:cNvPr>
          <p:cNvSpPr/>
          <p:nvPr/>
        </p:nvSpPr>
        <p:spPr>
          <a:xfrm>
            <a:off x="474661" y="3185044"/>
            <a:ext cx="8280057" cy="1477328"/>
          </a:xfrm>
          <a:prstGeom prst="rect">
            <a:avLst/>
          </a:prstGeom>
          <a:solidFill>
            <a:srgbClr val="000000"/>
          </a:solidFill>
        </p:spPr>
        <p:txBody>
          <a:bodyPr wrap="square">
            <a:spAutoFit/>
          </a:bodyPr>
          <a:lstStyle/>
          <a:p>
            <a:pPr rtl="0"/>
            <a:r>
              <a:rPr lang="es-419" sz="1200" dirty="0">
                <a:solidFill>
                  <a:srgbClr val="DFDFDF"/>
                </a:solidFill>
                <a:latin typeface="Courier New" panose="02070309020205020404" pitchFamily="49" charset="0"/>
              </a:rPr>
              <a:t>R1(</a:t>
            </a:r>
            <a:r>
              <a:rPr lang="es-419" sz="1200" dirty="0" err="1">
                <a:solidFill>
                  <a:srgbClr val="DFDFDF"/>
                </a:solidFill>
                <a:latin typeface="Courier New" panose="02070309020205020404" pitchFamily="49" charset="0"/>
              </a:rPr>
              <a:t>config</a:t>
            </a:r>
            <a:r>
              <a:rPr lang="es-419" sz="1200" dirty="0">
                <a:solidFill>
                  <a:srgbClr val="DFDFDF"/>
                </a:solidFill>
                <a:latin typeface="Courier New" panose="02070309020205020404" pitchFamily="49" charset="0"/>
              </a:rPr>
              <a:t>)# </a:t>
            </a:r>
            <a:r>
              <a:rPr lang="es-419" sz="1200" b="1" dirty="0" err="1">
                <a:solidFill>
                  <a:srgbClr val="FFFFFF"/>
                </a:solidFill>
                <a:latin typeface="Courier New" panose="02070309020205020404" pitchFamily="49" charset="0"/>
              </a:rPr>
              <a:t>router</a:t>
            </a:r>
            <a:r>
              <a:rPr lang="es-419" sz="1200" b="1" dirty="0">
                <a:solidFill>
                  <a:srgbClr val="FFFFFF"/>
                </a:solidFill>
                <a:latin typeface="Courier New" panose="02070309020205020404" pitchFamily="49" charset="0"/>
              </a:rPr>
              <a:t> </a:t>
            </a:r>
            <a:r>
              <a:rPr lang="es-419" sz="1200" b="1" dirty="0" err="1">
                <a:solidFill>
                  <a:srgbClr val="FFFFFF"/>
                </a:solidFill>
                <a:latin typeface="Courier New" panose="02070309020205020404" pitchFamily="49" charset="0"/>
              </a:rPr>
              <a:t>ospf</a:t>
            </a:r>
            <a:r>
              <a:rPr lang="es-419" sz="1200" b="1" dirty="0">
                <a:solidFill>
                  <a:srgbClr val="FFFFFF"/>
                </a:solidFill>
                <a:latin typeface="Courier New" panose="02070309020205020404" pitchFamily="49" charset="0"/>
              </a:rPr>
              <a:t> 10</a:t>
            </a:r>
            <a:r>
              <a:rPr lang="es-419" sz="1200" dirty="0">
                <a:solidFill>
                  <a:srgbClr val="DFDFDF"/>
                </a:solidFill>
                <a:latin typeface="Courier New" panose="02070309020205020404" pitchFamily="49" charset="0"/>
              </a:rPr>
              <a:t> </a:t>
            </a:r>
          </a:p>
          <a:p>
            <a:pPr rtl="0"/>
            <a:r>
              <a:rPr lang="es-419" sz="1200" dirty="0">
                <a:solidFill>
                  <a:srgbClr val="DFDFDF"/>
                </a:solidFill>
                <a:latin typeface="Courier New" panose="02070309020205020404" pitchFamily="49" charset="0"/>
              </a:rPr>
              <a:t>R1(</a:t>
            </a:r>
            <a:r>
              <a:rPr lang="es-419" sz="1200" dirty="0" err="1">
                <a:solidFill>
                  <a:srgbClr val="DFDFDF"/>
                </a:solidFill>
                <a:latin typeface="Courier New" panose="02070309020205020404" pitchFamily="49" charset="0"/>
              </a:rPr>
              <a:t>config-router</a:t>
            </a:r>
            <a:r>
              <a:rPr lang="es-419" sz="1200" dirty="0">
                <a:solidFill>
                  <a:srgbClr val="DFDFDF"/>
                </a:solidFill>
                <a:latin typeface="Courier New" panose="02070309020205020404" pitchFamily="49" charset="0"/>
              </a:rPr>
              <a:t>)# </a:t>
            </a:r>
            <a:r>
              <a:rPr lang="es-419" sz="1600" b="1" dirty="0" err="1">
                <a:solidFill>
                  <a:srgbClr val="00B0F0"/>
                </a:solidFill>
                <a:latin typeface="+mn-lt"/>
              </a:rPr>
              <a:t>router</a:t>
            </a:r>
            <a:r>
              <a:rPr lang="es-419" sz="1600" b="1" dirty="0">
                <a:solidFill>
                  <a:srgbClr val="00B0F0"/>
                </a:solidFill>
                <a:latin typeface="+mn-lt"/>
              </a:rPr>
              <a:t>-id 1.1.1.1</a:t>
            </a:r>
            <a:r>
              <a:rPr lang="es-419" sz="1600" dirty="0">
                <a:solidFill>
                  <a:srgbClr val="00B0F0"/>
                </a:solidFill>
                <a:latin typeface="+mn-lt"/>
              </a:rPr>
              <a:t> </a:t>
            </a:r>
          </a:p>
          <a:p>
            <a:pPr rtl="0"/>
            <a:r>
              <a:rPr lang="es-419" sz="1200" dirty="0">
                <a:solidFill>
                  <a:srgbClr val="DFDFDF"/>
                </a:solidFill>
                <a:latin typeface="Courier New" panose="02070309020205020404" pitchFamily="49" charset="0"/>
              </a:rPr>
              <a:t>R1(</a:t>
            </a:r>
            <a:r>
              <a:rPr lang="es-419" sz="1200" dirty="0" err="1">
                <a:solidFill>
                  <a:srgbClr val="DFDFDF"/>
                </a:solidFill>
                <a:latin typeface="Courier New" panose="02070309020205020404" pitchFamily="49" charset="0"/>
              </a:rPr>
              <a:t>config-router</a:t>
            </a:r>
            <a:r>
              <a:rPr lang="es-419" sz="1200" dirty="0">
                <a:solidFill>
                  <a:srgbClr val="DFDFDF"/>
                </a:solidFill>
                <a:latin typeface="Courier New" panose="02070309020205020404" pitchFamily="49" charset="0"/>
              </a:rPr>
              <a:t>)# </a:t>
            </a:r>
            <a:r>
              <a:rPr lang="es-419" sz="1200" b="1" dirty="0" err="1">
                <a:solidFill>
                  <a:srgbClr val="FFFFFF"/>
                </a:solidFill>
                <a:latin typeface="Courier New" panose="02070309020205020404" pitchFamily="49" charset="0"/>
              </a:rPr>
              <a:t>end</a:t>
            </a:r>
            <a:r>
              <a:rPr lang="es-419" sz="1200" dirty="0">
                <a:solidFill>
                  <a:srgbClr val="DFDFDF"/>
                </a:solidFill>
                <a:latin typeface="Courier New" panose="02070309020205020404" pitchFamily="49" charset="0"/>
              </a:rPr>
              <a:t> </a:t>
            </a:r>
          </a:p>
          <a:p>
            <a:pPr rtl="0"/>
            <a:r>
              <a:rPr lang="es-419" sz="1200" dirty="0">
                <a:solidFill>
                  <a:srgbClr val="DFDFDF"/>
                </a:solidFill>
                <a:latin typeface="Courier New" panose="02070309020205020404" pitchFamily="49" charset="0"/>
              </a:rPr>
              <a:t>*May 23 19:33:42.689: %SYS-5-CONFIG_I: </a:t>
            </a:r>
            <a:r>
              <a:rPr lang="es-419" sz="1200" dirty="0" err="1">
                <a:solidFill>
                  <a:srgbClr val="DFDFDF"/>
                </a:solidFill>
                <a:latin typeface="Courier New" panose="02070309020205020404" pitchFamily="49" charset="0"/>
              </a:rPr>
              <a:t>Configured</a:t>
            </a:r>
            <a:r>
              <a:rPr lang="es-419" sz="1200" dirty="0">
                <a:solidFill>
                  <a:srgbClr val="DFDFDF"/>
                </a:solidFill>
                <a:latin typeface="Courier New" panose="02070309020205020404" pitchFamily="49" charset="0"/>
              </a:rPr>
              <a:t> from </a:t>
            </a:r>
            <a:r>
              <a:rPr lang="es-419" sz="1200" dirty="0" err="1">
                <a:solidFill>
                  <a:srgbClr val="DFDFDF"/>
                </a:solidFill>
                <a:latin typeface="Courier New" panose="02070309020205020404" pitchFamily="49" charset="0"/>
              </a:rPr>
              <a:t>console</a:t>
            </a:r>
            <a:r>
              <a:rPr lang="es-419" sz="1200" dirty="0">
                <a:solidFill>
                  <a:srgbClr val="DFDFDF"/>
                </a:solidFill>
                <a:latin typeface="Courier New" panose="02070309020205020404" pitchFamily="49" charset="0"/>
              </a:rPr>
              <a:t> </a:t>
            </a:r>
            <a:r>
              <a:rPr lang="es-419" sz="1200" dirty="0" err="1">
                <a:solidFill>
                  <a:srgbClr val="DFDFDF"/>
                </a:solidFill>
                <a:latin typeface="Courier New" panose="02070309020205020404" pitchFamily="49" charset="0"/>
              </a:rPr>
              <a:t>by</a:t>
            </a:r>
            <a:r>
              <a:rPr lang="es-419" sz="1200" dirty="0">
                <a:solidFill>
                  <a:srgbClr val="DFDFDF"/>
                </a:solidFill>
                <a:latin typeface="Courier New" panose="02070309020205020404" pitchFamily="49" charset="0"/>
              </a:rPr>
              <a:t> </a:t>
            </a:r>
            <a:r>
              <a:rPr lang="es-419" sz="1200" dirty="0" err="1">
                <a:solidFill>
                  <a:srgbClr val="DFDFDF"/>
                </a:solidFill>
                <a:latin typeface="Courier New" panose="02070309020205020404" pitchFamily="49" charset="0"/>
              </a:rPr>
              <a:t>console</a:t>
            </a:r>
            <a:r>
              <a:rPr lang="es-419" sz="1200" dirty="0">
                <a:solidFill>
                  <a:srgbClr val="DFDFDF"/>
                </a:solidFill>
                <a:latin typeface="Courier New" panose="02070309020205020404" pitchFamily="49" charset="0"/>
              </a:rPr>
              <a:t> </a:t>
            </a:r>
          </a:p>
          <a:p>
            <a:pPr rtl="0"/>
            <a:r>
              <a:rPr lang="es-419" sz="1200" dirty="0">
                <a:solidFill>
                  <a:srgbClr val="DFDFDF"/>
                </a:solidFill>
                <a:latin typeface="Courier New" panose="02070309020205020404" pitchFamily="49" charset="0"/>
              </a:rPr>
              <a:t>R1# </a:t>
            </a:r>
            <a:r>
              <a:rPr lang="es-419" sz="1200" b="1" dirty="0">
                <a:solidFill>
                  <a:srgbClr val="FFFFFF"/>
                </a:solidFill>
                <a:latin typeface="Courier New" panose="02070309020205020404" pitchFamily="49" charset="0"/>
              </a:rPr>
              <a:t>show </a:t>
            </a:r>
            <a:r>
              <a:rPr lang="es-419" sz="1200" b="1" dirty="0" err="1">
                <a:solidFill>
                  <a:srgbClr val="FFFFFF"/>
                </a:solidFill>
                <a:latin typeface="Courier New" panose="02070309020205020404" pitchFamily="49" charset="0"/>
              </a:rPr>
              <a:t>ip</a:t>
            </a:r>
            <a:r>
              <a:rPr lang="es-419" sz="1200" b="1" dirty="0">
                <a:solidFill>
                  <a:srgbClr val="FFFFFF"/>
                </a:solidFill>
                <a:latin typeface="Courier New" panose="02070309020205020404" pitchFamily="49" charset="0"/>
              </a:rPr>
              <a:t> </a:t>
            </a:r>
            <a:r>
              <a:rPr lang="es-419" sz="1200" b="1" dirty="0" err="1">
                <a:solidFill>
                  <a:srgbClr val="FFFFFF"/>
                </a:solidFill>
                <a:latin typeface="Courier New" panose="02070309020205020404" pitchFamily="49" charset="0"/>
              </a:rPr>
              <a:t>protocols</a:t>
            </a:r>
            <a:r>
              <a:rPr lang="es-419" sz="1200" b="1" dirty="0">
                <a:solidFill>
                  <a:srgbClr val="FFFFFF"/>
                </a:solidFill>
                <a:latin typeface="Courier New" panose="02070309020205020404" pitchFamily="49" charset="0"/>
              </a:rPr>
              <a:t> | </a:t>
            </a:r>
            <a:r>
              <a:rPr lang="es-419" sz="1200" b="1" dirty="0" err="1">
                <a:solidFill>
                  <a:srgbClr val="FFFFFF"/>
                </a:solidFill>
                <a:latin typeface="Courier New" panose="02070309020205020404" pitchFamily="49" charset="0"/>
              </a:rPr>
              <a:t>include</a:t>
            </a:r>
            <a:r>
              <a:rPr lang="es-419" sz="1200" b="1" dirty="0">
                <a:solidFill>
                  <a:srgbClr val="FFFFFF"/>
                </a:solidFill>
                <a:latin typeface="Courier New" panose="02070309020205020404" pitchFamily="49" charset="0"/>
              </a:rPr>
              <a:t> </a:t>
            </a:r>
            <a:r>
              <a:rPr lang="es-419" sz="1200" b="1" dirty="0" err="1">
                <a:solidFill>
                  <a:srgbClr val="FFFFFF"/>
                </a:solidFill>
                <a:latin typeface="Courier New" panose="02070309020205020404" pitchFamily="49" charset="0"/>
              </a:rPr>
              <a:t>Router</a:t>
            </a:r>
            <a:r>
              <a:rPr lang="es-419" sz="1200" b="1" dirty="0">
                <a:solidFill>
                  <a:srgbClr val="FFFFFF"/>
                </a:solidFill>
                <a:latin typeface="Courier New" panose="02070309020205020404" pitchFamily="49" charset="0"/>
              </a:rPr>
              <a:t> ID</a:t>
            </a:r>
            <a:r>
              <a:rPr lang="es-419" sz="1200" dirty="0">
                <a:solidFill>
                  <a:srgbClr val="DFDFDF"/>
                </a:solidFill>
                <a:latin typeface="Courier New" panose="02070309020205020404" pitchFamily="49" charset="0"/>
              </a:rPr>
              <a:t> </a:t>
            </a:r>
          </a:p>
          <a:p>
            <a:pPr rtl="0"/>
            <a:r>
              <a:rPr lang="es-419" sz="1200" dirty="0">
                <a:solidFill>
                  <a:srgbClr val="FBAB18"/>
                </a:solidFill>
                <a:latin typeface="Courier New" panose="02070309020205020404" pitchFamily="49" charset="0"/>
              </a:rPr>
              <a:t>  </a:t>
            </a:r>
            <a:r>
              <a:rPr lang="es-419" sz="1400" b="1" dirty="0" err="1">
                <a:solidFill>
                  <a:srgbClr val="FBAB18"/>
                </a:solidFill>
                <a:latin typeface="+mn-lt"/>
              </a:rPr>
              <a:t>Router</a:t>
            </a:r>
            <a:r>
              <a:rPr lang="es-419" sz="1400" b="1" dirty="0">
                <a:solidFill>
                  <a:srgbClr val="FBAB18"/>
                </a:solidFill>
                <a:latin typeface="+mn-lt"/>
              </a:rPr>
              <a:t> ID 1.1.1.1</a:t>
            </a:r>
            <a:r>
              <a:rPr lang="es-419" sz="1400" b="1" dirty="0">
                <a:solidFill>
                  <a:srgbClr val="DFDFDF"/>
                </a:solidFill>
                <a:latin typeface="+mn-lt"/>
              </a:rPr>
              <a:t> </a:t>
            </a:r>
          </a:p>
          <a:p>
            <a:pPr rtl="0"/>
            <a:r>
              <a:rPr lang="es-419" sz="1200" dirty="0">
                <a:solidFill>
                  <a:srgbClr val="DFDFDF"/>
                </a:solidFill>
                <a:latin typeface="Courier New" panose="02070309020205020404" pitchFamily="49" charset="0"/>
              </a:rPr>
              <a:t>R1#</a:t>
            </a:r>
          </a:p>
        </p:txBody>
      </p:sp>
    </p:spTree>
    <p:custDataLst>
      <p:tags r:id="rId1"/>
    </p:custDataLst>
    <p:extLst>
      <p:ext uri="{BB962C8B-B14F-4D97-AF65-F5344CB8AC3E}">
        <p14:creationId xmlns:p14="http://schemas.microsoft.com/office/powerpoint/2010/main" val="344107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c15="http://schemas.microsoft.com/office/drawing/2012/chart">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377387"/>
            <a:ext cx="7598042" cy="1340413"/>
          </a:xfrm>
        </p:spPr>
        <p:txBody>
          <a:bodyPr/>
          <a:lstStyle/>
          <a:p>
            <a:pPr rtl="0"/>
            <a:r>
              <a:rPr lang="es-419">
                <a:solidFill>
                  <a:schemeClr val="accent5">
                    <a:lumMod val="40000"/>
                    <a:lumOff val="60000"/>
                  </a:schemeClr>
                </a:solidFill>
              </a:rPr>
              <a:t>1.1 Características y funciones de OSPF</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04503" y="25284"/>
            <a:ext cx="8345488" cy="731837"/>
          </a:xfrm>
        </p:spPr>
        <p:txBody>
          <a:bodyPr/>
          <a:lstStyle/>
          <a:p>
            <a:pPr rtl="0"/>
            <a:r>
              <a:rPr lang="es-419" sz="1800" dirty="0" err="1"/>
              <a:t>Router</a:t>
            </a:r>
            <a:r>
              <a:rPr lang="es-419" sz="1800" dirty="0"/>
              <a:t> ID de OSPF </a:t>
            </a:r>
            <a:br>
              <a:rPr lang="es-419" sz="2400" dirty="0"/>
            </a:br>
            <a:r>
              <a:rPr lang="es-419" sz="2800" b="1" dirty="0"/>
              <a:t>Modifique el </a:t>
            </a:r>
            <a:r>
              <a:rPr lang="es-419" sz="2800" b="1" dirty="0" err="1"/>
              <a:t>router</a:t>
            </a:r>
            <a:r>
              <a:rPr lang="es-419" sz="2800" b="1" dirty="0"/>
              <a:t> ID</a:t>
            </a:r>
          </a:p>
        </p:txBody>
      </p:sp>
      <p:sp>
        <p:nvSpPr>
          <p:cNvPr id="5" name="Content Placeholder 4">
            <a:extLst>
              <a:ext uri="{FF2B5EF4-FFF2-40B4-BE49-F238E27FC236}">
                <a16:creationId xmlns:a16="http://schemas.microsoft.com/office/drawing/2014/main" id="{D26776F1-7982-B14D-AA5C-B400E9A23A6D}"/>
              </a:ext>
            </a:extLst>
          </p:cNvPr>
          <p:cNvSpPr>
            <a:spLocks noGrp="1"/>
          </p:cNvSpPr>
          <p:nvPr>
            <p:ph idx="1"/>
          </p:nvPr>
        </p:nvSpPr>
        <p:spPr>
          <a:xfrm>
            <a:off x="474662" y="731838"/>
            <a:ext cx="8280057" cy="927084"/>
          </a:xfrm>
        </p:spPr>
        <p:txBody>
          <a:bodyPr/>
          <a:lstStyle/>
          <a:p>
            <a:pPr marL="285750" indent="-285750" algn="l" rtl="0">
              <a:buFont typeface="Arial" panose="020B0604020202020204" pitchFamily="34" charset="0"/>
              <a:buChar char="•"/>
            </a:pPr>
            <a:r>
              <a:rPr lang="es-419" sz="1600">
                <a:solidFill>
                  <a:srgbClr val="000000"/>
                </a:solidFill>
              </a:rPr>
              <a:t>Después de que un router selecciona el router ID, un router OSPF activo no permitirá que el router ID cambie, hasta que el router se reinicie o el proceso de OSPF sea restablecido.</a:t>
            </a:r>
          </a:p>
          <a:p>
            <a:pPr marL="285750" indent="-285750" algn="l" rtl="0">
              <a:buFont typeface="Arial" panose="020B0604020202020204" pitchFamily="34" charset="0"/>
              <a:buChar char="•"/>
            </a:pPr>
            <a:r>
              <a:rPr lang="es-419" sz="1600">
                <a:solidFill>
                  <a:srgbClr val="000000"/>
                </a:solidFill>
              </a:rPr>
              <a:t>El método preferido para restablecer el router ID es borrar el proceso OSPF.</a:t>
            </a:r>
          </a:p>
        </p:txBody>
      </p:sp>
      <p:sp>
        <p:nvSpPr>
          <p:cNvPr id="2" name="Rectangle 1">
            <a:extLst>
              <a:ext uri="{FF2B5EF4-FFF2-40B4-BE49-F238E27FC236}">
                <a16:creationId xmlns:a16="http://schemas.microsoft.com/office/drawing/2014/main" id="{DE4EBB97-7741-4245-B53B-EB9B59E2FE79}"/>
              </a:ext>
            </a:extLst>
          </p:cNvPr>
          <p:cNvSpPr/>
          <p:nvPr/>
        </p:nvSpPr>
        <p:spPr>
          <a:xfrm>
            <a:off x="364687" y="1999557"/>
            <a:ext cx="8500005" cy="2970044"/>
          </a:xfrm>
          <a:prstGeom prst="rect">
            <a:avLst/>
          </a:prstGeom>
          <a:solidFill>
            <a:srgbClr val="000000"/>
          </a:solidFill>
        </p:spPr>
        <p:txBody>
          <a:bodyPr wrap="square">
            <a:spAutoFit/>
          </a:bodyPr>
          <a:lstStyle/>
          <a:p>
            <a:pPr rtl="0"/>
            <a:r>
              <a:rPr lang="es-419" sz="1100" dirty="0">
                <a:solidFill>
                  <a:srgbClr val="DFDFDF"/>
                </a:solidFill>
                <a:latin typeface="Courier New" panose="02070309020205020404" pitchFamily="49" charset="0"/>
              </a:rPr>
              <a:t>R1# </a:t>
            </a:r>
            <a:r>
              <a:rPr lang="es-419" sz="1100" b="1" dirty="0">
                <a:solidFill>
                  <a:srgbClr val="FFFFFF"/>
                </a:solidFill>
                <a:latin typeface="Courier New" panose="02070309020205020404" pitchFamily="49" charset="0"/>
              </a:rPr>
              <a:t>show </a:t>
            </a:r>
            <a:r>
              <a:rPr lang="es-419" sz="1100" b="1" dirty="0" err="1">
                <a:solidFill>
                  <a:srgbClr val="FFFFFF"/>
                </a:solidFill>
                <a:latin typeface="Courier New" panose="02070309020205020404" pitchFamily="49" charset="0"/>
              </a:rPr>
              <a:t>ip</a:t>
            </a:r>
            <a:r>
              <a:rPr lang="es-419" sz="1100" b="1" dirty="0">
                <a:solidFill>
                  <a:srgbClr val="FFFFFF"/>
                </a:solidFill>
                <a:latin typeface="Courier New" panose="02070309020205020404" pitchFamily="49" charset="0"/>
              </a:rPr>
              <a:t> </a:t>
            </a:r>
            <a:r>
              <a:rPr lang="es-419" sz="1100" b="1" dirty="0" err="1">
                <a:solidFill>
                  <a:srgbClr val="FFFFFF"/>
                </a:solidFill>
                <a:latin typeface="Courier New" panose="02070309020205020404" pitchFamily="49" charset="0"/>
              </a:rPr>
              <a:t>protocols</a:t>
            </a:r>
            <a:r>
              <a:rPr lang="es-419" sz="1100" b="1" dirty="0">
                <a:solidFill>
                  <a:srgbClr val="FFFFFF"/>
                </a:solidFill>
                <a:latin typeface="Courier New" panose="02070309020205020404" pitchFamily="49" charset="0"/>
              </a:rPr>
              <a:t> | </a:t>
            </a:r>
            <a:r>
              <a:rPr lang="es-419" sz="1100" b="1" dirty="0" err="1">
                <a:solidFill>
                  <a:srgbClr val="FFFFFF"/>
                </a:solidFill>
                <a:latin typeface="Courier New" panose="02070309020205020404" pitchFamily="49" charset="0"/>
              </a:rPr>
              <a:t>include</a:t>
            </a:r>
            <a:r>
              <a:rPr lang="es-419" sz="1100" b="1" dirty="0">
                <a:solidFill>
                  <a:srgbClr val="FFFFFF"/>
                </a:solidFill>
                <a:latin typeface="Courier New" panose="02070309020205020404" pitchFamily="49" charset="0"/>
              </a:rPr>
              <a:t> </a:t>
            </a:r>
            <a:r>
              <a:rPr lang="es-419" sz="1100" b="1" dirty="0" err="1">
                <a:solidFill>
                  <a:srgbClr val="FFFFFF"/>
                </a:solidFill>
                <a:latin typeface="Courier New" panose="02070309020205020404" pitchFamily="49" charset="0"/>
              </a:rPr>
              <a:t>Router</a:t>
            </a:r>
            <a:r>
              <a:rPr lang="es-419" sz="1100" b="1" dirty="0">
                <a:solidFill>
                  <a:srgbClr val="FFFFFF"/>
                </a:solidFill>
                <a:latin typeface="Courier New" panose="02070309020205020404" pitchFamily="49" charset="0"/>
              </a:rPr>
              <a:t> ID</a:t>
            </a:r>
            <a:r>
              <a:rPr lang="es-419" sz="1100" dirty="0">
                <a:solidFill>
                  <a:srgbClr val="DFDFDF"/>
                </a:solidFill>
                <a:latin typeface="Courier New" panose="02070309020205020404" pitchFamily="49" charset="0"/>
              </a:rPr>
              <a:t> </a:t>
            </a:r>
          </a:p>
          <a:p>
            <a:pPr rtl="0"/>
            <a:r>
              <a:rPr lang="es-419" sz="1100" dirty="0" err="1">
                <a:solidFill>
                  <a:srgbClr val="FBAB18"/>
                </a:solidFill>
                <a:latin typeface="Courier New" panose="02070309020205020404" pitchFamily="49" charset="0"/>
              </a:rPr>
              <a:t>Router</a:t>
            </a:r>
            <a:r>
              <a:rPr lang="es-419" sz="1100" dirty="0">
                <a:solidFill>
                  <a:srgbClr val="FBAB18"/>
                </a:solidFill>
                <a:latin typeface="Courier New" panose="02070309020205020404" pitchFamily="49" charset="0"/>
              </a:rPr>
              <a:t> ID 10.10.1.1</a:t>
            </a:r>
            <a:r>
              <a:rPr lang="es-419" sz="1100" dirty="0">
                <a:solidFill>
                  <a:srgbClr val="DFDFDF"/>
                </a:solidFill>
                <a:latin typeface="Courier New" panose="02070309020205020404" pitchFamily="49" charset="0"/>
              </a:rPr>
              <a:t> </a:t>
            </a:r>
          </a:p>
          <a:p>
            <a:pPr rtl="0"/>
            <a:r>
              <a:rPr lang="es-419" sz="1100" dirty="0">
                <a:solidFill>
                  <a:srgbClr val="DFDFDF"/>
                </a:solidFill>
                <a:latin typeface="Courier New" panose="02070309020205020404" pitchFamily="49" charset="0"/>
              </a:rPr>
              <a:t>R1# </a:t>
            </a:r>
            <a:r>
              <a:rPr lang="es-419" sz="1100" b="1" dirty="0" err="1">
                <a:solidFill>
                  <a:srgbClr val="FFFFFF"/>
                </a:solidFill>
                <a:latin typeface="Courier New" panose="02070309020205020404" pitchFamily="49" charset="0"/>
              </a:rPr>
              <a:t>conf</a:t>
            </a:r>
            <a:r>
              <a:rPr lang="es-419" sz="1100" b="1" dirty="0">
                <a:solidFill>
                  <a:srgbClr val="FFFFFF"/>
                </a:solidFill>
                <a:latin typeface="Courier New" panose="02070309020205020404" pitchFamily="49" charset="0"/>
              </a:rPr>
              <a:t> t</a:t>
            </a:r>
            <a:r>
              <a:rPr lang="es-419" sz="1100" dirty="0">
                <a:solidFill>
                  <a:srgbClr val="DFDFDF"/>
                </a:solidFill>
                <a:latin typeface="Courier New" panose="02070309020205020404" pitchFamily="49" charset="0"/>
              </a:rPr>
              <a:t> </a:t>
            </a:r>
          </a:p>
          <a:p>
            <a:pPr rtl="0"/>
            <a:r>
              <a:rPr lang="es-419" sz="1100" dirty="0" err="1">
                <a:solidFill>
                  <a:srgbClr val="DFDFDF"/>
                </a:solidFill>
                <a:latin typeface="Courier New" panose="02070309020205020404" pitchFamily="49" charset="0"/>
              </a:rPr>
              <a:t>Enter</a:t>
            </a:r>
            <a:r>
              <a:rPr lang="es-419" sz="1100" dirty="0">
                <a:solidFill>
                  <a:srgbClr val="DFDFDF"/>
                </a:solidFill>
                <a:latin typeface="Courier New" panose="02070309020205020404" pitchFamily="49" charset="0"/>
              </a:rPr>
              <a:t> </a:t>
            </a:r>
            <a:r>
              <a:rPr lang="es-419" sz="1100" dirty="0" err="1">
                <a:solidFill>
                  <a:srgbClr val="DFDFDF"/>
                </a:solidFill>
                <a:latin typeface="Courier New" panose="02070309020205020404" pitchFamily="49" charset="0"/>
              </a:rPr>
              <a:t>configuration</a:t>
            </a:r>
            <a:r>
              <a:rPr lang="es-419" sz="1100" dirty="0">
                <a:solidFill>
                  <a:srgbClr val="DFDFDF"/>
                </a:solidFill>
                <a:latin typeface="Courier New" panose="02070309020205020404" pitchFamily="49" charset="0"/>
              </a:rPr>
              <a:t> </a:t>
            </a:r>
            <a:r>
              <a:rPr lang="es-419" sz="1100" dirty="0" err="1">
                <a:solidFill>
                  <a:srgbClr val="DFDFDF"/>
                </a:solidFill>
                <a:latin typeface="Courier New" panose="02070309020205020404" pitchFamily="49" charset="0"/>
              </a:rPr>
              <a:t>commands</a:t>
            </a:r>
            <a:r>
              <a:rPr lang="es-419" sz="1100" dirty="0">
                <a:solidFill>
                  <a:srgbClr val="DFDFDF"/>
                </a:solidFill>
                <a:latin typeface="Courier New" panose="02070309020205020404" pitchFamily="49" charset="0"/>
              </a:rPr>
              <a:t>, </a:t>
            </a:r>
            <a:r>
              <a:rPr lang="es-419" sz="1100" dirty="0" err="1">
                <a:solidFill>
                  <a:srgbClr val="DFDFDF"/>
                </a:solidFill>
                <a:latin typeface="Courier New" panose="02070309020205020404" pitchFamily="49" charset="0"/>
              </a:rPr>
              <a:t>one</a:t>
            </a:r>
            <a:r>
              <a:rPr lang="es-419" sz="1100" dirty="0">
                <a:solidFill>
                  <a:srgbClr val="DFDFDF"/>
                </a:solidFill>
                <a:latin typeface="Courier New" panose="02070309020205020404" pitchFamily="49" charset="0"/>
              </a:rPr>
              <a:t> per line. </a:t>
            </a:r>
            <a:r>
              <a:rPr lang="es-419" sz="1100" dirty="0" err="1">
                <a:solidFill>
                  <a:srgbClr val="DFDFDF"/>
                </a:solidFill>
                <a:latin typeface="Courier New" panose="02070309020205020404" pitchFamily="49" charset="0"/>
              </a:rPr>
              <a:t>End</a:t>
            </a:r>
            <a:r>
              <a:rPr lang="es-419" sz="1100" dirty="0">
                <a:solidFill>
                  <a:srgbClr val="DFDFDF"/>
                </a:solidFill>
                <a:latin typeface="Courier New" panose="02070309020205020404" pitchFamily="49" charset="0"/>
              </a:rPr>
              <a:t> </a:t>
            </a:r>
            <a:r>
              <a:rPr lang="es-419" sz="1100" dirty="0" err="1">
                <a:solidFill>
                  <a:srgbClr val="DFDFDF"/>
                </a:solidFill>
                <a:latin typeface="Courier New" panose="02070309020205020404" pitchFamily="49" charset="0"/>
              </a:rPr>
              <a:t>with</a:t>
            </a:r>
            <a:r>
              <a:rPr lang="es-419" sz="1100" dirty="0">
                <a:solidFill>
                  <a:srgbClr val="DFDFDF"/>
                </a:solidFill>
                <a:latin typeface="Courier New" panose="02070309020205020404" pitchFamily="49" charset="0"/>
              </a:rPr>
              <a:t> CNTL/Z. </a:t>
            </a:r>
          </a:p>
          <a:p>
            <a:pPr rtl="0"/>
            <a:r>
              <a:rPr lang="es-419" sz="1100" dirty="0">
                <a:solidFill>
                  <a:srgbClr val="DFDFDF"/>
                </a:solidFill>
                <a:latin typeface="Courier New" panose="02070309020205020404" pitchFamily="49" charset="0"/>
              </a:rPr>
              <a:t>R1(</a:t>
            </a:r>
            <a:r>
              <a:rPr lang="es-419" sz="1100" dirty="0" err="1">
                <a:solidFill>
                  <a:srgbClr val="DFDFDF"/>
                </a:solidFill>
                <a:latin typeface="Courier New" panose="02070309020205020404" pitchFamily="49" charset="0"/>
              </a:rPr>
              <a:t>config</a:t>
            </a:r>
            <a:r>
              <a:rPr lang="es-419" sz="1100" dirty="0">
                <a:solidFill>
                  <a:srgbClr val="DFDFDF"/>
                </a:solidFill>
                <a:latin typeface="Courier New" panose="02070309020205020404" pitchFamily="49" charset="0"/>
              </a:rPr>
              <a:t>)# </a:t>
            </a:r>
            <a:r>
              <a:rPr lang="es-419" sz="1100" b="1" dirty="0" err="1">
                <a:solidFill>
                  <a:srgbClr val="FFFFFF"/>
                </a:solidFill>
                <a:latin typeface="Courier New" panose="02070309020205020404" pitchFamily="49" charset="0"/>
              </a:rPr>
              <a:t>router</a:t>
            </a:r>
            <a:r>
              <a:rPr lang="es-419" sz="1100" b="1" dirty="0">
                <a:solidFill>
                  <a:srgbClr val="FFFFFF"/>
                </a:solidFill>
                <a:latin typeface="Courier New" panose="02070309020205020404" pitchFamily="49" charset="0"/>
              </a:rPr>
              <a:t> </a:t>
            </a:r>
            <a:r>
              <a:rPr lang="es-419" sz="1100" b="1" dirty="0" err="1">
                <a:solidFill>
                  <a:srgbClr val="FFFFFF"/>
                </a:solidFill>
                <a:latin typeface="Courier New" panose="02070309020205020404" pitchFamily="49" charset="0"/>
              </a:rPr>
              <a:t>ospf</a:t>
            </a:r>
            <a:r>
              <a:rPr lang="es-419" sz="1100" b="1" dirty="0">
                <a:solidFill>
                  <a:srgbClr val="FFFFFF"/>
                </a:solidFill>
                <a:latin typeface="Courier New" panose="02070309020205020404" pitchFamily="49" charset="0"/>
              </a:rPr>
              <a:t> 10</a:t>
            </a:r>
            <a:r>
              <a:rPr lang="es-419" sz="1100" dirty="0">
                <a:solidFill>
                  <a:srgbClr val="DFDFDF"/>
                </a:solidFill>
                <a:latin typeface="Courier New" panose="02070309020205020404" pitchFamily="49" charset="0"/>
              </a:rPr>
              <a:t> </a:t>
            </a:r>
          </a:p>
          <a:p>
            <a:pPr rtl="0"/>
            <a:r>
              <a:rPr lang="es-419" sz="1100" dirty="0">
                <a:solidFill>
                  <a:srgbClr val="DFDFDF"/>
                </a:solidFill>
                <a:latin typeface="Courier New" panose="02070309020205020404" pitchFamily="49" charset="0"/>
              </a:rPr>
              <a:t>R1(</a:t>
            </a:r>
            <a:r>
              <a:rPr lang="es-419" sz="1100" dirty="0" err="1">
                <a:solidFill>
                  <a:srgbClr val="DFDFDF"/>
                </a:solidFill>
                <a:latin typeface="Courier New" panose="02070309020205020404" pitchFamily="49" charset="0"/>
              </a:rPr>
              <a:t>config-router</a:t>
            </a:r>
            <a:r>
              <a:rPr lang="es-419" sz="1100" dirty="0">
                <a:solidFill>
                  <a:srgbClr val="DFDFDF"/>
                </a:solidFill>
                <a:latin typeface="Courier New" panose="02070309020205020404" pitchFamily="49" charset="0"/>
              </a:rPr>
              <a:t>)# </a:t>
            </a:r>
            <a:r>
              <a:rPr lang="es-419" sz="1100" b="1" dirty="0" err="1">
                <a:solidFill>
                  <a:srgbClr val="FFFFFF"/>
                </a:solidFill>
                <a:latin typeface="Courier New" panose="02070309020205020404" pitchFamily="49" charset="0"/>
              </a:rPr>
              <a:t>router</a:t>
            </a:r>
            <a:r>
              <a:rPr lang="es-419" sz="1100" b="1" dirty="0">
                <a:solidFill>
                  <a:srgbClr val="FFFFFF"/>
                </a:solidFill>
                <a:latin typeface="Courier New" panose="02070309020205020404" pitchFamily="49" charset="0"/>
              </a:rPr>
              <a:t>-id 1.1.1.1</a:t>
            </a:r>
            <a:r>
              <a:rPr lang="es-419" sz="1100" dirty="0">
                <a:solidFill>
                  <a:srgbClr val="DFDFDF"/>
                </a:solidFill>
                <a:latin typeface="Courier New" panose="02070309020205020404" pitchFamily="49" charset="0"/>
              </a:rPr>
              <a:t> </a:t>
            </a:r>
          </a:p>
          <a:p>
            <a:pPr rtl="0"/>
            <a:r>
              <a:rPr lang="es-419" sz="1100" dirty="0">
                <a:solidFill>
                  <a:srgbClr val="DFDFDF"/>
                </a:solidFill>
                <a:latin typeface="Courier New" panose="02070309020205020404" pitchFamily="49" charset="0"/>
              </a:rPr>
              <a:t>% OSPF: </a:t>
            </a:r>
            <a:r>
              <a:rPr lang="es-419" sz="1100" dirty="0" err="1">
                <a:solidFill>
                  <a:srgbClr val="DFDFDF"/>
                </a:solidFill>
                <a:latin typeface="Courier New" panose="02070309020205020404" pitchFamily="49" charset="0"/>
              </a:rPr>
              <a:t>Reload</a:t>
            </a:r>
            <a:r>
              <a:rPr lang="es-419" sz="1100" dirty="0">
                <a:solidFill>
                  <a:srgbClr val="DFDFDF"/>
                </a:solidFill>
                <a:latin typeface="Courier New" panose="02070309020205020404" pitchFamily="49" charset="0"/>
              </a:rPr>
              <a:t> </a:t>
            </a:r>
            <a:r>
              <a:rPr lang="es-419" sz="1100" dirty="0" err="1">
                <a:solidFill>
                  <a:srgbClr val="DFDFDF"/>
                </a:solidFill>
                <a:latin typeface="Courier New" panose="02070309020205020404" pitchFamily="49" charset="0"/>
              </a:rPr>
              <a:t>or</a:t>
            </a:r>
            <a:r>
              <a:rPr lang="es-419" sz="1100" dirty="0">
                <a:solidFill>
                  <a:srgbClr val="DFDFDF"/>
                </a:solidFill>
                <a:latin typeface="Courier New" panose="02070309020205020404" pitchFamily="49" charset="0"/>
              </a:rPr>
              <a:t> use "</a:t>
            </a:r>
            <a:r>
              <a:rPr lang="es-419" sz="1100" dirty="0" err="1">
                <a:solidFill>
                  <a:srgbClr val="DFDFDF"/>
                </a:solidFill>
                <a:latin typeface="Courier New" panose="02070309020205020404" pitchFamily="49" charset="0"/>
              </a:rPr>
              <a:t>clear</a:t>
            </a:r>
            <a:r>
              <a:rPr lang="es-419" sz="1100" dirty="0">
                <a:solidFill>
                  <a:srgbClr val="DFDFDF"/>
                </a:solidFill>
                <a:latin typeface="Courier New" panose="02070309020205020404" pitchFamily="49" charset="0"/>
              </a:rPr>
              <a:t> </a:t>
            </a:r>
            <a:r>
              <a:rPr lang="es-419" sz="1100" dirty="0" err="1">
                <a:solidFill>
                  <a:srgbClr val="DFDFDF"/>
                </a:solidFill>
                <a:latin typeface="Courier New" panose="02070309020205020404" pitchFamily="49" charset="0"/>
              </a:rPr>
              <a:t>ip</a:t>
            </a:r>
            <a:r>
              <a:rPr lang="es-419" sz="1100" dirty="0">
                <a:solidFill>
                  <a:srgbClr val="DFDFDF"/>
                </a:solidFill>
                <a:latin typeface="Courier New" panose="02070309020205020404" pitchFamily="49" charset="0"/>
              </a:rPr>
              <a:t> </a:t>
            </a:r>
            <a:r>
              <a:rPr lang="es-419" sz="1100" dirty="0" err="1">
                <a:solidFill>
                  <a:srgbClr val="DFDFDF"/>
                </a:solidFill>
                <a:latin typeface="Courier New" panose="02070309020205020404" pitchFamily="49" charset="0"/>
              </a:rPr>
              <a:t>ospf</a:t>
            </a:r>
            <a:r>
              <a:rPr lang="es-419" sz="1100" dirty="0">
                <a:solidFill>
                  <a:srgbClr val="DFDFDF"/>
                </a:solidFill>
                <a:latin typeface="Courier New" panose="02070309020205020404" pitchFamily="49" charset="0"/>
              </a:rPr>
              <a:t> </a:t>
            </a:r>
            <a:r>
              <a:rPr lang="es-419" sz="1100" dirty="0" err="1">
                <a:solidFill>
                  <a:srgbClr val="DFDFDF"/>
                </a:solidFill>
                <a:latin typeface="Courier New" panose="02070309020205020404" pitchFamily="49" charset="0"/>
              </a:rPr>
              <a:t>process</a:t>
            </a:r>
            <a:r>
              <a:rPr lang="es-419" sz="1100" dirty="0">
                <a:solidFill>
                  <a:srgbClr val="DFDFDF"/>
                </a:solidFill>
                <a:latin typeface="Courier New" panose="02070309020205020404" pitchFamily="49" charset="0"/>
              </a:rPr>
              <a:t>" </a:t>
            </a:r>
            <a:r>
              <a:rPr lang="es-419" sz="1100" dirty="0" err="1">
                <a:solidFill>
                  <a:srgbClr val="DFDFDF"/>
                </a:solidFill>
                <a:latin typeface="Courier New" panose="02070309020205020404" pitchFamily="49" charset="0"/>
              </a:rPr>
              <a:t>command</a:t>
            </a:r>
            <a:r>
              <a:rPr lang="es-419" sz="1100" dirty="0">
                <a:solidFill>
                  <a:srgbClr val="DFDFDF"/>
                </a:solidFill>
                <a:latin typeface="Courier New" panose="02070309020205020404" pitchFamily="49" charset="0"/>
              </a:rPr>
              <a:t>, </a:t>
            </a:r>
            <a:r>
              <a:rPr lang="es-419" sz="1100" dirty="0" err="1">
                <a:solidFill>
                  <a:srgbClr val="DFDFDF"/>
                </a:solidFill>
                <a:latin typeface="Courier New" panose="02070309020205020404" pitchFamily="49" charset="0"/>
              </a:rPr>
              <a:t>for</a:t>
            </a:r>
            <a:r>
              <a:rPr lang="es-419" sz="1100" dirty="0">
                <a:solidFill>
                  <a:srgbClr val="DFDFDF"/>
                </a:solidFill>
                <a:latin typeface="Courier New" panose="02070309020205020404" pitchFamily="49" charset="0"/>
              </a:rPr>
              <a:t> </a:t>
            </a:r>
            <a:r>
              <a:rPr lang="es-419" sz="1100" dirty="0" err="1">
                <a:solidFill>
                  <a:srgbClr val="DFDFDF"/>
                </a:solidFill>
                <a:latin typeface="Courier New" panose="02070309020205020404" pitchFamily="49" charset="0"/>
              </a:rPr>
              <a:t>this</a:t>
            </a:r>
            <a:r>
              <a:rPr lang="es-419" sz="1100" dirty="0">
                <a:solidFill>
                  <a:srgbClr val="DFDFDF"/>
                </a:solidFill>
                <a:latin typeface="Courier New" panose="02070309020205020404" pitchFamily="49" charset="0"/>
              </a:rPr>
              <a:t> </a:t>
            </a:r>
            <a:r>
              <a:rPr lang="es-419" sz="1100" dirty="0" err="1">
                <a:solidFill>
                  <a:srgbClr val="DFDFDF"/>
                </a:solidFill>
                <a:latin typeface="Courier New" panose="02070309020205020404" pitchFamily="49" charset="0"/>
              </a:rPr>
              <a:t>to</a:t>
            </a:r>
            <a:r>
              <a:rPr lang="es-419" sz="1100" dirty="0">
                <a:solidFill>
                  <a:srgbClr val="DFDFDF"/>
                </a:solidFill>
                <a:latin typeface="Courier New" panose="02070309020205020404" pitchFamily="49" charset="0"/>
              </a:rPr>
              <a:t> </a:t>
            </a:r>
            <a:r>
              <a:rPr lang="es-419" sz="1100" dirty="0" err="1">
                <a:solidFill>
                  <a:srgbClr val="DFDFDF"/>
                </a:solidFill>
                <a:latin typeface="Courier New" panose="02070309020205020404" pitchFamily="49" charset="0"/>
              </a:rPr>
              <a:t>take</a:t>
            </a:r>
            <a:r>
              <a:rPr lang="es-419" sz="1100" dirty="0">
                <a:solidFill>
                  <a:srgbClr val="DFDFDF"/>
                </a:solidFill>
                <a:latin typeface="Courier New" panose="02070309020205020404" pitchFamily="49" charset="0"/>
              </a:rPr>
              <a:t> </a:t>
            </a:r>
            <a:r>
              <a:rPr lang="es-419" sz="1100" dirty="0" err="1">
                <a:solidFill>
                  <a:srgbClr val="DFDFDF"/>
                </a:solidFill>
                <a:latin typeface="Courier New" panose="02070309020205020404" pitchFamily="49" charset="0"/>
              </a:rPr>
              <a:t>effect</a:t>
            </a:r>
            <a:r>
              <a:rPr lang="es-419" sz="1100" dirty="0">
                <a:solidFill>
                  <a:srgbClr val="DFDFDF"/>
                </a:solidFill>
                <a:latin typeface="Courier New" panose="02070309020205020404" pitchFamily="49" charset="0"/>
              </a:rPr>
              <a:t> </a:t>
            </a:r>
          </a:p>
          <a:p>
            <a:pPr rtl="0"/>
            <a:r>
              <a:rPr lang="es-419" sz="1100" dirty="0">
                <a:solidFill>
                  <a:srgbClr val="DFDFDF"/>
                </a:solidFill>
                <a:latin typeface="Courier New" panose="02070309020205020404" pitchFamily="49" charset="0"/>
              </a:rPr>
              <a:t>R1(</a:t>
            </a:r>
            <a:r>
              <a:rPr lang="es-419" sz="1100" dirty="0" err="1">
                <a:solidFill>
                  <a:srgbClr val="DFDFDF"/>
                </a:solidFill>
                <a:latin typeface="Courier New" panose="02070309020205020404" pitchFamily="49" charset="0"/>
              </a:rPr>
              <a:t>config-router</a:t>
            </a:r>
            <a:r>
              <a:rPr lang="es-419" sz="1100" dirty="0">
                <a:solidFill>
                  <a:srgbClr val="DFDFDF"/>
                </a:solidFill>
                <a:latin typeface="Courier New" panose="02070309020205020404" pitchFamily="49" charset="0"/>
              </a:rPr>
              <a:t>)# </a:t>
            </a:r>
            <a:r>
              <a:rPr lang="es-419" sz="1100" b="1" dirty="0" err="1">
                <a:solidFill>
                  <a:srgbClr val="FFFFFF"/>
                </a:solidFill>
                <a:latin typeface="Courier New" panose="02070309020205020404" pitchFamily="49" charset="0"/>
              </a:rPr>
              <a:t>end</a:t>
            </a:r>
            <a:r>
              <a:rPr lang="es-419" sz="1100" dirty="0">
                <a:solidFill>
                  <a:srgbClr val="DFDFDF"/>
                </a:solidFill>
                <a:latin typeface="Courier New" panose="02070309020205020404" pitchFamily="49" charset="0"/>
              </a:rPr>
              <a:t> </a:t>
            </a:r>
          </a:p>
          <a:p>
            <a:pPr rtl="0"/>
            <a:r>
              <a:rPr lang="es-419" sz="1100" dirty="0">
                <a:solidFill>
                  <a:srgbClr val="DFDFDF"/>
                </a:solidFill>
                <a:latin typeface="Courier New" panose="02070309020205020404" pitchFamily="49" charset="0"/>
              </a:rPr>
              <a:t>R1# </a:t>
            </a:r>
            <a:r>
              <a:rPr lang="es-419" sz="1100" b="1" dirty="0" err="1">
                <a:solidFill>
                  <a:srgbClr val="FFFFFF"/>
                </a:solidFill>
                <a:latin typeface="Courier New" panose="02070309020205020404" pitchFamily="49" charset="0"/>
              </a:rPr>
              <a:t>clear</a:t>
            </a:r>
            <a:r>
              <a:rPr lang="es-419" sz="1100" b="1" dirty="0">
                <a:solidFill>
                  <a:srgbClr val="FFFFFF"/>
                </a:solidFill>
                <a:latin typeface="Courier New" panose="02070309020205020404" pitchFamily="49" charset="0"/>
              </a:rPr>
              <a:t> </a:t>
            </a:r>
            <a:r>
              <a:rPr lang="es-419" sz="1100" b="1" dirty="0" err="1">
                <a:solidFill>
                  <a:srgbClr val="FFFFFF"/>
                </a:solidFill>
                <a:latin typeface="Courier New" panose="02070309020205020404" pitchFamily="49" charset="0"/>
              </a:rPr>
              <a:t>ip</a:t>
            </a:r>
            <a:r>
              <a:rPr lang="es-419" sz="1100" b="1" dirty="0">
                <a:solidFill>
                  <a:srgbClr val="FFFFFF"/>
                </a:solidFill>
                <a:latin typeface="Courier New" panose="02070309020205020404" pitchFamily="49" charset="0"/>
              </a:rPr>
              <a:t> </a:t>
            </a:r>
            <a:r>
              <a:rPr lang="es-419" sz="1100" b="1" dirty="0" err="1">
                <a:solidFill>
                  <a:srgbClr val="FFFFFF"/>
                </a:solidFill>
                <a:latin typeface="Courier New" panose="02070309020205020404" pitchFamily="49" charset="0"/>
              </a:rPr>
              <a:t>ospf</a:t>
            </a:r>
            <a:r>
              <a:rPr lang="es-419" sz="1100" b="1" dirty="0">
                <a:solidFill>
                  <a:srgbClr val="FFFFFF"/>
                </a:solidFill>
                <a:latin typeface="Courier New" panose="02070309020205020404" pitchFamily="49" charset="0"/>
              </a:rPr>
              <a:t> </a:t>
            </a:r>
            <a:r>
              <a:rPr lang="es-419" sz="1100" b="1" dirty="0" err="1">
                <a:solidFill>
                  <a:srgbClr val="FFFFFF"/>
                </a:solidFill>
                <a:latin typeface="Courier New" panose="02070309020205020404" pitchFamily="49" charset="0"/>
              </a:rPr>
              <a:t>process</a:t>
            </a:r>
            <a:r>
              <a:rPr lang="es-419" sz="1100" dirty="0">
                <a:solidFill>
                  <a:srgbClr val="DFDFDF"/>
                </a:solidFill>
                <a:latin typeface="Courier New" panose="02070309020205020404" pitchFamily="49" charset="0"/>
              </a:rPr>
              <a:t> </a:t>
            </a:r>
          </a:p>
          <a:p>
            <a:pPr rtl="0"/>
            <a:r>
              <a:rPr lang="es-419" sz="1100" dirty="0" err="1">
                <a:solidFill>
                  <a:srgbClr val="DFDFDF"/>
                </a:solidFill>
                <a:latin typeface="Courier New" panose="02070309020205020404" pitchFamily="49" charset="0"/>
              </a:rPr>
              <a:t>Reset</a:t>
            </a:r>
            <a:r>
              <a:rPr lang="es-419" sz="1100" dirty="0">
                <a:solidFill>
                  <a:srgbClr val="DFDFDF"/>
                </a:solidFill>
                <a:latin typeface="Courier New" panose="02070309020205020404" pitchFamily="49" charset="0"/>
              </a:rPr>
              <a:t> ALL OSPF </a:t>
            </a:r>
            <a:r>
              <a:rPr lang="es-419" sz="1100" dirty="0" err="1">
                <a:solidFill>
                  <a:srgbClr val="DFDFDF"/>
                </a:solidFill>
                <a:latin typeface="Courier New" panose="02070309020205020404" pitchFamily="49" charset="0"/>
              </a:rPr>
              <a:t>processes</a:t>
            </a:r>
            <a:r>
              <a:rPr lang="es-419" sz="1100" dirty="0">
                <a:solidFill>
                  <a:srgbClr val="DFDFDF"/>
                </a:solidFill>
                <a:latin typeface="Courier New" panose="02070309020205020404" pitchFamily="49" charset="0"/>
              </a:rPr>
              <a:t>? [no]: </a:t>
            </a:r>
            <a:r>
              <a:rPr lang="es-419" sz="1100" b="1" dirty="0">
                <a:solidFill>
                  <a:srgbClr val="FFFFFF"/>
                </a:solidFill>
                <a:latin typeface="Courier New" panose="02070309020205020404" pitchFamily="49" charset="0"/>
              </a:rPr>
              <a:t>y</a:t>
            </a:r>
            <a:r>
              <a:rPr lang="es-419" sz="1100" dirty="0">
                <a:solidFill>
                  <a:srgbClr val="DFDFDF"/>
                </a:solidFill>
                <a:latin typeface="Courier New" panose="02070309020205020404" pitchFamily="49" charset="0"/>
              </a:rPr>
              <a:t> </a:t>
            </a:r>
          </a:p>
          <a:p>
            <a:pPr rtl="0"/>
            <a:r>
              <a:rPr lang="es-419" sz="1100" dirty="0">
                <a:solidFill>
                  <a:srgbClr val="DFDFDF"/>
                </a:solidFill>
                <a:latin typeface="Courier New" panose="02070309020205020404" pitchFamily="49" charset="0"/>
              </a:rPr>
              <a:t>*Jun 6 01:09:46.975: %OSPF-5-ADJCHG: </a:t>
            </a:r>
            <a:r>
              <a:rPr lang="es-419" sz="1100" dirty="0" err="1">
                <a:solidFill>
                  <a:srgbClr val="DFDFDF"/>
                </a:solidFill>
                <a:latin typeface="Courier New" panose="02070309020205020404" pitchFamily="49" charset="0"/>
              </a:rPr>
              <a:t>Process</a:t>
            </a:r>
            <a:r>
              <a:rPr lang="es-419" sz="1100" dirty="0">
                <a:solidFill>
                  <a:srgbClr val="DFDFDF"/>
                </a:solidFill>
                <a:latin typeface="Courier New" panose="02070309020205020404" pitchFamily="49" charset="0"/>
              </a:rPr>
              <a:t> 10, </a:t>
            </a:r>
            <a:r>
              <a:rPr lang="es-419" sz="1100" dirty="0" err="1">
                <a:solidFill>
                  <a:srgbClr val="DFDFDF"/>
                </a:solidFill>
                <a:latin typeface="Courier New" panose="02070309020205020404" pitchFamily="49" charset="0"/>
              </a:rPr>
              <a:t>Nbr</a:t>
            </a:r>
            <a:r>
              <a:rPr lang="es-419" sz="1100" dirty="0">
                <a:solidFill>
                  <a:srgbClr val="DFDFDF"/>
                </a:solidFill>
                <a:latin typeface="Courier New" panose="02070309020205020404" pitchFamily="49" charset="0"/>
              </a:rPr>
              <a:t> 3.3.3.3 </a:t>
            </a:r>
            <a:r>
              <a:rPr lang="es-419" sz="1100" dirty="0" err="1">
                <a:solidFill>
                  <a:srgbClr val="DFDFDF"/>
                </a:solidFill>
                <a:latin typeface="Courier New" panose="02070309020205020404" pitchFamily="49" charset="0"/>
              </a:rPr>
              <a:t>on</a:t>
            </a:r>
            <a:r>
              <a:rPr lang="es-419" sz="1100" dirty="0">
                <a:solidFill>
                  <a:srgbClr val="DFDFDF"/>
                </a:solidFill>
                <a:latin typeface="Courier New" panose="02070309020205020404" pitchFamily="49" charset="0"/>
              </a:rPr>
              <a:t> GigabitEthernet0/0/1 from FULL </a:t>
            </a:r>
            <a:r>
              <a:rPr lang="es-419" sz="1100" dirty="0" err="1">
                <a:solidFill>
                  <a:srgbClr val="DFDFDF"/>
                </a:solidFill>
                <a:latin typeface="Courier New" panose="02070309020205020404" pitchFamily="49" charset="0"/>
              </a:rPr>
              <a:t>to</a:t>
            </a:r>
            <a:r>
              <a:rPr lang="es-419" sz="1100" dirty="0">
                <a:solidFill>
                  <a:srgbClr val="DFDFDF"/>
                </a:solidFill>
                <a:latin typeface="Courier New" panose="02070309020205020404" pitchFamily="49" charset="0"/>
              </a:rPr>
              <a:t> DOWN, </a:t>
            </a:r>
            <a:r>
              <a:rPr lang="es-419" sz="1100" dirty="0" err="1">
                <a:solidFill>
                  <a:srgbClr val="DFDFDF"/>
                </a:solidFill>
                <a:latin typeface="Courier New" panose="02070309020205020404" pitchFamily="49" charset="0"/>
              </a:rPr>
              <a:t>Neighbor</a:t>
            </a:r>
            <a:r>
              <a:rPr lang="es-419" sz="1100" dirty="0">
                <a:solidFill>
                  <a:srgbClr val="DFDFDF"/>
                </a:solidFill>
                <a:latin typeface="Courier New" panose="02070309020205020404" pitchFamily="49" charset="0"/>
              </a:rPr>
              <a:t> Down: Interface </a:t>
            </a:r>
            <a:r>
              <a:rPr lang="es-419" sz="1100" dirty="0" err="1">
                <a:solidFill>
                  <a:srgbClr val="DFDFDF"/>
                </a:solidFill>
                <a:latin typeface="Courier New" panose="02070309020205020404" pitchFamily="49" charset="0"/>
              </a:rPr>
              <a:t>down</a:t>
            </a:r>
            <a:r>
              <a:rPr lang="es-419" sz="1100" dirty="0">
                <a:solidFill>
                  <a:srgbClr val="DFDFDF"/>
                </a:solidFill>
                <a:latin typeface="Courier New" panose="02070309020205020404" pitchFamily="49" charset="0"/>
              </a:rPr>
              <a:t> </a:t>
            </a:r>
            <a:r>
              <a:rPr lang="es-419" sz="1100" dirty="0" err="1">
                <a:solidFill>
                  <a:srgbClr val="DFDFDF"/>
                </a:solidFill>
                <a:latin typeface="Courier New" panose="02070309020205020404" pitchFamily="49" charset="0"/>
              </a:rPr>
              <a:t>or</a:t>
            </a:r>
            <a:r>
              <a:rPr lang="es-419" sz="1100" dirty="0">
                <a:solidFill>
                  <a:srgbClr val="DFDFDF"/>
                </a:solidFill>
                <a:latin typeface="Courier New" panose="02070309020205020404" pitchFamily="49" charset="0"/>
              </a:rPr>
              <a:t> </a:t>
            </a:r>
            <a:r>
              <a:rPr lang="es-419" sz="1100" dirty="0" err="1">
                <a:solidFill>
                  <a:srgbClr val="DFDFDF"/>
                </a:solidFill>
                <a:latin typeface="Courier New" panose="02070309020205020404" pitchFamily="49" charset="0"/>
              </a:rPr>
              <a:t>detached</a:t>
            </a:r>
            <a:r>
              <a:rPr lang="es-419" sz="1100" dirty="0">
                <a:solidFill>
                  <a:srgbClr val="DFDFDF"/>
                </a:solidFill>
                <a:latin typeface="Courier New" panose="02070309020205020404" pitchFamily="49" charset="0"/>
              </a:rPr>
              <a:t> </a:t>
            </a:r>
          </a:p>
          <a:p>
            <a:pPr rtl="0"/>
            <a:r>
              <a:rPr lang="es-419" sz="1100" dirty="0">
                <a:solidFill>
                  <a:srgbClr val="DFDFDF"/>
                </a:solidFill>
                <a:latin typeface="Courier New" panose="02070309020205020404" pitchFamily="49" charset="0"/>
              </a:rPr>
              <a:t>*Jun 6 01:09:46.981: %OSPF-5-ADJCHG: </a:t>
            </a:r>
            <a:r>
              <a:rPr lang="es-419" sz="1100" dirty="0" err="1">
                <a:solidFill>
                  <a:srgbClr val="DFDFDF"/>
                </a:solidFill>
                <a:latin typeface="Courier New" panose="02070309020205020404" pitchFamily="49" charset="0"/>
              </a:rPr>
              <a:t>Process</a:t>
            </a:r>
            <a:r>
              <a:rPr lang="es-419" sz="1100" dirty="0">
                <a:solidFill>
                  <a:srgbClr val="DFDFDF"/>
                </a:solidFill>
                <a:latin typeface="Courier New" panose="02070309020205020404" pitchFamily="49" charset="0"/>
              </a:rPr>
              <a:t> 10, </a:t>
            </a:r>
            <a:r>
              <a:rPr lang="es-419" sz="1100" dirty="0" err="1">
                <a:solidFill>
                  <a:srgbClr val="DFDFDF"/>
                </a:solidFill>
                <a:latin typeface="Courier New" panose="02070309020205020404" pitchFamily="49" charset="0"/>
              </a:rPr>
              <a:t>Nbr</a:t>
            </a:r>
            <a:r>
              <a:rPr lang="es-419" sz="1100" dirty="0">
                <a:solidFill>
                  <a:srgbClr val="DFDFDF"/>
                </a:solidFill>
                <a:latin typeface="Courier New" panose="02070309020205020404" pitchFamily="49" charset="0"/>
              </a:rPr>
              <a:t> 3.3.3.3 </a:t>
            </a:r>
            <a:r>
              <a:rPr lang="es-419" sz="1100" dirty="0" err="1">
                <a:solidFill>
                  <a:srgbClr val="DFDFDF"/>
                </a:solidFill>
                <a:latin typeface="Courier New" panose="02070309020205020404" pitchFamily="49" charset="0"/>
              </a:rPr>
              <a:t>on</a:t>
            </a:r>
            <a:r>
              <a:rPr lang="es-419" sz="1100" dirty="0">
                <a:solidFill>
                  <a:srgbClr val="DFDFDF"/>
                </a:solidFill>
                <a:latin typeface="Courier New" panose="02070309020205020404" pitchFamily="49" charset="0"/>
              </a:rPr>
              <a:t> GigabitEthernet0/0/1 from LOADING </a:t>
            </a:r>
            <a:r>
              <a:rPr lang="es-419" sz="1100" dirty="0" err="1">
                <a:solidFill>
                  <a:srgbClr val="DFDFDF"/>
                </a:solidFill>
                <a:latin typeface="Courier New" panose="02070309020205020404" pitchFamily="49" charset="0"/>
              </a:rPr>
              <a:t>to</a:t>
            </a:r>
            <a:r>
              <a:rPr lang="es-419" sz="1100" dirty="0">
                <a:solidFill>
                  <a:srgbClr val="DFDFDF"/>
                </a:solidFill>
                <a:latin typeface="Courier New" panose="02070309020205020404" pitchFamily="49" charset="0"/>
              </a:rPr>
              <a:t> FULL, </a:t>
            </a:r>
            <a:r>
              <a:rPr lang="es-419" sz="1100" dirty="0" err="1">
                <a:solidFill>
                  <a:srgbClr val="DFDFDF"/>
                </a:solidFill>
                <a:latin typeface="Courier New" panose="02070309020205020404" pitchFamily="49" charset="0"/>
              </a:rPr>
              <a:t>Loading</a:t>
            </a:r>
            <a:r>
              <a:rPr lang="es-419" sz="1100" dirty="0">
                <a:solidFill>
                  <a:srgbClr val="DFDFDF"/>
                </a:solidFill>
                <a:latin typeface="Courier New" panose="02070309020205020404" pitchFamily="49" charset="0"/>
              </a:rPr>
              <a:t> Done *</a:t>
            </a:r>
          </a:p>
          <a:p>
            <a:pPr rtl="0"/>
            <a:r>
              <a:rPr lang="es-419" sz="1100" dirty="0">
                <a:solidFill>
                  <a:srgbClr val="DFDFDF"/>
                </a:solidFill>
                <a:latin typeface="Courier New" panose="02070309020205020404" pitchFamily="49" charset="0"/>
              </a:rPr>
              <a:t>R1# </a:t>
            </a:r>
            <a:r>
              <a:rPr lang="es-419" sz="1100" b="1" dirty="0">
                <a:solidFill>
                  <a:srgbClr val="FFFFFF"/>
                </a:solidFill>
                <a:latin typeface="Courier New" panose="02070309020205020404" pitchFamily="49" charset="0"/>
              </a:rPr>
              <a:t>show </a:t>
            </a:r>
            <a:r>
              <a:rPr lang="es-419" sz="1100" b="1" dirty="0" err="1">
                <a:solidFill>
                  <a:srgbClr val="FFFFFF"/>
                </a:solidFill>
                <a:latin typeface="Courier New" panose="02070309020205020404" pitchFamily="49" charset="0"/>
              </a:rPr>
              <a:t>ip</a:t>
            </a:r>
            <a:r>
              <a:rPr lang="es-419" sz="1100" b="1" dirty="0">
                <a:solidFill>
                  <a:srgbClr val="FFFFFF"/>
                </a:solidFill>
                <a:latin typeface="Courier New" panose="02070309020205020404" pitchFamily="49" charset="0"/>
              </a:rPr>
              <a:t> </a:t>
            </a:r>
            <a:r>
              <a:rPr lang="es-419" sz="1100" b="1" dirty="0" err="1">
                <a:solidFill>
                  <a:srgbClr val="FFFFFF"/>
                </a:solidFill>
                <a:latin typeface="Courier New" panose="02070309020205020404" pitchFamily="49" charset="0"/>
              </a:rPr>
              <a:t>protocols</a:t>
            </a:r>
            <a:r>
              <a:rPr lang="es-419" sz="1100" b="1" dirty="0">
                <a:solidFill>
                  <a:srgbClr val="FFFFFF"/>
                </a:solidFill>
                <a:latin typeface="Courier New" panose="02070309020205020404" pitchFamily="49" charset="0"/>
              </a:rPr>
              <a:t> | </a:t>
            </a:r>
            <a:r>
              <a:rPr lang="es-419" sz="1100" b="1" dirty="0" err="1">
                <a:solidFill>
                  <a:srgbClr val="FFFFFF"/>
                </a:solidFill>
                <a:latin typeface="Courier New" panose="02070309020205020404" pitchFamily="49" charset="0"/>
              </a:rPr>
              <a:t>include</a:t>
            </a:r>
            <a:r>
              <a:rPr lang="es-419" sz="1100" b="1" dirty="0">
                <a:solidFill>
                  <a:srgbClr val="FFFFFF"/>
                </a:solidFill>
                <a:latin typeface="Courier New" panose="02070309020205020404" pitchFamily="49" charset="0"/>
              </a:rPr>
              <a:t> </a:t>
            </a:r>
            <a:r>
              <a:rPr lang="es-419" sz="1100" b="1" dirty="0" err="1">
                <a:solidFill>
                  <a:srgbClr val="FFFFFF"/>
                </a:solidFill>
                <a:latin typeface="Courier New" panose="02070309020205020404" pitchFamily="49" charset="0"/>
              </a:rPr>
              <a:t>Router</a:t>
            </a:r>
            <a:r>
              <a:rPr lang="es-419" sz="1100" b="1" dirty="0">
                <a:solidFill>
                  <a:srgbClr val="FFFFFF"/>
                </a:solidFill>
                <a:latin typeface="Courier New" panose="02070309020205020404" pitchFamily="49" charset="0"/>
              </a:rPr>
              <a:t> ID</a:t>
            </a:r>
            <a:r>
              <a:rPr lang="es-419" sz="1100" dirty="0">
                <a:solidFill>
                  <a:srgbClr val="DFDFDF"/>
                </a:solidFill>
                <a:latin typeface="Courier New" panose="02070309020205020404" pitchFamily="49" charset="0"/>
              </a:rPr>
              <a:t> </a:t>
            </a:r>
          </a:p>
          <a:p>
            <a:pPr rtl="0"/>
            <a:r>
              <a:rPr lang="es-419" sz="1100" dirty="0">
                <a:solidFill>
                  <a:srgbClr val="DFDFDF"/>
                </a:solidFill>
                <a:latin typeface="Courier New" panose="02070309020205020404" pitchFamily="49" charset="0"/>
              </a:rPr>
              <a:t>  </a:t>
            </a:r>
            <a:r>
              <a:rPr lang="es-419" sz="1100" dirty="0" err="1">
                <a:solidFill>
                  <a:srgbClr val="FBAB18"/>
                </a:solidFill>
                <a:latin typeface="Courier New" panose="02070309020205020404" pitchFamily="49" charset="0"/>
              </a:rPr>
              <a:t>Router</a:t>
            </a:r>
            <a:r>
              <a:rPr lang="es-419" sz="1100" dirty="0">
                <a:solidFill>
                  <a:srgbClr val="FBAB18"/>
                </a:solidFill>
                <a:latin typeface="Courier New" panose="02070309020205020404" pitchFamily="49" charset="0"/>
              </a:rPr>
              <a:t> ID 1.1.1.1</a:t>
            </a:r>
            <a:r>
              <a:rPr lang="es-419" sz="1100" dirty="0">
                <a:solidFill>
                  <a:srgbClr val="DFDFDF"/>
                </a:solidFill>
                <a:latin typeface="Courier New" panose="02070309020205020404" pitchFamily="49" charset="0"/>
              </a:rPr>
              <a:t> </a:t>
            </a:r>
          </a:p>
          <a:p>
            <a:pPr rtl="0"/>
            <a:r>
              <a:rPr lang="es-419" sz="1100" dirty="0">
                <a:solidFill>
                  <a:srgbClr val="DFDFDF"/>
                </a:solidFill>
                <a:latin typeface="Courier New" panose="02070309020205020404" pitchFamily="49" charset="0"/>
              </a:rPr>
              <a:t>R1#</a:t>
            </a:r>
          </a:p>
        </p:txBody>
      </p:sp>
    </p:spTree>
    <p:custDataLst>
      <p:tags r:id="rId1"/>
    </p:custDataLst>
    <p:extLst>
      <p:ext uri="{BB962C8B-B14F-4D97-AF65-F5344CB8AC3E}">
        <p14:creationId xmlns:p14="http://schemas.microsoft.com/office/powerpoint/2010/main" val="1013347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c15="http://schemas.microsoft.com/office/drawing/2012/chart">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b="1" dirty="0">
                <a:solidFill>
                  <a:schemeClr val="accent5">
                    <a:lumMod val="40000"/>
                    <a:lumOff val="60000"/>
                  </a:schemeClr>
                </a:solidFill>
              </a:rPr>
              <a:t>Redes OSPF punto a punto</a:t>
            </a:r>
          </a:p>
        </p:txBody>
      </p:sp>
    </p:spTree>
    <p:custDataLst>
      <p:tags r:id="rId1"/>
    </p:custDataLst>
    <p:extLst>
      <p:ext uri="{BB962C8B-B14F-4D97-AF65-F5344CB8AC3E}">
        <p14:creationId xmlns:p14="http://schemas.microsoft.com/office/powerpoint/2010/main" val="889231115"/>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800" dirty="0"/>
              <a:t>Redes OSPF punto a punto</a:t>
            </a:r>
            <a:br>
              <a:rPr lang="es-419" sz="1800" dirty="0"/>
            </a:br>
            <a:r>
              <a:rPr lang="es-419" sz="2800" b="1" dirty="0"/>
              <a:t>Sintaxis del comando de red</a:t>
            </a:r>
          </a:p>
        </p:txBody>
      </p:sp>
      <p:sp>
        <p:nvSpPr>
          <p:cNvPr id="5" name="Content Placeholder 4">
            <a:extLst>
              <a:ext uri="{FF2B5EF4-FFF2-40B4-BE49-F238E27FC236}">
                <a16:creationId xmlns:a16="http://schemas.microsoft.com/office/drawing/2014/main" id="{40058272-C290-7A4A-9628-DFDC74E34B81}"/>
              </a:ext>
            </a:extLst>
          </p:cNvPr>
          <p:cNvSpPr>
            <a:spLocks noGrp="1"/>
          </p:cNvSpPr>
          <p:nvPr>
            <p:ph idx="1"/>
          </p:nvPr>
        </p:nvSpPr>
        <p:spPr>
          <a:xfrm>
            <a:off x="474662" y="731837"/>
            <a:ext cx="8280057" cy="1142119"/>
          </a:xfrm>
        </p:spPr>
        <p:txBody>
          <a:bodyPr/>
          <a:lstStyle/>
          <a:p>
            <a:pPr marL="342900" indent="-342900" algn="just" rtl="0">
              <a:buFont typeface="Arial" panose="020B0604020202020204" pitchFamily="34" charset="0"/>
              <a:buChar char="•"/>
            </a:pPr>
            <a:r>
              <a:rPr lang="es-419" sz="1600" dirty="0">
                <a:solidFill>
                  <a:srgbClr val="000000"/>
                </a:solidFill>
              </a:rPr>
              <a:t>Puede especificar las interfaces que pertenecen a una red punto a punto configurando el comando </a:t>
            </a:r>
            <a:r>
              <a:rPr lang="es-419" sz="1600" b="1" dirty="0" err="1">
                <a:solidFill>
                  <a:srgbClr val="00B0F0"/>
                </a:solidFill>
              </a:rPr>
              <a:t>network</a:t>
            </a:r>
            <a:r>
              <a:rPr lang="es-419" sz="1600" dirty="0">
                <a:solidFill>
                  <a:srgbClr val="000000"/>
                </a:solidFill>
              </a:rPr>
              <a:t> . También puede configurar OSPF directamente en la interfaz con el comando </a:t>
            </a:r>
            <a:r>
              <a:rPr lang="es-419" sz="1600" b="1" dirty="0" err="1">
                <a:solidFill>
                  <a:srgbClr val="00B0F0"/>
                </a:solidFill>
              </a:rPr>
              <a:t>ip</a:t>
            </a:r>
            <a:r>
              <a:rPr lang="es-419" sz="1600" b="1" dirty="0">
                <a:solidFill>
                  <a:srgbClr val="00B0F0"/>
                </a:solidFill>
              </a:rPr>
              <a:t> </a:t>
            </a:r>
            <a:r>
              <a:rPr lang="es-419" sz="1600" b="1" dirty="0" err="1">
                <a:solidFill>
                  <a:srgbClr val="00B0F0"/>
                </a:solidFill>
              </a:rPr>
              <a:t>ospf</a:t>
            </a:r>
            <a:r>
              <a:rPr lang="es-419" sz="1600" dirty="0">
                <a:solidFill>
                  <a:srgbClr val="00B0F0"/>
                </a:solidFill>
              </a:rPr>
              <a:t> </a:t>
            </a:r>
            <a:r>
              <a:rPr lang="es-419" sz="1600" dirty="0">
                <a:solidFill>
                  <a:srgbClr val="000000"/>
                </a:solidFill>
              </a:rPr>
              <a:t>.</a:t>
            </a:r>
          </a:p>
          <a:p>
            <a:pPr marL="342900" indent="-342900" algn="just" rtl="0">
              <a:buFont typeface="Arial" panose="020B0604020202020204" pitchFamily="34" charset="0"/>
              <a:buChar char="•"/>
            </a:pPr>
            <a:r>
              <a:rPr lang="es-419" sz="1600" dirty="0">
                <a:solidFill>
                  <a:srgbClr val="000000"/>
                </a:solidFill>
              </a:rPr>
              <a:t>La sintaxis básica del comando </a:t>
            </a:r>
            <a:r>
              <a:rPr lang="es-419" sz="1600" b="1" dirty="0" err="1">
                <a:solidFill>
                  <a:srgbClr val="00B0F0"/>
                </a:solidFill>
              </a:rPr>
              <a:t>network</a:t>
            </a:r>
            <a:r>
              <a:rPr lang="es-419" sz="1600" dirty="0">
                <a:solidFill>
                  <a:srgbClr val="000000"/>
                </a:solidFill>
              </a:rPr>
              <a:t> es la siguiente:</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id="{7AC25281-3A40-FB44-923C-DCF9C2A5A02C}"/>
              </a:ext>
            </a:extLst>
          </p:cNvPr>
          <p:cNvSpPr/>
          <p:nvPr/>
        </p:nvSpPr>
        <p:spPr>
          <a:xfrm>
            <a:off x="479777" y="1962778"/>
            <a:ext cx="8184445" cy="307777"/>
          </a:xfrm>
          <a:prstGeom prst="rect">
            <a:avLst/>
          </a:prstGeom>
        </p:spPr>
        <p:txBody>
          <a:bodyPr wrap="square">
            <a:spAutoFit/>
          </a:bodyPr>
          <a:lstStyle/>
          <a:p>
            <a:pPr rtl="0"/>
            <a:r>
              <a:rPr lang="es-419" sz="1400">
                <a:solidFill>
                  <a:srgbClr val="000000"/>
                </a:solidFill>
                <a:latin typeface="Courier New" panose="02070309020205020404" pitchFamily="49" charset="0"/>
                <a:cs typeface="Courier New" panose="02070309020205020404" pitchFamily="49" charset="0"/>
              </a:rPr>
              <a:t>Router(config-router)# </a:t>
            </a:r>
            <a:r>
              <a:rPr lang="es-419" sz="1400" b="1">
                <a:solidFill>
                  <a:srgbClr val="000000"/>
                </a:solidFill>
                <a:latin typeface="Courier New" panose="02070309020205020404" pitchFamily="49" charset="0"/>
                <a:cs typeface="Courier New" panose="02070309020205020404" pitchFamily="49" charset="0"/>
              </a:rPr>
              <a:t>network</a:t>
            </a:r>
            <a:r>
              <a:rPr lang="es-419" sz="1400">
                <a:solidFill>
                  <a:srgbClr val="000000"/>
                </a:solidFill>
                <a:latin typeface="Courier New" panose="02070309020205020404" pitchFamily="49" charset="0"/>
                <a:cs typeface="Courier New" panose="02070309020205020404" pitchFamily="49" charset="0"/>
              </a:rPr>
              <a:t> </a:t>
            </a:r>
            <a:r>
              <a:rPr lang="es-419" sz="1400" i="1">
                <a:solidFill>
                  <a:srgbClr val="000000"/>
                </a:solidFill>
                <a:latin typeface="Courier New" panose="02070309020205020404" pitchFamily="49" charset="0"/>
                <a:cs typeface="Courier New" panose="02070309020205020404" pitchFamily="49" charset="0"/>
              </a:rPr>
              <a:t>network-address</a:t>
            </a:r>
            <a:r>
              <a:rPr lang="es-419" sz="1400">
                <a:solidFill>
                  <a:srgbClr val="000000"/>
                </a:solidFill>
                <a:latin typeface="Courier New" panose="02070309020205020404" pitchFamily="49" charset="0"/>
                <a:cs typeface="Courier New" panose="02070309020205020404" pitchFamily="49" charset="0"/>
              </a:rPr>
              <a:t> </a:t>
            </a:r>
            <a:r>
              <a:rPr lang="es-419" sz="1400" i="1">
                <a:solidFill>
                  <a:srgbClr val="000000"/>
                </a:solidFill>
                <a:latin typeface="Courier New" panose="02070309020205020404" pitchFamily="49" charset="0"/>
                <a:cs typeface="Courier New" panose="02070309020205020404" pitchFamily="49" charset="0"/>
              </a:rPr>
              <a:t>wildcard-mask</a:t>
            </a:r>
            <a:r>
              <a:rPr lang="es-419" sz="1400">
                <a:solidFill>
                  <a:srgbClr val="000000"/>
                </a:solidFill>
                <a:latin typeface="Courier New" panose="02070309020205020404" pitchFamily="49" charset="0"/>
                <a:cs typeface="Courier New" panose="02070309020205020404" pitchFamily="49" charset="0"/>
              </a:rPr>
              <a:t> </a:t>
            </a:r>
            <a:r>
              <a:rPr lang="es-419" sz="1400" b="1">
                <a:solidFill>
                  <a:srgbClr val="000000"/>
                </a:solidFill>
                <a:latin typeface="Courier New" panose="02070309020205020404" pitchFamily="49" charset="0"/>
                <a:cs typeface="Courier New" panose="02070309020205020404" pitchFamily="49" charset="0"/>
              </a:rPr>
              <a:t>area</a:t>
            </a:r>
            <a:r>
              <a:rPr lang="es-419" sz="1400">
                <a:solidFill>
                  <a:srgbClr val="000000"/>
                </a:solidFill>
                <a:latin typeface="Courier New" panose="02070309020205020404" pitchFamily="49" charset="0"/>
                <a:cs typeface="Courier New" panose="02070309020205020404" pitchFamily="49" charset="0"/>
              </a:rPr>
              <a:t> </a:t>
            </a:r>
            <a:r>
              <a:rPr lang="es-419" sz="1400" i="1">
                <a:solidFill>
                  <a:srgbClr val="000000"/>
                </a:solidFill>
                <a:latin typeface="Courier New" panose="02070309020205020404" pitchFamily="49" charset="0"/>
                <a:cs typeface="Courier New" panose="02070309020205020404" pitchFamily="49" charset="0"/>
              </a:rPr>
              <a:t>area-id</a:t>
            </a:r>
          </a:p>
        </p:txBody>
      </p:sp>
      <p:sp>
        <p:nvSpPr>
          <p:cNvPr id="7" name="Rectangle 6">
            <a:extLst>
              <a:ext uri="{FF2B5EF4-FFF2-40B4-BE49-F238E27FC236}">
                <a16:creationId xmlns:a16="http://schemas.microsoft.com/office/drawing/2014/main" id="{5522E85B-137D-9940-A3EC-0E49BDD183B4}"/>
              </a:ext>
            </a:extLst>
          </p:cNvPr>
          <p:cNvSpPr/>
          <p:nvPr/>
        </p:nvSpPr>
        <p:spPr>
          <a:xfrm>
            <a:off x="474662" y="2359377"/>
            <a:ext cx="8103303" cy="2111347"/>
          </a:xfrm>
          <a:prstGeom prst="rect">
            <a:avLst/>
          </a:prstGeom>
        </p:spPr>
        <p:txBody>
          <a:bodyPr wrap="square">
            <a:spAutoFit/>
          </a:bodyPr>
          <a:lstStyle/>
          <a:p>
            <a:pPr marL="342900" indent="-342900" algn="just" defTabSz="457105" rtl="0" fontAlgn="auto">
              <a:spcBef>
                <a:spcPct val="20000"/>
              </a:spcBef>
              <a:spcAft>
                <a:spcPts val="0"/>
              </a:spcAft>
              <a:buFont typeface="Arial" panose="020B0604020202020204" pitchFamily="34" charset="0"/>
              <a:buChar char="•"/>
            </a:pPr>
            <a:r>
              <a:rPr lang="es-419" sz="1600" dirty="0">
                <a:solidFill>
                  <a:srgbClr val="000000"/>
                </a:solidFill>
                <a:latin typeface="+mn-lt"/>
                <a:ea typeface="ＭＳ Ｐゴシック" charset="0"/>
              </a:rPr>
              <a:t>La sintaxis </a:t>
            </a:r>
            <a:r>
              <a:rPr lang="es-419" sz="1600" i="1" dirty="0">
                <a:solidFill>
                  <a:srgbClr val="000000"/>
                </a:solidFill>
                <a:latin typeface="+mn-lt"/>
                <a:ea typeface="ＭＳ Ｐゴシック" charset="0"/>
              </a:rPr>
              <a:t>de </a:t>
            </a:r>
            <a:r>
              <a:rPr lang="es-419" sz="1600" b="1" i="1" dirty="0" err="1">
                <a:solidFill>
                  <a:srgbClr val="00B0F0"/>
                </a:solidFill>
                <a:latin typeface="+mn-lt"/>
                <a:ea typeface="ＭＳ Ｐゴシック" charset="0"/>
              </a:rPr>
              <a:t>wildcard</a:t>
            </a:r>
            <a:r>
              <a:rPr lang="es-419" sz="1600" b="1" i="1" dirty="0">
                <a:solidFill>
                  <a:srgbClr val="00B0F0"/>
                </a:solidFill>
                <a:latin typeface="+mn-lt"/>
                <a:ea typeface="ＭＳ Ｐゴシック" charset="0"/>
              </a:rPr>
              <a:t> </a:t>
            </a:r>
            <a:r>
              <a:rPr lang="es-419" sz="1600" b="1" i="1" dirty="0" err="1">
                <a:solidFill>
                  <a:srgbClr val="00B0F0"/>
                </a:solidFill>
                <a:latin typeface="+mn-lt"/>
                <a:ea typeface="ＭＳ Ｐゴシック" charset="0"/>
              </a:rPr>
              <a:t>mask</a:t>
            </a:r>
            <a:r>
              <a:rPr lang="es-419" sz="1600" b="1" i="1" dirty="0">
                <a:solidFill>
                  <a:srgbClr val="00B0F0"/>
                </a:solidFill>
                <a:latin typeface="+mn-lt"/>
                <a:ea typeface="ＭＳ Ｐゴシック" charset="0"/>
              </a:rPr>
              <a:t> </a:t>
            </a:r>
            <a:r>
              <a:rPr lang="es-419" sz="1600" i="1" dirty="0">
                <a:solidFill>
                  <a:srgbClr val="000000"/>
                </a:solidFill>
                <a:latin typeface="+mn-lt"/>
                <a:ea typeface="ＭＳ Ｐゴシック" charset="0"/>
              </a:rPr>
              <a:t>de dirección de red</a:t>
            </a:r>
            <a:r>
              <a:rPr lang="es-419" sz="1600" dirty="0">
                <a:solidFill>
                  <a:srgbClr val="000000"/>
                </a:solidFill>
                <a:latin typeface="+mn-lt"/>
                <a:ea typeface="ＭＳ Ｐゴシック" charset="0"/>
              </a:rPr>
              <a:t> se utiliza para habilitar OSPF en las interfaces. Cualquier interfaz en un </a:t>
            </a:r>
            <a:r>
              <a:rPr lang="es-419" sz="1600" dirty="0" err="1">
                <a:solidFill>
                  <a:srgbClr val="000000"/>
                </a:solidFill>
                <a:latin typeface="+mn-lt"/>
                <a:ea typeface="ＭＳ Ｐゴシック" charset="0"/>
              </a:rPr>
              <a:t>router</a:t>
            </a:r>
            <a:r>
              <a:rPr lang="es-419" sz="1600" dirty="0">
                <a:solidFill>
                  <a:srgbClr val="000000"/>
                </a:solidFill>
                <a:latin typeface="+mn-lt"/>
                <a:ea typeface="ＭＳ Ｐゴシック" charset="0"/>
              </a:rPr>
              <a:t> que coincida con esta parte del comando está habilitada para enviar y recibir paquetes OSPF.</a:t>
            </a:r>
          </a:p>
          <a:p>
            <a:pPr marL="342900" indent="-342900" algn="just" defTabSz="457105" rtl="0" fontAlgn="auto">
              <a:spcBef>
                <a:spcPct val="20000"/>
              </a:spcBef>
              <a:spcAft>
                <a:spcPts val="0"/>
              </a:spcAft>
              <a:buFont typeface="Arial" panose="020B0604020202020204" pitchFamily="34" charset="0"/>
              <a:buChar char="•"/>
            </a:pPr>
            <a:r>
              <a:rPr lang="es-419" sz="1600" dirty="0">
                <a:solidFill>
                  <a:srgbClr val="000000"/>
                </a:solidFill>
                <a:latin typeface="+mn-lt"/>
                <a:ea typeface="ＭＳ Ｐゴシック" charset="0"/>
              </a:rPr>
              <a:t>La sintaxis del </a:t>
            </a:r>
            <a:r>
              <a:rPr lang="es-419" sz="1600" b="1" dirty="0" err="1">
                <a:solidFill>
                  <a:srgbClr val="00B0F0"/>
                </a:solidFill>
                <a:latin typeface="+mn-lt"/>
                <a:ea typeface="ＭＳ Ｐゴシック" charset="0"/>
              </a:rPr>
              <a:t>area</a:t>
            </a:r>
            <a:r>
              <a:rPr lang="es-419" sz="1600" b="1" dirty="0">
                <a:solidFill>
                  <a:srgbClr val="00B0F0"/>
                </a:solidFill>
                <a:latin typeface="+mn-lt"/>
                <a:ea typeface="ＭＳ Ｐゴシック" charset="0"/>
              </a:rPr>
              <a:t> </a:t>
            </a:r>
            <a:r>
              <a:rPr lang="es-419" sz="1600" b="1" i="1" dirty="0" err="1">
                <a:solidFill>
                  <a:srgbClr val="00B0F0"/>
                </a:solidFill>
                <a:latin typeface="+mn-lt"/>
                <a:ea typeface="ＭＳ Ｐゴシック" charset="0"/>
              </a:rPr>
              <a:t>area</a:t>
            </a:r>
            <a:r>
              <a:rPr lang="es-419" sz="1600" b="1" i="1" dirty="0">
                <a:solidFill>
                  <a:srgbClr val="00B0F0"/>
                </a:solidFill>
                <a:latin typeface="+mn-lt"/>
                <a:ea typeface="ＭＳ Ｐゴシック" charset="0"/>
              </a:rPr>
              <a:t>-id</a:t>
            </a:r>
            <a:r>
              <a:rPr lang="es-419" sz="1600" b="1" dirty="0">
                <a:solidFill>
                  <a:srgbClr val="00B0F0"/>
                </a:solidFill>
                <a:latin typeface="+mn-lt"/>
                <a:ea typeface="ＭＳ Ｐゴシック" charset="0"/>
              </a:rPr>
              <a:t> </a:t>
            </a:r>
            <a:r>
              <a:rPr lang="es-419" sz="1600" dirty="0">
                <a:solidFill>
                  <a:srgbClr val="000000"/>
                </a:solidFill>
                <a:latin typeface="+mn-lt"/>
                <a:ea typeface="ＭＳ Ｐゴシック" charset="0"/>
              </a:rPr>
              <a:t>se refiere al área OSPF. Al configurar OSPFv2 de área única, el comando </a:t>
            </a:r>
            <a:r>
              <a:rPr lang="es-419" sz="1600" b="1" dirty="0" err="1">
                <a:solidFill>
                  <a:srgbClr val="000000"/>
                </a:solidFill>
                <a:latin typeface="+mn-lt"/>
                <a:ea typeface="ＭＳ Ｐゴシック" charset="0"/>
              </a:rPr>
              <a:t>network</a:t>
            </a:r>
            <a:r>
              <a:rPr lang="es-419" sz="1600" dirty="0">
                <a:solidFill>
                  <a:srgbClr val="000000"/>
                </a:solidFill>
                <a:latin typeface="+mn-lt"/>
                <a:ea typeface="ＭＳ Ｐゴシック" charset="0"/>
              </a:rPr>
              <a:t> debe configurarse con el mismo valor de </a:t>
            </a:r>
            <a:r>
              <a:rPr lang="es-419" sz="1600" i="1" dirty="0" err="1">
                <a:solidFill>
                  <a:srgbClr val="000000"/>
                </a:solidFill>
                <a:latin typeface="+mn-lt"/>
                <a:ea typeface="ＭＳ Ｐゴシック" charset="0"/>
              </a:rPr>
              <a:t>area</a:t>
            </a:r>
            <a:r>
              <a:rPr lang="es-419" sz="1600" i="1" dirty="0">
                <a:solidFill>
                  <a:srgbClr val="000000"/>
                </a:solidFill>
                <a:latin typeface="+mn-lt"/>
                <a:ea typeface="ＭＳ Ｐゴシック" charset="0"/>
              </a:rPr>
              <a:t>-id </a:t>
            </a:r>
            <a:r>
              <a:rPr lang="es-419" sz="1600" dirty="0">
                <a:solidFill>
                  <a:srgbClr val="000000"/>
                </a:solidFill>
                <a:latin typeface="+mn-lt"/>
                <a:ea typeface="ＭＳ Ｐゴシック" charset="0"/>
              </a:rPr>
              <a:t>en todos los </a:t>
            </a:r>
            <a:r>
              <a:rPr lang="es-419" sz="1600" dirty="0" err="1">
                <a:solidFill>
                  <a:srgbClr val="000000"/>
                </a:solidFill>
                <a:latin typeface="+mn-lt"/>
                <a:ea typeface="ＭＳ Ｐゴシック" charset="0"/>
              </a:rPr>
              <a:t>routers</a:t>
            </a:r>
            <a:r>
              <a:rPr lang="es-419" sz="1600" dirty="0">
                <a:solidFill>
                  <a:srgbClr val="000000"/>
                </a:solidFill>
                <a:latin typeface="+mn-lt"/>
                <a:ea typeface="ＭＳ Ｐゴシック" charset="0"/>
              </a:rPr>
              <a:t>. Si bien se puede usar cualquier ID de área, es aconsejable utilizar una ID de área 0 con OSPFv2 de área única. Esta convención facilita la tarea si posteriormente se modifica la red para admitir OSPFv2 </a:t>
            </a:r>
            <a:r>
              <a:rPr lang="es-419" sz="1600" dirty="0" err="1">
                <a:solidFill>
                  <a:srgbClr val="000000"/>
                </a:solidFill>
                <a:latin typeface="+mn-lt"/>
                <a:ea typeface="ＭＳ Ｐゴシック" charset="0"/>
              </a:rPr>
              <a:t>multiárea</a:t>
            </a:r>
            <a:r>
              <a:rPr lang="es-419" sz="1600" dirty="0">
                <a:solidFill>
                  <a:srgbClr val="000000"/>
                </a:solidFill>
                <a:latin typeface="+mn-lt"/>
                <a:ea typeface="ＭＳ Ｐゴシック" charset="0"/>
              </a:rPr>
              <a:t>.</a:t>
            </a:r>
          </a:p>
        </p:txBody>
      </p:sp>
    </p:spTree>
    <p:custDataLst>
      <p:tags r:id="rId1"/>
    </p:custDataLst>
    <p:extLst>
      <p:ext uri="{BB962C8B-B14F-4D97-AF65-F5344CB8AC3E}">
        <p14:creationId xmlns:p14="http://schemas.microsoft.com/office/powerpoint/2010/main" val="2685293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c15="http://schemas.microsoft.com/office/drawing/2012/chart">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pPr rtl="0"/>
            <a:r>
              <a:rPr lang="es-419" sz="1600" b="1" dirty="0"/>
              <a:t>Redes OSPF punto a punto</a:t>
            </a:r>
            <a:br>
              <a:rPr lang="es-419" sz="1600" b="1" dirty="0"/>
            </a:br>
            <a:r>
              <a:rPr lang="es-419" sz="2800" b="1" dirty="0"/>
              <a:t>El </a:t>
            </a:r>
            <a:r>
              <a:rPr lang="es-419" sz="2800" b="1" dirty="0" err="1"/>
              <a:t>Wildcard</a:t>
            </a:r>
            <a:r>
              <a:rPr lang="es-419" sz="2800" b="1" dirty="0"/>
              <a:t> </a:t>
            </a:r>
            <a:r>
              <a:rPr lang="es-419" sz="2800" b="1" dirty="0" err="1"/>
              <a:t>Mask</a:t>
            </a:r>
            <a:endParaRPr lang="es-419" sz="2800" b="1" dirty="0"/>
          </a:p>
        </p:txBody>
      </p:sp>
      <p:sp>
        <p:nvSpPr>
          <p:cNvPr id="4" name="Content Placeholder 3">
            <a:extLst>
              <a:ext uri="{FF2B5EF4-FFF2-40B4-BE49-F238E27FC236}">
                <a16:creationId xmlns:a16="http://schemas.microsoft.com/office/drawing/2014/main" id="{AEC12A31-C2DD-0F47-9E8E-88A672C81279}"/>
              </a:ext>
            </a:extLst>
          </p:cNvPr>
          <p:cNvSpPr>
            <a:spLocks noGrp="1"/>
          </p:cNvSpPr>
          <p:nvPr>
            <p:ph idx="1"/>
          </p:nvPr>
        </p:nvSpPr>
        <p:spPr>
          <a:xfrm>
            <a:off x="474662" y="731838"/>
            <a:ext cx="8280057" cy="1219730"/>
          </a:xfrm>
        </p:spPr>
        <p:txBody>
          <a:bodyPr/>
          <a:lstStyle/>
          <a:p>
            <a:pPr marL="342900" indent="-342900" algn="just" rtl="0">
              <a:buFont typeface="Arial" panose="020B0604020202020204" pitchFamily="34" charset="0"/>
              <a:buChar char="•"/>
            </a:pPr>
            <a:r>
              <a:rPr lang="es-419" sz="1600" dirty="0">
                <a:solidFill>
                  <a:srgbClr val="000000"/>
                </a:solidFill>
              </a:rPr>
              <a:t>El </a:t>
            </a:r>
            <a:r>
              <a:rPr lang="es-419" sz="1600" dirty="0" err="1">
                <a:solidFill>
                  <a:srgbClr val="000000"/>
                </a:solidFill>
              </a:rPr>
              <a:t>wildcard</a:t>
            </a:r>
            <a:r>
              <a:rPr lang="es-419" sz="1600" dirty="0">
                <a:solidFill>
                  <a:srgbClr val="000000"/>
                </a:solidFill>
              </a:rPr>
              <a:t> </a:t>
            </a:r>
            <a:r>
              <a:rPr lang="es-419" sz="1600" dirty="0" err="1">
                <a:solidFill>
                  <a:srgbClr val="000000"/>
                </a:solidFill>
              </a:rPr>
              <a:t>mask</a:t>
            </a:r>
            <a:r>
              <a:rPr lang="es-419" sz="1600" dirty="0">
                <a:solidFill>
                  <a:srgbClr val="000000"/>
                </a:solidFill>
              </a:rPr>
              <a:t> suele ser la inversa de la máscara de subred configurada en esa interfaz. </a:t>
            </a:r>
          </a:p>
          <a:p>
            <a:pPr marL="342900" indent="-342900" algn="just" rtl="0">
              <a:buFont typeface="Arial" panose="020B0604020202020204" pitchFamily="34" charset="0"/>
              <a:buChar char="•"/>
            </a:pPr>
            <a:r>
              <a:rPr lang="es-419" sz="1600" dirty="0">
                <a:solidFill>
                  <a:srgbClr val="000000"/>
                </a:solidFill>
              </a:rPr>
              <a:t>El método más fácil para calcular un </a:t>
            </a:r>
            <a:r>
              <a:rPr lang="es-419" sz="1600" dirty="0" err="1">
                <a:solidFill>
                  <a:srgbClr val="000000"/>
                </a:solidFill>
              </a:rPr>
              <a:t>wildcard</a:t>
            </a:r>
            <a:r>
              <a:rPr lang="es-419" sz="1600" dirty="0">
                <a:solidFill>
                  <a:srgbClr val="000000"/>
                </a:solidFill>
              </a:rPr>
              <a:t> </a:t>
            </a:r>
            <a:r>
              <a:rPr lang="es-419" sz="1600" dirty="0" err="1">
                <a:solidFill>
                  <a:srgbClr val="000000"/>
                </a:solidFill>
              </a:rPr>
              <a:t>mask</a:t>
            </a:r>
            <a:r>
              <a:rPr lang="es-419" sz="1600" dirty="0">
                <a:solidFill>
                  <a:srgbClr val="000000"/>
                </a:solidFill>
              </a:rPr>
              <a:t> es restar la máscara de subred de red de 255.255.255.255, como se muestra para las máscaras de subred / 24 y / 26 en la figura.</a:t>
            </a:r>
          </a:p>
          <a:p>
            <a:pPr marL="342900" indent="-342900" algn="l">
              <a:buFont typeface="Arial" panose="020B0604020202020204" pitchFamily="34" charset="0"/>
              <a:buChar char="•"/>
            </a:pPr>
            <a:endParaRPr lang="en-US" sz="1600" dirty="0">
              <a:solidFill>
                <a:srgbClr val="000000"/>
              </a:solidFill>
            </a:endParaRPr>
          </a:p>
        </p:txBody>
      </p:sp>
      <p:pic>
        <p:nvPicPr>
          <p:cNvPr id="9" name="Picture 8">
            <a:extLst>
              <a:ext uri="{FF2B5EF4-FFF2-40B4-BE49-F238E27FC236}">
                <a16:creationId xmlns:a16="http://schemas.microsoft.com/office/drawing/2014/main" id="{DA03CD66-5785-C24B-9968-C250ECB37B04}"/>
              </a:ext>
            </a:extLst>
          </p:cNvPr>
          <p:cNvPicPr>
            <a:picLocks noChangeAspect="1"/>
          </p:cNvPicPr>
          <p:nvPr/>
        </p:nvPicPr>
        <p:blipFill>
          <a:blip r:embed="rId4"/>
          <a:stretch>
            <a:fillRect/>
          </a:stretch>
        </p:blipFill>
        <p:spPr>
          <a:xfrm>
            <a:off x="2280355" y="1961615"/>
            <a:ext cx="3793066" cy="2667000"/>
          </a:xfrm>
          <a:prstGeom prst="rect">
            <a:avLst/>
          </a:prstGeom>
        </p:spPr>
      </p:pic>
    </p:spTree>
    <p:custDataLst>
      <p:tags r:id="rId1"/>
    </p:custDataLst>
    <p:extLst>
      <p:ext uri="{BB962C8B-B14F-4D97-AF65-F5344CB8AC3E}">
        <p14:creationId xmlns:p14="http://schemas.microsoft.com/office/powerpoint/2010/main" val="3288221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c15="http://schemas.microsoft.com/office/drawing/2012/chart">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223843" y="146755"/>
            <a:ext cx="8345488" cy="731837"/>
          </a:xfrm>
        </p:spPr>
        <p:txBody>
          <a:bodyPr/>
          <a:lstStyle/>
          <a:p>
            <a:pPr rtl="0"/>
            <a:r>
              <a:rPr lang="es-419" sz="1600" dirty="0"/>
              <a:t>Redes OSPF punto a punto</a:t>
            </a:r>
            <a:br>
              <a:rPr lang="en-US" b="1" dirty="0"/>
            </a:br>
            <a:r>
              <a:rPr lang="es-419" sz="2800" b="1" dirty="0"/>
              <a:t>Configurar OSPF mediante el comando </a:t>
            </a:r>
            <a:r>
              <a:rPr lang="es-419" sz="2800" b="1" dirty="0" err="1"/>
              <a:t>network</a:t>
            </a:r>
            <a:endParaRPr lang="es-419" sz="2800" b="1" dirty="0"/>
          </a:p>
        </p:txBody>
      </p:sp>
      <p:sp>
        <p:nvSpPr>
          <p:cNvPr id="5" name="Content Placeholder 4">
            <a:extLst>
              <a:ext uri="{FF2B5EF4-FFF2-40B4-BE49-F238E27FC236}">
                <a16:creationId xmlns:a16="http://schemas.microsoft.com/office/drawing/2014/main" id="{F19D7C58-9528-FF4A-9BA3-1BCFEE754015}"/>
              </a:ext>
            </a:extLst>
          </p:cNvPr>
          <p:cNvSpPr>
            <a:spLocks noGrp="1"/>
          </p:cNvSpPr>
          <p:nvPr>
            <p:ph idx="1"/>
          </p:nvPr>
        </p:nvSpPr>
        <p:spPr>
          <a:xfrm>
            <a:off x="431971" y="878592"/>
            <a:ext cx="8280057" cy="1943630"/>
          </a:xfrm>
        </p:spPr>
        <p:txBody>
          <a:bodyPr/>
          <a:lstStyle/>
          <a:p>
            <a:pPr marL="0" indent="0" algn="l" rtl="0"/>
            <a:r>
              <a:rPr lang="es-419" sz="1600" dirty="0">
                <a:solidFill>
                  <a:srgbClr val="000000"/>
                </a:solidFill>
              </a:rPr>
              <a:t>Dentro del modo de configuración de enrutamiento, hay dos formas de identificar las interfaces que participarán en el proceso de enrutamiento OSPFv2.</a:t>
            </a:r>
          </a:p>
          <a:p>
            <a:pPr marL="342900" indent="-342900" algn="l" rtl="0">
              <a:buFont typeface="Arial" panose="020B0604020202020204" pitchFamily="34" charset="0"/>
              <a:buChar char="•"/>
            </a:pPr>
            <a:r>
              <a:rPr lang="es-419" sz="1600" dirty="0">
                <a:solidFill>
                  <a:srgbClr val="000000"/>
                </a:solidFill>
              </a:rPr>
              <a:t>En el primer ejemplo, el </a:t>
            </a:r>
            <a:r>
              <a:rPr lang="es-419" sz="1600" b="1" dirty="0" err="1">
                <a:solidFill>
                  <a:srgbClr val="00B0F0"/>
                </a:solidFill>
              </a:rPr>
              <a:t>wildcard</a:t>
            </a:r>
            <a:r>
              <a:rPr lang="es-419" sz="1600" b="1" dirty="0">
                <a:solidFill>
                  <a:srgbClr val="00B0F0"/>
                </a:solidFill>
              </a:rPr>
              <a:t> </a:t>
            </a:r>
            <a:r>
              <a:rPr lang="es-419" sz="1600" b="1" dirty="0" err="1">
                <a:solidFill>
                  <a:srgbClr val="00B0F0"/>
                </a:solidFill>
              </a:rPr>
              <a:t>mask</a:t>
            </a:r>
            <a:r>
              <a:rPr lang="es-419" sz="1600" b="1" dirty="0">
                <a:solidFill>
                  <a:srgbClr val="00B0F0"/>
                </a:solidFill>
              </a:rPr>
              <a:t> </a:t>
            </a:r>
            <a:r>
              <a:rPr lang="es-419" sz="1600" dirty="0">
                <a:solidFill>
                  <a:srgbClr val="000000"/>
                </a:solidFill>
              </a:rPr>
              <a:t>identifica la interfaz en función de las direcciones de red. Cualquier interfaz activa configurada con una dirección IPv4 perteneciente a esa red, participará en el proceso de enrutamiento OSPFv2.</a:t>
            </a:r>
          </a:p>
          <a:p>
            <a:pPr marL="342900" indent="-342900" algn="l" rtl="0">
              <a:buFont typeface="Arial" panose="020B0604020202020204" pitchFamily="34" charset="0"/>
              <a:buChar char="•"/>
            </a:pPr>
            <a:r>
              <a:rPr lang="es-419" sz="1600" b="1" dirty="0">
                <a:solidFill>
                  <a:srgbClr val="000000"/>
                </a:solidFill>
              </a:rPr>
              <a:t>Nota</a:t>
            </a:r>
            <a:r>
              <a:rPr lang="es-419" sz="1600" dirty="0">
                <a:solidFill>
                  <a:srgbClr val="000000"/>
                </a:solidFill>
              </a:rPr>
              <a:t>: Algunas versiones de IOS permiten introducir la máscara de subred en lugar del </a:t>
            </a:r>
            <a:r>
              <a:rPr lang="es-419" sz="1600" dirty="0" err="1">
                <a:solidFill>
                  <a:srgbClr val="000000"/>
                </a:solidFill>
              </a:rPr>
              <a:t>wildcard</a:t>
            </a:r>
            <a:r>
              <a:rPr lang="es-419" sz="1600" dirty="0">
                <a:solidFill>
                  <a:srgbClr val="000000"/>
                </a:solidFill>
              </a:rPr>
              <a:t> </a:t>
            </a:r>
            <a:r>
              <a:rPr lang="es-419" sz="1600" dirty="0" err="1">
                <a:solidFill>
                  <a:srgbClr val="000000"/>
                </a:solidFill>
              </a:rPr>
              <a:t>mask</a:t>
            </a:r>
            <a:r>
              <a:rPr lang="es-419" sz="1600" dirty="0">
                <a:solidFill>
                  <a:srgbClr val="000000"/>
                </a:solidFill>
              </a:rPr>
              <a:t>. Posteriormente el IOS convierte la máscara de subred al formato del </a:t>
            </a:r>
            <a:r>
              <a:rPr lang="es-419" sz="1600" dirty="0" err="1">
                <a:solidFill>
                  <a:srgbClr val="000000"/>
                </a:solidFill>
              </a:rPr>
              <a:t>wildcard</a:t>
            </a:r>
            <a:r>
              <a:rPr lang="es-419" sz="1600" dirty="0">
                <a:solidFill>
                  <a:srgbClr val="000000"/>
                </a:solidFill>
              </a:rPr>
              <a:t> </a:t>
            </a:r>
            <a:r>
              <a:rPr lang="es-419" sz="1600" dirty="0" err="1">
                <a:solidFill>
                  <a:srgbClr val="000000"/>
                </a:solidFill>
              </a:rPr>
              <a:t>mask</a:t>
            </a:r>
            <a:r>
              <a:rPr lang="es-419" sz="1600" dirty="0">
                <a:solidFill>
                  <a:srgbClr val="000000"/>
                </a:solidFill>
              </a:rPr>
              <a:t>.</a:t>
            </a:r>
          </a:p>
        </p:txBody>
      </p:sp>
      <p:sp>
        <p:nvSpPr>
          <p:cNvPr id="6" name="Rectangle 5">
            <a:extLst>
              <a:ext uri="{FF2B5EF4-FFF2-40B4-BE49-F238E27FC236}">
                <a16:creationId xmlns:a16="http://schemas.microsoft.com/office/drawing/2014/main" id="{6A71963E-3016-304B-9292-B0205FFFC035}"/>
              </a:ext>
            </a:extLst>
          </p:cNvPr>
          <p:cNvSpPr/>
          <p:nvPr/>
        </p:nvSpPr>
        <p:spPr>
          <a:xfrm>
            <a:off x="1095021" y="3316314"/>
            <a:ext cx="6953956" cy="1107996"/>
          </a:xfrm>
          <a:prstGeom prst="rect">
            <a:avLst/>
          </a:prstGeom>
          <a:solidFill>
            <a:srgbClr val="000000"/>
          </a:solidFill>
        </p:spPr>
        <p:txBody>
          <a:bodyPr wrap="square">
            <a:spAutoFit/>
          </a:bodyPr>
          <a:lstStyle/>
          <a:p>
            <a:pPr rtl="0"/>
            <a:r>
              <a:rPr lang="es-419" sz="1200" dirty="0">
                <a:solidFill>
                  <a:srgbClr val="DFDFDF"/>
                </a:solidFill>
                <a:latin typeface="Courier New" panose="02070309020205020404" pitchFamily="49" charset="0"/>
              </a:rPr>
              <a:t>R1(</a:t>
            </a:r>
            <a:r>
              <a:rPr lang="es-419" sz="1200" dirty="0" err="1">
                <a:solidFill>
                  <a:srgbClr val="DFDFDF"/>
                </a:solidFill>
                <a:latin typeface="Courier New" panose="02070309020205020404" pitchFamily="49" charset="0"/>
              </a:rPr>
              <a:t>config</a:t>
            </a:r>
            <a:r>
              <a:rPr lang="es-419" sz="1200" dirty="0">
                <a:solidFill>
                  <a:srgbClr val="DFDFDF"/>
                </a:solidFill>
                <a:latin typeface="Courier New" panose="02070309020205020404" pitchFamily="49" charset="0"/>
              </a:rPr>
              <a:t>)# </a:t>
            </a:r>
            <a:r>
              <a:rPr lang="es-419" sz="1200" b="1" dirty="0" err="1">
                <a:solidFill>
                  <a:srgbClr val="DFDFDF"/>
                </a:solidFill>
                <a:latin typeface="Courier New" panose="02070309020205020404" pitchFamily="49" charset="0"/>
              </a:rPr>
              <a:t>router</a:t>
            </a:r>
            <a:r>
              <a:rPr lang="es-419" sz="1200" b="1" dirty="0">
                <a:solidFill>
                  <a:srgbClr val="DFDFDF"/>
                </a:solidFill>
                <a:latin typeface="Courier New" panose="02070309020205020404" pitchFamily="49" charset="0"/>
              </a:rPr>
              <a:t> </a:t>
            </a:r>
            <a:r>
              <a:rPr lang="es-419" sz="1200" b="1" dirty="0" err="1">
                <a:solidFill>
                  <a:srgbClr val="DFDFDF"/>
                </a:solidFill>
                <a:latin typeface="Courier New" panose="02070309020205020404" pitchFamily="49" charset="0"/>
              </a:rPr>
              <a:t>ospf</a:t>
            </a:r>
            <a:r>
              <a:rPr lang="es-419" sz="1200" b="1" dirty="0">
                <a:solidFill>
                  <a:srgbClr val="DFDFDF"/>
                </a:solidFill>
                <a:latin typeface="Courier New" panose="02070309020205020404" pitchFamily="49" charset="0"/>
              </a:rPr>
              <a:t> 10</a:t>
            </a:r>
            <a:r>
              <a:rPr lang="es-419" sz="1200" dirty="0">
                <a:solidFill>
                  <a:srgbClr val="DFDFDF"/>
                </a:solidFill>
                <a:latin typeface="Courier New" panose="02070309020205020404" pitchFamily="49" charset="0"/>
              </a:rPr>
              <a:t> </a:t>
            </a:r>
          </a:p>
          <a:p>
            <a:pPr rtl="0"/>
            <a:r>
              <a:rPr lang="es-419" sz="1200" dirty="0">
                <a:solidFill>
                  <a:srgbClr val="DFDFDF"/>
                </a:solidFill>
                <a:latin typeface="Courier New" panose="02070309020205020404" pitchFamily="49" charset="0"/>
              </a:rPr>
              <a:t>R1 (</a:t>
            </a:r>
            <a:r>
              <a:rPr lang="es-419" sz="1200" dirty="0" err="1">
                <a:solidFill>
                  <a:srgbClr val="DFDFDF"/>
                </a:solidFill>
                <a:latin typeface="Courier New" panose="02070309020205020404" pitchFamily="49" charset="0"/>
              </a:rPr>
              <a:t>config-router</a:t>
            </a:r>
            <a:r>
              <a:rPr lang="es-419" sz="1200" dirty="0">
                <a:solidFill>
                  <a:srgbClr val="DFDFDF"/>
                </a:solidFill>
                <a:latin typeface="Courier New" panose="02070309020205020404" pitchFamily="49" charset="0"/>
              </a:rPr>
              <a:t>) # </a:t>
            </a:r>
            <a:r>
              <a:rPr lang="es-419" sz="1200" b="1" dirty="0" err="1">
                <a:solidFill>
                  <a:srgbClr val="DFDFDF"/>
                </a:solidFill>
                <a:latin typeface="Courier New" panose="02070309020205020404" pitchFamily="49" charset="0"/>
              </a:rPr>
              <a:t>network</a:t>
            </a:r>
            <a:r>
              <a:rPr lang="es-419" sz="1200" b="1" dirty="0">
                <a:solidFill>
                  <a:srgbClr val="DFDFDF"/>
                </a:solidFill>
                <a:latin typeface="Courier New" panose="02070309020205020404" pitchFamily="49" charset="0"/>
              </a:rPr>
              <a:t> 10.10.1.0 </a:t>
            </a:r>
            <a:r>
              <a:rPr lang="es-419" sz="1400" b="1" dirty="0">
                <a:solidFill>
                  <a:srgbClr val="00B0F0"/>
                </a:solidFill>
                <a:latin typeface="+mn-lt"/>
              </a:rPr>
              <a:t>0.0.0.255</a:t>
            </a:r>
            <a:r>
              <a:rPr lang="es-419" sz="1200" b="1" dirty="0">
                <a:solidFill>
                  <a:srgbClr val="DFDFDF"/>
                </a:solidFill>
                <a:latin typeface="Courier New" panose="02070309020205020404" pitchFamily="49" charset="0"/>
              </a:rPr>
              <a:t> </a:t>
            </a:r>
            <a:r>
              <a:rPr lang="es-419" sz="1200" b="1" dirty="0" err="1">
                <a:solidFill>
                  <a:srgbClr val="DFDFDF"/>
                </a:solidFill>
                <a:latin typeface="Courier New" panose="02070309020205020404" pitchFamily="49" charset="0"/>
              </a:rPr>
              <a:t>area</a:t>
            </a:r>
            <a:r>
              <a:rPr lang="es-419" sz="1200" b="1" dirty="0">
                <a:solidFill>
                  <a:srgbClr val="DFDFDF"/>
                </a:solidFill>
                <a:latin typeface="Courier New" panose="02070309020205020404" pitchFamily="49" charset="0"/>
              </a:rPr>
              <a:t> 0</a:t>
            </a:r>
            <a:r>
              <a:rPr lang="es-419" sz="1200" dirty="0">
                <a:solidFill>
                  <a:srgbClr val="DFDFDF"/>
                </a:solidFill>
                <a:latin typeface="Courier New" panose="02070309020205020404" pitchFamily="49" charset="0"/>
              </a:rPr>
              <a:t> </a:t>
            </a:r>
          </a:p>
          <a:p>
            <a:pPr rtl="0"/>
            <a:r>
              <a:rPr lang="es-419" sz="1200" dirty="0">
                <a:solidFill>
                  <a:srgbClr val="DFDFDF"/>
                </a:solidFill>
                <a:latin typeface="Courier New" panose="02070309020205020404" pitchFamily="49" charset="0"/>
              </a:rPr>
              <a:t>R1(</a:t>
            </a:r>
            <a:r>
              <a:rPr lang="es-419" sz="1200" dirty="0" err="1">
                <a:solidFill>
                  <a:srgbClr val="DFDFDF"/>
                </a:solidFill>
                <a:latin typeface="Courier New" panose="02070309020205020404" pitchFamily="49" charset="0"/>
              </a:rPr>
              <a:t>config-router</a:t>
            </a:r>
            <a:r>
              <a:rPr lang="es-419" sz="1200" dirty="0">
                <a:solidFill>
                  <a:srgbClr val="DFDFDF"/>
                </a:solidFill>
                <a:latin typeface="Courier New" panose="02070309020205020404" pitchFamily="49" charset="0"/>
              </a:rPr>
              <a:t>)# </a:t>
            </a:r>
            <a:r>
              <a:rPr lang="es-419" sz="1200" b="1" dirty="0" err="1">
                <a:solidFill>
                  <a:srgbClr val="DFDFDF"/>
                </a:solidFill>
                <a:latin typeface="Courier New" panose="02070309020205020404" pitchFamily="49" charset="0"/>
              </a:rPr>
              <a:t>network</a:t>
            </a:r>
            <a:r>
              <a:rPr lang="es-419" sz="1200" b="1" dirty="0">
                <a:solidFill>
                  <a:srgbClr val="DFDFDF"/>
                </a:solidFill>
                <a:latin typeface="Courier New" panose="02070309020205020404" pitchFamily="49" charset="0"/>
              </a:rPr>
              <a:t> 10.1.1.4 </a:t>
            </a:r>
            <a:r>
              <a:rPr lang="es-419" sz="1400" b="1" dirty="0">
                <a:solidFill>
                  <a:srgbClr val="00B0F0"/>
                </a:solidFill>
                <a:latin typeface="+mn-lt"/>
              </a:rPr>
              <a:t>0.0.0.3</a:t>
            </a:r>
            <a:r>
              <a:rPr lang="es-419" sz="1200" b="1" dirty="0">
                <a:solidFill>
                  <a:srgbClr val="DFDFDF"/>
                </a:solidFill>
                <a:latin typeface="Courier New" panose="02070309020205020404" pitchFamily="49" charset="0"/>
              </a:rPr>
              <a:t> </a:t>
            </a:r>
            <a:r>
              <a:rPr lang="es-419" sz="1200" b="1" dirty="0" err="1">
                <a:solidFill>
                  <a:srgbClr val="DFDFDF"/>
                </a:solidFill>
                <a:latin typeface="Courier New" panose="02070309020205020404" pitchFamily="49" charset="0"/>
              </a:rPr>
              <a:t>area</a:t>
            </a:r>
            <a:r>
              <a:rPr lang="es-419" sz="1200" b="1" dirty="0">
                <a:solidFill>
                  <a:srgbClr val="DFDFDF"/>
                </a:solidFill>
                <a:latin typeface="Courier New" panose="02070309020205020404" pitchFamily="49" charset="0"/>
              </a:rPr>
              <a:t> 0</a:t>
            </a:r>
          </a:p>
          <a:p>
            <a:pPr rtl="0"/>
            <a:r>
              <a:rPr lang="es-419" sz="1200" dirty="0">
                <a:solidFill>
                  <a:srgbClr val="DFDFDF"/>
                </a:solidFill>
                <a:latin typeface="Courier New" panose="02070309020205020404" pitchFamily="49" charset="0"/>
              </a:rPr>
              <a:t>R1 (</a:t>
            </a:r>
            <a:r>
              <a:rPr lang="es-419" sz="1200" dirty="0" err="1">
                <a:solidFill>
                  <a:srgbClr val="DFDFDF"/>
                </a:solidFill>
                <a:latin typeface="Courier New" panose="02070309020205020404" pitchFamily="49" charset="0"/>
              </a:rPr>
              <a:t>config-router</a:t>
            </a:r>
            <a:r>
              <a:rPr lang="es-419" sz="1200" dirty="0">
                <a:solidFill>
                  <a:srgbClr val="DFDFDF"/>
                </a:solidFill>
                <a:latin typeface="Courier New" panose="02070309020205020404" pitchFamily="49" charset="0"/>
              </a:rPr>
              <a:t>) # </a:t>
            </a:r>
            <a:r>
              <a:rPr lang="es-419" sz="1200" b="1" dirty="0" err="1">
                <a:solidFill>
                  <a:srgbClr val="DFDFDF"/>
                </a:solidFill>
                <a:latin typeface="Courier New" panose="02070309020205020404" pitchFamily="49" charset="0"/>
              </a:rPr>
              <a:t>network</a:t>
            </a:r>
            <a:r>
              <a:rPr lang="es-419" sz="1200" b="1" dirty="0">
                <a:solidFill>
                  <a:srgbClr val="DFDFDF"/>
                </a:solidFill>
                <a:latin typeface="Courier New" panose="02070309020205020404" pitchFamily="49" charset="0"/>
              </a:rPr>
              <a:t> 10.1.1.12 </a:t>
            </a:r>
            <a:r>
              <a:rPr lang="es-419" sz="1400" b="1" dirty="0">
                <a:solidFill>
                  <a:srgbClr val="00B0F0"/>
                </a:solidFill>
                <a:latin typeface="+mn-lt"/>
              </a:rPr>
              <a:t>0.0.0.3</a:t>
            </a:r>
            <a:r>
              <a:rPr lang="es-419" sz="1200" b="1" dirty="0">
                <a:solidFill>
                  <a:srgbClr val="DFDFDF"/>
                </a:solidFill>
                <a:latin typeface="Courier New" panose="02070309020205020404" pitchFamily="49" charset="0"/>
              </a:rPr>
              <a:t> </a:t>
            </a:r>
            <a:r>
              <a:rPr lang="es-419" sz="1200" b="1" dirty="0" err="1">
                <a:solidFill>
                  <a:srgbClr val="DFDFDF"/>
                </a:solidFill>
                <a:latin typeface="Courier New" panose="02070309020205020404" pitchFamily="49" charset="0"/>
              </a:rPr>
              <a:t>area</a:t>
            </a:r>
            <a:r>
              <a:rPr lang="es-419" sz="1200" b="1" dirty="0">
                <a:solidFill>
                  <a:srgbClr val="DFDFDF"/>
                </a:solidFill>
                <a:latin typeface="Courier New" panose="02070309020205020404" pitchFamily="49" charset="0"/>
              </a:rPr>
              <a:t> 0</a:t>
            </a:r>
          </a:p>
          <a:p>
            <a:pPr rtl="0"/>
            <a:r>
              <a:rPr lang="es-419" sz="1200" dirty="0">
                <a:solidFill>
                  <a:srgbClr val="DFDFDF"/>
                </a:solidFill>
                <a:latin typeface="Courier New" panose="02070309020205020404" pitchFamily="49" charset="0"/>
              </a:rPr>
              <a:t>R1(</a:t>
            </a:r>
            <a:r>
              <a:rPr lang="es-419" sz="1200" dirty="0" err="1">
                <a:solidFill>
                  <a:srgbClr val="DFDFDF"/>
                </a:solidFill>
                <a:latin typeface="Courier New" panose="02070309020205020404" pitchFamily="49" charset="0"/>
              </a:rPr>
              <a:t>config-router</a:t>
            </a:r>
            <a:r>
              <a:rPr lang="es-419" sz="1200" dirty="0">
                <a:solidFill>
                  <a:srgbClr val="DFDFDF"/>
                </a:solidFill>
                <a:latin typeface="Courier New" panose="02070309020205020404" pitchFamily="49" charset="0"/>
              </a:rPr>
              <a:t>)#</a:t>
            </a:r>
          </a:p>
        </p:txBody>
      </p:sp>
    </p:spTree>
    <p:custDataLst>
      <p:tags r:id="rId1"/>
    </p:custDataLst>
    <p:extLst>
      <p:ext uri="{BB962C8B-B14F-4D97-AF65-F5344CB8AC3E}">
        <p14:creationId xmlns:p14="http://schemas.microsoft.com/office/powerpoint/2010/main" val="511301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c15="http://schemas.microsoft.com/office/drawing/2012/chart">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pPr rtl="0"/>
            <a:r>
              <a:rPr lang="es-419" sz="1600" dirty="0"/>
              <a:t>Redes OSPF punto a punto</a:t>
            </a:r>
            <a:br>
              <a:rPr lang="en-US" dirty="0"/>
            </a:br>
            <a:r>
              <a:rPr lang="es-419" sz="2400" b="1" dirty="0"/>
              <a:t>Configure OSPF mediante el comando </a:t>
            </a:r>
            <a:r>
              <a:rPr lang="es-419" sz="2400" b="1" dirty="0" err="1"/>
              <a:t>network</a:t>
            </a:r>
            <a:r>
              <a:rPr lang="es-419" sz="2400" b="1" dirty="0"/>
              <a:t> (Cont.) </a:t>
            </a:r>
          </a:p>
        </p:txBody>
      </p:sp>
      <p:sp>
        <p:nvSpPr>
          <p:cNvPr id="5" name="Content Placeholder 4">
            <a:extLst>
              <a:ext uri="{FF2B5EF4-FFF2-40B4-BE49-F238E27FC236}">
                <a16:creationId xmlns:a16="http://schemas.microsoft.com/office/drawing/2014/main" id="{F19D7C58-9528-FF4A-9BA3-1BCFEE754015}"/>
              </a:ext>
            </a:extLst>
          </p:cNvPr>
          <p:cNvSpPr>
            <a:spLocks noGrp="1"/>
          </p:cNvSpPr>
          <p:nvPr>
            <p:ph idx="1"/>
          </p:nvPr>
        </p:nvSpPr>
        <p:spPr>
          <a:xfrm>
            <a:off x="431971" y="878592"/>
            <a:ext cx="8280057" cy="1943630"/>
          </a:xfrm>
        </p:spPr>
        <p:txBody>
          <a:bodyPr/>
          <a:lstStyle/>
          <a:p>
            <a:pPr marL="285750" indent="-285750" algn="l" rtl="0">
              <a:buFont typeface="Arial" panose="020B0604020202020204" pitchFamily="34" charset="0"/>
              <a:buChar char="•"/>
            </a:pPr>
            <a:r>
              <a:rPr lang="es-419" sz="1600" dirty="0">
                <a:solidFill>
                  <a:srgbClr val="000000"/>
                </a:solidFill>
              </a:rPr>
              <a:t>Como alternativa, OSPFv2 se puede habilitar especificando la dirección IPv4 exacta de la interfaz usando un </a:t>
            </a:r>
            <a:r>
              <a:rPr lang="es-419" sz="1600" dirty="0" err="1">
                <a:solidFill>
                  <a:srgbClr val="000000"/>
                </a:solidFill>
              </a:rPr>
              <a:t>wildcard</a:t>
            </a:r>
            <a:r>
              <a:rPr lang="es-419" sz="1600" dirty="0">
                <a:solidFill>
                  <a:srgbClr val="000000"/>
                </a:solidFill>
              </a:rPr>
              <a:t> </a:t>
            </a:r>
            <a:r>
              <a:rPr lang="es-419" sz="1600" dirty="0" err="1">
                <a:solidFill>
                  <a:srgbClr val="000000"/>
                </a:solidFill>
              </a:rPr>
              <a:t>mask</a:t>
            </a:r>
            <a:r>
              <a:rPr lang="es-419" sz="1600" dirty="0">
                <a:solidFill>
                  <a:srgbClr val="000000"/>
                </a:solidFill>
              </a:rPr>
              <a:t> cuádruple cero. Al ingresar </a:t>
            </a:r>
            <a:r>
              <a:rPr lang="es-419" sz="1600" b="1" dirty="0" err="1">
                <a:solidFill>
                  <a:srgbClr val="000000"/>
                </a:solidFill>
              </a:rPr>
              <a:t>network</a:t>
            </a:r>
            <a:r>
              <a:rPr lang="es-419" sz="1600" b="1" dirty="0">
                <a:solidFill>
                  <a:srgbClr val="000000"/>
                </a:solidFill>
              </a:rPr>
              <a:t> 10.1.1.5 0.0.0.0 </a:t>
            </a:r>
            <a:r>
              <a:rPr lang="es-419" sz="1600" b="1" dirty="0" err="1">
                <a:solidFill>
                  <a:srgbClr val="000000"/>
                </a:solidFill>
              </a:rPr>
              <a:t>area</a:t>
            </a:r>
            <a:r>
              <a:rPr lang="es-419" sz="1600" b="1" dirty="0">
                <a:solidFill>
                  <a:srgbClr val="000000"/>
                </a:solidFill>
              </a:rPr>
              <a:t> 0</a:t>
            </a:r>
            <a:r>
              <a:rPr lang="es-419" sz="1600" dirty="0">
                <a:solidFill>
                  <a:srgbClr val="000000"/>
                </a:solidFill>
              </a:rPr>
              <a:t> en R1 le dice al </a:t>
            </a:r>
            <a:r>
              <a:rPr lang="es-419" sz="1600" dirty="0" err="1">
                <a:solidFill>
                  <a:srgbClr val="000000"/>
                </a:solidFill>
              </a:rPr>
              <a:t>router</a:t>
            </a:r>
            <a:r>
              <a:rPr lang="es-419" sz="1600" dirty="0">
                <a:solidFill>
                  <a:srgbClr val="000000"/>
                </a:solidFill>
              </a:rPr>
              <a:t> que habilite la interfaz Gigabit Ethernet 0/0/0 para el proceso de enrutamiento. </a:t>
            </a:r>
          </a:p>
          <a:p>
            <a:pPr marL="342900" indent="-342900" algn="l" rtl="0">
              <a:buFont typeface="Arial" panose="020B0604020202020204" pitchFamily="34" charset="0"/>
              <a:buChar char="•"/>
            </a:pPr>
            <a:r>
              <a:rPr lang="es-419" sz="1600" dirty="0">
                <a:solidFill>
                  <a:srgbClr val="000000"/>
                </a:solidFill>
              </a:rPr>
              <a:t>La ventaja de especificar la interfaz es que no se necesita calcular el </a:t>
            </a:r>
            <a:r>
              <a:rPr lang="es-419" sz="1600" dirty="0" err="1">
                <a:solidFill>
                  <a:srgbClr val="000000"/>
                </a:solidFill>
              </a:rPr>
              <a:t>wildcard</a:t>
            </a:r>
            <a:r>
              <a:rPr lang="es-419" sz="1600" dirty="0">
                <a:solidFill>
                  <a:srgbClr val="000000"/>
                </a:solidFill>
              </a:rPr>
              <a:t> </a:t>
            </a:r>
            <a:r>
              <a:rPr lang="es-419" sz="1600" dirty="0" err="1">
                <a:solidFill>
                  <a:srgbClr val="000000"/>
                </a:solidFill>
              </a:rPr>
              <a:t>mask</a:t>
            </a:r>
            <a:r>
              <a:rPr lang="es-419" sz="1600" dirty="0">
                <a:solidFill>
                  <a:srgbClr val="000000"/>
                </a:solidFill>
              </a:rPr>
              <a:t>. Observe que en todos los casos, el argumento </a:t>
            </a:r>
            <a:r>
              <a:rPr lang="es-419" sz="1600" b="1" dirty="0" err="1">
                <a:solidFill>
                  <a:srgbClr val="000000"/>
                </a:solidFill>
              </a:rPr>
              <a:t>area</a:t>
            </a:r>
            <a:r>
              <a:rPr lang="es-419" sz="1600" dirty="0">
                <a:solidFill>
                  <a:srgbClr val="000000"/>
                </a:solidFill>
              </a:rPr>
              <a:t> específica el área 0.</a:t>
            </a:r>
          </a:p>
        </p:txBody>
      </p:sp>
      <p:sp>
        <p:nvSpPr>
          <p:cNvPr id="2" name="Rectangle 1">
            <a:extLst>
              <a:ext uri="{FF2B5EF4-FFF2-40B4-BE49-F238E27FC236}">
                <a16:creationId xmlns:a16="http://schemas.microsoft.com/office/drawing/2014/main" id="{6098E0DC-DB1E-7D4E-98AE-0DF055B29409}"/>
              </a:ext>
            </a:extLst>
          </p:cNvPr>
          <p:cNvSpPr/>
          <p:nvPr/>
        </p:nvSpPr>
        <p:spPr>
          <a:xfrm>
            <a:off x="867922" y="2962282"/>
            <a:ext cx="6587065" cy="1015663"/>
          </a:xfrm>
          <a:prstGeom prst="rect">
            <a:avLst/>
          </a:prstGeom>
          <a:solidFill>
            <a:srgbClr val="000000"/>
          </a:solidFill>
        </p:spPr>
        <p:txBody>
          <a:bodyPr wrap="square">
            <a:spAutoFit/>
          </a:bodyPr>
          <a:lstStyle/>
          <a:p>
            <a:pPr rtl="0"/>
            <a:r>
              <a:rPr lang="es-419" sz="1200">
                <a:solidFill>
                  <a:srgbClr val="DFDFDF"/>
                </a:solidFill>
                <a:latin typeface="Courier New" panose="02070309020205020404" pitchFamily="49" charset="0"/>
              </a:rPr>
              <a:t>R1(config)# </a:t>
            </a:r>
            <a:r>
              <a:rPr lang="es-419" sz="1200" b="1">
                <a:solidFill>
                  <a:srgbClr val="DFDFDF"/>
                </a:solidFill>
                <a:latin typeface="Courier New" panose="02070309020205020404" pitchFamily="49" charset="0"/>
              </a:rPr>
              <a:t>router ospf 10</a:t>
            </a:r>
            <a:r>
              <a:rPr lang="es-419" sz="1200">
                <a:solidFill>
                  <a:srgbClr val="DFDFDF"/>
                </a:solidFill>
                <a:latin typeface="Courier New" panose="02070309020205020404" pitchFamily="49" charset="0"/>
              </a:rPr>
              <a:t> </a:t>
            </a:r>
          </a:p>
          <a:p>
            <a:pPr rtl="0"/>
            <a:r>
              <a:rPr lang="es-419" sz="1200">
                <a:solidFill>
                  <a:srgbClr val="DFDFDF"/>
                </a:solidFill>
                <a:latin typeface="Courier New" panose="02070309020205020404" pitchFamily="49" charset="0"/>
              </a:rPr>
              <a:t>R1 (config-router) # </a:t>
            </a:r>
            <a:r>
              <a:rPr lang="es-419" sz="1200" b="1">
                <a:solidFill>
                  <a:srgbClr val="DFDFDF"/>
                </a:solidFill>
                <a:latin typeface="Courier New" panose="02070309020205020404" pitchFamily="49" charset="0"/>
              </a:rPr>
              <a:t>network 10.10.1.1 0.0.0.0 area 0</a:t>
            </a:r>
            <a:r>
              <a:rPr lang="es-419" sz="1200">
                <a:solidFill>
                  <a:srgbClr val="DFDFDF"/>
                </a:solidFill>
                <a:latin typeface="Courier New" panose="02070309020205020404" pitchFamily="49" charset="0"/>
              </a:rPr>
              <a:t> </a:t>
            </a:r>
          </a:p>
          <a:p>
            <a:pPr rtl="0"/>
            <a:r>
              <a:rPr lang="es-419" sz="1200">
                <a:solidFill>
                  <a:srgbClr val="DFDFDF"/>
                </a:solidFill>
                <a:latin typeface="Courier New" panose="02070309020205020404" pitchFamily="49" charset="0"/>
              </a:rPr>
              <a:t>R1 (config-router) # </a:t>
            </a:r>
            <a:r>
              <a:rPr lang="es-419" sz="1200" b="1">
                <a:solidFill>
                  <a:srgbClr val="DFDFDF"/>
                </a:solidFill>
                <a:latin typeface="Courier New" panose="02070309020205020404" pitchFamily="49" charset="0"/>
              </a:rPr>
              <a:t>network 10.1.1.5 0.0.0.0 area 0</a:t>
            </a:r>
            <a:r>
              <a:rPr lang="es-419" sz="1200">
                <a:solidFill>
                  <a:srgbClr val="DFDFDF"/>
                </a:solidFill>
                <a:latin typeface="Courier New" panose="02070309020205020404" pitchFamily="49" charset="0"/>
              </a:rPr>
              <a:t> </a:t>
            </a:r>
          </a:p>
          <a:p>
            <a:pPr rtl="0"/>
            <a:r>
              <a:rPr lang="es-419" sz="1200">
                <a:solidFill>
                  <a:srgbClr val="DFDFDF"/>
                </a:solidFill>
                <a:latin typeface="Courier New" panose="02070309020205020404" pitchFamily="49" charset="0"/>
              </a:rPr>
              <a:t>R1 (config-router) # </a:t>
            </a:r>
            <a:r>
              <a:rPr lang="es-419" sz="1200" b="1">
                <a:solidFill>
                  <a:srgbClr val="DFDFDF"/>
                </a:solidFill>
                <a:latin typeface="Courier New" panose="02070309020205020404" pitchFamily="49" charset="0"/>
              </a:rPr>
              <a:t>network 10.1.1.14 0.0.0.0 area 0</a:t>
            </a:r>
            <a:r>
              <a:rPr lang="es-419" sz="1200">
                <a:solidFill>
                  <a:srgbClr val="DFDFDF"/>
                </a:solidFill>
                <a:latin typeface="Courier New" panose="02070309020205020404" pitchFamily="49" charset="0"/>
              </a:rPr>
              <a:t> </a:t>
            </a:r>
          </a:p>
          <a:p>
            <a:pPr rtl="0"/>
            <a:r>
              <a:rPr lang="es-419" sz="1200">
                <a:solidFill>
                  <a:srgbClr val="DFDFDF"/>
                </a:solidFill>
                <a:latin typeface="Courier New" panose="02070309020205020404" pitchFamily="49" charset="0"/>
              </a:rPr>
              <a:t>R1(config-router)#</a:t>
            </a:r>
          </a:p>
        </p:txBody>
      </p:sp>
    </p:spTree>
    <p:custDataLst>
      <p:tags r:id="rId1"/>
    </p:custDataLst>
    <p:extLst>
      <p:ext uri="{BB962C8B-B14F-4D97-AF65-F5344CB8AC3E}">
        <p14:creationId xmlns:p14="http://schemas.microsoft.com/office/powerpoint/2010/main" val="3593123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c15="http://schemas.microsoft.com/office/drawing/2012/chart">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pPr rtl="0"/>
            <a:r>
              <a:rPr lang="es-419" sz="1600" dirty="0"/>
              <a:t>Redes OSPF punto a punto</a:t>
            </a:r>
            <a:br>
              <a:rPr lang="en-US" dirty="0"/>
            </a:br>
            <a:r>
              <a:rPr lang="es-419" sz="2400" b="1" dirty="0"/>
              <a:t>Configure OSPF mediante el comando </a:t>
            </a:r>
            <a:r>
              <a:rPr lang="es-419" sz="2400" b="1" dirty="0" err="1"/>
              <a:t>ip</a:t>
            </a:r>
            <a:r>
              <a:rPr lang="es-419" sz="2400" b="1" dirty="0"/>
              <a:t> </a:t>
            </a:r>
            <a:r>
              <a:rPr lang="es-419" sz="2400" b="1" dirty="0" err="1"/>
              <a:t>ospf</a:t>
            </a:r>
            <a:endParaRPr lang="es-419" sz="2400" b="1" dirty="0"/>
          </a:p>
        </p:txBody>
      </p:sp>
      <p:sp>
        <p:nvSpPr>
          <p:cNvPr id="6" name="Content Placeholder 5">
            <a:extLst>
              <a:ext uri="{FF2B5EF4-FFF2-40B4-BE49-F238E27FC236}">
                <a16:creationId xmlns:a16="http://schemas.microsoft.com/office/drawing/2014/main" id="{A710073F-F923-FA4A-BD61-DF89775D1969}"/>
              </a:ext>
            </a:extLst>
          </p:cNvPr>
          <p:cNvSpPr>
            <a:spLocks noGrp="1"/>
          </p:cNvSpPr>
          <p:nvPr>
            <p:ph idx="1"/>
          </p:nvPr>
        </p:nvSpPr>
        <p:spPr>
          <a:xfrm>
            <a:off x="474662" y="743126"/>
            <a:ext cx="8280057" cy="584775"/>
          </a:xfrm>
        </p:spPr>
        <p:txBody>
          <a:bodyPr/>
          <a:lstStyle/>
          <a:p>
            <a:pPr marL="0" indent="0" algn="l" rtl="0"/>
            <a:r>
              <a:rPr lang="es-419" sz="1600">
                <a:solidFill>
                  <a:srgbClr val="000000"/>
                </a:solidFill>
              </a:rPr>
              <a:t>Para configurar OSPF directamente en la interfaz, utilice el comando en modo de configuración </a:t>
            </a:r>
            <a:r>
              <a:rPr lang="es-419" sz="1600" b="1">
                <a:solidFill>
                  <a:srgbClr val="000000"/>
                </a:solidFill>
              </a:rPr>
              <a:t>ip ospf</a:t>
            </a:r>
            <a:r>
              <a:rPr lang="es-419" sz="1600">
                <a:solidFill>
                  <a:srgbClr val="000000"/>
                </a:solidFill>
              </a:rPr>
              <a:t> interface. La sintaxis es la siguiente:</a:t>
            </a:r>
          </a:p>
        </p:txBody>
      </p:sp>
      <p:sp>
        <p:nvSpPr>
          <p:cNvPr id="7" name="Rectangle 6">
            <a:extLst>
              <a:ext uri="{FF2B5EF4-FFF2-40B4-BE49-F238E27FC236}">
                <a16:creationId xmlns:a16="http://schemas.microsoft.com/office/drawing/2014/main" id="{29FA2C85-7005-4343-8C9A-A4BCC0135D8F}"/>
              </a:ext>
            </a:extLst>
          </p:cNvPr>
          <p:cNvSpPr/>
          <p:nvPr/>
        </p:nvSpPr>
        <p:spPr>
          <a:xfrm>
            <a:off x="474660" y="1393899"/>
            <a:ext cx="7642049" cy="461665"/>
          </a:xfrm>
          <a:prstGeom prst="rect">
            <a:avLst/>
          </a:prstGeom>
        </p:spPr>
        <p:txBody>
          <a:bodyPr wrap="square">
            <a:spAutoFit/>
          </a:bodyPr>
          <a:lstStyle/>
          <a:p>
            <a:pPr rtl="0"/>
            <a:r>
              <a:rPr lang="es-419" sz="2400" dirty="0" err="1">
                <a:solidFill>
                  <a:srgbClr val="000000"/>
                </a:solidFill>
                <a:highlight>
                  <a:srgbClr val="FFFF00"/>
                </a:highlight>
                <a:latin typeface="+mj-lt"/>
                <a:cs typeface="Courier New" panose="02070309020205020404" pitchFamily="49" charset="0"/>
              </a:rPr>
              <a:t>Router</a:t>
            </a:r>
            <a:r>
              <a:rPr lang="es-419" sz="2400" dirty="0">
                <a:solidFill>
                  <a:srgbClr val="000000"/>
                </a:solidFill>
                <a:highlight>
                  <a:srgbClr val="FFFF00"/>
                </a:highlight>
                <a:latin typeface="+mj-lt"/>
                <a:cs typeface="Courier New" panose="02070309020205020404" pitchFamily="49" charset="0"/>
              </a:rPr>
              <a:t>(</a:t>
            </a:r>
            <a:r>
              <a:rPr lang="es-419" sz="2400" dirty="0" err="1">
                <a:solidFill>
                  <a:srgbClr val="000000"/>
                </a:solidFill>
                <a:highlight>
                  <a:srgbClr val="FFFF00"/>
                </a:highlight>
                <a:latin typeface="+mj-lt"/>
                <a:cs typeface="Courier New" panose="02070309020205020404" pitchFamily="49" charset="0"/>
              </a:rPr>
              <a:t>config-if</a:t>
            </a:r>
            <a:r>
              <a:rPr lang="es-419" sz="2400" dirty="0">
                <a:solidFill>
                  <a:srgbClr val="000000"/>
                </a:solidFill>
                <a:highlight>
                  <a:srgbClr val="FFFF00"/>
                </a:highlight>
                <a:latin typeface="+mj-lt"/>
                <a:cs typeface="Courier New" panose="02070309020205020404" pitchFamily="49" charset="0"/>
              </a:rPr>
              <a:t>)# </a:t>
            </a:r>
            <a:r>
              <a:rPr lang="es-419" sz="2400" b="1" dirty="0" err="1">
                <a:solidFill>
                  <a:srgbClr val="000000"/>
                </a:solidFill>
                <a:highlight>
                  <a:srgbClr val="FFFF00"/>
                </a:highlight>
                <a:latin typeface="+mj-lt"/>
                <a:cs typeface="Courier New" panose="02070309020205020404" pitchFamily="49" charset="0"/>
              </a:rPr>
              <a:t>ip</a:t>
            </a:r>
            <a:r>
              <a:rPr lang="es-419" sz="2400" b="1" dirty="0">
                <a:solidFill>
                  <a:srgbClr val="000000"/>
                </a:solidFill>
                <a:highlight>
                  <a:srgbClr val="FFFF00"/>
                </a:highlight>
                <a:latin typeface="+mj-lt"/>
                <a:cs typeface="Courier New" panose="02070309020205020404" pitchFamily="49" charset="0"/>
              </a:rPr>
              <a:t> </a:t>
            </a:r>
            <a:r>
              <a:rPr lang="es-419" sz="2400" b="1" dirty="0" err="1">
                <a:solidFill>
                  <a:srgbClr val="000000"/>
                </a:solidFill>
                <a:highlight>
                  <a:srgbClr val="FFFF00"/>
                </a:highlight>
                <a:latin typeface="+mj-lt"/>
                <a:cs typeface="Courier New" panose="02070309020205020404" pitchFamily="49" charset="0"/>
              </a:rPr>
              <a:t>ospf</a:t>
            </a:r>
            <a:r>
              <a:rPr lang="es-419" sz="2400" dirty="0">
                <a:solidFill>
                  <a:srgbClr val="000000"/>
                </a:solidFill>
                <a:highlight>
                  <a:srgbClr val="FFFF00"/>
                </a:highlight>
                <a:latin typeface="+mj-lt"/>
                <a:cs typeface="Courier New" panose="02070309020205020404" pitchFamily="49" charset="0"/>
              </a:rPr>
              <a:t> </a:t>
            </a:r>
            <a:r>
              <a:rPr lang="es-419" sz="2400" i="1" dirty="0" err="1">
                <a:solidFill>
                  <a:srgbClr val="000000"/>
                </a:solidFill>
                <a:highlight>
                  <a:srgbClr val="FFFF00"/>
                </a:highlight>
                <a:latin typeface="+mj-lt"/>
                <a:cs typeface="Courier New" panose="02070309020205020404" pitchFamily="49" charset="0"/>
              </a:rPr>
              <a:t>process</a:t>
            </a:r>
            <a:r>
              <a:rPr lang="es-419" sz="2400" i="1" dirty="0">
                <a:solidFill>
                  <a:srgbClr val="000000"/>
                </a:solidFill>
                <a:highlight>
                  <a:srgbClr val="FFFF00"/>
                </a:highlight>
                <a:latin typeface="+mj-lt"/>
                <a:cs typeface="Courier New" panose="02070309020205020404" pitchFamily="49" charset="0"/>
              </a:rPr>
              <a:t>-id</a:t>
            </a:r>
            <a:r>
              <a:rPr lang="es-419" sz="2400" dirty="0">
                <a:solidFill>
                  <a:srgbClr val="000000"/>
                </a:solidFill>
                <a:highlight>
                  <a:srgbClr val="FFFF00"/>
                </a:highlight>
                <a:latin typeface="+mj-lt"/>
                <a:cs typeface="Courier New" panose="02070309020205020404" pitchFamily="49" charset="0"/>
              </a:rPr>
              <a:t> </a:t>
            </a:r>
            <a:r>
              <a:rPr lang="es-419" sz="2400" b="1" dirty="0" err="1">
                <a:solidFill>
                  <a:srgbClr val="000000"/>
                </a:solidFill>
                <a:highlight>
                  <a:srgbClr val="FFFF00"/>
                </a:highlight>
                <a:latin typeface="+mj-lt"/>
                <a:cs typeface="Courier New" panose="02070309020205020404" pitchFamily="49" charset="0"/>
              </a:rPr>
              <a:t>area</a:t>
            </a:r>
            <a:r>
              <a:rPr lang="es-419" sz="2400" dirty="0">
                <a:solidFill>
                  <a:srgbClr val="000000"/>
                </a:solidFill>
                <a:highlight>
                  <a:srgbClr val="FFFF00"/>
                </a:highlight>
                <a:latin typeface="+mj-lt"/>
                <a:cs typeface="Courier New" panose="02070309020205020404" pitchFamily="49" charset="0"/>
              </a:rPr>
              <a:t> </a:t>
            </a:r>
            <a:r>
              <a:rPr lang="es-419" sz="2400" i="1" dirty="0" err="1">
                <a:solidFill>
                  <a:srgbClr val="000000"/>
                </a:solidFill>
                <a:highlight>
                  <a:srgbClr val="FFFF00"/>
                </a:highlight>
                <a:latin typeface="+mj-lt"/>
                <a:cs typeface="Courier New" panose="02070309020205020404" pitchFamily="49" charset="0"/>
              </a:rPr>
              <a:t>area</a:t>
            </a:r>
            <a:r>
              <a:rPr lang="es-419" sz="2400" i="1" dirty="0">
                <a:solidFill>
                  <a:srgbClr val="000000"/>
                </a:solidFill>
                <a:highlight>
                  <a:srgbClr val="FFFF00"/>
                </a:highlight>
                <a:latin typeface="+mj-lt"/>
                <a:cs typeface="Courier New" panose="02070309020205020404" pitchFamily="49" charset="0"/>
              </a:rPr>
              <a:t>-id</a:t>
            </a:r>
          </a:p>
        </p:txBody>
      </p:sp>
      <p:sp>
        <p:nvSpPr>
          <p:cNvPr id="2" name="Rectangle 1">
            <a:extLst>
              <a:ext uri="{FF2B5EF4-FFF2-40B4-BE49-F238E27FC236}">
                <a16:creationId xmlns:a16="http://schemas.microsoft.com/office/drawing/2014/main" id="{F17F8B18-28FC-4333-8E65-06B5E24515F0}"/>
              </a:ext>
            </a:extLst>
          </p:cNvPr>
          <p:cNvSpPr/>
          <p:nvPr/>
        </p:nvSpPr>
        <p:spPr>
          <a:xfrm>
            <a:off x="474660" y="1921562"/>
            <a:ext cx="7642048" cy="584775"/>
          </a:xfrm>
          <a:prstGeom prst="rect">
            <a:avLst/>
          </a:prstGeom>
        </p:spPr>
        <p:txBody>
          <a:bodyPr wrap="square">
            <a:spAutoFit/>
          </a:bodyPr>
          <a:lstStyle/>
          <a:p>
            <a:pPr rtl="0"/>
            <a:r>
              <a:rPr lang="es-419" sz="1600" dirty="0">
                <a:solidFill>
                  <a:srgbClr val="000000"/>
                </a:solidFill>
              </a:rPr>
              <a:t>Elimine los comandos de red utilizando la forma </a:t>
            </a:r>
            <a:r>
              <a:rPr lang="es-419" sz="1600" b="1" dirty="0">
                <a:solidFill>
                  <a:srgbClr val="000000"/>
                </a:solidFill>
              </a:rPr>
              <a:t>no </a:t>
            </a:r>
            <a:r>
              <a:rPr lang="es-419" sz="1600" dirty="0">
                <a:solidFill>
                  <a:srgbClr val="000000"/>
                </a:solidFill>
              </a:rPr>
              <a:t>del comando. Luego vaya a cada interfaz y configure el comando </a:t>
            </a:r>
            <a:r>
              <a:rPr lang="es-419" sz="1600" b="1" dirty="0" err="1">
                <a:solidFill>
                  <a:srgbClr val="000000"/>
                </a:solidFill>
              </a:rPr>
              <a:t>ip</a:t>
            </a:r>
            <a:r>
              <a:rPr lang="es-419" sz="1600" b="1" dirty="0">
                <a:solidFill>
                  <a:srgbClr val="000000"/>
                </a:solidFill>
              </a:rPr>
              <a:t> </a:t>
            </a:r>
            <a:r>
              <a:rPr lang="es-419" sz="1600" b="1" dirty="0" err="1">
                <a:solidFill>
                  <a:srgbClr val="000000"/>
                </a:solidFill>
              </a:rPr>
              <a:t>ospf</a:t>
            </a:r>
            <a:endParaRPr lang="es-419" sz="1600" b="1" dirty="0">
              <a:solidFill>
                <a:srgbClr val="000000"/>
              </a:solidFill>
            </a:endParaRPr>
          </a:p>
        </p:txBody>
      </p:sp>
      <p:sp>
        <p:nvSpPr>
          <p:cNvPr id="9" name="Rectangle 8">
            <a:extLst>
              <a:ext uri="{FF2B5EF4-FFF2-40B4-BE49-F238E27FC236}">
                <a16:creationId xmlns:a16="http://schemas.microsoft.com/office/drawing/2014/main" id="{4C821749-4067-2041-A80D-7A6788351F03}"/>
              </a:ext>
            </a:extLst>
          </p:cNvPr>
          <p:cNvSpPr/>
          <p:nvPr/>
        </p:nvSpPr>
        <p:spPr>
          <a:xfrm>
            <a:off x="1110633" y="2652990"/>
            <a:ext cx="6101644" cy="2123658"/>
          </a:xfrm>
          <a:prstGeom prst="rect">
            <a:avLst/>
          </a:prstGeom>
          <a:solidFill>
            <a:srgbClr val="000000"/>
          </a:solidFill>
        </p:spPr>
        <p:txBody>
          <a:bodyPr wrap="square">
            <a:spAutoFit/>
          </a:bodyPr>
          <a:lstStyle/>
          <a:p>
            <a:pPr rtl="0"/>
            <a:r>
              <a:rPr lang="es-419" sz="1200">
                <a:solidFill>
                  <a:srgbClr val="DFDFDF"/>
                </a:solidFill>
                <a:latin typeface="Courier New" panose="02070309020205020404" pitchFamily="49" charset="0"/>
              </a:rPr>
              <a:t>R1(config)# </a:t>
            </a:r>
            <a:r>
              <a:rPr lang="es-419" sz="1200" b="1">
                <a:solidFill>
                  <a:srgbClr val="DFDFDF"/>
                </a:solidFill>
                <a:latin typeface="Courier New" panose="02070309020205020404" pitchFamily="49" charset="0"/>
              </a:rPr>
              <a:t>router ospf 10</a:t>
            </a:r>
            <a:r>
              <a:rPr lang="es-419" sz="1200">
                <a:solidFill>
                  <a:srgbClr val="DFDFDF"/>
                </a:solidFill>
                <a:latin typeface="Courier New" panose="02070309020205020404" pitchFamily="49" charset="0"/>
              </a:rPr>
              <a:t> </a:t>
            </a:r>
          </a:p>
          <a:p>
            <a:pPr rtl="0"/>
            <a:r>
              <a:rPr lang="es-419" sz="1200">
                <a:solidFill>
                  <a:srgbClr val="DFDFDF"/>
                </a:solidFill>
                <a:latin typeface="Courier New" panose="02070309020205020404" pitchFamily="49" charset="0"/>
              </a:rPr>
              <a:t>R1 (config-router) # </a:t>
            </a:r>
            <a:r>
              <a:rPr lang="es-419" sz="1200" b="1">
                <a:solidFill>
                  <a:srgbClr val="DFDFDF"/>
                </a:solidFill>
                <a:latin typeface="Courier New" panose="02070309020205020404" pitchFamily="49" charset="0"/>
              </a:rPr>
              <a:t>no network 10.10.1.1 0.0.0.0 area 0</a:t>
            </a:r>
            <a:r>
              <a:rPr lang="es-419" sz="1200">
                <a:solidFill>
                  <a:srgbClr val="DFDFDF"/>
                </a:solidFill>
                <a:latin typeface="Courier New" panose="02070309020205020404" pitchFamily="49" charset="0"/>
              </a:rPr>
              <a:t> </a:t>
            </a:r>
          </a:p>
          <a:p>
            <a:pPr rtl="0"/>
            <a:r>
              <a:rPr lang="es-419" sz="1200">
                <a:solidFill>
                  <a:srgbClr val="DFDFDF"/>
                </a:solidFill>
                <a:latin typeface="Courier New" panose="02070309020205020404" pitchFamily="49" charset="0"/>
              </a:rPr>
              <a:t>R1 (config-router) # </a:t>
            </a:r>
            <a:r>
              <a:rPr lang="es-419" sz="1200" b="1">
                <a:solidFill>
                  <a:srgbClr val="DFDFDF"/>
                </a:solidFill>
                <a:latin typeface="Courier New" panose="02070309020205020404" pitchFamily="49" charset="0"/>
              </a:rPr>
              <a:t>no network 10.1.1.5 0.0.0.0 area 0</a:t>
            </a:r>
            <a:r>
              <a:rPr lang="es-419" sz="1200">
                <a:solidFill>
                  <a:srgbClr val="DFDFDF"/>
                </a:solidFill>
                <a:latin typeface="Courier New" panose="02070309020205020404" pitchFamily="49" charset="0"/>
              </a:rPr>
              <a:t> </a:t>
            </a:r>
          </a:p>
          <a:p>
            <a:pPr rtl="0"/>
            <a:r>
              <a:rPr lang="es-419" sz="1200">
                <a:solidFill>
                  <a:srgbClr val="DFDFDF"/>
                </a:solidFill>
                <a:latin typeface="Courier New" panose="02070309020205020404" pitchFamily="49" charset="0"/>
              </a:rPr>
              <a:t>R1 (config-router) # </a:t>
            </a:r>
            <a:r>
              <a:rPr lang="es-419" sz="1200" b="1">
                <a:solidFill>
                  <a:srgbClr val="DFDFDF"/>
                </a:solidFill>
                <a:latin typeface="Courier New" panose="02070309020205020404" pitchFamily="49" charset="0"/>
              </a:rPr>
              <a:t>no network 10.1.1.14 0.0.0.0 area 0</a:t>
            </a:r>
            <a:r>
              <a:rPr lang="es-419" sz="1200">
                <a:solidFill>
                  <a:srgbClr val="DFDFDF"/>
                </a:solidFill>
                <a:latin typeface="Courier New" panose="02070309020205020404" pitchFamily="49" charset="0"/>
              </a:rPr>
              <a:t> </a:t>
            </a:r>
          </a:p>
          <a:p>
            <a:pPr rtl="0"/>
            <a:r>
              <a:rPr lang="es-419" sz="1200">
                <a:solidFill>
                  <a:srgbClr val="DFDFDF"/>
                </a:solidFill>
                <a:latin typeface="Courier New" panose="02070309020205020404" pitchFamily="49" charset="0"/>
              </a:rPr>
              <a:t>R1(config-router)# </a:t>
            </a:r>
            <a:r>
              <a:rPr lang="es-419" sz="1200" b="1">
                <a:solidFill>
                  <a:srgbClr val="DFDFDF"/>
                </a:solidFill>
                <a:latin typeface="Courier New" panose="02070309020205020404" pitchFamily="49" charset="0"/>
              </a:rPr>
              <a:t>interface GigabitEthernet 0/0/0</a:t>
            </a:r>
            <a:r>
              <a:rPr lang="es-419" sz="1200">
                <a:solidFill>
                  <a:srgbClr val="DFDFDF"/>
                </a:solidFill>
                <a:latin typeface="Courier New" panose="02070309020205020404" pitchFamily="49" charset="0"/>
              </a:rPr>
              <a:t> </a:t>
            </a:r>
          </a:p>
          <a:p>
            <a:pPr rtl="0"/>
            <a:r>
              <a:rPr lang="es-419" sz="1200">
                <a:solidFill>
                  <a:srgbClr val="DFDFDF"/>
                </a:solidFill>
                <a:latin typeface="Courier New" panose="02070309020205020404" pitchFamily="49" charset="0"/>
              </a:rPr>
              <a:t>R1 (config-if) # </a:t>
            </a:r>
            <a:r>
              <a:rPr lang="es-419" sz="1200" b="1">
                <a:solidFill>
                  <a:srgbClr val="DFDFDF"/>
                </a:solidFill>
                <a:latin typeface="Courier New" panose="02070309020205020404" pitchFamily="49" charset="0"/>
              </a:rPr>
              <a:t>ip ospf 10 área 0</a:t>
            </a:r>
            <a:r>
              <a:rPr lang="es-419" sz="1200">
                <a:solidFill>
                  <a:srgbClr val="DFDFDF"/>
                </a:solidFill>
                <a:latin typeface="Courier New" panose="02070309020205020404" pitchFamily="49" charset="0"/>
              </a:rPr>
              <a:t> </a:t>
            </a:r>
          </a:p>
          <a:p>
            <a:pPr rtl="0"/>
            <a:r>
              <a:rPr lang="es-419" sz="1200">
                <a:solidFill>
                  <a:srgbClr val="DFDFDF"/>
                </a:solidFill>
                <a:latin typeface="Courier New" panose="02070309020205020404" pitchFamily="49" charset="0"/>
              </a:rPr>
              <a:t>R1(config-if)# </a:t>
            </a:r>
            <a:r>
              <a:rPr lang="es-419" sz="1200" b="1">
                <a:solidFill>
                  <a:srgbClr val="DFDFDF"/>
                </a:solidFill>
                <a:latin typeface="Courier New" panose="02070309020205020404" pitchFamily="49" charset="0"/>
              </a:rPr>
              <a:t>interface GigabitEthernet 0/0/1</a:t>
            </a:r>
            <a:r>
              <a:rPr lang="es-419" sz="1200">
                <a:solidFill>
                  <a:srgbClr val="DFDFDF"/>
                </a:solidFill>
                <a:latin typeface="Courier New" panose="02070309020205020404" pitchFamily="49" charset="0"/>
              </a:rPr>
              <a:t> </a:t>
            </a:r>
          </a:p>
          <a:p>
            <a:pPr rtl="0"/>
            <a:r>
              <a:rPr lang="es-419" sz="1200">
                <a:solidFill>
                  <a:srgbClr val="DFDFDF"/>
                </a:solidFill>
                <a:latin typeface="Courier New" panose="02070309020205020404" pitchFamily="49" charset="0"/>
              </a:rPr>
              <a:t>R1 (config-if) # </a:t>
            </a:r>
            <a:r>
              <a:rPr lang="es-419" sz="1200" b="1">
                <a:solidFill>
                  <a:srgbClr val="DFDFDF"/>
                </a:solidFill>
                <a:latin typeface="Courier New" panose="02070309020205020404" pitchFamily="49" charset="0"/>
              </a:rPr>
              <a:t>ip ospf 10 área 0</a:t>
            </a:r>
            <a:r>
              <a:rPr lang="es-419" sz="1200">
                <a:solidFill>
                  <a:srgbClr val="DFDFDF"/>
                </a:solidFill>
                <a:latin typeface="Courier New" panose="02070309020205020404" pitchFamily="49" charset="0"/>
              </a:rPr>
              <a:t> </a:t>
            </a:r>
          </a:p>
          <a:p>
            <a:pPr rtl="0"/>
            <a:r>
              <a:rPr lang="es-419" sz="1200">
                <a:solidFill>
                  <a:srgbClr val="DFDFDF"/>
                </a:solidFill>
                <a:latin typeface="Courier New" panose="02070309020205020404" pitchFamily="49" charset="0"/>
              </a:rPr>
              <a:t>R1(config-if)# </a:t>
            </a:r>
            <a:r>
              <a:rPr lang="es-419" sz="1200" b="1">
                <a:solidFill>
                  <a:srgbClr val="DFDFDF"/>
                </a:solidFill>
                <a:latin typeface="Courier New" panose="02070309020205020404" pitchFamily="49" charset="0"/>
              </a:rPr>
              <a:t>interface Loopback 0</a:t>
            </a:r>
            <a:r>
              <a:rPr lang="es-419" sz="1200">
                <a:solidFill>
                  <a:srgbClr val="DFDFDF"/>
                </a:solidFill>
                <a:latin typeface="Courier New" panose="02070309020205020404" pitchFamily="49" charset="0"/>
              </a:rPr>
              <a:t> </a:t>
            </a:r>
          </a:p>
          <a:p>
            <a:pPr rtl="0"/>
            <a:r>
              <a:rPr lang="es-419" sz="1200">
                <a:solidFill>
                  <a:srgbClr val="DFDFDF"/>
                </a:solidFill>
                <a:latin typeface="Courier New" panose="02070309020205020404" pitchFamily="49" charset="0"/>
              </a:rPr>
              <a:t>R1 (config-if) # </a:t>
            </a:r>
            <a:r>
              <a:rPr lang="es-419" sz="1200" b="1">
                <a:solidFill>
                  <a:srgbClr val="DFDFDF"/>
                </a:solidFill>
                <a:latin typeface="Courier New" panose="02070309020205020404" pitchFamily="49" charset="0"/>
              </a:rPr>
              <a:t>ip ospf 10 área 0</a:t>
            </a:r>
            <a:r>
              <a:rPr lang="es-419" sz="1200">
                <a:solidFill>
                  <a:srgbClr val="DFDFDF"/>
                </a:solidFill>
                <a:latin typeface="Courier New" panose="02070309020205020404" pitchFamily="49" charset="0"/>
              </a:rPr>
              <a:t> </a:t>
            </a:r>
          </a:p>
          <a:p>
            <a:pPr rtl="0"/>
            <a:r>
              <a:rPr lang="es-419" sz="1200">
                <a:solidFill>
                  <a:srgbClr val="DFDFDF"/>
                </a:solidFill>
                <a:latin typeface="Courier New" panose="02070309020205020404" pitchFamily="49" charset="0"/>
              </a:rPr>
              <a:t>R1(config-if)#</a:t>
            </a:r>
          </a:p>
        </p:txBody>
      </p:sp>
    </p:spTree>
    <p:custDataLst>
      <p:tags r:id="rId1"/>
    </p:custDataLst>
    <p:extLst>
      <p:ext uri="{BB962C8B-B14F-4D97-AF65-F5344CB8AC3E}">
        <p14:creationId xmlns:p14="http://schemas.microsoft.com/office/powerpoint/2010/main" val="260066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c15="http://schemas.microsoft.com/office/drawing/2012/chart">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pPr rtl="0"/>
            <a:r>
              <a:rPr lang="es-419" sz="1600"/>
              <a:t>Redes OSPF punto a punto</a:t>
            </a:r>
            <a:br>
              <a:rPr lang="en-US" dirty="0"/>
            </a:br>
            <a:r>
              <a:rPr lang="es-419" sz="2400"/>
              <a:t>Configurar interfaces pasivas</a:t>
            </a:r>
          </a:p>
        </p:txBody>
      </p:sp>
      <p:sp>
        <p:nvSpPr>
          <p:cNvPr id="4" name="Content Placeholder 3">
            <a:extLst>
              <a:ext uri="{FF2B5EF4-FFF2-40B4-BE49-F238E27FC236}">
                <a16:creationId xmlns:a16="http://schemas.microsoft.com/office/drawing/2014/main" id="{AB72E156-A14E-F742-99BD-7F6D1141E944}"/>
              </a:ext>
            </a:extLst>
          </p:cNvPr>
          <p:cNvSpPr>
            <a:spLocks noGrp="1"/>
          </p:cNvSpPr>
          <p:nvPr>
            <p:ph idx="1"/>
          </p:nvPr>
        </p:nvSpPr>
        <p:spPr>
          <a:xfrm>
            <a:off x="474662" y="743126"/>
            <a:ext cx="8280057" cy="3678608"/>
          </a:xfrm>
        </p:spPr>
        <p:txBody>
          <a:bodyPr/>
          <a:lstStyle/>
          <a:p>
            <a:pPr marL="0" indent="0" algn="l" rtl="0"/>
            <a:r>
              <a:rPr lang="es-419" sz="1600">
                <a:solidFill>
                  <a:srgbClr val="000000"/>
                </a:solidFill>
              </a:rPr>
              <a:t>De manera predeterminada, los mensajes OSPF se reenvían por todas las interfaces con OSPF habilitado. Sin embargo, estos mensajes solo necesitan enviarse por las interfaces que se conectan a otros routers con OSPF habilitado.</a:t>
            </a:r>
          </a:p>
          <a:p>
            <a:pPr marL="0" indent="0" algn="l" rtl="0"/>
            <a:r>
              <a:rPr lang="es-419" sz="1600">
                <a:solidFill>
                  <a:srgbClr val="000000"/>
                </a:solidFill>
              </a:rPr>
              <a:t>El envío de mensajes innecesarios en una LAN afecta la red de tres maneras:</a:t>
            </a:r>
          </a:p>
          <a:p>
            <a:pPr marL="285750" indent="-285750" algn="l" rtl="0">
              <a:buFont typeface="Arial" panose="020B0604020202020204" pitchFamily="34" charset="0"/>
              <a:buChar char="•"/>
            </a:pPr>
            <a:r>
              <a:rPr lang="es-419" sz="1600" b="1">
                <a:solidFill>
                  <a:srgbClr val="000000"/>
                </a:solidFill>
              </a:rPr>
              <a:t>Uso ineficaz del ancho de banda</a:t>
            </a:r>
            <a:r>
              <a:rPr lang="es-419" sz="1600">
                <a:solidFill>
                  <a:srgbClr val="000000"/>
                </a:solidFill>
              </a:rPr>
              <a:t> -se consume el ancho de banda disponible con el transporte de mensajes innecesarios.</a:t>
            </a:r>
          </a:p>
          <a:p>
            <a:pPr marL="285750" indent="-285750" algn="l" rtl="0">
              <a:buFont typeface="Arial" panose="020B0604020202020204" pitchFamily="34" charset="0"/>
              <a:buChar char="•"/>
            </a:pPr>
            <a:r>
              <a:rPr lang="es-419" sz="1600" b="1">
                <a:solidFill>
                  <a:srgbClr val="000000"/>
                </a:solidFill>
              </a:rPr>
              <a:t>Uso ineficaz de los recurso:</a:t>
            </a:r>
            <a:r>
              <a:rPr lang="es-419" sz="1600">
                <a:solidFill>
                  <a:srgbClr val="000000"/>
                </a:solidFill>
              </a:rPr>
              <a:t> - Todos los dispositivos en la LAN deben procesar el mensaje y, finalmente, descartarlo.</a:t>
            </a:r>
          </a:p>
          <a:p>
            <a:pPr marL="285750" indent="-285750" algn="l" rtl="0">
              <a:buFont typeface="Arial" panose="020B0604020202020204" pitchFamily="34" charset="0"/>
              <a:buChar char="•"/>
            </a:pPr>
            <a:r>
              <a:rPr lang="es-419" sz="1600" b="1">
                <a:solidFill>
                  <a:srgbClr val="000000"/>
                </a:solidFill>
              </a:rPr>
              <a:t>Mayor riesgo de seguridad</a:t>
            </a:r>
            <a:r>
              <a:rPr lang="es-419" sz="1600">
                <a:solidFill>
                  <a:srgbClr val="000000"/>
                </a:solidFill>
              </a:rPr>
              <a:t> : sin configuraciones de seguridad OSPF adicionales, los mensajes OSPF se pueden interceptar con software de detección de paquetes. Las actualizaciones de routing se pueden modificar y enviar de regreso al router, lo que daña la tabla de routing con métricas falsas que direccionan erróneamente el tráfico.</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2392772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c15="http://schemas.microsoft.com/office/drawing/2012/chart">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pPr rtl="0"/>
            <a:r>
              <a:rPr lang="es-419" sz="1600"/>
              <a:t>Redes OSPF punto a punto</a:t>
            </a:r>
            <a:br>
              <a:rPr lang="en-US" dirty="0"/>
            </a:br>
            <a:r>
              <a:rPr lang="es-419" sz="2400"/>
              <a:t>Configure las interfaces pasivas</a:t>
            </a:r>
          </a:p>
        </p:txBody>
      </p:sp>
      <p:sp>
        <p:nvSpPr>
          <p:cNvPr id="5" name="Content Placeholder 4">
            <a:extLst>
              <a:ext uri="{FF2B5EF4-FFF2-40B4-BE49-F238E27FC236}">
                <a16:creationId xmlns:a16="http://schemas.microsoft.com/office/drawing/2014/main" id="{EB0BDB27-D916-344D-802C-6AE1E967CC9E}"/>
              </a:ext>
            </a:extLst>
          </p:cNvPr>
          <p:cNvSpPr>
            <a:spLocks noGrp="1"/>
          </p:cNvSpPr>
          <p:nvPr>
            <p:ph idx="1"/>
          </p:nvPr>
        </p:nvSpPr>
        <p:spPr>
          <a:xfrm>
            <a:off x="474662" y="743126"/>
            <a:ext cx="3284537" cy="3678608"/>
          </a:xfrm>
        </p:spPr>
        <p:txBody>
          <a:bodyPr/>
          <a:lstStyle/>
          <a:p>
            <a:pPr marL="342900" indent="-342900" algn="l" rtl="0">
              <a:buFont typeface="Arial" panose="020B0604020202020204" pitchFamily="34" charset="0"/>
              <a:buChar char="•"/>
            </a:pPr>
            <a:r>
              <a:rPr lang="es-419" sz="1600" dirty="0">
                <a:solidFill>
                  <a:srgbClr val="000000"/>
                </a:solidFill>
              </a:rPr>
              <a:t>Utilice el comando</a:t>
            </a:r>
            <a:r>
              <a:rPr lang="es-419" sz="1600" b="1" dirty="0">
                <a:solidFill>
                  <a:srgbClr val="000000"/>
                </a:solidFill>
              </a:rPr>
              <a:t> </a:t>
            </a:r>
            <a:r>
              <a:rPr lang="es-419" sz="1600" b="1" dirty="0" err="1">
                <a:solidFill>
                  <a:srgbClr val="00B0F0"/>
                </a:solidFill>
              </a:rPr>
              <a:t>passive</a:t>
            </a:r>
            <a:r>
              <a:rPr lang="es-419" sz="1600" b="1" dirty="0">
                <a:solidFill>
                  <a:srgbClr val="00B0F0"/>
                </a:solidFill>
              </a:rPr>
              <a:t>-interface</a:t>
            </a:r>
            <a:r>
              <a:rPr lang="es-419" sz="1600" dirty="0">
                <a:solidFill>
                  <a:srgbClr val="000000"/>
                </a:solidFill>
              </a:rPr>
              <a:t> del modo de configuración del </a:t>
            </a:r>
            <a:r>
              <a:rPr lang="es-419" sz="1600" dirty="0" err="1">
                <a:solidFill>
                  <a:srgbClr val="000000"/>
                </a:solidFill>
              </a:rPr>
              <a:t>router</a:t>
            </a:r>
            <a:r>
              <a:rPr lang="es-419" sz="1600" dirty="0">
                <a:solidFill>
                  <a:srgbClr val="000000"/>
                </a:solidFill>
              </a:rPr>
              <a:t> para evitar la transmisión de mensajes de </a:t>
            </a:r>
            <a:r>
              <a:rPr lang="es-419" sz="1600" dirty="0" err="1">
                <a:solidFill>
                  <a:srgbClr val="000000"/>
                </a:solidFill>
              </a:rPr>
              <a:t>routing</a:t>
            </a:r>
            <a:r>
              <a:rPr lang="es-419" sz="1600" dirty="0">
                <a:solidFill>
                  <a:srgbClr val="000000"/>
                </a:solidFill>
              </a:rPr>
              <a:t> a través de una interfaz del </a:t>
            </a:r>
            <a:r>
              <a:rPr lang="es-419" sz="1600" dirty="0" err="1">
                <a:solidFill>
                  <a:srgbClr val="000000"/>
                </a:solidFill>
              </a:rPr>
              <a:t>router</a:t>
            </a:r>
            <a:r>
              <a:rPr lang="es-419" sz="1600" dirty="0">
                <a:solidFill>
                  <a:srgbClr val="000000"/>
                </a:solidFill>
              </a:rPr>
              <a:t> y permitir que se anuncie esa red a otros </a:t>
            </a:r>
            <a:r>
              <a:rPr lang="es-419" sz="1600" dirty="0" err="1">
                <a:solidFill>
                  <a:srgbClr val="000000"/>
                </a:solidFill>
              </a:rPr>
              <a:t>routers</a:t>
            </a:r>
            <a:r>
              <a:rPr lang="es-419" sz="1600" dirty="0">
                <a:solidFill>
                  <a:srgbClr val="000000"/>
                </a:solidFill>
              </a:rPr>
              <a:t>. </a:t>
            </a:r>
          </a:p>
          <a:p>
            <a:pPr marL="342900" indent="-342900" algn="l" rtl="0">
              <a:buFont typeface="Arial" panose="020B0604020202020204" pitchFamily="34" charset="0"/>
              <a:buChar char="•"/>
            </a:pPr>
            <a:r>
              <a:rPr lang="es-419" sz="1600" dirty="0">
                <a:solidFill>
                  <a:srgbClr val="000000"/>
                </a:solidFill>
              </a:rPr>
              <a:t>El comando </a:t>
            </a:r>
            <a:r>
              <a:rPr lang="es-419" sz="1600" b="1" dirty="0">
                <a:solidFill>
                  <a:srgbClr val="00B0F0"/>
                </a:solidFill>
              </a:rPr>
              <a:t>show </a:t>
            </a:r>
            <a:r>
              <a:rPr lang="es-419" sz="1600" b="1" dirty="0" err="1">
                <a:solidFill>
                  <a:srgbClr val="00B0F0"/>
                </a:solidFill>
              </a:rPr>
              <a:t>ip</a:t>
            </a:r>
            <a:r>
              <a:rPr lang="es-419" sz="1600" b="1" dirty="0">
                <a:solidFill>
                  <a:srgbClr val="00B0F0"/>
                </a:solidFill>
              </a:rPr>
              <a:t> </a:t>
            </a:r>
            <a:r>
              <a:rPr lang="es-419" sz="1600" b="1" dirty="0" err="1">
                <a:solidFill>
                  <a:srgbClr val="00B0F0"/>
                </a:solidFill>
              </a:rPr>
              <a:t>protocols</a:t>
            </a:r>
            <a:r>
              <a:rPr lang="es-419" sz="1600" dirty="0">
                <a:solidFill>
                  <a:srgbClr val="00B0F0"/>
                </a:solidFill>
              </a:rPr>
              <a:t> </a:t>
            </a:r>
            <a:r>
              <a:rPr lang="es-419" sz="1600" dirty="0">
                <a:solidFill>
                  <a:srgbClr val="000000"/>
                </a:solidFill>
              </a:rPr>
              <a:t>se utiliza para verificar que la interfaz Gigabit Ethernet es pasiva.</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D2833F6F-6EDB-644E-85EB-2727E0D430C9}"/>
              </a:ext>
            </a:extLst>
          </p:cNvPr>
          <p:cNvPicPr>
            <a:picLocks noChangeAspect="1"/>
          </p:cNvPicPr>
          <p:nvPr/>
        </p:nvPicPr>
        <p:blipFill>
          <a:blip r:embed="rId4"/>
          <a:stretch>
            <a:fillRect/>
          </a:stretch>
        </p:blipFill>
        <p:spPr>
          <a:xfrm>
            <a:off x="4097867" y="665877"/>
            <a:ext cx="4798483" cy="4185258"/>
          </a:xfrm>
          <a:prstGeom prst="rect">
            <a:avLst/>
          </a:prstGeom>
        </p:spPr>
      </p:pic>
    </p:spTree>
    <p:custDataLst>
      <p:tags r:id="rId1"/>
    </p:custDataLst>
    <p:extLst>
      <p:ext uri="{BB962C8B-B14F-4D97-AF65-F5344CB8AC3E}">
        <p14:creationId xmlns:p14="http://schemas.microsoft.com/office/powerpoint/2010/main" val="260279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c15="http://schemas.microsoft.com/office/drawing/2012/chart">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pPr rtl="0"/>
            <a:r>
              <a:rPr lang="es-419" sz="1600"/>
              <a:t>Redes OSPF punto a punto Redes</a:t>
            </a:r>
            <a:br>
              <a:rPr lang="en-US" dirty="0"/>
            </a:br>
            <a:r>
              <a:rPr lang="es-419" sz="2400"/>
              <a:t>OSPF Punto a Punto</a:t>
            </a:r>
            <a:r>
              <a:rPr lang="es-419" sz="1600"/>
              <a:t>OSPF</a:t>
            </a:r>
          </a:p>
        </p:txBody>
      </p:sp>
      <p:sp>
        <p:nvSpPr>
          <p:cNvPr id="4" name="Content Placeholder 3">
            <a:extLst>
              <a:ext uri="{FF2B5EF4-FFF2-40B4-BE49-F238E27FC236}">
                <a16:creationId xmlns:a16="http://schemas.microsoft.com/office/drawing/2014/main" id="{42E474EE-E44C-2C49-9DD4-6D60C5BA1BCC}"/>
              </a:ext>
            </a:extLst>
          </p:cNvPr>
          <p:cNvSpPr>
            <a:spLocks noGrp="1"/>
          </p:cNvSpPr>
          <p:nvPr>
            <p:ph idx="1"/>
          </p:nvPr>
        </p:nvSpPr>
        <p:spPr>
          <a:xfrm>
            <a:off x="474662" y="743126"/>
            <a:ext cx="8280057" cy="1387125"/>
          </a:xfrm>
        </p:spPr>
        <p:txBody>
          <a:bodyPr/>
          <a:lstStyle/>
          <a:p>
            <a:pPr marL="0" indent="0" algn="l" rtl="0"/>
            <a:r>
              <a:rPr lang="es-419" sz="1600" dirty="0">
                <a:solidFill>
                  <a:srgbClr val="000000"/>
                </a:solidFill>
              </a:rPr>
              <a:t>De forma predeterminada, los </a:t>
            </a:r>
            <a:r>
              <a:rPr lang="es-419" sz="1600" dirty="0" err="1">
                <a:solidFill>
                  <a:srgbClr val="000000"/>
                </a:solidFill>
              </a:rPr>
              <a:t>routers</a:t>
            </a:r>
            <a:r>
              <a:rPr lang="es-419" sz="1600" dirty="0">
                <a:solidFill>
                  <a:srgbClr val="000000"/>
                </a:solidFill>
              </a:rPr>
              <a:t> Cisco eligen DR y BDR en las interfaces Ethernet, incluso si solo hay otro dispositivo en el enlace. Puede verificarlo con el comando </a:t>
            </a:r>
            <a:r>
              <a:rPr lang="es-419" sz="1600" b="1" dirty="0">
                <a:solidFill>
                  <a:srgbClr val="00B0F0"/>
                </a:solidFill>
              </a:rPr>
              <a:t>show </a:t>
            </a:r>
            <a:r>
              <a:rPr lang="es-419" sz="1600" b="1" dirty="0" err="1">
                <a:solidFill>
                  <a:srgbClr val="00B0F0"/>
                </a:solidFill>
              </a:rPr>
              <a:t>ip</a:t>
            </a:r>
            <a:r>
              <a:rPr lang="es-419" sz="1600" b="1" dirty="0">
                <a:solidFill>
                  <a:srgbClr val="00B0F0"/>
                </a:solidFill>
              </a:rPr>
              <a:t> </a:t>
            </a:r>
            <a:r>
              <a:rPr lang="es-419" sz="1600" b="1" dirty="0" err="1">
                <a:solidFill>
                  <a:srgbClr val="00B0F0"/>
                </a:solidFill>
              </a:rPr>
              <a:t>ospf</a:t>
            </a:r>
            <a:r>
              <a:rPr lang="es-419" sz="1600" b="1" dirty="0">
                <a:solidFill>
                  <a:srgbClr val="00B0F0"/>
                </a:solidFill>
              </a:rPr>
              <a:t> interface</a:t>
            </a:r>
            <a:r>
              <a:rPr lang="es-419" sz="1600" dirty="0">
                <a:solidFill>
                  <a:srgbClr val="000000"/>
                </a:solidFill>
              </a:rPr>
              <a:t> . El proceso de elección de DR/ BDR es innecesario ya que solo puede haber dos </a:t>
            </a:r>
            <a:r>
              <a:rPr lang="es-419" sz="1600" dirty="0" err="1">
                <a:solidFill>
                  <a:srgbClr val="000000"/>
                </a:solidFill>
              </a:rPr>
              <a:t>routers</a:t>
            </a:r>
            <a:r>
              <a:rPr lang="es-419" sz="1600" dirty="0">
                <a:solidFill>
                  <a:srgbClr val="000000"/>
                </a:solidFill>
              </a:rPr>
              <a:t> en la red punto a punto entre R1 y R2. Observe que en el resultado del </a:t>
            </a:r>
            <a:r>
              <a:rPr lang="es-419" sz="1600" dirty="0" err="1">
                <a:solidFill>
                  <a:srgbClr val="000000"/>
                </a:solidFill>
              </a:rPr>
              <a:t>router</a:t>
            </a:r>
            <a:r>
              <a:rPr lang="es-419" sz="1600" dirty="0">
                <a:solidFill>
                  <a:srgbClr val="000000"/>
                </a:solidFill>
              </a:rPr>
              <a:t> ha designado el tipo de red como </a:t>
            </a:r>
            <a:r>
              <a:rPr lang="es-419" sz="1600" b="1" dirty="0">
                <a:solidFill>
                  <a:srgbClr val="00B0F0"/>
                </a:solidFill>
              </a:rPr>
              <a:t>Broadcast</a:t>
            </a:r>
            <a:r>
              <a:rPr lang="es-419" sz="1600" dirty="0">
                <a:solidFill>
                  <a:srgbClr val="000000"/>
                </a:solidFill>
              </a:rPr>
              <a:t>. </a:t>
            </a:r>
          </a:p>
        </p:txBody>
      </p:sp>
      <p:sp>
        <p:nvSpPr>
          <p:cNvPr id="6" name="Rectangle 5">
            <a:extLst>
              <a:ext uri="{FF2B5EF4-FFF2-40B4-BE49-F238E27FC236}">
                <a16:creationId xmlns:a16="http://schemas.microsoft.com/office/drawing/2014/main" id="{DD83802F-65B3-0A43-977D-F6A2EB5CB8AE}"/>
              </a:ext>
            </a:extLst>
          </p:cNvPr>
          <p:cNvSpPr/>
          <p:nvPr/>
        </p:nvSpPr>
        <p:spPr>
          <a:xfrm>
            <a:off x="677597" y="2203294"/>
            <a:ext cx="7874186" cy="2308324"/>
          </a:xfrm>
          <a:prstGeom prst="rect">
            <a:avLst/>
          </a:prstGeom>
          <a:solidFill>
            <a:srgbClr val="000000"/>
          </a:solidFill>
        </p:spPr>
        <p:txBody>
          <a:bodyPr wrap="square">
            <a:spAutoFit/>
          </a:bodyPr>
          <a:lstStyle/>
          <a:p>
            <a:pPr rtl="0"/>
            <a:r>
              <a:rPr lang="es-419" sz="1200">
                <a:solidFill>
                  <a:srgbClr val="DFDFDF"/>
                </a:solidFill>
                <a:latin typeface="Courier New" panose="02070309020205020404" pitchFamily="49" charset="0"/>
              </a:rPr>
              <a:t>R1# </a:t>
            </a:r>
            <a:r>
              <a:rPr lang="es-419" sz="1200" b="1">
                <a:solidFill>
                  <a:srgbClr val="FFFFFF"/>
                </a:solidFill>
                <a:latin typeface="Courier New" panose="02070309020205020404" pitchFamily="49" charset="0"/>
              </a:rPr>
              <a:t>show ip ospf interface GigabitEthernet 0/0/0</a:t>
            </a:r>
          </a:p>
          <a:p>
            <a:pPr rtl="0"/>
            <a:r>
              <a:rPr lang="es-419" sz="1200">
                <a:solidFill>
                  <a:srgbClr val="DFDFDF"/>
                </a:solidFill>
                <a:latin typeface="Courier New" panose="02070309020205020404" pitchFamily="49" charset="0"/>
              </a:rPr>
              <a:t>GigabitEthernet0/0/0 is up, line protocol is up </a:t>
            </a:r>
          </a:p>
          <a:p>
            <a:pPr rtl="0"/>
            <a:r>
              <a:rPr lang="es-419" sz="1200">
                <a:solidFill>
                  <a:srgbClr val="DFDFDF"/>
                </a:solidFill>
                <a:latin typeface="Courier New" panose="02070309020205020404" pitchFamily="49" charset="0"/>
              </a:rPr>
              <a:t>  Internet Address 10.1.1.5/30, Area 0, Attached via Interface Enable</a:t>
            </a:r>
          </a:p>
          <a:p>
            <a:pPr rtl="0"/>
            <a:r>
              <a:rPr lang="es-419" sz="1200">
                <a:solidFill>
                  <a:srgbClr val="DFDFDF"/>
                </a:solidFill>
                <a:latin typeface="Courier New" panose="02070309020205020404" pitchFamily="49" charset="0"/>
              </a:rPr>
              <a:t>  Process ID 10, Router ID 1.1.1.1, </a:t>
            </a:r>
            <a:r>
              <a:rPr lang="es-419" sz="1200">
                <a:solidFill>
                  <a:srgbClr val="FBAB18"/>
                </a:solidFill>
                <a:latin typeface="Courier New" panose="02070309020205020404" pitchFamily="49" charset="0"/>
              </a:rPr>
              <a:t>Network Type BROADCAST</a:t>
            </a:r>
            <a:r>
              <a:rPr lang="es-419" sz="1200">
                <a:solidFill>
                  <a:srgbClr val="DFDFDF"/>
                </a:solidFill>
                <a:latin typeface="Courier New" panose="02070309020205020404" pitchFamily="49" charset="0"/>
              </a:rPr>
              <a:t>, Cost: 1 </a:t>
            </a:r>
          </a:p>
          <a:p>
            <a:pPr rtl="0"/>
            <a:r>
              <a:rPr lang="es-419" sz="1200">
                <a:solidFill>
                  <a:srgbClr val="DFDFDF"/>
                </a:solidFill>
                <a:latin typeface="Courier New" panose="02070309020205020404" pitchFamily="49" charset="0"/>
              </a:rPr>
              <a:t>  Topology-MTID Cost Disabled Shutdown Topology Name </a:t>
            </a:r>
          </a:p>
          <a:p>
            <a:pPr rtl="0"/>
            <a:r>
              <a:rPr lang="es-419" sz="1200">
                <a:solidFill>
                  <a:srgbClr val="DFDFDF"/>
                </a:solidFill>
                <a:latin typeface="Courier New" panose="02070309020205020404" pitchFamily="49" charset="0"/>
              </a:rPr>
              <a:t>        0 1 no no Base </a:t>
            </a:r>
          </a:p>
          <a:p>
            <a:pPr rtl="0"/>
            <a:r>
              <a:rPr lang="es-419" sz="1200">
                <a:solidFill>
                  <a:srgbClr val="DFDFDF"/>
                </a:solidFill>
                <a:latin typeface="Courier New" panose="02070309020205020404" pitchFamily="49" charset="0"/>
              </a:rPr>
              <a:t>  Enabled by interface config, including secondary ip addresses </a:t>
            </a:r>
          </a:p>
          <a:p>
            <a:pPr rtl="0"/>
            <a:r>
              <a:rPr lang="es-419" sz="1200">
                <a:solidFill>
                  <a:srgbClr val="DFDFDF"/>
                </a:solidFill>
                <a:latin typeface="Courier New" panose="02070309020205020404" pitchFamily="49" charset="0"/>
              </a:rPr>
              <a:t>  Transmit Delay is 1 sec, State BDR, Priority 1 </a:t>
            </a:r>
          </a:p>
          <a:p>
            <a:pPr rtl="0"/>
            <a:r>
              <a:rPr lang="es-419" sz="1200">
                <a:solidFill>
                  <a:srgbClr val="FBAB18"/>
                </a:solidFill>
                <a:latin typeface="Courier New" panose="02070309020205020404" pitchFamily="49" charset="0"/>
              </a:rPr>
              <a:t>  Designated Router (ID) 2.2.2.2, Interface address 10.1.1.6</a:t>
            </a:r>
            <a:r>
              <a:rPr lang="es-419" sz="1200">
                <a:solidFill>
                  <a:srgbClr val="DFDFDF"/>
                </a:solidFill>
                <a:latin typeface="Courier New" panose="02070309020205020404" pitchFamily="49" charset="0"/>
              </a:rPr>
              <a:t> </a:t>
            </a:r>
          </a:p>
          <a:p>
            <a:pPr rtl="0"/>
            <a:r>
              <a:rPr lang="es-419" sz="1200">
                <a:solidFill>
                  <a:srgbClr val="FBAB18"/>
                </a:solidFill>
                <a:latin typeface="Courier New" panose="02070309020205020404" pitchFamily="49" charset="0"/>
              </a:rPr>
              <a:t>  Backup Designated router (ID) 1.1.1.1, Interface address 10.1.1.5</a:t>
            </a:r>
            <a:r>
              <a:rPr lang="es-419" sz="1200">
                <a:solidFill>
                  <a:srgbClr val="DFDFDF"/>
                </a:solidFill>
                <a:latin typeface="Courier New" panose="02070309020205020404" pitchFamily="49" charset="0"/>
              </a:rPr>
              <a:t> </a:t>
            </a:r>
          </a:p>
          <a:p>
            <a:pPr rtl="0"/>
            <a:r>
              <a:rPr lang="es-419" sz="1200">
                <a:solidFill>
                  <a:srgbClr val="DFDFDF"/>
                </a:solidFill>
                <a:latin typeface="Courier New" panose="02070309020205020404" pitchFamily="49" charset="0"/>
              </a:rPr>
              <a:t>  Timer intervals configured, Hello 10, Dead 40, Wait 40, Retransmit 5 </a:t>
            </a:r>
          </a:p>
          <a:p>
            <a:pPr rtl="0"/>
            <a:r>
              <a:rPr lang="es-419" sz="1200">
                <a:solidFill>
                  <a:srgbClr val="DFDFDF"/>
                </a:solidFill>
                <a:latin typeface="Courier New" panose="02070309020205020404" pitchFamily="49" charset="0"/>
              </a:rPr>
              <a:t>    oob-resync timeout 40</a:t>
            </a:r>
          </a:p>
        </p:txBody>
      </p:sp>
    </p:spTree>
    <p:custDataLst>
      <p:tags r:id="rId1"/>
    </p:custDataLst>
    <p:extLst>
      <p:ext uri="{BB962C8B-B14F-4D97-AF65-F5344CB8AC3E}">
        <p14:creationId xmlns:p14="http://schemas.microsoft.com/office/powerpoint/2010/main" val="2726944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c15="http://schemas.microsoft.com/office/drawing/2012/chart">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Características y funciones de OSPF</a:t>
            </a:r>
            <a:br>
              <a:rPr lang="en-US" dirty="0"/>
            </a:br>
            <a:r>
              <a:rPr lang="es-419" sz="2400"/>
              <a:t>Introducción a OSPF</a:t>
            </a:r>
          </a:p>
        </p:txBody>
      </p:sp>
      <p:sp>
        <p:nvSpPr>
          <p:cNvPr id="4" name="Content Placeholder 3">
            <a:extLst>
              <a:ext uri="{FF2B5EF4-FFF2-40B4-BE49-F238E27FC236}">
                <a16:creationId xmlns:a16="http://schemas.microsoft.com/office/drawing/2014/main" id="{DD0E5AD1-958B-4947-B0A4-0EAFF13D8826}"/>
              </a:ext>
            </a:extLst>
          </p:cNvPr>
          <p:cNvSpPr>
            <a:spLocks noGrp="1"/>
          </p:cNvSpPr>
          <p:nvPr>
            <p:ph idx="1"/>
          </p:nvPr>
        </p:nvSpPr>
        <p:spPr>
          <a:xfrm>
            <a:off x="314241" y="1004553"/>
            <a:ext cx="8280057" cy="3689897"/>
          </a:xfrm>
        </p:spPr>
        <p:txBody>
          <a:bodyPr/>
          <a:lstStyle/>
          <a:p>
            <a:pPr marL="342900" indent="-342900" algn="l" rtl="0">
              <a:buFont typeface="Arial" panose="020B0604020202020204" pitchFamily="34" charset="0"/>
              <a:buChar char="•"/>
            </a:pPr>
            <a:r>
              <a:rPr lang="es-419" sz="1600" dirty="0">
                <a:solidFill>
                  <a:srgbClr val="000000"/>
                </a:solidFill>
              </a:rPr>
              <a:t>El protocolo OSPF  es un protocolo de </a:t>
            </a:r>
            <a:r>
              <a:rPr lang="es-419" sz="1600" dirty="0" err="1">
                <a:solidFill>
                  <a:srgbClr val="000000"/>
                </a:solidFill>
              </a:rPr>
              <a:t>routing</a:t>
            </a:r>
            <a:r>
              <a:rPr lang="es-419" sz="1600" dirty="0">
                <a:solidFill>
                  <a:srgbClr val="000000"/>
                </a:solidFill>
              </a:rPr>
              <a:t> de estado de enlace desarrollado como alternativa del protocolo de </a:t>
            </a:r>
            <a:r>
              <a:rPr lang="es-419" sz="1600" dirty="0" err="1">
                <a:solidFill>
                  <a:srgbClr val="000000"/>
                </a:solidFill>
              </a:rPr>
              <a:t>routing</a:t>
            </a:r>
            <a:r>
              <a:rPr lang="es-419" sz="1600" dirty="0">
                <a:solidFill>
                  <a:srgbClr val="000000"/>
                </a:solidFill>
              </a:rPr>
              <a:t> por vector de distancias, RIP. El OSPF tiene ventajas significativas sobre el RIP en el sentido que ofrece una convergencia más rápida y se escala a implementaciones de redes mucho más grandes.</a:t>
            </a:r>
          </a:p>
          <a:p>
            <a:pPr marL="342900" indent="-342900" algn="l" rtl="0">
              <a:buFont typeface="Arial" panose="020B0604020202020204" pitchFamily="34" charset="0"/>
              <a:buChar char="•"/>
            </a:pPr>
            <a:r>
              <a:rPr lang="es-419" sz="1600" dirty="0">
                <a:solidFill>
                  <a:srgbClr val="000000"/>
                </a:solidFill>
              </a:rPr>
              <a:t>OSPF es un protocolo de </a:t>
            </a:r>
            <a:r>
              <a:rPr lang="es-419" sz="1600" dirty="0" err="1">
                <a:solidFill>
                  <a:srgbClr val="000000"/>
                </a:solidFill>
              </a:rPr>
              <a:t>routing</a:t>
            </a:r>
            <a:r>
              <a:rPr lang="es-419" sz="1600" dirty="0">
                <a:solidFill>
                  <a:srgbClr val="000000"/>
                </a:solidFill>
              </a:rPr>
              <a:t> </a:t>
            </a:r>
            <a:r>
              <a:rPr lang="es-419" sz="1600" b="1" dirty="0">
                <a:solidFill>
                  <a:srgbClr val="00B0F0"/>
                </a:solidFill>
              </a:rPr>
              <a:t>sin clase </a:t>
            </a:r>
            <a:r>
              <a:rPr lang="es-419" sz="1600" dirty="0">
                <a:solidFill>
                  <a:srgbClr val="000000"/>
                </a:solidFill>
              </a:rPr>
              <a:t>que utiliza el concepto de áreas para realizar la escalabilidad. Un administrador de red puede dividir el dominio de enrutamiento en áreas distintas que ayudan a controlar el tráfico de actualización de enrutamiento. </a:t>
            </a:r>
          </a:p>
          <a:p>
            <a:pPr marL="415985" lvl="1" indent="-342900" rtl="0">
              <a:buFont typeface="Arial" panose="020B0604020202020204" pitchFamily="34" charset="0"/>
              <a:buChar char="•"/>
            </a:pPr>
            <a:r>
              <a:rPr lang="es-419" sz="1600" dirty="0">
                <a:solidFill>
                  <a:srgbClr val="000000"/>
                </a:solidFill>
              </a:rPr>
              <a:t>Un vínculo es una interfaz de un </a:t>
            </a:r>
            <a:r>
              <a:rPr lang="es-419" sz="1600" dirty="0" err="1">
                <a:solidFill>
                  <a:srgbClr val="000000"/>
                </a:solidFill>
              </a:rPr>
              <a:t>router</a:t>
            </a:r>
            <a:r>
              <a:rPr lang="es-419" sz="1600" dirty="0">
                <a:solidFill>
                  <a:srgbClr val="000000"/>
                </a:solidFill>
              </a:rPr>
              <a:t>, un segmento de red que conecta dos </a:t>
            </a:r>
            <a:r>
              <a:rPr lang="es-419" sz="1600" dirty="0" err="1">
                <a:solidFill>
                  <a:srgbClr val="000000"/>
                </a:solidFill>
              </a:rPr>
              <a:t>routers</a:t>
            </a:r>
            <a:r>
              <a:rPr lang="es-419" sz="1600" dirty="0">
                <a:solidFill>
                  <a:srgbClr val="000000"/>
                </a:solidFill>
              </a:rPr>
              <a:t> o una red auxiliar, como una LAN Ethernet conectada a un único </a:t>
            </a:r>
            <a:r>
              <a:rPr lang="es-419" sz="1600" dirty="0" err="1">
                <a:solidFill>
                  <a:srgbClr val="000000"/>
                </a:solidFill>
              </a:rPr>
              <a:t>router</a:t>
            </a:r>
            <a:r>
              <a:rPr lang="es-419" sz="1600" dirty="0">
                <a:solidFill>
                  <a:srgbClr val="000000"/>
                </a:solidFill>
              </a:rPr>
              <a:t>. </a:t>
            </a:r>
          </a:p>
          <a:p>
            <a:pPr marL="415985" lvl="1" indent="-342900" rtl="0">
              <a:buFont typeface="Arial" panose="020B0604020202020204" pitchFamily="34" charset="0"/>
              <a:buChar char="•"/>
            </a:pPr>
            <a:r>
              <a:rPr lang="es-419" sz="1600" dirty="0">
                <a:solidFill>
                  <a:srgbClr val="000000"/>
                </a:solidFill>
              </a:rPr>
              <a:t>La información acerca del estado de dichos enlaces se conoce como </a:t>
            </a:r>
            <a:r>
              <a:rPr lang="es-419" sz="1600" b="1" dirty="0">
                <a:solidFill>
                  <a:srgbClr val="00B0F0"/>
                </a:solidFill>
              </a:rPr>
              <a:t>estados de enlace</a:t>
            </a:r>
            <a:r>
              <a:rPr lang="es-419" sz="1600" dirty="0">
                <a:solidFill>
                  <a:srgbClr val="000000"/>
                </a:solidFill>
              </a:rPr>
              <a:t>. Toda la información del estado del vínculo incluye el prefijo de red, la longitud del prefijo y el costo.</a:t>
            </a:r>
            <a:endParaRPr lang="en-US" sz="16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c15="http://schemas.microsoft.com/office/drawing/2012/chart">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pPr rtl="0"/>
            <a:r>
              <a:rPr lang="es-419" sz="1600"/>
              <a:t>Redes OSPF punto a punto</a:t>
            </a:r>
            <a:br>
              <a:rPr lang="en-US" dirty="0"/>
            </a:br>
            <a:r>
              <a:rPr lang="es-419" sz="2400"/>
              <a:t>Redes OSPF punto a punto (Cont.) </a:t>
            </a:r>
          </a:p>
        </p:txBody>
      </p:sp>
      <p:sp>
        <p:nvSpPr>
          <p:cNvPr id="4" name="Content Placeholder 3">
            <a:extLst>
              <a:ext uri="{FF2B5EF4-FFF2-40B4-BE49-F238E27FC236}">
                <a16:creationId xmlns:a16="http://schemas.microsoft.com/office/drawing/2014/main" id="{42E474EE-E44C-2C49-9DD4-6D60C5BA1BCC}"/>
              </a:ext>
            </a:extLst>
          </p:cNvPr>
          <p:cNvSpPr>
            <a:spLocks noGrp="1"/>
          </p:cNvSpPr>
          <p:nvPr>
            <p:ph idx="1"/>
          </p:nvPr>
        </p:nvSpPr>
        <p:spPr>
          <a:xfrm>
            <a:off x="474662" y="743126"/>
            <a:ext cx="8280057" cy="955045"/>
          </a:xfrm>
        </p:spPr>
        <p:txBody>
          <a:bodyPr/>
          <a:lstStyle/>
          <a:p>
            <a:pPr marL="0" indent="0" algn="l" rtl="0"/>
            <a:r>
              <a:rPr lang="es-419" sz="1600" dirty="0">
                <a:solidFill>
                  <a:srgbClr val="000000"/>
                </a:solidFill>
              </a:rPr>
              <a:t>Para cambiar esto a una red punto a punto, utilice el comando de configuración de interfaz </a:t>
            </a:r>
            <a:r>
              <a:rPr lang="es-419" sz="1600" b="1" dirty="0" err="1">
                <a:solidFill>
                  <a:srgbClr val="00B0F0"/>
                </a:solidFill>
              </a:rPr>
              <a:t>ip</a:t>
            </a:r>
            <a:r>
              <a:rPr lang="es-419" sz="1600" b="1" dirty="0">
                <a:solidFill>
                  <a:srgbClr val="00B0F0"/>
                </a:solidFill>
              </a:rPr>
              <a:t> </a:t>
            </a:r>
            <a:r>
              <a:rPr lang="es-419" sz="1600" b="1" dirty="0" err="1">
                <a:solidFill>
                  <a:srgbClr val="00B0F0"/>
                </a:solidFill>
              </a:rPr>
              <a:t>ospf</a:t>
            </a:r>
            <a:r>
              <a:rPr lang="es-419" sz="1600" b="1" dirty="0">
                <a:solidFill>
                  <a:srgbClr val="00B0F0"/>
                </a:solidFill>
              </a:rPr>
              <a:t> </a:t>
            </a:r>
            <a:r>
              <a:rPr lang="es-419" sz="1600" b="1" dirty="0" err="1">
                <a:solidFill>
                  <a:srgbClr val="00B0F0"/>
                </a:solidFill>
              </a:rPr>
              <a:t>network</a:t>
            </a:r>
            <a:r>
              <a:rPr lang="es-419" sz="1600" b="1" dirty="0">
                <a:solidFill>
                  <a:srgbClr val="00B0F0"/>
                </a:solidFill>
              </a:rPr>
              <a:t> </a:t>
            </a:r>
            <a:r>
              <a:rPr lang="es-419" sz="1600" b="1" dirty="0" err="1">
                <a:solidFill>
                  <a:srgbClr val="00B0F0"/>
                </a:solidFill>
              </a:rPr>
              <a:t>point-to-point</a:t>
            </a:r>
            <a:r>
              <a:rPr lang="es-419" sz="1600" dirty="0">
                <a:solidFill>
                  <a:srgbClr val="00B0F0"/>
                </a:solidFill>
              </a:rPr>
              <a:t> </a:t>
            </a:r>
            <a:r>
              <a:rPr lang="es-419" sz="1600" dirty="0">
                <a:solidFill>
                  <a:srgbClr val="000000"/>
                </a:solidFill>
              </a:rPr>
              <a:t>en todas las interfaces en las que desee deshabilitar el proceso de elección DR/BDR.</a:t>
            </a:r>
          </a:p>
        </p:txBody>
      </p:sp>
      <p:sp>
        <p:nvSpPr>
          <p:cNvPr id="2" name="Rectangle 1">
            <a:extLst>
              <a:ext uri="{FF2B5EF4-FFF2-40B4-BE49-F238E27FC236}">
                <a16:creationId xmlns:a16="http://schemas.microsoft.com/office/drawing/2014/main" id="{E379BD30-E987-794E-B130-51F180599D7E}"/>
              </a:ext>
            </a:extLst>
          </p:cNvPr>
          <p:cNvSpPr/>
          <p:nvPr/>
        </p:nvSpPr>
        <p:spPr>
          <a:xfrm>
            <a:off x="304801" y="1797321"/>
            <a:ext cx="8636000" cy="2308324"/>
          </a:xfrm>
          <a:prstGeom prst="rect">
            <a:avLst/>
          </a:prstGeom>
          <a:solidFill>
            <a:srgbClr val="000000"/>
          </a:solidFill>
        </p:spPr>
        <p:txBody>
          <a:bodyPr wrap="square">
            <a:spAutoFit/>
          </a:bodyPr>
          <a:lstStyle/>
          <a:p>
            <a:pPr rtl="0"/>
            <a:r>
              <a:rPr lang="es-419" sz="1200">
                <a:solidFill>
                  <a:srgbClr val="DFDFDF"/>
                </a:solidFill>
                <a:latin typeface="Courier New" panose="02070309020205020404" pitchFamily="49" charset="0"/>
              </a:rPr>
              <a:t>R1(config)# </a:t>
            </a:r>
            <a:r>
              <a:rPr lang="es-419" sz="1200" b="1">
                <a:solidFill>
                  <a:srgbClr val="DFDFDF"/>
                </a:solidFill>
                <a:latin typeface="Courier New" panose="02070309020205020404" pitchFamily="49" charset="0"/>
              </a:rPr>
              <a:t>interface GigabitEthernet 0/0/0</a:t>
            </a:r>
            <a:r>
              <a:rPr lang="es-419" sz="1200">
                <a:solidFill>
                  <a:srgbClr val="DFDFDF"/>
                </a:solidFill>
                <a:latin typeface="Courier New" panose="02070309020205020404" pitchFamily="49" charset="0"/>
              </a:rPr>
              <a:t> </a:t>
            </a:r>
          </a:p>
          <a:p>
            <a:pPr rtl="0"/>
            <a:r>
              <a:rPr lang="es-419" sz="1200">
                <a:solidFill>
                  <a:srgbClr val="DFDFDF"/>
                </a:solidFill>
                <a:latin typeface="Courier New" panose="02070309020205020404" pitchFamily="49" charset="0"/>
              </a:rPr>
              <a:t>R1(config-if)# </a:t>
            </a:r>
            <a:r>
              <a:rPr lang="es-419" sz="1200" b="1">
                <a:solidFill>
                  <a:srgbClr val="DFDFDF"/>
                </a:solidFill>
                <a:latin typeface="Courier New" panose="02070309020205020404" pitchFamily="49" charset="0"/>
              </a:rPr>
              <a:t>ip ospf network point-to-point</a:t>
            </a:r>
            <a:r>
              <a:rPr lang="es-419" sz="1200">
                <a:solidFill>
                  <a:srgbClr val="DFDFDF"/>
                </a:solidFill>
                <a:latin typeface="Courier New" panose="02070309020205020404" pitchFamily="49" charset="0"/>
              </a:rPr>
              <a:t> </a:t>
            </a:r>
          </a:p>
          <a:p>
            <a:pPr rtl="0"/>
            <a:r>
              <a:rPr lang="es-419" sz="1200">
                <a:solidFill>
                  <a:srgbClr val="DFDFDF"/>
                </a:solidFill>
                <a:latin typeface="Courier New" panose="02070309020205020404" pitchFamily="49" charset="0"/>
              </a:rPr>
              <a:t>*Jun 6 00:44:05.208: %OSPF-5-ADJCHG: Process 10, Nbr 2.2.2.2 on GigabitEthernet0/0/0 from FULL to DOWN, Neighbor Down: Interface down or detached </a:t>
            </a:r>
          </a:p>
          <a:p>
            <a:pPr rtl="0"/>
            <a:r>
              <a:rPr lang="es-419" sz="1200">
                <a:solidFill>
                  <a:srgbClr val="DFDFDF"/>
                </a:solidFill>
                <a:latin typeface="Courier New" panose="02070309020205020404" pitchFamily="49" charset="0"/>
              </a:rPr>
              <a:t>*Jun 6 00:44:05.211: %OSPF-5-ADJCHG: Process 10, Nbr 2.2.2.2 on GigabitEthernet0/0/0 from LOADING to FULL, Loading Done </a:t>
            </a:r>
          </a:p>
          <a:p>
            <a:pPr rtl="0"/>
            <a:r>
              <a:rPr lang="es-419" sz="1200">
                <a:solidFill>
                  <a:srgbClr val="DFDFDF"/>
                </a:solidFill>
                <a:latin typeface="Courier New" panose="02070309020205020404" pitchFamily="49" charset="0"/>
              </a:rPr>
              <a:t>R1(config-if)# </a:t>
            </a:r>
            <a:r>
              <a:rPr lang="es-419" sz="1200" b="1">
                <a:solidFill>
                  <a:srgbClr val="DFDFDF"/>
                </a:solidFill>
                <a:latin typeface="Courier New" panose="02070309020205020404" pitchFamily="49" charset="0"/>
              </a:rPr>
              <a:t>end</a:t>
            </a:r>
            <a:r>
              <a:rPr lang="es-419" sz="1200">
                <a:solidFill>
                  <a:srgbClr val="DFDFDF"/>
                </a:solidFill>
                <a:latin typeface="Courier New" panose="02070309020205020404" pitchFamily="49" charset="0"/>
              </a:rPr>
              <a:t> </a:t>
            </a:r>
          </a:p>
          <a:p>
            <a:pPr rtl="0"/>
            <a:r>
              <a:rPr lang="es-419" sz="1200">
                <a:solidFill>
                  <a:srgbClr val="DFDFDF"/>
                </a:solidFill>
                <a:latin typeface="Courier New" panose="02070309020205020404" pitchFamily="49" charset="0"/>
              </a:rPr>
              <a:t>R1# </a:t>
            </a:r>
            <a:r>
              <a:rPr lang="es-419" sz="1200" b="1">
                <a:solidFill>
                  <a:srgbClr val="DFDFDF"/>
                </a:solidFill>
                <a:latin typeface="Courier New" panose="02070309020205020404" pitchFamily="49" charset="0"/>
              </a:rPr>
              <a:t>show ip ospf interface GigabitEthernet 0/0/0</a:t>
            </a:r>
          </a:p>
          <a:p>
            <a:pPr rtl="0"/>
            <a:r>
              <a:rPr lang="es-419" sz="1200">
                <a:solidFill>
                  <a:srgbClr val="DFDFDF"/>
                </a:solidFill>
                <a:latin typeface="Courier New" panose="02070309020205020404" pitchFamily="49" charset="0"/>
              </a:rPr>
              <a:t>GigabitEthernet0/0/0 is up, line protocol is up </a:t>
            </a:r>
          </a:p>
          <a:p>
            <a:pPr rtl="0"/>
            <a:r>
              <a:rPr lang="es-419" sz="1200">
                <a:solidFill>
                  <a:srgbClr val="DFDFDF"/>
                </a:solidFill>
                <a:latin typeface="Courier New" panose="02070309020205020404" pitchFamily="49" charset="0"/>
              </a:rPr>
              <a:t>  Internet Address 10.1.1.5/30, Area 0, Attached via Interface Enable</a:t>
            </a:r>
          </a:p>
          <a:p>
            <a:pPr rtl="0"/>
            <a:r>
              <a:rPr lang="es-419" sz="1200">
                <a:solidFill>
                  <a:srgbClr val="DFDFDF"/>
                </a:solidFill>
                <a:latin typeface="Courier New" panose="02070309020205020404" pitchFamily="49" charset="0"/>
              </a:rPr>
              <a:t>  Process ID 10, Router ID 1.1.1.1, </a:t>
            </a:r>
            <a:r>
              <a:rPr lang="es-419" sz="1200">
                <a:solidFill>
                  <a:srgbClr val="FBAB18"/>
                </a:solidFill>
                <a:latin typeface="Courier New" panose="02070309020205020404" pitchFamily="49" charset="0"/>
              </a:rPr>
              <a:t>Network Type POINT_TO_POINT</a:t>
            </a:r>
            <a:r>
              <a:rPr lang="es-419" sz="1200">
                <a:solidFill>
                  <a:srgbClr val="DFDFDF"/>
                </a:solidFill>
                <a:latin typeface="Courier New" panose="02070309020205020404" pitchFamily="49" charset="0"/>
              </a:rPr>
              <a:t>, Cost: 1                      </a:t>
            </a:r>
          </a:p>
          <a:p>
            <a:pPr rtl="0"/>
            <a:r>
              <a:rPr lang="es-419" sz="1200">
                <a:solidFill>
                  <a:srgbClr val="DFDFDF"/>
                </a:solidFill>
                <a:latin typeface="Courier New" panose="02070309020205020404" pitchFamily="49" charset="0"/>
              </a:rPr>
              <a:t>  Topology-MTID Cost Disabled Shutdown Topology Name</a:t>
            </a:r>
          </a:p>
        </p:txBody>
      </p:sp>
    </p:spTree>
    <p:custDataLst>
      <p:tags r:id="rId1"/>
    </p:custDataLst>
    <p:extLst>
      <p:ext uri="{BB962C8B-B14F-4D97-AF65-F5344CB8AC3E}">
        <p14:creationId xmlns:p14="http://schemas.microsoft.com/office/powerpoint/2010/main" val="472563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c15="http://schemas.microsoft.com/office/drawing/2012/chart">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pPr rtl="0"/>
            <a:r>
              <a:rPr lang="es-419" sz="1600"/>
              <a:t>Redes OSPF punto a punto</a:t>
            </a:r>
            <a:br>
              <a:rPr lang="en-US" dirty="0"/>
            </a:br>
            <a:r>
              <a:rPr lang="es-419" sz="2400"/>
              <a:t>Loopbacks y Redes OSPF punto a punto</a:t>
            </a:r>
          </a:p>
        </p:txBody>
      </p:sp>
      <p:sp>
        <p:nvSpPr>
          <p:cNvPr id="6" name="Content Placeholder 5">
            <a:extLst>
              <a:ext uri="{FF2B5EF4-FFF2-40B4-BE49-F238E27FC236}">
                <a16:creationId xmlns:a16="http://schemas.microsoft.com/office/drawing/2014/main" id="{A35935EC-CBDC-CA44-911E-FF320B5E2330}"/>
              </a:ext>
            </a:extLst>
          </p:cNvPr>
          <p:cNvSpPr>
            <a:spLocks noGrp="1"/>
          </p:cNvSpPr>
          <p:nvPr>
            <p:ph idx="1"/>
          </p:nvPr>
        </p:nvSpPr>
        <p:spPr>
          <a:xfrm>
            <a:off x="474662" y="743125"/>
            <a:ext cx="8280057" cy="1352375"/>
          </a:xfrm>
        </p:spPr>
        <p:txBody>
          <a:bodyPr/>
          <a:lstStyle/>
          <a:p>
            <a:pPr marL="342900" indent="-342900" algn="l" rtl="0">
              <a:buFont typeface="Arial" panose="020B0604020202020204" pitchFamily="34" charset="0"/>
              <a:buChar char="•"/>
            </a:pPr>
            <a:r>
              <a:rPr lang="es-419" sz="1600" dirty="0">
                <a:solidFill>
                  <a:srgbClr val="000000"/>
                </a:solidFill>
              </a:rPr>
              <a:t>Utilice </a:t>
            </a:r>
            <a:r>
              <a:rPr lang="es-419" sz="1600" dirty="0" err="1">
                <a:solidFill>
                  <a:srgbClr val="000000"/>
                </a:solidFill>
              </a:rPr>
              <a:t>loopbacks</a:t>
            </a:r>
            <a:r>
              <a:rPr lang="es-419" sz="1600" dirty="0">
                <a:solidFill>
                  <a:srgbClr val="000000"/>
                </a:solidFill>
              </a:rPr>
              <a:t> para proporcionar interfaces adicionales para una variedad de propósitos. De forma predeterminada, las interfaces </a:t>
            </a:r>
            <a:r>
              <a:rPr lang="es-419" sz="1600" dirty="0" err="1">
                <a:solidFill>
                  <a:srgbClr val="000000"/>
                </a:solidFill>
              </a:rPr>
              <a:t>loopback</a:t>
            </a:r>
            <a:r>
              <a:rPr lang="es-419" sz="1600" dirty="0">
                <a:solidFill>
                  <a:srgbClr val="000000"/>
                </a:solidFill>
              </a:rPr>
              <a:t> se anuncian como rutas de host /32.</a:t>
            </a:r>
          </a:p>
          <a:p>
            <a:pPr marL="342900" indent="-342900" algn="l" rtl="0">
              <a:buFont typeface="Arial" panose="020B0604020202020204" pitchFamily="34" charset="0"/>
              <a:buChar char="•"/>
            </a:pPr>
            <a:r>
              <a:rPr lang="es-419" sz="1600" dirty="0">
                <a:solidFill>
                  <a:srgbClr val="000000"/>
                </a:solidFill>
              </a:rPr>
              <a:t>Para simular una LAN real, la interfaz de </a:t>
            </a:r>
            <a:r>
              <a:rPr lang="es-419" sz="1600" dirty="0" err="1">
                <a:solidFill>
                  <a:srgbClr val="000000"/>
                </a:solidFill>
              </a:rPr>
              <a:t>loopback</a:t>
            </a:r>
            <a:r>
              <a:rPr lang="es-419" sz="1600" dirty="0">
                <a:solidFill>
                  <a:srgbClr val="000000"/>
                </a:solidFill>
              </a:rPr>
              <a:t> se puede configurar como una red punto a punto para anunciar la red completa.</a:t>
            </a:r>
          </a:p>
          <a:p>
            <a:pPr marL="342900" indent="-342900" algn="l" rtl="0">
              <a:buFont typeface="Arial" panose="020B0604020202020204" pitchFamily="34" charset="0"/>
              <a:buChar char="•"/>
            </a:pPr>
            <a:r>
              <a:rPr lang="es-419" sz="1600" dirty="0">
                <a:solidFill>
                  <a:srgbClr val="000000"/>
                </a:solidFill>
              </a:rPr>
              <a:t>Lo que R2 ve cuando R1 anuncia la interfaz de </a:t>
            </a:r>
            <a:r>
              <a:rPr lang="es-419" sz="1600" dirty="0" err="1">
                <a:solidFill>
                  <a:srgbClr val="000000"/>
                </a:solidFill>
              </a:rPr>
              <a:t>loopback</a:t>
            </a:r>
            <a:r>
              <a:rPr lang="es-419" sz="1600" dirty="0">
                <a:solidFill>
                  <a:srgbClr val="000000"/>
                </a:solidFill>
              </a:rPr>
              <a:t> tal cual:</a:t>
            </a:r>
          </a:p>
          <a:p>
            <a:pPr marL="342900" indent="-342900" algn="l" rtl="0">
              <a:buFont typeface="Arial" panose="020B0604020202020204" pitchFamily="34" charset="0"/>
              <a:buChar char="•"/>
            </a:pPr>
            <a:endParaRPr lang="es-419" sz="1600" dirty="0">
              <a:solidFill>
                <a:srgbClr val="000000"/>
              </a:solidFill>
            </a:endParaRPr>
          </a:p>
          <a:p>
            <a:pPr marL="342900" indent="-342900" algn="l" rtl="0">
              <a:buFont typeface="Arial" panose="020B0604020202020204" pitchFamily="34" charset="0"/>
              <a:buChar char="•"/>
            </a:pPr>
            <a:endParaRPr lang="es-419" sz="1600" dirty="0">
              <a:solidFill>
                <a:srgbClr val="000000"/>
              </a:solidFill>
            </a:endParaRPr>
          </a:p>
          <a:p>
            <a:pPr marL="342900" indent="-342900" algn="l" rtl="0">
              <a:buFont typeface="Arial" panose="020B0604020202020204" pitchFamily="34" charset="0"/>
              <a:buChar char="•"/>
            </a:pPr>
            <a:endParaRPr lang="es-419" sz="1600" dirty="0">
              <a:solidFill>
                <a:srgbClr val="000000"/>
              </a:solidFill>
            </a:endParaRPr>
          </a:p>
        </p:txBody>
      </p:sp>
      <p:sp>
        <p:nvSpPr>
          <p:cNvPr id="7" name="Rectangle 6">
            <a:extLst>
              <a:ext uri="{FF2B5EF4-FFF2-40B4-BE49-F238E27FC236}">
                <a16:creationId xmlns:a16="http://schemas.microsoft.com/office/drawing/2014/main" id="{BC6E8652-745D-624D-A856-771EE65438E9}"/>
              </a:ext>
            </a:extLst>
          </p:cNvPr>
          <p:cNvSpPr/>
          <p:nvPr/>
        </p:nvSpPr>
        <p:spPr>
          <a:xfrm>
            <a:off x="869245" y="2373898"/>
            <a:ext cx="7800093" cy="461665"/>
          </a:xfrm>
          <a:prstGeom prst="rect">
            <a:avLst/>
          </a:prstGeom>
          <a:solidFill>
            <a:srgbClr val="000000"/>
          </a:solidFill>
        </p:spPr>
        <p:txBody>
          <a:bodyPr wrap="square">
            <a:spAutoFit/>
          </a:bodyPr>
          <a:lstStyle/>
          <a:p>
            <a:pPr rtl="0"/>
            <a:r>
              <a:rPr lang="es-419" sz="1200" dirty="0">
                <a:solidFill>
                  <a:srgbClr val="DFDFDF"/>
                </a:solidFill>
                <a:latin typeface="Courier New" panose="02070309020205020404" pitchFamily="49" charset="0"/>
              </a:rPr>
              <a:t>R2# </a:t>
            </a:r>
            <a:r>
              <a:rPr lang="es-419" sz="1200" b="1" dirty="0">
                <a:solidFill>
                  <a:srgbClr val="FFFFFF"/>
                </a:solidFill>
                <a:latin typeface="Courier New" panose="02070309020205020404" pitchFamily="49" charset="0"/>
              </a:rPr>
              <a:t>show </a:t>
            </a:r>
            <a:r>
              <a:rPr lang="es-419" sz="1200" b="1" dirty="0" err="1">
                <a:solidFill>
                  <a:srgbClr val="FFFFFF"/>
                </a:solidFill>
                <a:latin typeface="Courier New" panose="02070309020205020404" pitchFamily="49" charset="0"/>
              </a:rPr>
              <a:t>ip</a:t>
            </a:r>
            <a:r>
              <a:rPr lang="es-419" sz="1200" b="1" dirty="0">
                <a:solidFill>
                  <a:srgbClr val="FFFFFF"/>
                </a:solidFill>
                <a:latin typeface="Courier New" panose="02070309020205020404" pitchFamily="49" charset="0"/>
              </a:rPr>
              <a:t> </a:t>
            </a:r>
            <a:r>
              <a:rPr lang="es-419" sz="1200" b="1" dirty="0" err="1">
                <a:solidFill>
                  <a:srgbClr val="FFFFFF"/>
                </a:solidFill>
                <a:latin typeface="Courier New" panose="02070309020205020404" pitchFamily="49" charset="0"/>
              </a:rPr>
              <a:t>route</a:t>
            </a:r>
            <a:r>
              <a:rPr lang="es-419" sz="1200" b="1" dirty="0">
                <a:solidFill>
                  <a:srgbClr val="FFFFFF"/>
                </a:solidFill>
                <a:latin typeface="Courier New" panose="02070309020205020404" pitchFamily="49" charset="0"/>
              </a:rPr>
              <a:t> | </a:t>
            </a:r>
            <a:r>
              <a:rPr lang="es-419" sz="1200" b="1" dirty="0" err="1">
                <a:solidFill>
                  <a:srgbClr val="FFFFFF"/>
                </a:solidFill>
                <a:latin typeface="Courier New" panose="02070309020205020404" pitchFamily="49" charset="0"/>
              </a:rPr>
              <a:t>include</a:t>
            </a:r>
            <a:r>
              <a:rPr lang="es-419" sz="1200" b="1" dirty="0">
                <a:solidFill>
                  <a:srgbClr val="FFFFFF"/>
                </a:solidFill>
                <a:latin typeface="Courier New" panose="02070309020205020404" pitchFamily="49" charset="0"/>
              </a:rPr>
              <a:t> 10.10.1</a:t>
            </a:r>
            <a:r>
              <a:rPr lang="es-419" sz="1200" dirty="0">
                <a:solidFill>
                  <a:srgbClr val="DFDFDF"/>
                </a:solidFill>
                <a:latin typeface="Courier New" panose="02070309020205020404" pitchFamily="49" charset="0"/>
              </a:rPr>
              <a:t> </a:t>
            </a:r>
          </a:p>
          <a:p>
            <a:pPr rtl="0"/>
            <a:r>
              <a:rPr lang="es-419" sz="1200" dirty="0">
                <a:solidFill>
                  <a:srgbClr val="DFDFDF"/>
                </a:solidFill>
                <a:latin typeface="Courier New" panose="02070309020205020404" pitchFamily="49" charset="0"/>
              </a:rPr>
              <a:t>O 10.10.1.1/</a:t>
            </a:r>
            <a:r>
              <a:rPr lang="es-419" sz="1200" dirty="0">
                <a:solidFill>
                  <a:srgbClr val="FBAB18"/>
                </a:solidFill>
                <a:latin typeface="Courier New" panose="02070309020205020404" pitchFamily="49" charset="0"/>
              </a:rPr>
              <a:t>32</a:t>
            </a:r>
            <a:r>
              <a:rPr lang="es-419" sz="1200" dirty="0">
                <a:solidFill>
                  <a:srgbClr val="DFDFDF"/>
                </a:solidFill>
                <a:latin typeface="Courier New" panose="02070309020205020404" pitchFamily="49" charset="0"/>
              </a:rPr>
              <a:t> [110/2] </a:t>
            </a:r>
            <a:r>
              <a:rPr lang="es-419" sz="1200" dirty="0" err="1">
                <a:solidFill>
                  <a:srgbClr val="DFDFDF"/>
                </a:solidFill>
                <a:latin typeface="Courier New" panose="02070309020205020404" pitchFamily="49" charset="0"/>
              </a:rPr>
              <a:t>via</a:t>
            </a:r>
            <a:r>
              <a:rPr lang="es-419" sz="1200" dirty="0">
                <a:solidFill>
                  <a:srgbClr val="DFDFDF"/>
                </a:solidFill>
                <a:latin typeface="Courier New" panose="02070309020205020404" pitchFamily="49" charset="0"/>
              </a:rPr>
              <a:t> 10.1.1.5, 00:03:05, GigabitEthernet0/0/0</a:t>
            </a:r>
          </a:p>
        </p:txBody>
      </p:sp>
      <p:sp>
        <p:nvSpPr>
          <p:cNvPr id="8" name="TextBox 7">
            <a:extLst>
              <a:ext uri="{FF2B5EF4-FFF2-40B4-BE49-F238E27FC236}">
                <a16:creationId xmlns:a16="http://schemas.microsoft.com/office/drawing/2014/main" id="{52A1F3B3-8B68-D947-96BF-7959DB6A7EC1}"/>
              </a:ext>
            </a:extLst>
          </p:cNvPr>
          <p:cNvSpPr txBox="1"/>
          <p:nvPr/>
        </p:nvSpPr>
        <p:spPr>
          <a:xfrm>
            <a:off x="474662" y="2822222"/>
            <a:ext cx="3026791" cy="338554"/>
          </a:xfrm>
          <a:prstGeom prst="rect">
            <a:avLst/>
          </a:prstGeom>
          <a:noFill/>
        </p:spPr>
        <p:txBody>
          <a:bodyPr wrap="none" rtlCol="0">
            <a:spAutoFit/>
          </a:bodyPr>
          <a:lstStyle/>
          <a:p>
            <a:pPr marL="285750" indent="-285750" rtl="0">
              <a:buFont typeface="Arial" panose="020B0604020202020204" pitchFamily="34" charset="0"/>
              <a:buChar char="•"/>
            </a:pPr>
            <a:r>
              <a:rPr lang="es-419" sz="1600" dirty="0">
                <a:solidFill>
                  <a:srgbClr val="000000"/>
                </a:solidFill>
              </a:rPr>
              <a:t>Cambio en la configuración en R1:</a:t>
            </a:r>
          </a:p>
        </p:txBody>
      </p:sp>
      <p:sp>
        <p:nvSpPr>
          <p:cNvPr id="9" name="Rectangle 8">
            <a:extLst>
              <a:ext uri="{FF2B5EF4-FFF2-40B4-BE49-F238E27FC236}">
                <a16:creationId xmlns:a16="http://schemas.microsoft.com/office/drawing/2014/main" id="{FB55CE70-0397-4943-84BE-EA9C138A4F90}"/>
              </a:ext>
            </a:extLst>
          </p:cNvPr>
          <p:cNvSpPr/>
          <p:nvPr/>
        </p:nvSpPr>
        <p:spPr>
          <a:xfrm>
            <a:off x="869245" y="3185816"/>
            <a:ext cx="5875867" cy="461665"/>
          </a:xfrm>
          <a:prstGeom prst="rect">
            <a:avLst/>
          </a:prstGeom>
          <a:solidFill>
            <a:srgbClr val="000000"/>
          </a:solidFill>
        </p:spPr>
        <p:txBody>
          <a:bodyPr wrap="square">
            <a:spAutoFit/>
          </a:bodyPr>
          <a:lstStyle/>
          <a:p>
            <a:pPr rtl="0"/>
            <a:r>
              <a:rPr lang="es-419" sz="1200" dirty="0">
                <a:solidFill>
                  <a:srgbClr val="DFDFDF"/>
                </a:solidFill>
                <a:latin typeface="Courier New" panose="02070309020205020404" pitchFamily="49" charset="0"/>
              </a:rPr>
              <a:t>R1(</a:t>
            </a:r>
            <a:r>
              <a:rPr lang="es-419" sz="1200" dirty="0" err="1">
                <a:solidFill>
                  <a:srgbClr val="DFDFDF"/>
                </a:solidFill>
                <a:latin typeface="Courier New" panose="02070309020205020404" pitchFamily="49" charset="0"/>
              </a:rPr>
              <a:t>config-if</a:t>
            </a:r>
            <a:r>
              <a:rPr lang="es-419" sz="1200" dirty="0">
                <a:solidFill>
                  <a:srgbClr val="DFDFDF"/>
                </a:solidFill>
                <a:latin typeface="Courier New" panose="02070309020205020404" pitchFamily="49" charset="0"/>
              </a:rPr>
              <a:t>)# </a:t>
            </a:r>
            <a:r>
              <a:rPr lang="es-419" sz="1200" b="1" dirty="0">
                <a:solidFill>
                  <a:srgbClr val="FFFFFF"/>
                </a:solidFill>
                <a:latin typeface="Courier New" panose="02070309020205020404" pitchFamily="49" charset="0"/>
              </a:rPr>
              <a:t>interface </a:t>
            </a:r>
            <a:r>
              <a:rPr lang="es-419" sz="1200" b="1" dirty="0" err="1">
                <a:solidFill>
                  <a:srgbClr val="FFFFFF"/>
                </a:solidFill>
                <a:latin typeface="Courier New" panose="02070309020205020404" pitchFamily="49" charset="0"/>
              </a:rPr>
              <a:t>Loopback</a:t>
            </a:r>
            <a:r>
              <a:rPr lang="es-419" sz="1200" b="1" dirty="0">
                <a:solidFill>
                  <a:srgbClr val="FFFFFF"/>
                </a:solidFill>
                <a:latin typeface="Courier New" panose="02070309020205020404" pitchFamily="49" charset="0"/>
              </a:rPr>
              <a:t> 0</a:t>
            </a:r>
            <a:r>
              <a:rPr lang="es-419" sz="1200" dirty="0">
                <a:solidFill>
                  <a:srgbClr val="DFDFDF"/>
                </a:solidFill>
                <a:latin typeface="Courier New" panose="02070309020205020404" pitchFamily="49" charset="0"/>
              </a:rPr>
              <a:t> </a:t>
            </a:r>
          </a:p>
          <a:p>
            <a:pPr rtl="0"/>
            <a:r>
              <a:rPr lang="es-419" sz="1200" dirty="0">
                <a:solidFill>
                  <a:srgbClr val="DFDFDF"/>
                </a:solidFill>
                <a:latin typeface="Courier New" panose="02070309020205020404" pitchFamily="49" charset="0"/>
              </a:rPr>
              <a:t>R1(</a:t>
            </a:r>
            <a:r>
              <a:rPr lang="es-419" sz="1200" dirty="0" err="1">
                <a:solidFill>
                  <a:srgbClr val="DFDFDF"/>
                </a:solidFill>
                <a:latin typeface="Courier New" panose="02070309020205020404" pitchFamily="49" charset="0"/>
              </a:rPr>
              <a:t>config-if</a:t>
            </a:r>
            <a:r>
              <a:rPr lang="es-419" sz="1200" dirty="0">
                <a:solidFill>
                  <a:srgbClr val="DFDFDF"/>
                </a:solidFill>
                <a:latin typeface="Courier New" panose="02070309020205020404" pitchFamily="49" charset="0"/>
              </a:rPr>
              <a:t>)# </a:t>
            </a:r>
            <a:r>
              <a:rPr lang="es-419" sz="1200" b="1" dirty="0" err="1">
                <a:solidFill>
                  <a:srgbClr val="FFFFFF"/>
                </a:solidFill>
                <a:latin typeface="Courier New" panose="02070309020205020404" pitchFamily="49" charset="0"/>
              </a:rPr>
              <a:t>ip</a:t>
            </a:r>
            <a:r>
              <a:rPr lang="es-419" sz="1200" b="1" dirty="0">
                <a:solidFill>
                  <a:srgbClr val="FFFFFF"/>
                </a:solidFill>
                <a:latin typeface="Courier New" panose="02070309020205020404" pitchFamily="49" charset="0"/>
              </a:rPr>
              <a:t> </a:t>
            </a:r>
            <a:r>
              <a:rPr lang="es-419" sz="1200" b="1" dirty="0" err="1">
                <a:solidFill>
                  <a:srgbClr val="FFFFFF"/>
                </a:solidFill>
                <a:latin typeface="Courier New" panose="02070309020205020404" pitchFamily="49" charset="0"/>
              </a:rPr>
              <a:t>ospf</a:t>
            </a:r>
            <a:r>
              <a:rPr lang="es-419" sz="1200" b="1" dirty="0">
                <a:solidFill>
                  <a:srgbClr val="FFFFFF"/>
                </a:solidFill>
                <a:latin typeface="Courier New" panose="02070309020205020404" pitchFamily="49" charset="0"/>
              </a:rPr>
              <a:t> </a:t>
            </a:r>
            <a:r>
              <a:rPr lang="es-419" sz="1200" b="1" dirty="0" err="1">
                <a:solidFill>
                  <a:srgbClr val="FFFFFF"/>
                </a:solidFill>
                <a:latin typeface="Courier New" panose="02070309020205020404" pitchFamily="49" charset="0"/>
              </a:rPr>
              <a:t>network</a:t>
            </a:r>
            <a:r>
              <a:rPr lang="es-419" sz="1200" b="1" dirty="0">
                <a:solidFill>
                  <a:srgbClr val="FFFFFF"/>
                </a:solidFill>
                <a:latin typeface="Courier New" panose="02070309020205020404" pitchFamily="49" charset="0"/>
              </a:rPr>
              <a:t> </a:t>
            </a:r>
            <a:r>
              <a:rPr lang="es-419" sz="1200" b="1" dirty="0" err="1">
                <a:solidFill>
                  <a:srgbClr val="FFFFFF"/>
                </a:solidFill>
                <a:latin typeface="Courier New" panose="02070309020205020404" pitchFamily="49" charset="0"/>
              </a:rPr>
              <a:t>point-to-point</a:t>
            </a:r>
            <a:endParaRPr lang="es-419" sz="1200" b="1" dirty="0">
              <a:solidFill>
                <a:srgbClr val="FFFFFF"/>
              </a:solidFill>
              <a:latin typeface="Courier New" panose="02070309020205020404" pitchFamily="49" charset="0"/>
            </a:endParaRPr>
          </a:p>
        </p:txBody>
      </p:sp>
      <p:sp>
        <p:nvSpPr>
          <p:cNvPr id="10" name="TextBox 9">
            <a:extLst>
              <a:ext uri="{FF2B5EF4-FFF2-40B4-BE49-F238E27FC236}">
                <a16:creationId xmlns:a16="http://schemas.microsoft.com/office/drawing/2014/main" id="{D0D64700-6F57-324E-98F7-BB905EDAC6D7}"/>
              </a:ext>
            </a:extLst>
          </p:cNvPr>
          <p:cNvSpPr txBox="1"/>
          <p:nvPr/>
        </p:nvSpPr>
        <p:spPr>
          <a:xfrm>
            <a:off x="474661" y="3767194"/>
            <a:ext cx="1659429" cy="338554"/>
          </a:xfrm>
          <a:prstGeom prst="rect">
            <a:avLst/>
          </a:prstGeom>
          <a:noFill/>
        </p:spPr>
        <p:txBody>
          <a:bodyPr wrap="none" rtlCol="0">
            <a:spAutoFit/>
          </a:bodyPr>
          <a:lstStyle/>
          <a:p>
            <a:pPr marL="285750" indent="-285750" rtl="0">
              <a:buFont typeface="Arial" panose="020B0604020202020204" pitchFamily="34" charset="0"/>
              <a:buChar char="•"/>
            </a:pPr>
            <a:r>
              <a:rPr lang="es-419" sz="1600">
                <a:solidFill>
                  <a:srgbClr val="000000"/>
                </a:solidFill>
              </a:rPr>
              <a:t>Resultado en R2:</a:t>
            </a:r>
          </a:p>
        </p:txBody>
      </p:sp>
      <p:sp>
        <p:nvSpPr>
          <p:cNvPr id="11" name="Rectangle 10">
            <a:extLst>
              <a:ext uri="{FF2B5EF4-FFF2-40B4-BE49-F238E27FC236}">
                <a16:creationId xmlns:a16="http://schemas.microsoft.com/office/drawing/2014/main" id="{2680B196-E483-E642-AFC9-43C75D70C226}"/>
              </a:ext>
            </a:extLst>
          </p:cNvPr>
          <p:cNvSpPr/>
          <p:nvPr/>
        </p:nvSpPr>
        <p:spPr>
          <a:xfrm>
            <a:off x="869244" y="4169542"/>
            <a:ext cx="7800093" cy="461665"/>
          </a:xfrm>
          <a:prstGeom prst="rect">
            <a:avLst/>
          </a:prstGeom>
          <a:solidFill>
            <a:srgbClr val="000000"/>
          </a:solidFill>
        </p:spPr>
        <p:txBody>
          <a:bodyPr wrap="square">
            <a:spAutoFit/>
          </a:bodyPr>
          <a:lstStyle/>
          <a:p>
            <a:pPr rtl="0"/>
            <a:r>
              <a:rPr lang="es-419" sz="1200" dirty="0">
                <a:solidFill>
                  <a:srgbClr val="DFDFDF"/>
                </a:solidFill>
                <a:latin typeface="Courier New" panose="02070309020205020404" pitchFamily="49" charset="0"/>
              </a:rPr>
              <a:t>R2# </a:t>
            </a:r>
            <a:r>
              <a:rPr lang="es-419" sz="1200" b="1" dirty="0">
                <a:solidFill>
                  <a:srgbClr val="FFFFFF"/>
                </a:solidFill>
                <a:latin typeface="Courier New" panose="02070309020205020404" pitchFamily="49" charset="0"/>
              </a:rPr>
              <a:t>show </a:t>
            </a:r>
            <a:r>
              <a:rPr lang="es-419" sz="1200" b="1" dirty="0" err="1">
                <a:solidFill>
                  <a:srgbClr val="FFFFFF"/>
                </a:solidFill>
                <a:latin typeface="Courier New" panose="02070309020205020404" pitchFamily="49" charset="0"/>
              </a:rPr>
              <a:t>ip</a:t>
            </a:r>
            <a:r>
              <a:rPr lang="es-419" sz="1200" b="1" dirty="0">
                <a:solidFill>
                  <a:srgbClr val="FFFFFF"/>
                </a:solidFill>
                <a:latin typeface="Courier New" panose="02070309020205020404" pitchFamily="49" charset="0"/>
              </a:rPr>
              <a:t> </a:t>
            </a:r>
            <a:r>
              <a:rPr lang="es-419" sz="1200" b="1" dirty="0" err="1">
                <a:solidFill>
                  <a:srgbClr val="FFFFFF"/>
                </a:solidFill>
                <a:latin typeface="Courier New" panose="02070309020205020404" pitchFamily="49" charset="0"/>
              </a:rPr>
              <a:t>route</a:t>
            </a:r>
            <a:r>
              <a:rPr lang="es-419" sz="1200" b="1" dirty="0">
                <a:solidFill>
                  <a:srgbClr val="FFFFFF"/>
                </a:solidFill>
                <a:latin typeface="Courier New" panose="02070309020205020404" pitchFamily="49" charset="0"/>
              </a:rPr>
              <a:t> | </a:t>
            </a:r>
            <a:r>
              <a:rPr lang="es-419" sz="1200" b="1" dirty="0" err="1">
                <a:solidFill>
                  <a:srgbClr val="FFFFFF"/>
                </a:solidFill>
                <a:latin typeface="Courier New" panose="02070309020205020404" pitchFamily="49" charset="0"/>
              </a:rPr>
              <a:t>include</a:t>
            </a:r>
            <a:r>
              <a:rPr lang="es-419" sz="1200" b="1" dirty="0">
                <a:solidFill>
                  <a:srgbClr val="FFFFFF"/>
                </a:solidFill>
                <a:latin typeface="Courier New" panose="02070309020205020404" pitchFamily="49" charset="0"/>
              </a:rPr>
              <a:t> 10.10.1</a:t>
            </a:r>
            <a:r>
              <a:rPr lang="es-419" sz="1200" dirty="0">
                <a:solidFill>
                  <a:srgbClr val="DFDFDF"/>
                </a:solidFill>
                <a:latin typeface="Courier New" panose="02070309020205020404" pitchFamily="49" charset="0"/>
              </a:rPr>
              <a:t> </a:t>
            </a:r>
          </a:p>
          <a:p>
            <a:pPr rtl="0"/>
            <a:r>
              <a:rPr lang="es-419" sz="1200" dirty="0">
                <a:solidFill>
                  <a:srgbClr val="DFDFDF"/>
                </a:solidFill>
                <a:latin typeface="Courier New" panose="02070309020205020404" pitchFamily="49" charset="0"/>
              </a:rPr>
              <a:t>O 10.10.1.0/</a:t>
            </a:r>
            <a:r>
              <a:rPr lang="es-419" sz="1200" dirty="0">
                <a:solidFill>
                  <a:srgbClr val="FBAB18"/>
                </a:solidFill>
                <a:latin typeface="Courier New" panose="02070309020205020404" pitchFamily="49" charset="0"/>
              </a:rPr>
              <a:t>24</a:t>
            </a:r>
            <a:r>
              <a:rPr lang="es-419" sz="1200" dirty="0">
                <a:solidFill>
                  <a:srgbClr val="DFDFDF"/>
                </a:solidFill>
                <a:latin typeface="Courier New" panose="02070309020205020404" pitchFamily="49" charset="0"/>
              </a:rPr>
              <a:t> [110/2] </a:t>
            </a:r>
            <a:r>
              <a:rPr lang="es-419" sz="1200" dirty="0" err="1">
                <a:solidFill>
                  <a:srgbClr val="DFDFDF"/>
                </a:solidFill>
                <a:latin typeface="Courier New" panose="02070309020205020404" pitchFamily="49" charset="0"/>
              </a:rPr>
              <a:t>via</a:t>
            </a:r>
            <a:r>
              <a:rPr lang="es-419" sz="1200" dirty="0">
                <a:solidFill>
                  <a:srgbClr val="DFDFDF"/>
                </a:solidFill>
                <a:latin typeface="Courier New" panose="02070309020205020404" pitchFamily="49" charset="0"/>
              </a:rPr>
              <a:t> 10.1.1.5, 00:03:05, GigabitEthernet0/0/0</a:t>
            </a:r>
          </a:p>
        </p:txBody>
      </p:sp>
    </p:spTree>
    <p:custDataLst>
      <p:tags r:id="rId1"/>
    </p:custDataLst>
    <p:extLst>
      <p:ext uri="{BB962C8B-B14F-4D97-AF65-F5344CB8AC3E}">
        <p14:creationId xmlns:p14="http://schemas.microsoft.com/office/powerpoint/2010/main" val="3605094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c15="http://schemas.microsoft.com/office/drawing/2012/chart">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dirty="0">
                <a:solidFill>
                  <a:schemeClr val="accent5">
                    <a:lumMod val="40000"/>
                    <a:lumOff val="60000"/>
                  </a:schemeClr>
                </a:solidFill>
              </a:rPr>
              <a:t>Propagación de la ruta predeterminada</a:t>
            </a:r>
          </a:p>
        </p:txBody>
      </p:sp>
    </p:spTree>
    <p:custDataLst>
      <p:tags r:id="rId1"/>
    </p:custDataLst>
    <p:extLst>
      <p:ext uri="{BB962C8B-B14F-4D97-AF65-F5344CB8AC3E}">
        <p14:creationId xmlns:p14="http://schemas.microsoft.com/office/powerpoint/2010/main" val="2317129594"/>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647700"/>
          </a:xfrm>
        </p:spPr>
        <p:txBody>
          <a:bodyPr/>
          <a:lstStyle/>
          <a:p>
            <a:pPr rtl="0"/>
            <a:r>
              <a:rPr lang="es-419" sz="2400" dirty="0"/>
              <a:t>Propagación de una ruta predeterminada</a:t>
            </a:r>
            <a:endParaRPr lang="es-419" sz="1600" dirty="0"/>
          </a:p>
        </p:txBody>
      </p:sp>
      <p:sp>
        <p:nvSpPr>
          <p:cNvPr id="4" name="Content Placeholder 3">
            <a:extLst>
              <a:ext uri="{FF2B5EF4-FFF2-40B4-BE49-F238E27FC236}">
                <a16:creationId xmlns:a16="http://schemas.microsoft.com/office/drawing/2014/main" id="{33A88DA3-CDD0-ED4B-A613-6C372369F8C5}"/>
              </a:ext>
            </a:extLst>
          </p:cNvPr>
          <p:cNvSpPr>
            <a:spLocks noGrp="1"/>
          </p:cNvSpPr>
          <p:nvPr>
            <p:ph idx="1"/>
          </p:nvPr>
        </p:nvSpPr>
        <p:spPr>
          <a:xfrm>
            <a:off x="65431" y="647701"/>
            <a:ext cx="8951569" cy="2265166"/>
          </a:xfrm>
        </p:spPr>
        <p:txBody>
          <a:bodyPr/>
          <a:lstStyle/>
          <a:p>
            <a:pPr marL="0" indent="0" algn="l" rtl="0"/>
            <a:r>
              <a:rPr lang="es-419" sz="1600" dirty="0">
                <a:solidFill>
                  <a:srgbClr val="000000"/>
                </a:solidFill>
              </a:rPr>
              <a:t>Para propagar una ruta predeterminada, el </a:t>
            </a:r>
            <a:r>
              <a:rPr lang="es-419" sz="1600" dirty="0" err="1">
                <a:solidFill>
                  <a:srgbClr val="000000"/>
                </a:solidFill>
              </a:rPr>
              <a:t>router</a:t>
            </a:r>
            <a:r>
              <a:rPr lang="es-419" sz="1600" dirty="0">
                <a:solidFill>
                  <a:srgbClr val="000000"/>
                </a:solidFill>
              </a:rPr>
              <a:t> de borde (R2) debe configurarse con lo siguiente:</a:t>
            </a:r>
          </a:p>
          <a:p>
            <a:pPr marL="285750" indent="-285750" algn="l" rtl="0">
              <a:buFont typeface="Arial" panose="020B0604020202020204" pitchFamily="34" charset="0"/>
              <a:buChar char="•"/>
            </a:pPr>
            <a:r>
              <a:rPr lang="es-419" sz="1400" dirty="0">
                <a:solidFill>
                  <a:srgbClr val="000000"/>
                </a:solidFill>
              </a:rPr>
              <a:t>Una ruta estática predeterminada, mediante el comando</a:t>
            </a:r>
          </a:p>
          <a:p>
            <a:pPr marL="0" indent="0" algn="l" rtl="0"/>
            <a:r>
              <a:rPr lang="es-419" sz="1400" b="1" dirty="0">
                <a:solidFill>
                  <a:srgbClr val="000000"/>
                </a:solidFill>
              </a:rPr>
              <a:t>      </a:t>
            </a:r>
            <a:r>
              <a:rPr lang="es-419" sz="1400" b="1" dirty="0">
                <a:solidFill>
                  <a:srgbClr val="00B0F0"/>
                </a:solidFill>
              </a:rPr>
              <a:t> </a:t>
            </a:r>
            <a:r>
              <a:rPr lang="es-419" sz="1400" b="1" dirty="0" err="1">
                <a:solidFill>
                  <a:srgbClr val="00B0F0"/>
                </a:solidFill>
              </a:rPr>
              <a:t>ip</a:t>
            </a:r>
            <a:r>
              <a:rPr lang="es-419" sz="1400" b="1" dirty="0">
                <a:solidFill>
                  <a:srgbClr val="00B0F0"/>
                </a:solidFill>
              </a:rPr>
              <a:t> </a:t>
            </a:r>
            <a:r>
              <a:rPr lang="es-419" sz="1400" b="1" dirty="0" err="1">
                <a:solidFill>
                  <a:srgbClr val="00B0F0"/>
                </a:solidFill>
              </a:rPr>
              <a:t>route</a:t>
            </a:r>
            <a:r>
              <a:rPr lang="es-419" sz="1400" b="1" dirty="0">
                <a:solidFill>
                  <a:srgbClr val="00B0F0"/>
                </a:solidFill>
              </a:rPr>
              <a:t> 0.0.0.0 0.0.0.0 [</a:t>
            </a:r>
            <a:r>
              <a:rPr lang="es-419" sz="1400" b="1" i="1" dirty="0" err="1">
                <a:solidFill>
                  <a:srgbClr val="00B0F0"/>
                </a:solidFill>
              </a:rPr>
              <a:t>next</a:t>
            </a:r>
            <a:r>
              <a:rPr lang="es-419" sz="1400" b="1" i="1" dirty="0">
                <a:solidFill>
                  <a:srgbClr val="00B0F0"/>
                </a:solidFill>
              </a:rPr>
              <a:t>-hop-</a:t>
            </a:r>
            <a:r>
              <a:rPr lang="es-419" sz="1400" b="1" i="1" dirty="0" err="1">
                <a:solidFill>
                  <a:srgbClr val="00B0F0"/>
                </a:solidFill>
              </a:rPr>
              <a:t>address</a:t>
            </a:r>
            <a:r>
              <a:rPr lang="es-419" sz="1400" b="1" dirty="0">
                <a:solidFill>
                  <a:srgbClr val="00B0F0"/>
                </a:solidFill>
              </a:rPr>
              <a:t> | </a:t>
            </a:r>
            <a:r>
              <a:rPr lang="es-419" sz="1400" b="1" i="1" dirty="0" err="1">
                <a:solidFill>
                  <a:srgbClr val="00B0F0"/>
                </a:solidFill>
              </a:rPr>
              <a:t>exit-intf</a:t>
            </a:r>
            <a:r>
              <a:rPr lang="es-419" sz="1400" b="1" dirty="0">
                <a:solidFill>
                  <a:srgbClr val="00B0F0"/>
                </a:solidFill>
              </a:rPr>
              <a:t>]</a:t>
            </a:r>
          </a:p>
          <a:p>
            <a:pPr marL="285750" indent="-285750" algn="l" rtl="0">
              <a:buFont typeface="Arial" panose="020B0604020202020204" pitchFamily="34" charset="0"/>
              <a:buChar char="•"/>
            </a:pPr>
            <a:r>
              <a:rPr lang="es-419" sz="1400" dirty="0">
                <a:solidFill>
                  <a:srgbClr val="000000"/>
                </a:solidFill>
              </a:rPr>
              <a:t>El comando de configuración del </a:t>
            </a:r>
            <a:r>
              <a:rPr lang="es-419" sz="1400" dirty="0" err="1">
                <a:solidFill>
                  <a:srgbClr val="000000"/>
                </a:solidFill>
              </a:rPr>
              <a:t>router</a:t>
            </a:r>
            <a:r>
              <a:rPr lang="es-419" sz="1400" dirty="0">
                <a:solidFill>
                  <a:srgbClr val="000000"/>
                </a:solidFill>
              </a:rPr>
              <a:t> </a:t>
            </a:r>
            <a:r>
              <a:rPr lang="es-419" sz="1400" b="1" dirty="0">
                <a:solidFill>
                  <a:srgbClr val="00B0F0"/>
                </a:solidFill>
              </a:rPr>
              <a:t>default-</a:t>
            </a:r>
            <a:r>
              <a:rPr lang="es-419" sz="1400" b="1" dirty="0" err="1">
                <a:solidFill>
                  <a:srgbClr val="00B0F0"/>
                </a:solidFill>
              </a:rPr>
              <a:t>information</a:t>
            </a:r>
            <a:r>
              <a:rPr lang="es-419" sz="1400" b="1" dirty="0">
                <a:solidFill>
                  <a:srgbClr val="00B0F0"/>
                </a:solidFill>
              </a:rPr>
              <a:t> </a:t>
            </a:r>
            <a:r>
              <a:rPr lang="es-419" sz="1400" b="1" dirty="0" err="1">
                <a:solidFill>
                  <a:srgbClr val="00B0F0"/>
                </a:solidFill>
              </a:rPr>
              <a:t>originate</a:t>
            </a:r>
            <a:r>
              <a:rPr lang="es-419" sz="1400" dirty="0">
                <a:solidFill>
                  <a:srgbClr val="000000"/>
                </a:solidFill>
              </a:rPr>
              <a:t>. Esto ordena al R2 que sea el origen de la información de la ruta predeterminada y que propague la ruta estática predeterminada en las actualizaciones OSPF.</a:t>
            </a:r>
          </a:p>
          <a:p>
            <a:pPr marL="0" indent="0" algn="l" rtl="0"/>
            <a:r>
              <a:rPr lang="es-419" sz="1600" dirty="0">
                <a:solidFill>
                  <a:srgbClr val="000000"/>
                </a:solidFill>
              </a:rPr>
              <a:t>En el ejemplo, R2 se configura con un </a:t>
            </a:r>
            <a:r>
              <a:rPr lang="es-419" sz="1600" dirty="0" err="1">
                <a:solidFill>
                  <a:srgbClr val="000000"/>
                </a:solidFill>
              </a:rPr>
              <a:t>loopback</a:t>
            </a:r>
            <a:r>
              <a:rPr lang="es-419" sz="1600" dirty="0">
                <a:solidFill>
                  <a:srgbClr val="000000"/>
                </a:solidFill>
              </a:rPr>
              <a:t> para simular una conexión a Internet. Se configura una ruta predeterminada y se propaga a todos los demás </a:t>
            </a:r>
            <a:r>
              <a:rPr lang="es-419" sz="1600" dirty="0" err="1">
                <a:solidFill>
                  <a:srgbClr val="000000"/>
                </a:solidFill>
              </a:rPr>
              <a:t>routers</a:t>
            </a:r>
            <a:r>
              <a:rPr lang="es-419" sz="1600" dirty="0">
                <a:solidFill>
                  <a:srgbClr val="000000"/>
                </a:solidFill>
              </a:rPr>
              <a:t> OSPF del dominio de enrutamiento.</a:t>
            </a:r>
          </a:p>
          <a:p>
            <a:pPr marL="73085" lvl="1" indent="0" rtl="0">
              <a:buNone/>
            </a:pPr>
            <a:r>
              <a:rPr lang="es-419" sz="1200" b="1" dirty="0">
                <a:solidFill>
                  <a:srgbClr val="000000"/>
                </a:solidFill>
              </a:rPr>
              <a:t>Nota</a:t>
            </a:r>
            <a:r>
              <a:rPr lang="es-419" sz="1200" dirty="0">
                <a:solidFill>
                  <a:srgbClr val="000000"/>
                </a:solidFill>
              </a:rPr>
              <a:t>: Al configurar rutas estáticas, se recomienda utilizar la dirección IP de salto siguiente. Sin embargo, al simular una conexión a Internet, no hay dirección IP de salto siguiente. Por lo tanto, usamos el argumento </a:t>
            </a:r>
            <a:r>
              <a:rPr lang="es-419" sz="1200" i="1" dirty="0" err="1">
                <a:solidFill>
                  <a:srgbClr val="000000"/>
                </a:solidFill>
              </a:rPr>
              <a:t>exit-intf</a:t>
            </a:r>
            <a:r>
              <a:rPr lang="es-419" sz="1200" dirty="0">
                <a:solidFill>
                  <a:srgbClr val="000000"/>
                </a:solidFill>
              </a:rPr>
              <a:t> .</a:t>
            </a:r>
          </a:p>
          <a:p>
            <a:pPr marL="342900" indent="-342900" algn="l">
              <a:buFont typeface="Arial" panose="020B0604020202020204" pitchFamily="34" charset="0"/>
              <a:buChar char="•"/>
            </a:pPr>
            <a:endParaRPr lang="en-US" sz="1600" dirty="0">
              <a:solidFill>
                <a:srgbClr val="000000"/>
              </a:solidFill>
            </a:endParaRPr>
          </a:p>
        </p:txBody>
      </p:sp>
      <p:sp>
        <p:nvSpPr>
          <p:cNvPr id="2" name="Rectangle 1">
            <a:extLst>
              <a:ext uri="{FF2B5EF4-FFF2-40B4-BE49-F238E27FC236}">
                <a16:creationId xmlns:a16="http://schemas.microsoft.com/office/drawing/2014/main" id="{8A1D4731-8374-B041-9E4E-0D44336ED905}"/>
              </a:ext>
            </a:extLst>
          </p:cNvPr>
          <p:cNvSpPr/>
          <p:nvPr/>
        </p:nvSpPr>
        <p:spPr>
          <a:xfrm>
            <a:off x="325080" y="3687885"/>
            <a:ext cx="8432270" cy="1615827"/>
          </a:xfrm>
          <a:prstGeom prst="rect">
            <a:avLst/>
          </a:prstGeom>
          <a:solidFill>
            <a:srgbClr val="000000"/>
          </a:solidFill>
        </p:spPr>
        <p:txBody>
          <a:bodyPr wrap="square">
            <a:spAutoFit/>
          </a:bodyPr>
          <a:lstStyle/>
          <a:p>
            <a:pPr rtl="0"/>
            <a:r>
              <a:rPr lang="es-419" sz="1100" dirty="0">
                <a:solidFill>
                  <a:schemeClr val="bg1"/>
                </a:solidFill>
                <a:latin typeface="Courier New" panose="02070309020205020404" pitchFamily="49" charset="0"/>
                <a:cs typeface="Courier New" panose="02070309020205020404" pitchFamily="49" charset="0"/>
              </a:rPr>
              <a:t>R2 (</a:t>
            </a:r>
            <a:r>
              <a:rPr lang="es-419" sz="1100" dirty="0" err="1">
                <a:solidFill>
                  <a:schemeClr val="bg1"/>
                </a:solidFill>
                <a:latin typeface="Courier New" panose="02070309020205020404" pitchFamily="49" charset="0"/>
                <a:cs typeface="Courier New" panose="02070309020205020404" pitchFamily="49" charset="0"/>
              </a:rPr>
              <a:t>config</a:t>
            </a:r>
            <a:r>
              <a:rPr lang="es-419" sz="1100" dirty="0">
                <a:solidFill>
                  <a:schemeClr val="bg1"/>
                </a:solidFill>
                <a:latin typeface="Courier New" panose="02070309020205020404" pitchFamily="49" charset="0"/>
                <a:cs typeface="Courier New" panose="02070309020205020404" pitchFamily="49" charset="0"/>
              </a:rPr>
              <a:t>) # </a:t>
            </a:r>
            <a:r>
              <a:rPr lang="es-419" sz="1100" b="1" dirty="0">
                <a:solidFill>
                  <a:schemeClr val="bg1"/>
                </a:solidFill>
                <a:latin typeface="Courier New" panose="02070309020205020404" pitchFamily="49" charset="0"/>
                <a:cs typeface="Courier New" panose="02070309020205020404" pitchFamily="49" charset="0"/>
              </a:rPr>
              <a:t>interface lo1</a:t>
            </a:r>
            <a:r>
              <a:rPr lang="es-419" sz="1100" dirty="0">
                <a:solidFill>
                  <a:schemeClr val="bg1"/>
                </a:solidFill>
                <a:latin typeface="Courier New" panose="02070309020205020404" pitchFamily="49" charset="0"/>
                <a:cs typeface="Courier New" panose="02070309020205020404" pitchFamily="49" charset="0"/>
              </a:rPr>
              <a:t> </a:t>
            </a:r>
          </a:p>
          <a:p>
            <a:pPr rtl="0"/>
            <a:r>
              <a:rPr lang="es-419" sz="1100" dirty="0">
                <a:solidFill>
                  <a:schemeClr val="bg1"/>
                </a:solidFill>
                <a:latin typeface="Courier New" panose="02070309020205020404" pitchFamily="49" charset="0"/>
                <a:cs typeface="Courier New" panose="02070309020205020404" pitchFamily="49" charset="0"/>
              </a:rPr>
              <a:t>R2 (</a:t>
            </a:r>
            <a:r>
              <a:rPr lang="es-419" sz="1100" dirty="0" err="1">
                <a:solidFill>
                  <a:schemeClr val="bg1"/>
                </a:solidFill>
                <a:latin typeface="Courier New" panose="02070309020205020404" pitchFamily="49" charset="0"/>
                <a:cs typeface="Courier New" panose="02070309020205020404" pitchFamily="49" charset="0"/>
              </a:rPr>
              <a:t>config-if</a:t>
            </a:r>
            <a:r>
              <a:rPr lang="es-419" sz="1100" dirty="0">
                <a:solidFill>
                  <a:schemeClr val="bg1"/>
                </a:solidFill>
                <a:latin typeface="Courier New" panose="02070309020205020404" pitchFamily="49" charset="0"/>
                <a:cs typeface="Courier New" panose="02070309020205020404" pitchFamily="49" charset="0"/>
              </a:rPr>
              <a:t>) # </a:t>
            </a:r>
            <a:r>
              <a:rPr lang="es-419" sz="1100" b="1" dirty="0" err="1">
                <a:solidFill>
                  <a:schemeClr val="bg1"/>
                </a:solidFill>
                <a:latin typeface="Courier New" panose="02070309020205020404" pitchFamily="49" charset="0"/>
                <a:cs typeface="Courier New" panose="02070309020205020404" pitchFamily="49" charset="0"/>
              </a:rPr>
              <a:t>ip</a:t>
            </a:r>
            <a:r>
              <a:rPr lang="es-419" sz="1100" b="1" dirty="0">
                <a:solidFill>
                  <a:schemeClr val="bg1"/>
                </a:solidFill>
                <a:latin typeface="Courier New" panose="02070309020205020404" pitchFamily="49" charset="0"/>
                <a:cs typeface="Courier New" panose="02070309020205020404" pitchFamily="49" charset="0"/>
              </a:rPr>
              <a:t> </a:t>
            </a:r>
            <a:r>
              <a:rPr lang="es-419" sz="1100" b="1" dirty="0" err="1">
                <a:solidFill>
                  <a:schemeClr val="bg1"/>
                </a:solidFill>
                <a:latin typeface="Courier New" panose="02070309020205020404" pitchFamily="49" charset="0"/>
                <a:cs typeface="Courier New" panose="02070309020205020404" pitchFamily="49" charset="0"/>
              </a:rPr>
              <a:t>address</a:t>
            </a:r>
            <a:r>
              <a:rPr lang="es-419" sz="1100" b="1" dirty="0">
                <a:solidFill>
                  <a:schemeClr val="bg1"/>
                </a:solidFill>
                <a:latin typeface="Courier New" panose="02070309020205020404" pitchFamily="49" charset="0"/>
                <a:cs typeface="Courier New" panose="02070309020205020404" pitchFamily="49" charset="0"/>
              </a:rPr>
              <a:t> 64.100.0.1 255.255.255.252</a:t>
            </a:r>
            <a:r>
              <a:rPr lang="es-419" sz="1100" dirty="0">
                <a:solidFill>
                  <a:schemeClr val="bg1"/>
                </a:solidFill>
                <a:latin typeface="Courier New" panose="02070309020205020404" pitchFamily="49" charset="0"/>
                <a:cs typeface="Courier New" panose="02070309020205020404" pitchFamily="49" charset="0"/>
              </a:rPr>
              <a:t> </a:t>
            </a:r>
          </a:p>
          <a:p>
            <a:pPr rtl="0"/>
            <a:r>
              <a:rPr lang="es-419" sz="1100" dirty="0">
                <a:solidFill>
                  <a:schemeClr val="bg1"/>
                </a:solidFill>
                <a:latin typeface="Courier New" panose="02070309020205020404" pitchFamily="49" charset="0"/>
                <a:cs typeface="Courier New" panose="02070309020205020404" pitchFamily="49" charset="0"/>
              </a:rPr>
              <a:t>R2(</a:t>
            </a:r>
            <a:r>
              <a:rPr lang="es-419" sz="1100" dirty="0" err="1">
                <a:solidFill>
                  <a:schemeClr val="bg1"/>
                </a:solidFill>
                <a:latin typeface="Courier New" panose="02070309020205020404" pitchFamily="49" charset="0"/>
                <a:cs typeface="Courier New" panose="02070309020205020404" pitchFamily="49" charset="0"/>
              </a:rPr>
              <a:t>config-if</a:t>
            </a:r>
            <a:r>
              <a:rPr lang="es-419" sz="1100" dirty="0">
                <a:solidFill>
                  <a:schemeClr val="bg1"/>
                </a:solidFill>
                <a:latin typeface="Courier New" panose="02070309020205020404" pitchFamily="49" charset="0"/>
                <a:cs typeface="Courier New" panose="02070309020205020404" pitchFamily="49" charset="0"/>
              </a:rPr>
              <a:t>)# </a:t>
            </a:r>
            <a:r>
              <a:rPr lang="es-419" sz="1100" b="1" dirty="0" err="1">
                <a:solidFill>
                  <a:schemeClr val="bg1"/>
                </a:solidFill>
                <a:latin typeface="Courier New" panose="02070309020205020404" pitchFamily="49" charset="0"/>
                <a:cs typeface="Courier New" panose="02070309020205020404" pitchFamily="49" charset="0"/>
              </a:rPr>
              <a:t>exit</a:t>
            </a:r>
            <a:r>
              <a:rPr lang="es-419" sz="1100" dirty="0">
                <a:solidFill>
                  <a:schemeClr val="bg1"/>
                </a:solidFill>
                <a:latin typeface="Courier New" panose="02070309020205020404" pitchFamily="49" charset="0"/>
                <a:cs typeface="Courier New" panose="02070309020205020404" pitchFamily="49" charset="0"/>
              </a:rPr>
              <a:t> </a:t>
            </a:r>
          </a:p>
          <a:p>
            <a:pPr rtl="0"/>
            <a:r>
              <a:rPr lang="es-419" sz="1100" dirty="0">
                <a:solidFill>
                  <a:schemeClr val="bg1"/>
                </a:solidFill>
                <a:latin typeface="Courier New" panose="02070309020205020404" pitchFamily="49" charset="0"/>
                <a:cs typeface="Courier New" panose="02070309020205020404" pitchFamily="49" charset="0"/>
              </a:rPr>
              <a:t>R2(</a:t>
            </a:r>
            <a:r>
              <a:rPr lang="es-419" sz="1100" dirty="0" err="1">
                <a:solidFill>
                  <a:schemeClr val="bg1"/>
                </a:solidFill>
                <a:latin typeface="Courier New" panose="02070309020205020404" pitchFamily="49" charset="0"/>
                <a:cs typeface="Courier New" panose="02070309020205020404" pitchFamily="49" charset="0"/>
              </a:rPr>
              <a:t>config</a:t>
            </a:r>
            <a:r>
              <a:rPr lang="es-419" sz="1100" dirty="0">
                <a:solidFill>
                  <a:schemeClr val="bg1"/>
                </a:solidFill>
                <a:latin typeface="Courier New" panose="02070309020205020404" pitchFamily="49" charset="0"/>
                <a:cs typeface="Courier New" panose="02070309020205020404" pitchFamily="49" charset="0"/>
              </a:rPr>
              <a:t>)# </a:t>
            </a:r>
            <a:r>
              <a:rPr lang="es-419" sz="1100" b="1" dirty="0" err="1">
                <a:solidFill>
                  <a:schemeClr val="bg1"/>
                </a:solidFill>
                <a:latin typeface="Courier New" panose="02070309020205020404" pitchFamily="49" charset="0"/>
                <a:cs typeface="Courier New" panose="02070309020205020404" pitchFamily="49" charset="0"/>
              </a:rPr>
              <a:t>ip</a:t>
            </a:r>
            <a:r>
              <a:rPr lang="es-419" sz="1100" b="1" dirty="0">
                <a:solidFill>
                  <a:schemeClr val="bg1"/>
                </a:solidFill>
                <a:latin typeface="Courier New" panose="02070309020205020404" pitchFamily="49" charset="0"/>
                <a:cs typeface="Courier New" panose="02070309020205020404" pitchFamily="49" charset="0"/>
              </a:rPr>
              <a:t> </a:t>
            </a:r>
            <a:r>
              <a:rPr lang="es-419" sz="1100" b="1" dirty="0" err="1">
                <a:solidFill>
                  <a:schemeClr val="bg1"/>
                </a:solidFill>
                <a:latin typeface="Courier New" panose="02070309020205020404" pitchFamily="49" charset="0"/>
                <a:cs typeface="Courier New" panose="02070309020205020404" pitchFamily="49" charset="0"/>
              </a:rPr>
              <a:t>route</a:t>
            </a:r>
            <a:r>
              <a:rPr lang="es-419" sz="1100" b="1" dirty="0">
                <a:solidFill>
                  <a:schemeClr val="bg1"/>
                </a:solidFill>
                <a:latin typeface="Courier New" panose="02070309020205020404" pitchFamily="49" charset="0"/>
                <a:cs typeface="Courier New" panose="02070309020205020404" pitchFamily="49" charset="0"/>
              </a:rPr>
              <a:t> 0.0.0.0 0.0.0.0 </a:t>
            </a:r>
            <a:r>
              <a:rPr lang="es-419" sz="1100" b="1" dirty="0" err="1">
                <a:solidFill>
                  <a:schemeClr val="bg1"/>
                </a:solidFill>
                <a:latin typeface="Courier New" panose="02070309020205020404" pitchFamily="49" charset="0"/>
                <a:cs typeface="Courier New" panose="02070309020205020404" pitchFamily="49" charset="0"/>
              </a:rPr>
              <a:t>loopback</a:t>
            </a:r>
            <a:r>
              <a:rPr lang="es-419" sz="1100" b="1" dirty="0">
                <a:solidFill>
                  <a:schemeClr val="bg1"/>
                </a:solidFill>
                <a:latin typeface="Courier New" panose="02070309020205020404" pitchFamily="49" charset="0"/>
                <a:cs typeface="Courier New" panose="02070309020205020404" pitchFamily="49" charset="0"/>
              </a:rPr>
              <a:t> 1</a:t>
            </a:r>
            <a:r>
              <a:rPr lang="es-419" sz="1100" dirty="0">
                <a:solidFill>
                  <a:schemeClr val="bg1"/>
                </a:solidFill>
                <a:latin typeface="Courier New" panose="02070309020205020404" pitchFamily="49" charset="0"/>
                <a:cs typeface="Courier New" panose="02070309020205020404" pitchFamily="49" charset="0"/>
              </a:rPr>
              <a:t> </a:t>
            </a:r>
          </a:p>
          <a:p>
            <a:pPr rtl="0"/>
            <a:r>
              <a:rPr lang="es-419" sz="1100" dirty="0">
                <a:solidFill>
                  <a:schemeClr val="bg1"/>
                </a:solidFill>
                <a:latin typeface="Courier New" panose="02070309020205020404" pitchFamily="49" charset="0"/>
                <a:cs typeface="Courier New" panose="02070309020205020404" pitchFamily="49" charset="0"/>
              </a:rPr>
              <a:t>%Default </a:t>
            </a:r>
            <a:r>
              <a:rPr lang="es-419" sz="1100" dirty="0" err="1">
                <a:solidFill>
                  <a:schemeClr val="bg1"/>
                </a:solidFill>
                <a:latin typeface="Courier New" panose="02070309020205020404" pitchFamily="49" charset="0"/>
                <a:cs typeface="Courier New" panose="02070309020205020404" pitchFamily="49" charset="0"/>
              </a:rPr>
              <a:t>route</a:t>
            </a:r>
            <a:r>
              <a:rPr lang="es-419" sz="1100" dirty="0">
                <a:solidFill>
                  <a:schemeClr val="bg1"/>
                </a:solidFill>
                <a:latin typeface="Courier New" panose="02070309020205020404" pitchFamily="49" charset="0"/>
                <a:cs typeface="Courier New" panose="02070309020205020404" pitchFamily="49" charset="0"/>
              </a:rPr>
              <a:t> </a:t>
            </a:r>
            <a:r>
              <a:rPr lang="es-419" sz="1100" dirty="0" err="1">
                <a:solidFill>
                  <a:schemeClr val="bg1"/>
                </a:solidFill>
                <a:latin typeface="Courier New" panose="02070309020205020404" pitchFamily="49" charset="0"/>
                <a:cs typeface="Courier New" panose="02070309020205020404" pitchFamily="49" charset="0"/>
              </a:rPr>
              <a:t>without</a:t>
            </a:r>
            <a:r>
              <a:rPr lang="es-419" sz="1100" dirty="0">
                <a:solidFill>
                  <a:schemeClr val="bg1"/>
                </a:solidFill>
                <a:latin typeface="Courier New" panose="02070309020205020404" pitchFamily="49" charset="0"/>
                <a:cs typeface="Courier New" panose="02070309020205020404" pitchFamily="49" charset="0"/>
              </a:rPr>
              <a:t> </a:t>
            </a:r>
            <a:r>
              <a:rPr lang="es-419" sz="1100" dirty="0" err="1">
                <a:solidFill>
                  <a:schemeClr val="bg1"/>
                </a:solidFill>
                <a:latin typeface="Courier New" panose="02070309020205020404" pitchFamily="49" charset="0"/>
                <a:cs typeface="Courier New" panose="02070309020205020404" pitchFamily="49" charset="0"/>
              </a:rPr>
              <a:t>gateway</a:t>
            </a:r>
            <a:r>
              <a:rPr lang="es-419" sz="1100" dirty="0">
                <a:solidFill>
                  <a:schemeClr val="bg1"/>
                </a:solidFill>
                <a:latin typeface="Courier New" panose="02070309020205020404" pitchFamily="49" charset="0"/>
                <a:cs typeface="Courier New" panose="02070309020205020404" pitchFamily="49" charset="0"/>
              </a:rPr>
              <a:t>, </a:t>
            </a:r>
            <a:r>
              <a:rPr lang="es-419" sz="1100" dirty="0" err="1">
                <a:solidFill>
                  <a:schemeClr val="bg1"/>
                </a:solidFill>
                <a:latin typeface="Courier New" panose="02070309020205020404" pitchFamily="49" charset="0"/>
                <a:cs typeface="Courier New" panose="02070309020205020404" pitchFamily="49" charset="0"/>
              </a:rPr>
              <a:t>if</a:t>
            </a:r>
            <a:r>
              <a:rPr lang="es-419" sz="1100" dirty="0">
                <a:solidFill>
                  <a:schemeClr val="bg1"/>
                </a:solidFill>
                <a:latin typeface="Courier New" panose="02070309020205020404" pitchFamily="49" charset="0"/>
                <a:cs typeface="Courier New" panose="02070309020205020404" pitchFamily="49" charset="0"/>
              </a:rPr>
              <a:t> </a:t>
            </a:r>
            <a:r>
              <a:rPr lang="es-419" sz="1100" dirty="0" err="1">
                <a:solidFill>
                  <a:schemeClr val="bg1"/>
                </a:solidFill>
                <a:latin typeface="Courier New" panose="02070309020205020404" pitchFamily="49" charset="0"/>
                <a:cs typeface="Courier New" panose="02070309020205020404" pitchFamily="49" charset="0"/>
              </a:rPr>
              <a:t>not</a:t>
            </a:r>
            <a:r>
              <a:rPr lang="es-419" sz="1100" dirty="0">
                <a:solidFill>
                  <a:schemeClr val="bg1"/>
                </a:solidFill>
                <a:latin typeface="Courier New" panose="02070309020205020404" pitchFamily="49" charset="0"/>
                <a:cs typeface="Courier New" panose="02070309020205020404" pitchFamily="49" charset="0"/>
              </a:rPr>
              <a:t> a </a:t>
            </a:r>
            <a:r>
              <a:rPr lang="es-419" sz="1100" dirty="0" err="1">
                <a:solidFill>
                  <a:schemeClr val="bg1"/>
                </a:solidFill>
                <a:latin typeface="Courier New" panose="02070309020205020404" pitchFamily="49" charset="0"/>
                <a:cs typeface="Courier New" panose="02070309020205020404" pitchFamily="49" charset="0"/>
              </a:rPr>
              <a:t>point-to-point</a:t>
            </a:r>
            <a:r>
              <a:rPr lang="es-419" sz="1100" dirty="0">
                <a:solidFill>
                  <a:schemeClr val="bg1"/>
                </a:solidFill>
                <a:latin typeface="Courier New" panose="02070309020205020404" pitchFamily="49" charset="0"/>
                <a:cs typeface="Courier New" panose="02070309020205020404" pitchFamily="49" charset="0"/>
              </a:rPr>
              <a:t> interface, </a:t>
            </a:r>
            <a:r>
              <a:rPr lang="es-419" sz="1100" dirty="0" err="1">
                <a:solidFill>
                  <a:schemeClr val="bg1"/>
                </a:solidFill>
                <a:latin typeface="Courier New" panose="02070309020205020404" pitchFamily="49" charset="0"/>
                <a:cs typeface="Courier New" panose="02070309020205020404" pitchFamily="49" charset="0"/>
              </a:rPr>
              <a:t>may</a:t>
            </a:r>
            <a:r>
              <a:rPr lang="es-419" sz="1100" dirty="0">
                <a:solidFill>
                  <a:schemeClr val="bg1"/>
                </a:solidFill>
                <a:latin typeface="Courier New" panose="02070309020205020404" pitchFamily="49" charset="0"/>
                <a:cs typeface="Courier New" panose="02070309020205020404" pitchFamily="49" charset="0"/>
              </a:rPr>
              <a:t> </a:t>
            </a:r>
            <a:r>
              <a:rPr lang="es-419" sz="1100" dirty="0" err="1">
                <a:solidFill>
                  <a:schemeClr val="bg1"/>
                </a:solidFill>
                <a:latin typeface="Courier New" panose="02070309020205020404" pitchFamily="49" charset="0"/>
                <a:cs typeface="Courier New" panose="02070309020205020404" pitchFamily="49" charset="0"/>
              </a:rPr>
              <a:t>impact</a:t>
            </a:r>
            <a:r>
              <a:rPr lang="es-419" sz="1100" dirty="0">
                <a:solidFill>
                  <a:schemeClr val="bg1"/>
                </a:solidFill>
                <a:latin typeface="Courier New" panose="02070309020205020404" pitchFamily="49" charset="0"/>
                <a:cs typeface="Courier New" panose="02070309020205020404" pitchFamily="49" charset="0"/>
              </a:rPr>
              <a:t> performance </a:t>
            </a:r>
          </a:p>
          <a:p>
            <a:pPr rtl="0"/>
            <a:r>
              <a:rPr lang="es-419" sz="1100" dirty="0">
                <a:solidFill>
                  <a:schemeClr val="bg1"/>
                </a:solidFill>
                <a:latin typeface="Courier New" panose="02070309020205020404" pitchFamily="49" charset="0"/>
                <a:cs typeface="Courier New" panose="02070309020205020404" pitchFamily="49" charset="0"/>
              </a:rPr>
              <a:t>R2(</a:t>
            </a:r>
            <a:r>
              <a:rPr lang="es-419" sz="1100" dirty="0" err="1">
                <a:solidFill>
                  <a:schemeClr val="bg1"/>
                </a:solidFill>
                <a:latin typeface="Courier New" panose="02070309020205020404" pitchFamily="49" charset="0"/>
                <a:cs typeface="Courier New" panose="02070309020205020404" pitchFamily="49" charset="0"/>
              </a:rPr>
              <a:t>config</a:t>
            </a:r>
            <a:r>
              <a:rPr lang="es-419" sz="1100" dirty="0">
                <a:solidFill>
                  <a:schemeClr val="bg1"/>
                </a:solidFill>
                <a:latin typeface="Courier New" panose="02070309020205020404" pitchFamily="49" charset="0"/>
                <a:cs typeface="Courier New" panose="02070309020205020404" pitchFamily="49" charset="0"/>
              </a:rPr>
              <a:t>)# </a:t>
            </a:r>
            <a:r>
              <a:rPr lang="es-419" sz="1100" b="1" dirty="0" err="1">
                <a:solidFill>
                  <a:schemeClr val="bg1"/>
                </a:solidFill>
                <a:latin typeface="Courier New" panose="02070309020205020404" pitchFamily="49" charset="0"/>
                <a:cs typeface="Courier New" panose="02070309020205020404" pitchFamily="49" charset="0"/>
              </a:rPr>
              <a:t>router</a:t>
            </a:r>
            <a:r>
              <a:rPr lang="es-419" sz="1100" b="1" dirty="0">
                <a:solidFill>
                  <a:schemeClr val="bg1"/>
                </a:solidFill>
                <a:latin typeface="Courier New" panose="02070309020205020404" pitchFamily="49" charset="0"/>
                <a:cs typeface="Courier New" panose="02070309020205020404" pitchFamily="49" charset="0"/>
              </a:rPr>
              <a:t> </a:t>
            </a:r>
            <a:r>
              <a:rPr lang="es-419" sz="1100" b="1" dirty="0" err="1">
                <a:solidFill>
                  <a:schemeClr val="bg1"/>
                </a:solidFill>
                <a:latin typeface="Courier New" panose="02070309020205020404" pitchFamily="49" charset="0"/>
                <a:cs typeface="Courier New" panose="02070309020205020404" pitchFamily="49" charset="0"/>
              </a:rPr>
              <a:t>ospf</a:t>
            </a:r>
            <a:r>
              <a:rPr lang="es-419" sz="1100" b="1" dirty="0">
                <a:solidFill>
                  <a:schemeClr val="bg1"/>
                </a:solidFill>
                <a:latin typeface="Courier New" panose="02070309020205020404" pitchFamily="49" charset="0"/>
                <a:cs typeface="Courier New" panose="02070309020205020404" pitchFamily="49" charset="0"/>
              </a:rPr>
              <a:t> 10</a:t>
            </a:r>
            <a:r>
              <a:rPr lang="es-419" sz="1100" dirty="0">
                <a:solidFill>
                  <a:schemeClr val="bg1"/>
                </a:solidFill>
                <a:latin typeface="Courier New" panose="02070309020205020404" pitchFamily="49" charset="0"/>
                <a:cs typeface="Courier New" panose="02070309020205020404" pitchFamily="49" charset="0"/>
              </a:rPr>
              <a:t> </a:t>
            </a:r>
          </a:p>
          <a:p>
            <a:pPr rtl="0"/>
            <a:r>
              <a:rPr lang="es-419" sz="1100" dirty="0">
                <a:solidFill>
                  <a:schemeClr val="bg1"/>
                </a:solidFill>
                <a:latin typeface="Courier New" panose="02070309020205020404" pitchFamily="49" charset="0"/>
                <a:cs typeface="Courier New" panose="02070309020205020404" pitchFamily="49" charset="0"/>
              </a:rPr>
              <a:t>R2(</a:t>
            </a:r>
            <a:r>
              <a:rPr lang="es-419" sz="1100" dirty="0" err="1">
                <a:solidFill>
                  <a:schemeClr val="bg1"/>
                </a:solidFill>
                <a:latin typeface="Courier New" panose="02070309020205020404" pitchFamily="49" charset="0"/>
                <a:cs typeface="Courier New" panose="02070309020205020404" pitchFamily="49" charset="0"/>
              </a:rPr>
              <a:t>config-router</a:t>
            </a:r>
            <a:r>
              <a:rPr lang="es-419" sz="1100" dirty="0">
                <a:solidFill>
                  <a:schemeClr val="bg1"/>
                </a:solidFill>
                <a:latin typeface="Courier New" panose="02070309020205020404" pitchFamily="49" charset="0"/>
                <a:cs typeface="Courier New" panose="02070309020205020404" pitchFamily="49" charset="0"/>
              </a:rPr>
              <a:t>)# </a:t>
            </a:r>
            <a:r>
              <a:rPr lang="es-419" sz="1100" b="1" dirty="0">
                <a:solidFill>
                  <a:schemeClr val="bg1"/>
                </a:solidFill>
                <a:latin typeface="Courier New" panose="02070309020205020404" pitchFamily="49" charset="0"/>
                <a:cs typeface="Courier New" panose="02070309020205020404" pitchFamily="49" charset="0"/>
              </a:rPr>
              <a:t>default-</a:t>
            </a:r>
            <a:r>
              <a:rPr lang="es-419" sz="1100" b="1" dirty="0" err="1">
                <a:solidFill>
                  <a:schemeClr val="bg1"/>
                </a:solidFill>
                <a:latin typeface="Courier New" panose="02070309020205020404" pitchFamily="49" charset="0"/>
                <a:cs typeface="Courier New" panose="02070309020205020404" pitchFamily="49" charset="0"/>
              </a:rPr>
              <a:t>information</a:t>
            </a:r>
            <a:r>
              <a:rPr lang="es-419" sz="1100" b="1" dirty="0">
                <a:solidFill>
                  <a:schemeClr val="bg1"/>
                </a:solidFill>
                <a:latin typeface="Courier New" panose="02070309020205020404" pitchFamily="49" charset="0"/>
                <a:cs typeface="Courier New" panose="02070309020205020404" pitchFamily="49" charset="0"/>
              </a:rPr>
              <a:t> </a:t>
            </a:r>
            <a:r>
              <a:rPr lang="es-419" sz="1100" b="1" dirty="0" err="1">
                <a:solidFill>
                  <a:schemeClr val="bg1"/>
                </a:solidFill>
                <a:latin typeface="Courier New" panose="02070309020205020404" pitchFamily="49" charset="0"/>
                <a:cs typeface="Courier New" panose="02070309020205020404" pitchFamily="49" charset="0"/>
              </a:rPr>
              <a:t>originate</a:t>
            </a:r>
            <a:r>
              <a:rPr lang="es-419" sz="1100" dirty="0">
                <a:solidFill>
                  <a:schemeClr val="bg1"/>
                </a:solidFill>
                <a:latin typeface="Courier New" panose="02070309020205020404" pitchFamily="49" charset="0"/>
                <a:cs typeface="Courier New" panose="02070309020205020404" pitchFamily="49" charset="0"/>
              </a:rPr>
              <a:t> </a:t>
            </a:r>
          </a:p>
          <a:p>
            <a:pPr rtl="0"/>
            <a:r>
              <a:rPr lang="es-419" sz="1100" dirty="0">
                <a:solidFill>
                  <a:schemeClr val="bg1"/>
                </a:solidFill>
                <a:latin typeface="Courier New" panose="02070309020205020404" pitchFamily="49" charset="0"/>
                <a:cs typeface="Courier New" panose="02070309020205020404" pitchFamily="49" charset="0"/>
              </a:rPr>
              <a:t>R2(</a:t>
            </a:r>
            <a:r>
              <a:rPr lang="es-419" sz="1100" dirty="0" err="1">
                <a:solidFill>
                  <a:schemeClr val="bg1"/>
                </a:solidFill>
                <a:latin typeface="Courier New" panose="02070309020205020404" pitchFamily="49" charset="0"/>
                <a:cs typeface="Courier New" panose="02070309020205020404" pitchFamily="49" charset="0"/>
              </a:rPr>
              <a:t>config-router</a:t>
            </a:r>
            <a:r>
              <a:rPr lang="es-419" sz="1100" dirty="0">
                <a:solidFill>
                  <a:schemeClr val="bg1"/>
                </a:solidFill>
                <a:latin typeface="Courier New" panose="02070309020205020404" pitchFamily="49" charset="0"/>
                <a:cs typeface="Courier New" panose="02070309020205020404" pitchFamily="49" charset="0"/>
              </a:rPr>
              <a:t>)# </a:t>
            </a:r>
            <a:r>
              <a:rPr lang="es-419" sz="1100" b="1" dirty="0" err="1">
                <a:solidFill>
                  <a:schemeClr val="bg1"/>
                </a:solidFill>
                <a:latin typeface="Courier New" panose="02070309020205020404" pitchFamily="49" charset="0"/>
                <a:cs typeface="Courier New" panose="02070309020205020404" pitchFamily="49" charset="0"/>
              </a:rPr>
              <a:t>end</a:t>
            </a:r>
            <a:r>
              <a:rPr lang="es-419" sz="1100" dirty="0">
                <a:solidFill>
                  <a:schemeClr val="bg1"/>
                </a:solidFill>
                <a:latin typeface="Courier New" panose="02070309020205020404" pitchFamily="49" charset="0"/>
                <a:cs typeface="Courier New" panose="02070309020205020404" pitchFamily="49" charset="0"/>
              </a:rPr>
              <a:t> </a:t>
            </a:r>
          </a:p>
          <a:p>
            <a:pPr rtl="0"/>
            <a:r>
              <a:rPr lang="es-419" sz="1100" dirty="0">
                <a:solidFill>
                  <a:schemeClr val="bg1"/>
                </a:solidFill>
                <a:latin typeface="Courier New" panose="02070309020205020404" pitchFamily="49" charset="0"/>
                <a:cs typeface="Courier New" panose="02070309020205020404" pitchFamily="49" charset="0"/>
              </a:rPr>
              <a:t>R2#</a:t>
            </a:r>
          </a:p>
        </p:txBody>
      </p:sp>
    </p:spTree>
    <p:custDataLst>
      <p:tags r:id="rId1"/>
    </p:custDataLst>
    <p:extLst>
      <p:ext uri="{BB962C8B-B14F-4D97-AF65-F5344CB8AC3E}">
        <p14:creationId xmlns:p14="http://schemas.microsoft.com/office/powerpoint/2010/main" val="26230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c15="http://schemas.microsoft.com/office/drawing/2012/chart">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474662" y="0"/>
            <a:ext cx="8345488" cy="731837"/>
          </a:xfrm>
        </p:spPr>
        <p:txBody>
          <a:bodyPr/>
          <a:lstStyle/>
          <a:p>
            <a:pPr rtl="0"/>
            <a:br>
              <a:rPr lang="en-US" sz="1600" dirty="0"/>
            </a:br>
            <a:r>
              <a:rPr lang="es-419" sz="1600" dirty="0"/>
              <a:t>Propagación de una ruta predeterminada </a:t>
            </a:r>
            <a:br>
              <a:rPr lang="es-419" sz="2400" dirty="0"/>
            </a:br>
            <a:r>
              <a:rPr lang="es-419" sz="2400" b="1" dirty="0"/>
              <a:t>Verifique la ruta predeterminada propagada</a:t>
            </a:r>
          </a:p>
        </p:txBody>
      </p:sp>
      <p:sp>
        <p:nvSpPr>
          <p:cNvPr id="6" name="Content Placeholder 5">
            <a:extLst>
              <a:ext uri="{FF2B5EF4-FFF2-40B4-BE49-F238E27FC236}">
                <a16:creationId xmlns:a16="http://schemas.microsoft.com/office/drawing/2014/main" id="{75C69166-8BD7-CC4A-85F9-6263965C1ED9}"/>
              </a:ext>
            </a:extLst>
          </p:cNvPr>
          <p:cNvSpPr>
            <a:spLocks noGrp="1"/>
          </p:cNvSpPr>
          <p:nvPr>
            <p:ph idx="1"/>
          </p:nvPr>
        </p:nvSpPr>
        <p:spPr>
          <a:xfrm>
            <a:off x="474662" y="731838"/>
            <a:ext cx="8280057" cy="1529042"/>
          </a:xfrm>
        </p:spPr>
        <p:txBody>
          <a:bodyPr/>
          <a:lstStyle/>
          <a:p>
            <a:pPr marL="342900" indent="-342900" algn="just" rtl="0">
              <a:buFont typeface="Arial" panose="020B0604020202020204" pitchFamily="34" charset="0"/>
              <a:buChar char="•"/>
            </a:pPr>
            <a:r>
              <a:rPr lang="es-419" sz="1600" dirty="0">
                <a:solidFill>
                  <a:srgbClr val="000000"/>
                </a:solidFill>
              </a:rPr>
              <a:t>Puede verificar la configuración de ruta predeterminada en R2 usando el comando </a:t>
            </a:r>
            <a:r>
              <a:rPr lang="es-419" sz="1600" b="1" dirty="0">
                <a:solidFill>
                  <a:srgbClr val="00B0F0"/>
                </a:solidFill>
              </a:rPr>
              <a:t>show </a:t>
            </a:r>
            <a:r>
              <a:rPr lang="es-419" sz="1600" b="1" dirty="0" err="1">
                <a:solidFill>
                  <a:srgbClr val="00B0F0"/>
                </a:solidFill>
              </a:rPr>
              <a:t>ip</a:t>
            </a:r>
            <a:r>
              <a:rPr lang="es-419" sz="1600" b="1" dirty="0">
                <a:solidFill>
                  <a:srgbClr val="00B0F0"/>
                </a:solidFill>
              </a:rPr>
              <a:t> </a:t>
            </a:r>
            <a:r>
              <a:rPr lang="es-419" sz="1600" b="1" dirty="0" err="1">
                <a:solidFill>
                  <a:srgbClr val="00B0F0"/>
                </a:solidFill>
              </a:rPr>
              <a:t>route</a:t>
            </a:r>
            <a:r>
              <a:rPr lang="es-419" sz="1600" dirty="0">
                <a:solidFill>
                  <a:srgbClr val="00B0F0"/>
                </a:solidFill>
              </a:rPr>
              <a:t> </a:t>
            </a:r>
            <a:r>
              <a:rPr lang="es-419" sz="1600" dirty="0">
                <a:solidFill>
                  <a:srgbClr val="000000"/>
                </a:solidFill>
              </a:rPr>
              <a:t>También puede verificar que R1 y R3 hayan recibido una ruta predeterminada.</a:t>
            </a:r>
          </a:p>
          <a:p>
            <a:pPr marL="342900" indent="-342900" algn="just" rtl="0">
              <a:buFont typeface="Arial" panose="020B0604020202020204" pitchFamily="34" charset="0"/>
              <a:buChar char="•"/>
            </a:pPr>
            <a:r>
              <a:rPr lang="es-419" sz="1600" dirty="0">
                <a:solidFill>
                  <a:srgbClr val="000000"/>
                </a:solidFill>
              </a:rPr>
              <a:t>Observe que la fuente de ruta en R1 es </a:t>
            </a:r>
            <a:r>
              <a:rPr lang="es-419" sz="1600" b="1" dirty="0">
                <a:solidFill>
                  <a:srgbClr val="00B0F0"/>
                </a:solidFill>
              </a:rPr>
              <a:t>O*E2</a:t>
            </a:r>
            <a:r>
              <a:rPr lang="es-419" sz="1600" dirty="0">
                <a:solidFill>
                  <a:srgbClr val="000000"/>
                </a:solidFill>
              </a:rPr>
              <a:t>, lo que significa que se aprendió utilizando OSPFv2. El asterisco indica que esa ruta es una buena candidata para la ruta predeterminada. La designación “E2” indica que se trata de una ruta externa. El significado de E1 y E2 está fuera del alcance de este módulo.</a:t>
            </a: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F14C179B-814B-9C40-8169-476A4D02B5EF}"/>
              </a:ext>
            </a:extLst>
          </p:cNvPr>
          <p:cNvSpPr/>
          <p:nvPr/>
        </p:nvSpPr>
        <p:spPr>
          <a:xfrm>
            <a:off x="1363133" y="2637938"/>
            <a:ext cx="6417733" cy="1077218"/>
          </a:xfrm>
          <a:prstGeom prst="rect">
            <a:avLst/>
          </a:prstGeom>
          <a:solidFill>
            <a:srgbClr val="000000"/>
          </a:solidFill>
        </p:spPr>
        <p:txBody>
          <a:bodyPr wrap="square">
            <a:spAutoFit/>
          </a:bodyPr>
          <a:lstStyle/>
          <a:p>
            <a:pPr rtl="0"/>
            <a:r>
              <a:rPr lang="es-419" sz="1200" dirty="0">
                <a:solidFill>
                  <a:schemeClr val="bg1"/>
                </a:solidFill>
                <a:latin typeface="Courier New" panose="02070309020205020404" pitchFamily="49" charset="0"/>
                <a:cs typeface="Courier New" panose="02070309020205020404" pitchFamily="49" charset="0"/>
              </a:rPr>
              <a:t>R2# </a:t>
            </a:r>
            <a:r>
              <a:rPr lang="es-419" sz="1600" b="1" dirty="0">
                <a:solidFill>
                  <a:srgbClr val="00B0F0"/>
                </a:solidFill>
                <a:latin typeface="+mj-lt"/>
                <a:cs typeface="Courier New" panose="02070309020205020404" pitchFamily="49" charset="0"/>
              </a:rPr>
              <a:t>show </a:t>
            </a:r>
            <a:r>
              <a:rPr lang="es-419" sz="1600" b="1" dirty="0" err="1">
                <a:solidFill>
                  <a:srgbClr val="00B0F0"/>
                </a:solidFill>
                <a:latin typeface="+mj-lt"/>
                <a:cs typeface="Courier New" panose="02070309020205020404" pitchFamily="49" charset="0"/>
              </a:rPr>
              <a:t>ip</a:t>
            </a:r>
            <a:r>
              <a:rPr lang="es-419" sz="1600" b="1" dirty="0">
                <a:solidFill>
                  <a:srgbClr val="00B0F0"/>
                </a:solidFill>
                <a:latin typeface="+mj-lt"/>
                <a:cs typeface="Courier New" panose="02070309020205020404" pitchFamily="49" charset="0"/>
              </a:rPr>
              <a:t> </a:t>
            </a:r>
            <a:r>
              <a:rPr lang="es-419" sz="1600" b="1" dirty="0" err="1">
                <a:solidFill>
                  <a:srgbClr val="00B0F0"/>
                </a:solidFill>
                <a:latin typeface="+mj-lt"/>
                <a:cs typeface="Courier New" panose="02070309020205020404" pitchFamily="49" charset="0"/>
              </a:rPr>
              <a:t>route</a:t>
            </a:r>
            <a:r>
              <a:rPr lang="es-419" sz="1200" b="1" dirty="0">
                <a:solidFill>
                  <a:schemeClr val="bg1"/>
                </a:solidFill>
                <a:latin typeface="Courier New" panose="02070309020205020404" pitchFamily="49" charset="0"/>
                <a:cs typeface="Courier New" panose="02070309020205020404" pitchFamily="49" charset="0"/>
              </a:rPr>
              <a:t> | </a:t>
            </a:r>
            <a:r>
              <a:rPr lang="es-419" sz="1200" b="1" dirty="0" err="1">
                <a:solidFill>
                  <a:schemeClr val="bg1"/>
                </a:solidFill>
                <a:latin typeface="Courier New" panose="02070309020205020404" pitchFamily="49" charset="0"/>
                <a:cs typeface="Courier New" panose="02070309020205020404" pitchFamily="49" charset="0"/>
              </a:rPr>
              <a:t>begin</a:t>
            </a:r>
            <a:r>
              <a:rPr lang="es-419" sz="1200" b="1" dirty="0">
                <a:solidFill>
                  <a:schemeClr val="bg1"/>
                </a:solidFill>
                <a:latin typeface="Courier New" panose="02070309020205020404" pitchFamily="49" charset="0"/>
                <a:cs typeface="Courier New" panose="02070309020205020404" pitchFamily="49" charset="0"/>
              </a:rPr>
              <a:t> Gateway </a:t>
            </a:r>
          </a:p>
          <a:p>
            <a:pPr rtl="0"/>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Gateway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of</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last</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resort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is</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0.0.0.0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to</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network</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0.0.0.0 </a:t>
            </a:r>
          </a:p>
          <a:p>
            <a:pPr rtl="0"/>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S* 0.0.0.0/0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is</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directly</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connected</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Loopback1 </a:t>
            </a:r>
          </a:p>
          <a:p>
            <a:pPr rtl="0"/>
            <a:r>
              <a:rPr lang="es-419" sz="1200" dirty="0">
                <a:solidFill>
                  <a:schemeClr val="bg1"/>
                </a:solidFill>
                <a:latin typeface="Courier New" panose="02070309020205020404" pitchFamily="49" charset="0"/>
                <a:cs typeface="Courier New" panose="02070309020205020404" pitchFamily="49" charset="0"/>
              </a:rPr>
              <a:t>      10.0.0.0/8 </a:t>
            </a:r>
            <a:r>
              <a:rPr lang="es-419" sz="1200" dirty="0" err="1">
                <a:solidFill>
                  <a:schemeClr val="bg1"/>
                </a:solidFill>
                <a:latin typeface="Courier New" panose="02070309020205020404" pitchFamily="49" charset="0"/>
                <a:cs typeface="Courier New" panose="02070309020205020404" pitchFamily="49" charset="0"/>
              </a:rPr>
              <a:t>is</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variably</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subnetted</a:t>
            </a:r>
            <a:r>
              <a:rPr lang="es-419" sz="1200" dirty="0">
                <a:solidFill>
                  <a:schemeClr val="bg1"/>
                </a:solidFill>
                <a:latin typeface="Courier New" panose="02070309020205020404" pitchFamily="49" charset="0"/>
                <a:cs typeface="Courier New" panose="02070309020205020404" pitchFamily="49" charset="0"/>
              </a:rPr>
              <a:t>, 9 </a:t>
            </a:r>
            <a:r>
              <a:rPr lang="es-419" sz="1200" dirty="0" err="1">
                <a:solidFill>
                  <a:schemeClr val="bg1"/>
                </a:solidFill>
                <a:latin typeface="Courier New" panose="02070309020205020404" pitchFamily="49" charset="0"/>
                <a:cs typeface="Courier New" panose="02070309020205020404" pitchFamily="49" charset="0"/>
              </a:rPr>
              <a:t>subnets</a:t>
            </a:r>
            <a:r>
              <a:rPr lang="es-419" sz="1200" dirty="0">
                <a:solidFill>
                  <a:schemeClr val="bg1"/>
                </a:solidFill>
                <a:latin typeface="Courier New" panose="02070309020205020404" pitchFamily="49" charset="0"/>
                <a:cs typeface="Courier New" panose="02070309020205020404" pitchFamily="49" charset="0"/>
              </a:rPr>
              <a:t>, 3 </a:t>
            </a:r>
            <a:r>
              <a:rPr lang="es-419" sz="1200" dirty="0" err="1">
                <a:solidFill>
                  <a:schemeClr val="bg1"/>
                </a:solidFill>
                <a:latin typeface="Courier New" panose="02070309020205020404" pitchFamily="49" charset="0"/>
                <a:cs typeface="Courier New" panose="02070309020205020404" pitchFamily="49" charset="0"/>
              </a:rPr>
              <a:t>masks</a:t>
            </a:r>
            <a:endParaRPr lang="es-419" sz="1200" dirty="0">
              <a:solidFill>
                <a:schemeClr val="bg1"/>
              </a:solidFill>
              <a:latin typeface="Courier New" panose="02070309020205020404" pitchFamily="49" charset="0"/>
              <a:cs typeface="Courier New" panose="02070309020205020404" pitchFamily="49" charset="0"/>
            </a:endParaRPr>
          </a:p>
          <a:p>
            <a:pPr rtl="0"/>
            <a:r>
              <a:rPr lang="es-419" sz="1200" dirty="0">
                <a:solidFill>
                  <a:schemeClr val="bg1"/>
                </a:solidFill>
                <a:latin typeface="Courier New" panose="02070309020205020404" pitchFamily="49" charset="0"/>
                <a:cs typeface="Courier New" panose="02070309020205020404" pitchFamily="49" charset="0"/>
              </a:rPr>
              <a:t>(output </a:t>
            </a:r>
            <a:r>
              <a:rPr lang="es-419" sz="1200" dirty="0" err="1">
                <a:solidFill>
                  <a:schemeClr val="bg1"/>
                </a:solidFill>
                <a:latin typeface="Courier New" panose="02070309020205020404" pitchFamily="49" charset="0"/>
                <a:cs typeface="Courier New" panose="02070309020205020404" pitchFamily="49" charset="0"/>
              </a:rPr>
              <a:t>omitted</a:t>
            </a:r>
            <a:r>
              <a:rPr lang="es-419" sz="1200" dirty="0">
                <a:solidFill>
                  <a:schemeClr val="bg1"/>
                </a:solidFill>
                <a:latin typeface="Courier New" panose="02070309020205020404" pitchFamily="49" charset="0"/>
                <a:cs typeface="Courier New" panose="02070309020205020404" pitchFamily="49" charset="0"/>
              </a:rPr>
              <a:t>)</a:t>
            </a:r>
          </a:p>
        </p:txBody>
      </p:sp>
      <p:sp>
        <p:nvSpPr>
          <p:cNvPr id="8" name="Rectangle 7">
            <a:extLst>
              <a:ext uri="{FF2B5EF4-FFF2-40B4-BE49-F238E27FC236}">
                <a16:creationId xmlns:a16="http://schemas.microsoft.com/office/drawing/2014/main" id="{92734ABC-E11F-7146-BB3C-7E0C1892F9E6}"/>
              </a:ext>
            </a:extLst>
          </p:cNvPr>
          <p:cNvSpPr/>
          <p:nvPr/>
        </p:nvSpPr>
        <p:spPr>
          <a:xfrm>
            <a:off x="970844" y="3700460"/>
            <a:ext cx="7563556" cy="1077218"/>
          </a:xfrm>
          <a:prstGeom prst="rect">
            <a:avLst/>
          </a:prstGeom>
          <a:solidFill>
            <a:srgbClr val="000000"/>
          </a:solidFill>
        </p:spPr>
        <p:txBody>
          <a:bodyPr wrap="square">
            <a:spAutoFit/>
          </a:bodyPr>
          <a:lstStyle/>
          <a:p>
            <a:pPr rtl="0"/>
            <a:r>
              <a:rPr lang="es-419" sz="1200" dirty="0">
                <a:solidFill>
                  <a:schemeClr val="bg1"/>
                </a:solidFill>
                <a:latin typeface="Courier New" panose="02070309020205020404" pitchFamily="49" charset="0"/>
                <a:cs typeface="Courier New" panose="02070309020205020404" pitchFamily="49" charset="0"/>
              </a:rPr>
              <a:t>R1# </a:t>
            </a:r>
            <a:r>
              <a:rPr lang="es-419" sz="1200" b="1" dirty="0">
                <a:solidFill>
                  <a:schemeClr val="bg1"/>
                </a:solidFill>
                <a:latin typeface="Courier New" panose="02070309020205020404" pitchFamily="49" charset="0"/>
                <a:cs typeface="Courier New" panose="02070309020205020404" pitchFamily="49" charset="0"/>
              </a:rPr>
              <a:t>show </a:t>
            </a:r>
            <a:r>
              <a:rPr lang="es-419" sz="1200" b="1" dirty="0" err="1">
                <a:solidFill>
                  <a:schemeClr val="bg1"/>
                </a:solidFill>
                <a:latin typeface="Courier New" panose="02070309020205020404" pitchFamily="49" charset="0"/>
                <a:cs typeface="Courier New" panose="02070309020205020404" pitchFamily="49" charset="0"/>
              </a:rPr>
              <a:t>ip</a:t>
            </a:r>
            <a:r>
              <a:rPr lang="es-419" sz="1200" b="1" dirty="0">
                <a:solidFill>
                  <a:schemeClr val="bg1"/>
                </a:solidFill>
                <a:latin typeface="Courier New" panose="02070309020205020404" pitchFamily="49" charset="0"/>
                <a:cs typeface="Courier New" panose="02070309020205020404" pitchFamily="49" charset="0"/>
              </a:rPr>
              <a:t> </a:t>
            </a:r>
            <a:r>
              <a:rPr lang="es-419" sz="1200" b="1" dirty="0" err="1">
                <a:solidFill>
                  <a:schemeClr val="bg1"/>
                </a:solidFill>
                <a:latin typeface="Courier New" panose="02070309020205020404" pitchFamily="49" charset="0"/>
                <a:cs typeface="Courier New" panose="02070309020205020404" pitchFamily="49" charset="0"/>
              </a:rPr>
              <a:t>route</a:t>
            </a:r>
            <a:r>
              <a:rPr lang="es-419" sz="1200" b="1" dirty="0">
                <a:solidFill>
                  <a:schemeClr val="bg1"/>
                </a:solidFill>
                <a:latin typeface="Courier New" panose="02070309020205020404" pitchFamily="49" charset="0"/>
                <a:cs typeface="Courier New" panose="02070309020205020404" pitchFamily="49" charset="0"/>
              </a:rPr>
              <a:t> | </a:t>
            </a:r>
            <a:r>
              <a:rPr lang="es-419" sz="1200" b="1" dirty="0" err="1">
                <a:solidFill>
                  <a:schemeClr val="bg1"/>
                </a:solidFill>
                <a:latin typeface="Courier New" panose="02070309020205020404" pitchFamily="49" charset="0"/>
                <a:cs typeface="Courier New" panose="02070309020205020404" pitchFamily="49" charset="0"/>
              </a:rPr>
              <a:t>begin</a:t>
            </a:r>
            <a:r>
              <a:rPr lang="es-419" sz="1200" b="1" dirty="0">
                <a:solidFill>
                  <a:schemeClr val="bg1"/>
                </a:solidFill>
                <a:latin typeface="Courier New" panose="02070309020205020404" pitchFamily="49" charset="0"/>
                <a:cs typeface="Courier New" panose="02070309020205020404" pitchFamily="49" charset="0"/>
              </a:rPr>
              <a:t> Gateway </a:t>
            </a:r>
          </a:p>
          <a:p>
            <a:pPr rtl="0"/>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Gateway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of</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last</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resort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is</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10.1.1.6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to</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network</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0.0.0.0 </a:t>
            </a:r>
          </a:p>
          <a:p>
            <a:pPr rtl="0"/>
            <a:r>
              <a:rPr lang="es-419" sz="1600" b="1" dirty="0">
                <a:solidFill>
                  <a:srgbClr val="00B0F0"/>
                </a:solidFill>
                <a:latin typeface="+mj-lt"/>
                <a:cs typeface="Courier New" panose="02070309020205020404" pitchFamily="49" charset="0"/>
              </a:rPr>
              <a:t>O*E2 </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0.0.0/0 [110/1]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via</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10.1.1.6, 00:11:08, GigabitEthernet0/0/0      </a:t>
            </a:r>
          </a:p>
          <a:p>
            <a:pPr rtl="0"/>
            <a:r>
              <a:rPr lang="es-419" sz="1200" dirty="0">
                <a:solidFill>
                  <a:schemeClr val="bg1"/>
                </a:solidFill>
                <a:latin typeface="Courier New" panose="02070309020205020404" pitchFamily="49" charset="0"/>
                <a:cs typeface="Courier New" panose="02070309020205020404" pitchFamily="49" charset="0"/>
              </a:rPr>
              <a:t>      10.0.0.0/8 </a:t>
            </a:r>
            <a:r>
              <a:rPr lang="es-419" sz="1200" dirty="0" err="1">
                <a:solidFill>
                  <a:schemeClr val="bg1"/>
                </a:solidFill>
                <a:latin typeface="Courier New" panose="02070309020205020404" pitchFamily="49" charset="0"/>
                <a:cs typeface="Courier New" panose="02070309020205020404" pitchFamily="49" charset="0"/>
              </a:rPr>
              <a:t>is</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variably</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subnetted</a:t>
            </a:r>
            <a:r>
              <a:rPr lang="es-419" sz="1200" dirty="0">
                <a:solidFill>
                  <a:schemeClr val="bg1"/>
                </a:solidFill>
                <a:latin typeface="Courier New" panose="02070309020205020404" pitchFamily="49" charset="0"/>
                <a:cs typeface="Courier New" panose="02070309020205020404" pitchFamily="49" charset="0"/>
              </a:rPr>
              <a:t>, 9 </a:t>
            </a:r>
            <a:r>
              <a:rPr lang="es-419" sz="1200" dirty="0" err="1">
                <a:solidFill>
                  <a:schemeClr val="bg1"/>
                </a:solidFill>
                <a:latin typeface="Courier New" panose="02070309020205020404" pitchFamily="49" charset="0"/>
                <a:cs typeface="Courier New" panose="02070309020205020404" pitchFamily="49" charset="0"/>
              </a:rPr>
              <a:t>subnets</a:t>
            </a:r>
            <a:r>
              <a:rPr lang="es-419" sz="1200" dirty="0">
                <a:solidFill>
                  <a:schemeClr val="bg1"/>
                </a:solidFill>
                <a:latin typeface="Courier New" panose="02070309020205020404" pitchFamily="49" charset="0"/>
                <a:cs typeface="Courier New" panose="02070309020205020404" pitchFamily="49" charset="0"/>
              </a:rPr>
              <a:t>, 3 </a:t>
            </a:r>
            <a:r>
              <a:rPr lang="es-419" sz="1200" dirty="0" err="1">
                <a:solidFill>
                  <a:schemeClr val="bg1"/>
                </a:solidFill>
                <a:latin typeface="Courier New" panose="02070309020205020404" pitchFamily="49" charset="0"/>
                <a:cs typeface="Courier New" panose="02070309020205020404" pitchFamily="49" charset="0"/>
              </a:rPr>
              <a:t>masks</a:t>
            </a:r>
            <a:endParaRPr lang="es-419" sz="1200" dirty="0">
              <a:solidFill>
                <a:schemeClr val="bg1"/>
              </a:solidFill>
              <a:latin typeface="Courier New" panose="02070309020205020404" pitchFamily="49" charset="0"/>
              <a:cs typeface="Courier New" panose="02070309020205020404" pitchFamily="49" charset="0"/>
            </a:endParaRPr>
          </a:p>
          <a:p>
            <a:pPr rtl="0"/>
            <a:r>
              <a:rPr lang="es-419" sz="1200" dirty="0">
                <a:solidFill>
                  <a:schemeClr val="bg1"/>
                </a:solidFill>
                <a:latin typeface="Courier New" panose="02070309020205020404" pitchFamily="49" charset="0"/>
                <a:cs typeface="Courier New" panose="02070309020205020404" pitchFamily="49" charset="0"/>
              </a:rPr>
              <a:t>(output </a:t>
            </a:r>
            <a:r>
              <a:rPr lang="es-419" sz="1200" dirty="0" err="1">
                <a:solidFill>
                  <a:schemeClr val="bg1"/>
                </a:solidFill>
                <a:latin typeface="Courier New" panose="02070309020205020404" pitchFamily="49" charset="0"/>
                <a:cs typeface="Courier New" panose="02070309020205020404" pitchFamily="49" charset="0"/>
              </a:rPr>
              <a:t>omitted</a:t>
            </a:r>
            <a:r>
              <a:rPr lang="es-419" sz="1200" dirty="0">
                <a:solidFill>
                  <a:schemeClr val="bg1"/>
                </a:solidFill>
                <a:latin typeface="Courier New" panose="02070309020205020404" pitchFamily="49" charset="0"/>
                <a:cs typeface="Courier New" panose="02070309020205020404" pitchFamily="49" charset="0"/>
              </a:rPr>
              <a:t>)</a:t>
            </a:r>
          </a:p>
        </p:txBody>
      </p:sp>
    </p:spTree>
    <p:custDataLst>
      <p:tags r:id="rId1"/>
    </p:custDataLst>
    <p:extLst>
      <p:ext uri="{BB962C8B-B14F-4D97-AF65-F5344CB8AC3E}">
        <p14:creationId xmlns:p14="http://schemas.microsoft.com/office/powerpoint/2010/main" val="3464500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c15="http://schemas.microsoft.com/office/drawing/2012/chart">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b="1" dirty="0">
                <a:solidFill>
                  <a:schemeClr val="accent5">
                    <a:lumMod val="40000"/>
                    <a:lumOff val="60000"/>
                  </a:schemeClr>
                </a:solidFill>
              </a:rPr>
              <a:t>Verifique OSPFv2 de área única.</a:t>
            </a:r>
          </a:p>
        </p:txBody>
      </p:sp>
    </p:spTree>
    <p:custDataLst>
      <p:tags r:id="rId1"/>
    </p:custDataLst>
    <p:extLst>
      <p:ext uri="{BB962C8B-B14F-4D97-AF65-F5344CB8AC3E}">
        <p14:creationId xmlns:p14="http://schemas.microsoft.com/office/powerpoint/2010/main" val="2997313081"/>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Verifique OSPFv2 de área única</a:t>
            </a:r>
            <a:br>
              <a:rPr lang="en-US" dirty="0"/>
            </a:br>
            <a:r>
              <a:rPr lang="es-419" sz="2400"/>
              <a:t>Verifique los vecinos de OSPF</a:t>
            </a:r>
          </a:p>
        </p:txBody>
      </p:sp>
      <p:sp>
        <p:nvSpPr>
          <p:cNvPr id="4" name="Content Placeholder 3">
            <a:extLst>
              <a:ext uri="{FF2B5EF4-FFF2-40B4-BE49-F238E27FC236}">
                <a16:creationId xmlns:a16="http://schemas.microsoft.com/office/drawing/2014/main" id="{8DD34D6B-8F1C-2142-8930-A125BF018145}"/>
              </a:ext>
            </a:extLst>
          </p:cNvPr>
          <p:cNvSpPr>
            <a:spLocks noGrp="1"/>
          </p:cNvSpPr>
          <p:nvPr>
            <p:ph idx="1"/>
          </p:nvPr>
        </p:nvSpPr>
        <p:spPr>
          <a:xfrm>
            <a:off x="474662" y="731837"/>
            <a:ext cx="8280057" cy="3689897"/>
          </a:xfrm>
        </p:spPr>
        <p:txBody>
          <a:bodyPr/>
          <a:lstStyle/>
          <a:p>
            <a:pPr marL="0" indent="0" algn="l" rtl="0"/>
            <a:r>
              <a:rPr lang="es-419" sz="1600" dirty="0">
                <a:solidFill>
                  <a:srgbClr val="000000"/>
                </a:solidFill>
              </a:rPr>
              <a:t>Después de configurar OSPFv2 de área única, deberá verificar sus configuraciones. Los dos comandos siguientes son particularmente útiles para verificar el enrutamiento:</a:t>
            </a:r>
          </a:p>
          <a:p>
            <a:pPr marL="342900" indent="-342900" algn="l" rtl="0">
              <a:buFont typeface="Arial" panose="020B0604020202020204" pitchFamily="34" charset="0"/>
              <a:buChar char="•"/>
            </a:pPr>
            <a:r>
              <a:rPr lang="es-419" sz="1400" b="1" dirty="0">
                <a:solidFill>
                  <a:srgbClr val="00B0F0"/>
                </a:solidFill>
              </a:rPr>
              <a:t>show </a:t>
            </a:r>
            <a:r>
              <a:rPr lang="es-419" sz="1400" b="1" dirty="0" err="1">
                <a:solidFill>
                  <a:srgbClr val="00B0F0"/>
                </a:solidFill>
              </a:rPr>
              <a:t>ip</a:t>
            </a:r>
            <a:r>
              <a:rPr lang="es-419" sz="1400" b="1" dirty="0">
                <a:solidFill>
                  <a:srgbClr val="00B0F0"/>
                </a:solidFill>
              </a:rPr>
              <a:t> interface </a:t>
            </a:r>
            <a:r>
              <a:rPr lang="es-419" sz="1400" b="1" dirty="0" err="1">
                <a:solidFill>
                  <a:srgbClr val="00B0F0"/>
                </a:solidFill>
              </a:rPr>
              <a:t>brief</a:t>
            </a:r>
            <a:r>
              <a:rPr lang="es-419" sz="1400" dirty="0">
                <a:solidFill>
                  <a:srgbClr val="00B0F0"/>
                </a:solidFill>
              </a:rPr>
              <a:t> </a:t>
            </a:r>
            <a:r>
              <a:rPr lang="es-419" sz="1400" dirty="0">
                <a:solidFill>
                  <a:srgbClr val="000000"/>
                </a:solidFill>
              </a:rPr>
              <a:t>- Esto verifica que las interfaces deseadas estén activas con el direccionamiento IP correcto. </a:t>
            </a:r>
          </a:p>
          <a:p>
            <a:pPr marL="342900" indent="-342900" algn="l" rtl="0">
              <a:buFont typeface="Arial" panose="020B0604020202020204" pitchFamily="34" charset="0"/>
              <a:buChar char="•"/>
            </a:pPr>
            <a:r>
              <a:rPr lang="es-419" sz="1400" b="1" dirty="0">
                <a:solidFill>
                  <a:srgbClr val="00B0F0"/>
                </a:solidFill>
              </a:rPr>
              <a:t>show </a:t>
            </a:r>
            <a:r>
              <a:rPr lang="es-419" sz="1400" b="1" dirty="0" err="1">
                <a:solidFill>
                  <a:srgbClr val="00B0F0"/>
                </a:solidFill>
              </a:rPr>
              <a:t>ip</a:t>
            </a:r>
            <a:r>
              <a:rPr lang="es-419" sz="1400" b="1" dirty="0">
                <a:solidFill>
                  <a:srgbClr val="00B0F0"/>
                </a:solidFill>
              </a:rPr>
              <a:t> </a:t>
            </a:r>
            <a:r>
              <a:rPr lang="es-419" sz="1400" b="1" dirty="0" err="1">
                <a:solidFill>
                  <a:srgbClr val="00B0F0"/>
                </a:solidFill>
              </a:rPr>
              <a:t>route</a:t>
            </a:r>
            <a:r>
              <a:rPr lang="es-419" sz="1400" dirty="0">
                <a:solidFill>
                  <a:srgbClr val="00B0F0"/>
                </a:solidFill>
              </a:rPr>
              <a:t>- </a:t>
            </a:r>
            <a:r>
              <a:rPr lang="es-419" sz="1400" dirty="0">
                <a:solidFill>
                  <a:srgbClr val="000000"/>
                </a:solidFill>
              </a:rPr>
              <a:t>Esto verifica que la tabla de enrutamiento contiene todas las rutas esperadas. </a:t>
            </a:r>
          </a:p>
          <a:p>
            <a:pPr marL="0" indent="0" algn="l" rtl="0"/>
            <a:r>
              <a:rPr lang="es-419" sz="1600" dirty="0">
                <a:solidFill>
                  <a:srgbClr val="000000"/>
                </a:solidFill>
              </a:rPr>
              <a:t>Entre los comandos adicionales para determinar que OSPF funciona como se esperaba se incluyen los siguientes:</a:t>
            </a:r>
          </a:p>
          <a:p>
            <a:pPr marL="342900" lvl="1" indent="-342900" defTabSz="457105" rtl="0" fontAlgn="auto">
              <a:lnSpc>
                <a:spcPct val="100000"/>
              </a:lnSpc>
              <a:spcBef>
                <a:spcPct val="20000"/>
              </a:spcBef>
              <a:spcAft>
                <a:spcPts val="0"/>
              </a:spcAft>
              <a:buClrTx/>
              <a:buFont typeface="Arial" panose="020B0604020202020204" pitchFamily="34" charset="0"/>
              <a:buChar char="•"/>
            </a:pPr>
            <a:r>
              <a:rPr lang="es-419" b="1" dirty="0">
                <a:solidFill>
                  <a:srgbClr val="00B0F0"/>
                </a:solidFill>
              </a:rPr>
              <a:t>show </a:t>
            </a:r>
            <a:r>
              <a:rPr lang="es-419" b="1" dirty="0" err="1">
                <a:solidFill>
                  <a:srgbClr val="00B0F0"/>
                </a:solidFill>
              </a:rPr>
              <a:t>ip</a:t>
            </a:r>
            <a:r>
              <a:rPr lang="es-419" b="1" dirty="0">
                <a:solidFill>
                  <a:srgbClr val="00B0F0"/>
                </a:solidFill>
              </a:rPr>
              <a:t> </a:t>
            </a:r>
            <a:r>
              <a:rPr lang="es-419" b="1" dirty="0" err="1">
                <a:solidFill>
                  <a:srgbClr val="00B0F0"/>
                </a:solidFill>
              </a:rPr>
              <a:t>ospf</a:t>
            </a:r>
            <a:r>
              <a:rPr lang="es-419" b="1" dirty="0">
                <a:solidFill>
                  <a:srgbClr val="00B0F0"/>
                </a:solidFill>
              </a:rPr>
              <a:t> </a:t>
            </a:r>
            <a:r>
              <a:rPr lang="es-419" b="1" dirty="0" err="1">
                <a:solidFill>
                  <a:srgbClr val="00B0F0"/>
                </a:solidFill>
              </a:rPr>
              <a:t>neighbor</a:t>
            </a:r>
            <a:endParaRPr lang="es-419" b="1" dirty="0">
              <a:solidFill>
                <a:srgbClr val="00B0F0"/>
              </a:solidFill>
            </a:endParaRPr>
          </a:p>
          <a:p>
            <a:pPr marL="342900" lvl="1" indent="-342900" defTabSz="457105" rtl="0" fontAlgn="auto">
              <a:lnSpc>
                <a:spcPct val="100000"/>
              </a:lnSpc>
              <a:spcBef>
                <a:spcPct val="20000"/>
              </a:spcBef>
              <a:spcAft>
                <a:spcPts val="0"/>
              </a:spcAft>
              <a:buClrTx/>
              <a:buFont typeface="Arial" panose="020B0604020202020204" pitchFamily="34" charset="0"/>
              <a:buChar char="•"/>
            </a:pPr>
            <a:r>
              <a:rPr lang="es-419" b="1" dirty="0">
                <a:solidFill>
                  <a:srgbClr val="00B0F0"/>
                </a:solidFill>
              </a:rPr>
              <a:t>show </a:t>
            </a:r>
            <a:r>
              <a:rPr lang="es-419" b="1" dirty="0" err="1">
                <a:solidFill>
                  <a:srgbClr val="00B0F0"/>
                </a:solidFill>
              </a:rPr>
              <a:t>ip</a:t>
            </a:r>
            <a:r>
              <a:rPr lang="es-419" b="1" dirty="0">
                <a:solidFill>
                  <a:srgbClr val="00B0F0"/>
                </a:solidFill>
              </a:rPr>
              <a:t> </a:t>
            </a:r>
            <a:r>
              <a:rPr lang="es-419" b="1" dirty="0" err="1">
                <a:solidFill>
                  <a:srgbClr val="00B0F0"/>
                </a:solidFill>
              </a:rPr>
              <a:t>protocols</a:t>
            </a:r>
            <a:endParaRPr lang="es-419" b="1" dirty="0">
              <a:solidFill>
                <a:srgbClr val="00B0F0"/>
              </a:solidFill>
            </a:endParaRPr>
          </a:p>
          <a:p>
            <a:pPr marL="342900" lvl="1" indent="-342900" defTabSz="457105" rtl="0" fontAlgn="auto">
              <a:lnSpc>
                <a:spcPct val="100000"/>
              </a:lnSpc>
              <a:spcBef>
                <a:spcPct val="20000"/>
              </a:spcBef>
              <a:spcAft>
                <a:spcPts val="0"/>
              </a:spcAft>
              <a:buClrTx/>
              <a:buFont typeface="Arial" panose="020B0604020202020204" pitchFamily="34" charset="0"/>
              <a:buChar char="•"/>
            </a:pPr>
            <a:r>
              <a:rPr lang="es-419" b="1" dirty="0">
                <a:solidFill>
                  <a:srgbClr val="00B0F0"/>
                </a:solidFill>
              </a:rPr>
              <a:t>show </a:t>
            </a:r>
            <a:r>
              <a:rPr lang="es-419" b="1" dirty="0" err="1">
                <a:solidFill>
                  <a:srgbClr val="00B0F0"/>
                </a:solidFill>
              </a:rPr>
              <a:t>ip</a:t>
            </a:r>
            <a:r>
              <a:rPr lang="es-419" b="1" dirty="0">
                <a:solidFill>
                  <a:srgbClr val="00B0F0"/>
                </a:solidFill>
              </a:rPr>
              <a:t> </a:t>
            </a:r>
            <a:r>
              <a:rPr lang="es-419" b="1" dirty="0" err="1">
                <a:solidFill>
                  <a:srgbClr val="00B0F0"/>
                </a:solidFill>
              </a:rPr>
              <a:t>ospf</a:t>
            </a:r>
            <a:endParaRPr lang="es-419" b="1" dirty="0">
              <a:solidFill>
                <a:srgbClr val="00B0F0"/>
              </a:solidFill>
            </a:endParaRPr>
          </a:p>
          <a:p>
            <a:pPr marL="342900" lvl="1" indent="-342900" defTabSz="457105" rtl="0" fontAlgn="auto">
              <a:lnSpc>
                <a:spcPct val="100000"/>
              </a:lnSpc>
              <a:spcBef>
                <a:spcPct val="20000"/>
              </a:spcBef>
              <a:spcAft>
                <a:spcPts val="0"/>
              </a:spcAft>
              <a:buClrTx/>
              <a:buFont typeface="Arial" panose="020B0604020202020204" pitchFamily="34" charset="0"/>
              <a:buChar char="•"/>
            </a:pPr>
            <a:r>
              <a:rPr lang="es-419" b="1" dirty="0">
                <a:solidFill>
                  <a:srgbClr val="00B0F0"/>
                </a:solidFill>
              </a:rPr>
              <a:t>show </a:t>
            </a:r>
            <a:r>
              <a:rPr lang="es-419" b="1" dirty="0" err="1">
                <a:solidFill>
                  <a:srgbClr val="00B0F0"/>
                </a:solidFill>
              </a:rPr>
              <a:t>ip</a:t>
            </a:r>
            <a:r>
              <a:rPr lang="es-419" b="1" dirty="0">
                <a:solidFill>
                  <a:srgbClr val="00B0F0"/>
                </a:solidFill>
              </a:rPr>
              <a:t> </a:t>
            </a:r>
            <a:r>
              <a:rPr lang="es-419" b="1" dirty="0" err="1">
                <a:solidFill>
                  <a:srgbClr val="00B0F0"/>
                </a:solidFill>
              </a:rPr>
              <a:t>ospf</a:t>
            </a:r>
            <a:r>
              <a:rPr lang="es-419" b="1" dirty="0">
                <a:solidFill>
                  <a:srgbClr val="00B0F0"/>
                </a:solidFill>
              </a:rPr>
              <a:t> interface</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331031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c15="http://schemas.microsoft.com/office/drawing/2012/chart">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Verifique OSPFv2 de área única</a:t>
            </a:r>
            <a:br>
              <a:rPr lang="en-US" dirty="0"/>
            </a:br>
            <a:r>
              <a:rPr lang="es-419" sz="2400"/>
              <a:t>Verifique los vecinos de OSPF (Cont.)</a:t>
            </a:r>
          </a:p>
        </p:txBody>
      </p:sp>
      <p:sp>
        <p:nvSpPr>
          <p:cNvPr id="5" name="Content Placeholder 4">
            <a:extLst>
              <a:ext uri="{FF2B5EF4-FFF2-40B4-BE49-F238E27FC236}">
                <a16:creationId xmlns:a16="http://schemas.microsoft.com/office/drawing/2014/main" id="{228BC15C-0694-E24E-9F01-BF964FCB2A05}"/>
              </a:ext>
            </a:extLst>
          </p:cNvPr>
          <p:cNvSpPr>
            <a:spLocks noGrp="1"/>
          </p:cNvSpPr>
          <p:nvPr>
            <p:ph idx="1"/>
          </p:nvPr>
        </p:nvSpPr>
        <p:spPr>
          <a:xfrm>
            <a:off x="474662" y="731838"/>
            <a:ext cx="8280057" cy="1865240"/>
          </a:xfrm>
        </p:spPr>
        <p:txBody>
          <a:bodyPr/>
          <a:lstStyle/>
          <a:p>
            <a:pPr marL="342900" indent="-342900" algn="l" rtl="0">
              <a:buFont typeface="Arial" panose="020B0604020202020204" pitchFamily="34" charset="0"/>
              <a:buChar char="•"/>
            </a:pPr>
            <a:r>
              <a:rPr lang="es-419" sz="1600" dirty="0">
                <a:solidFill>
                  <a:srgbClr val="000000"/>
                </a:solidFill>
              </a:rPr>
              <a:t>Utilice el comando </a:t>
            </a:r>
            <a:r>
              <a:rPr lang="es-419" sz="1600" b="1" dirty="0">
                <a:solidFill>
                  <a:srgbClr val="00B0F0"/>
                </a:solidFill>
              </a:rPr>
              <a:t>show </a:t>
            </a:r>
            <a:r>
              <a:rPr lang="es-419" sz="1600" b="1" dirty="0" err="1">
                <a:solidFill>
                  <a:srgbClr val="00B0F0"/>
                </a:solidFill>
              </a:rPr>
              <a:t>ip</a:t>
            </a:r>
            <a:r>
              <a:rPr lang="es-419" sz="1600" b="1" dirty="0">
                <a:solidFill>
                  <a:srgbClr val="00B0F0"/>
                </a:solidFill>
              </a:rPr>
              <a:t> </a:t>
            </a:r>
            <a:r>
              <a:rPr lang="es-419" sz="1600" b="1" dirty="0" err="1">
                <a:solidFill>
                  <a:srgbClr val="00B0F0"/>
                </a:solidFill>
              </a:rPr>
              <a:t>ospf</a:t>
            </a:r>
            <a:r>
              <a:rPr lang="es-419" sz="1600" b="1" dirty="0">
                <a:solidFill>
                  <a:srgbClr val="00B0F0"/>
                </a:solidFill>
              </a:rPr>
              <a:t> </a:t>
            </a:r>
            <a:r>
              <a:rPr lang="es-419" sz="1600" b="1" dirty="0" err="1">
                <a:solidFill>
                  <a:srgbClr val="00B0F0"/>
                </a:solidFill>
              </a:rPr>
              <a:t>neighbor</a:t>
            </a:r>
            <a:r>
              <a:rPr lang="es-419" sz="1600" dirty="0">
                <a:solidFill>
                  <a:srgbClr val="00B0F0"/>
                </a:solidFill>
              </a:rPr>
              <a:t> </a:t>
            </a:r>
            <a:r>
              <a:rPr lang="es-419" sz="1600" dirty="0">
                <a:solidFill>
                  <a:srgbClr val="000000"/>
                </a:solidFill>
              </a:rPr>
              <a:t>para verificar que el </a:t>
            </a:r>
            <a:r>
              <a:rPr lang="es-419" sz="1600" dirty="0" err="1">
                <a:solidFill>
                  <a:srgbClr val="000000"/>
                </a:solidFill>
              </a:rPr>
              <a:t>router</a:t>
            </a:r>
            <a:r>
              <a:rPr lang="es-419" sz="1600" dirty="0">
                <a:solidFill>
                  <a:srgbClr val="000000"/>
                </a:solidFill>
              </a:rPr>
              <a:t> haya formado una adyacencia con los </a:t>
            </a:r>
            <a:r>
              <a:rPr lang="es-419" sz="1600" dirty="0" err="1">
                <a:solidFill>
                  <a:srgbClr val="000000"/>
                </a:solidFill>
              </a:rPr>
              <a:t>routers</a:t>
            </a:r>
            <a:r>
              <a:rPr lang="es-419" sz="1600" dirty="0">
                <a:solidFill>
                  <a:srgbClr val="000000"/>
                </a:solidFill>
              </a:rPr>
              <a:t> vecinos. Si no se muestra el </a:t>
            </a:r>
            <a:r>
              <a:rPr lang="es-419" sz="1600" dirty="0" err="1">
                <a:solidFill>
                  <a:srgbClr val="000000"/>
                </a:solidFill>
              </a:rPr>
              <a:t>router</a:t>
            </a:r>
            <a:r>
              <a:rPr lang="es-419" sz="1600" dirty="0">
                <a:solidFill>
                  <a:srgbClr val="000000"/>
                </a:solidFill>
              </a:rPr>
              <a:t> ID vecino o si este no se muestra en el estado FULL, los dos </a:t>
            </a:r>
            <a:r>
              <a:rPr lang="es-419" sz="1600" dirty="0" err="1">
                <a:solidFill>
                  <a:srgbClr val="000000"/>
                </a:solidFill>
              </a:rPr>
              <a:t>routers</a:t>
            </a:r>
            <a:r>
              <a:rPr lang="es-419" sz="1600" dirty="0">
                <a:solidFill>
                  <a:srgbClr val="000000"/>
                </a:solidFill>
              </a:rPr>
              <a:t> no formaron una adyacencia OSPFv2.</a:t>
            </a:r>
          </a:p>
          <a:p>
            <a:pPr marL="73085" lvl="1" indent="0" rtl="0">
              <a:buNone/>
            </a:pPr>
            <a:r>
              <a:rPr lang="es-419" b="1" dirty="0">
                <a:solidFill>
                  <a:srgbClr val="000000"/>
                </a:solidFill>
              </a:rPr>
              <a:t>Nota</a:t>
            </a:r>
            <a:r>
              <a:rPr lang="es-419" dirty="0">
                <a:solidFill>
                  <a:srgbClr val="000000"/>
                </a:solidFill>
              </a:rPr>
              <a:t>: Un </a:t>
            </a:r>
            <a:r>
              <a:rPr lang="es-419" dirty="0" err="1">
                <a:solidFill>
                  <a:srgbClr val="000000"/>
                </a:solidFill>
              </a:rPr>
              <a:t>router</a:t>
            </a:r>
            <a:r>
              <a:rPr lang="es-419" dirty="0">
                <a:solidFill>
                  <a:srgbClr val="000000"/>
                </a:solidFill>
              </a:rPr>
              <a:t> que no sea DR o BDR que tenga una relación de vecino con otro </a:t>
            </a:r>
            <a:r>
              <a:rPr lang="es-419" dirty="0" err="1">
                <a:solidFill>
                  <a:srgbClr val="000000"/>
                </a:solidFill>
              </a:rPr>
              <a:t>router</a:t>
            </a:r>
            <a:r>
              <a:rPr lang="es-419" dirty="0">
                <a:solidFill>
                  <a:srgbClr val="000000"/>
                </a:solidFill>
              </a:rPr>
              <a:t> que no sea DR o BDR mostrará una adyacencia bidireccional en lugar de completa. </a:t>
            </a:r>
          </a:p>
          <a:p>
            <a:pPr marL="342900" indent="-342900" algn="l" rtl="0">
              <a:buFont typeface="Arial" panose="020B0604020202020204" pitchFamily="34" charset="0"/>
              <a:buChar char="•"/>
            </a:pPr>
            <a:r>
              <a:rPr lang="es-419" sz="1600" dirty="0">
                <a:solidFill>
                  <a:srgbClr val="000000"/>
                </a:solidFill>
              </a:rPr>
              <a:t>El siguiente resultado del comando muestra la tabla vecina de R1.</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id="{20AC6078-7002-A441-8661-D2139B2256E0}"/>
              </a:ext>
            </a:extLst>
          </p:cNvPr>
          <p:cNvSpPr/>
          <p:nvPr/>
        </p:nvSpPr>
        <p:spPr>
          <a:xfrm>
            <a:off x="389282" y="2828188"/>
            <a:ext cx="8280056" cy="1046440"/>
          </a:xfrm>
          <a:prstGeom prst="rect">
            <a:avLst/>
          </a:prstGeom>
          <a:solidFill>
            <a:srgbClr val="000000"/>
          </a:solidFill>
        </p:spPr>
        <p:txBody>
          <a:bodyPr wrap="square">
            <a:spAutoFit/>
          </a:bodyPr>
          <a:lstStyle/>
          <a:p>
            <a:pPr rtl="0"/>
            <a:r>
              <a:rPr lang="es-419" sz="1200" dirty="0">
                <a:solidFill>
                  <a:schemeClr val="bg1"/>
                </a:solidFill>
                <a:latin typeface="Courier New" panose="02070309020205020404" pitchFamily="49" charset="0"/>
                <a:cs typeface="Courier New" panose="02070309020205020404" pitchFamily="49" charset="0"/>
              </a:rPr>
              <a:t>R1# </a:t>
            </a:r>
            <a:r>
              <a:rPr lang="es-419" sz="1400" b="1" dirty="0">
                <a:solidFill>
                  <a:srgbClr val="00B0F0"/>
                </a:solidFill>
                <a:latin typeface="+mn-lt"/>
                <a:cs typeface="Courier New" panose="02070309020205020404" pitchFamily="49" charset="0"/>
              </a:rPr>
              <a:t>show </a:t>
            </a:r>
            <a:r>
              <a:rPr lang="es-419" sz="1400" b="1" dirty="0" err="1">
                <a:solidFill>
                  <a:srgbClr val="00B0F0"/>
                </a:solidFill>
                <a:latin typeface="+mn-lt"/>
                <a:cs typeface="Courier New" panose="02070309020205020404" pitchFamily="49" charset="0"/>
              </a:rPr>
              <a:t>ip</a:t>
            </a:r>
            <a:r>
              <a:rPr lang="es-419" sz="1400" b="1" dirty="0">
                <a:solidFill>
                  <a:srgbClr val="00B0F0"/>
                </a:solidFill>
                <a:latin typeface="+mn-lt"/>
                <a:cs typeface="Courier New" panose="02070309020205020404" pitchFamily="49" charset="0"/>
              </a:rPr>
              <a:t> </a:t>
            </a:r>
            <a:r>
              <a:rPr lang="es-419" sz="1400" b="1" dirty="0" err="1">
                <a:solidFill>
                  <a:srgbClr val="00B0F0"/>
                </a:solidFill>
                <a:latin typeface="+mn-lt"/>
                <a:cs typeface="Courier New" panose="02070309020205020404" pitchFamily="49" charset="0"/>
              </a:rPr>
              <a:t>ospf</a:t>
            </a:r>
            <a:r>
              <a:rPr lang="es-419" sz="1400" b="1" dirty="0">
                <a:solidFill>
                  <a:srgbClr val="00B0F0"/>
                </a:solidFill>
                <a:latin typeface="+mn-lt"/>
                <a:cs typeface="Courier New" panose="02070309020205020404" pitchFamily="49" charset="0"/>
              </a:rPr>
              <a:t> </a:t>
            </a:r>
            <a:r>
              <a:rPr lang="es-419" sz="1400" b="1" dirty="0" err="1">
                <a:solidFill>
                  <a:srgbClr val="00B0F0"/>
                </a:solidFill>
                <a:latin typeface="+mn-lt"/>
                <a:cs typeface="Courier New" panose="02070309020205020404" pitchFamily="49" charset="0"/>
              </a:rPr>
              <a:t>neighbor</a:t>
            </a:r>
            <a:r>
              <a:rPr lang="es-419" sz="1400" b="1" dirty="0">
                <a:solidFill>
                  <a:srgbClr val="00B0F0"/>
                </a:solidFill>
                <a:latin typeface="+mn-lt"/>
                <a:cs typeface="Courier New" panose="02070309020205020404" pitchFamily="49" charset="0"/>
              </a:rPr>
              <a:t> </a:t>
            </a:r>
          </a:p>
          <a:p>
            <a:pPr rtl="0"/>
            <a:r>
              <a:rPr lang="es-419" sz="1200" dirty="0" err="1">
                <a:solidFill>
                  <a:schemeClr val="bg1"/>
                </a:solidFill>
                <a:latin typeface="Courier New" panose="02070309020205020404" pitchFamily="49" charset="0"/>
                <a:cs typeface="Courier New" panose="02070309020205020404" pitchFamily="49" charset="0"/>
              </a:rPr>
              <a:t>Neighbor</a:t>
            </a:r>
            <a:r>
              <a:rPr lang="es-419" sz="1200" dirty="0">
                <a:solidFill>
                  <a:schemeClr val="bg1"/>
                </a:solidFill>
                <a:latin typeface="Courier New" panose="02070309020205020404" pitchFamily="49" charset="0"/>
                <a:cs typeface="Courier New" panose="02070309020205020404" pitchFamily="49" charset="0"/>
              </a:rPr>
              <a:t> ID </a:t>
            </a:r>
            <a:r>
              <a:rPr lang="es-419" sz="1200" dirty="0" err="1">
                <a:solidFill>
                  <a:schemeClr val="bg1"/>
                </a:solidFill>
                <a:latin typeface="Courier New" panose="02070309020205020404" pitchFamily="49" charset="0"/>
                <a:cs typeface="Courier New" panose="02070309020205020404" pitchFamily="49" charset="0"/>
              </a:rPr>
              <a:t>Pri</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State</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Dead</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Time </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Address</a:t>
            </a:r>
            <a:r>
              <a:rPr lang="es-419" sz="1200" dirty="0">
                <a:solidFill>
                  <a:schemeClr val="bg1"/>
                </a:solidFill>
                <a:latin typeface="Courier New" panose="02070309020205020404" pitchFamily="49" charset="0"/>
                <a:cs typeface="Courier New" panose="02070309020205020404" pitchFamily="49" charset="0"/>
              </a:rPr>
              <a:t> Interface </a:t>
            </a:r>
          </a:p>
          <a:p>
            <a:pPr rtl="0"/>
            <a:r>
              <a:rPr lang="es-419" sz="1200" dirty="0">
                <a:solidFill>
                  <a:schemeClr val="bg1"/>
                </a:solidFill>
                <a:latin typeface="Courier New" panose="02070309020205020404" pitchFamily="49" charset="0"/>
                <a:cs typeface="Courier New" panose="02070309020205020404" pitchFamily="49" charset="0"/>
              </a:rPr>
              <a:t>3.3.3.3 0 FULL/ - </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00:00:35</a:t>
            </a:r>
            <a:r>
              <a:rPr lang="es-419" sz="1200" dirty="0">
                <a:solidFill>
                  <a:schemeClr val="bg1"/>
                </a:solidFill>
                <a:latin typeface="Courier New" panose="02070309020205020404" pitchFamily="49" charset="0"/>
                <a:cs typeface="Courier New" panose="02070309020205020404" pitchFamily="49" charset="0"/>
              </a:rPr>
              <a:t> 10.1.1.13 GigabitEthernet0/0/1</a:t>
            </a:r>
          </a:p>
          <a:p>
            <a:pPr rtl="0"/>
            <a:r>
              <a:rPr lang="es-419" sz="1200" dirty="0">
                <a:solidFill>
                  <a:schemeClr val="bg1"/>
                </a:solidFill>
                <a:latin typeface="Courier New" panose="02070309020205020404" pitchFamily="49" charset="0"/>
                <a:cs typeface="Courier New" panose="02070309020205020404" pitchFamily="49" charset="0"/>
              </a:rPr>
              <a:t>2.2.2.2 0 FULL/ - </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00:00:31</a:t>
            </a:r>
            <a:r>
              <a:rPr lang="es-419" sz="1200" dirty="0">
                <a:solidFill>
                  <a:schemeClr val="bg1"/>
                </a:solidFill>
                <a:latin typeface="Courier New" panose="02070309020205020404" pitchFamily="49" charset="0"/>
                <a:cs typeface="Courier New" panose="02070309020205020404" pitchFamily="49" charset="0"/>
              </a:rPr>
              <a:t> 10.1.1.6 GigabitEthernet0/0/0</a:t>
            </a:r>
          </a:p>
          <a:p>
            <a:pPr rtl="0"/>
            <a:r>
              <a:rPr lang="es-419"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60110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c15="http://schemas.microsoft.com/office/drawing/2012/chart">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Verifique OSPFv2 de área única</a:t>
            </a:r>
            <a:br>
              <a:rPr lang="en-US" dirty="0"/>
            </a:br>
            <a:r>
              <a:rPr lang="es-419" sz="2400" b="1" dirty="0"/>
              <a:t>Verifique los vecinos de OSPF (Cont.)</a:t>
            </a:r>
          </a:p>
        </p:txBody>
      </p:sp>
      <p:sp>
        <p:nvSpPr>
          <p:cNvPr id="4" name="Content Placeholder 3">
            <a:extLst>
              <a:ext uri="{FF2B5EF4-FFF2-40B4-BE49-F238E27FC236}">
                <a16:creationId xmlns:a16="http://schemas.microsoft.com/office/drawing/2014/main" id="{DCA1F19B-27A5-B14C-957D-9017C9FAC094}"/>
              </a:ext>
            </a:extLst>
          </p:cNvPr>
          <p:cNvSpPr>
            <a:spLocks noGrp="1"/>
          </p:cNvSpPr>
          <p:nvPr>
            <p:ph idx="1"/>
          </p:nvPr>
        </p:nvSpPr>
        <p:spPr>
          <a:xfrm>
            <a:off x="474662" y="731837"/>
            <a:ext cx="8280057" cy="3689897"/>
          </a:xfrm>
        </p:spPr>
        <p:txBody>
          <a:bodyPr/>
          <a:lstStyle/>
          <a:p>
            <a:pPr marL="0" indent="0" algn="l" rtl="0"/>
            <a:r>
              <a:rPr lang="es-419" sz="1600" dirty="0">
                <a:solidFill>
                  <a:srgbClr val="000000"/>
                </a:solidFill>
              </a:rPr>
              <a:t>Dos </a:t>
            </a:r>
            <a:r>
              <a:rPr lang="es-419" sz="1600" dirty="0" err="1">
                <a:solidFill>
                  <a:srgbClr val="000000"/>
                </a:solidFill>
              </a:rPr>
              <a:t>routers</a:t>
            </a:r>
            <a:r>
              <a:rPr lang="es-419" sz="1600" dirty="0">
                <a:solidFill>
                  <a:srgbClr val="000000"/>
                </a:solidFill>
              </a:rPr>
              <a:t> pueden no formar una adyacencia OSPFv2 si ocurre lo siguiente:</a:t>
            </a:r>
          </a:p>
          <a:p>
            <a:pPr marL="342900" indent="-342900" algn="l" rtl="0">
              <a:buFont typeface="Arial" panose="020B0604020202020204" pitchFamily="34" charset="0"/>
              <a:buChar char="•"/>
            </a:pPr>
            <a:r>
              <a:rPr lang="es-419" sz="1600" dirty="0">
                <a:solidFill>
                  <a:srgbClr val="000000"/>
                </a:solidFill>
              </a:rPr>
              <a:t>Las máscaras de subred no coinciden, esto hace que los </a:t>
            </a:r>
            <a:r>
              <a:rPr lang="es-419" sz="1600" dirty="0" err="1">
                <a:solidFill>
                  <a:srgbClr val="000000"/>
                </a:solidFill>
              </a:rPr>
              <a:t>routers</a:t>
            </a:r>
            <a:r>
              <a:rPr lang="es-419" sz="1600" dirty="0">
                <a:solidFill>
                  <a:srgbClr val="000000"/>
                </a:solidFill>
              </a:rPr>
              <a:t> se encuentren en redes separadas.</a:t>
            </a:r>
          </a:p>
          <a:p>
            <a:pPr marL="342900" indent="-342900" algn="l" rtl="0">
              <a:buFont typeface="Arial" panose="020B0604020202020204" pitchFamily="34" charset="0"/>
              <a:buChar char="•"/>
            </a:pPr>
            <a:r>
              <a:rPr lang="es-419" sz="1600" dirty="0">
                <a:solidFill>
                  <a:srgbClr val="000000"/>
                </a:solidFill>
              </a:rPr>
              <a:t>Los temporizadores de tiempo de </a:t>
            </a:r>
            <a:r>
              <a:rPr lang="es-419" sz="1600" dirty="0" err="1">
                <a:solidFill>
                  <a:srgbClr val="000000"/>
                </a:solidFill>
              </a:rPr>
              <a:t>Hello</a:t>
            </a:r>
            <a:r>
              <a:rPr lang="es-419" sz="1600" dirty="0">
                <a:solidFill>
                  <a:srgbClr val="000000"/>
                </a:solidFill>
              </a:rPr>
              <a:t> y </a:t>
            </a:r>
            <a:r>
              <a:rPr lang="es-419" sz="1600" dirty="0" err="1">
                <a:solidFill>
                  <a:srgbClr val="000000"/>
                </a:solidFill>
              </a:rPr>
              <a:t>Dead</a:t>
            </a:r>
            <a:r>
              <a:rPr lang="es-419" sz="1600" dirty="0">
                <a:solidFill>
                  <a:srgbClr val="000000"/>
                </a:solidFill>
              </a:rPr>
              <a:t> del protocolo OSPFv2 no coinciden.</a:t>
            </a:r>
          </a:p>
          <a:p>
            <a:pPr marL="342900" indent="-342900" algn="l" rtl="0">
              <a:buFont typeface="Arial" panose="020B0604020202020204" pitchFamily="34" charset="0"/>
              <a:buChar char="•"/>
            </a:pPr>
            <a:r>
              <a:rPr lang="es-419" sz="1600" dirty="0">
                <a:solidFill>
                  <a:srgbClr val="000000"/>
                </a:solidFill>
              </a:rPr>
              <a:t>Los tipos de redes OSPFv2 no coinciden.</a:t>
            </a:r>
          </a:p>
          <a:p>
            <a:pPr marL="342900" indent="-342900" algn="l" rtl="0">
              <a:buFont typeface="Arial" panose="020B0604020202020204" pitchFamily="34" charset="0"/>
              <a:buChar char="•"/>
            </a:pPr>
            <a:r>
              <a:rPr lang="es-419" sz="1600" dirty="0">
                <a:solidFill>
                  <a:srgbClr val="000000"/>
                </a:solidFill>
              </a:rPr>
              <a:t>Falta un comando de red OSPFv2 o es incorrecto.</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591565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c15="http://schemas.microsoft.com/office/drawing/2012/chart">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Verifique OSPFv2 de área única</a:t>
            </a:r>
            <a:br>
              <a:rPr lang="en-US" dirty="0"/>
            </a:br>
            <a:r>
              <a:rPr lang="es-419" sz="2400"/>
              <a:t>Verifique configuración del protocolo OSPF</a:t>
            </a:r>
          </a:p>
        </p:txBody>
      </p:sp>
      <p:sp>
        <p:nvSpPr>
          <p:cNvPr id="5" name="Content Placeholder 4">
            <a:extLst>
              <a:ext uri="{FF2B5EF4-FFF2-40B4-BE49-F238E27FC236}">
                <a16:creationId xmlns:a16="http://schemas.microsoft.com/office/drawing/2014/main" id="{5C18805C-1AAE-E44C-B912-18D3608533D6}"/>
              </a:ext>
            </a:extLst>
          </p:cNvPr>
          <p:cNvSpPr>
            <a:spLocks noGrp="1"/>
          </p:cNvSpPr>
          <p:nvPr>
            <p:ph idx="1"/>
          </p:nvPr>
        </p:nvSpPr>
        <p:spPr>
          <a:xfrm>
            <a:off x="99835" y="726801"/>
            <a:ext cx="3070579" cy="3882508"/>
          </a:xfrm>
        </p:spPr>
        <p:txBody>
          <a:bodyPr/>
          <a:lstStyle/>
          <a:p>
            <a:pPr marL="0" indent="0" algn="l" rtl="0"/>
            <a:r>
              <a:rPr lang="es-419" sz="1400" dirty="0">
                <a:solidFill>
                  <a:srgbClr val="000000"/>
                </a:solidFill>
              </a:rPr>
              <a:t>El comando </a:t>
            </a:r>
            <a:r>
              <a:rPr lang="es-419" sz="1400" b="1" dirty="0">
                <a:solidFill>
                  <a:srgbClr val="00B0F0"/>
                </a:solidFill>
              </a:rPr>
              <a:t>show </a:t>
            </a:r>
            <a:r>
              <a:rPr lang="es-419" sz="1400" b="1" dirty="0" err="1">
                <a:solidFill>
                  <a:srgbClr val="00B0F0"/>
                </a:solidFill>
              </a:rPr>
              <a:t>ip</a:t>
            </a:r>
            <a:r>
              <a:rPr lang="es-419" sz="1400" b="1" dirty="0">
                <a:solidFill>
                  <a:srgbClr val="00B0F0"/>
                </a:solidFill>
              </a:rPr>
              <a:t> </a:t>
            </a:r>
            <a:r>
              <a:rPr lang="es-419" sz="1400" b="1" dirty="0" err="1">
                <a:solidFill>
                  <a:srgbClr val="00B0F0"/>
                </a:solidFill>
              </a:rPr>
              <a:t>protocols</a:t>
            </a:r>
            <a:r>
              <a:rPr lang="es-419" sz="1400" dirty="0">
                <a:solidFill>
                  <a:srgbClr val="000000"/>
                </a:solidFill>
              </a:rPr>
              <a:t> es una forma rápida de verificar información vital de configuración de OSPF, como se muestra en el ejemplo del comando. </a:t>
            </a:r>
          </a:p>
          <a:p>
            <a:pPr marL="0" indent="0" algn="l" rtl="0"/>
            <a:r>
              <a:rPr lang="es-419" sz="1400" dirty="0">
                <a:solidFill>
                  <a:srgbClr val="000000"/>
                </a:solidFill>
              </a:rPr>
              <a:t>Esto incluye:</a:t>
            </a:r>
          </a:p>
          <a:p>
            <a:pPr marL="285750" indent="-285750" algn="l" rtl="0">
              <a:buFont typeface="Arial" panose="020B0604020202020204" pitchFamily="34" charset="0"/>
              <a:buChar char="•"/>
            </a:pPr>
            <a:r>
              <a:rPr lang="es-419" sz="1400" dirty="0">
                <a:solidFill>
                  <a:srgbClr val="000000"/>
                </a:solidFill>
              </a:rPr>
              <a:t>El ID del proceso OSPFv2</a:t>
            </a:r>
          </a:p>
          <a:p>
            <a:pPr marL="285750" indent="-285750" algn="l" rtl="0">
              <a:buFont typeface="Arial" panose="020B0604020202020204" pitchFamily="34" charset="0"/>
              <a:buChar char="•"/>
            </a:pPr>
            <a:r>
              <a:rPr lang="es-419" sz="1400" dirty="0">
                <a:solidFill>
                  <a:srgbClr val="000000"/>
                </a:solidFill>
              </a:rPr>
              <a:t>El </a:t>
            </a:r>
            <a:r>
              <a:rPr lang="es-419" sz="1400" dirty="0" err="1">
                <a:solidFill>
                  <a:srgbClr val="000000"/>
                </a:solidFill>
              </a:rPr>
              <a:t>router</a:t>
            </a:r>
            <a:r>
              <a:rPr lang="es-419" sz="1400" dirty="0">
                <a:solidFill>
                  <a:srgbClr val="000000"/>
                </a:solidFill>
              </a:rPr>
              <a:t> ID</a:t>
            </a:r>
          </a:p>
          <a:p>
            <a:pPr marL="285750" indent="-285750" algn="l" rtl="0">
              <a:buFont typeface="Arial" panose="020B0604020202020204" pitchFamily="34" charset="0"/>
              <a:buChar char="•"/>
            </a:pPr>
            <a:r>
              <a:rPr lang="es-419" sz="1400" dirty="0">
                <a:solidFill>
                  <a:srgbClr val="000000"/>
                </a:solidFill>
              </a:rPr>
              <a:t>Las interfaces configuradas explícitamente para anunciar las rutas OSPF.</a:t>
            </a:r>
          </a:p>
          <a:p>
            <a:pPr marL="285750" indent="-285750" algn="l" rtl="0">
              <a:buFont typeface="Arial" panose="020B0604020202020204" pitchFamily="34" charset="0"/>
              <a:buChar char="•"/>
            </a:pPr>
            <a:r>
              <a:rPr lang="es-419" sz="1400" dirty="0">
                <a:solidFill>
                  <a:srgbClr val="000000"/>
                </a:solidFill>
              </a:rPr>
              <a:t>Los vecinos desde los que el </a:t>
            </a:r>
            <a:r>
              <a:rPr lang="es-419" sz="1400" dirty="0" err="1">
                <a:solidFill>
                  <a:srgbClr val="000000"/>
                </a:solidFill>
              </a:rPr>
              <a:t>router</a:t>
            </a:r>
            <a:r>
              <a:rPr lang="es-419" sz="1400" dirty="0">
                <a:solidFill>
                  <a:srgbClr val="000000"/>
                </a:solidFill>
              </a:rPr>
              <a:t> recibe actualizaciones.</a:t>
            </a:r>
          </a:p>
          <a:p>
            <a:pPr marL="285750" indent="-285750" algn="l" rtl="0">
              <a:buFont typeface="Arial" panose="020B0604020202020204" pitchFamily="34" charset="0"/>
              <a:buChar char="•"/>
            </a:pPr>
            <a:r>
              <a:rPr lang="es-419" sz="1400" dirty="0">
                <a:solidFill>
                  <a:srgbClr val="000000"/>
                </a:solidFill>
              </a:rPr>
              <a:t>La distancia administrativa predeterminada, que es 110 para OSPF.</a:t>
            </a:r>
          </a:p>
        </p:txBody>
      </p:sp>
      <p:sp>
        <p:nvSpPr>
          <p:cNvPr id="6" name="Rectangle 5">
            <a:extLst>
              <a:ext uri="{FF2B5EF4-FFF2-40B4-BE49-F238E27FC236}">
                <a16:creationId xmlns:a16="http://schemas.microsoft.com/office/drawing/2014/main" id="{AFA52DEA-5D8A-1645-9EFC-CEC22F139508}"/>
              </a:ext>
            </a:extLst>
          </p:cNvPr>
          <p:cNvSpPr/>
          <p:nvPr/>
        </p:nvSpPr>
        <p:spPr>
          <a:xfrm>
            <a:off x="3170414" y="823657"/>
            <a:ext cx="5873751" cy="3847207"/>
          </a:xfrm>
          <a:prstGeom prst="rect">
            <a:avLst/>
          </a:prstGeom>
          <a:solidFill>
            <a:srgbClr val="000000"/>
          </a:solidFill>
        </p:spPr>
        <p:txBody>
          <a:bodyPr wrap="square">
            <a:spAutoFit/>
          </a:bodyPr>
          <a:lstStyle/>
          <a:p>
            <a:pPr rtl="0"/>
            <a:r>
              <a:rPr lang="es-419" sz="1200" dirty="0">
                <a:solidFill>
                  <a:schemeClr val="bg1"/>
                </a:solidFill>
                <a:latin typeface="Courier New" panose="02070309020205020404" pitchFamily="49" charset="0"/>
                <a:cs typeface="Courier New" panose="02070309020205020404" pitchFamily="49" charset="0"/>
              </a:rPr>
              <a:t>R1# </a:t>
            </a:r>
            <a:r>
              <a:rPr lang="es-419" sz="1600" b="1" dirty="0">
                <a:solidFill>
                  <a:srgbClr val="00B0F0"/>
                </a:solidFill>
                <a:latin typeface="+mj-lt"/>
                <a:cs typeface="Courier New" panose="02070309020205020404" pitchFamily="49" charset="0"/>
              </a:rPr>
              <a:t>show </a:t>
            </a:r>
            <a:r>
              <a:rPr lang="es-419" sz="1600" b="1" dirty="0" err="1">
                <a:solidFill>
                  <a:srgbClr val="00B0F0"/>
                </a:solidFill>
                <a:latin typeface="+mj-lt"/>
                <a:cs typeface="Courier New" panose="02070309020205020404" pitchFamily="49" charset="0"/>
              </a:rPr>
              <a:t>ip</a:t>
            </a:r>
            <a:r>
              <a:rPr lang="es-419" sz="1600" b="1" dirty="0">
                <a:solidFill>
                  <a:srgbClr val="00B0F0"/>
                </a:solidFill>
                <a:latin typeface="+mj-lt"/>
                <a:cs typeface="Courier New" panose="02070309020205020404" pitchFamily="49" charset="0"/>
              </a:rPr>
              <a:t> </a:t>
            </a:r>
            <a:r>
              <a:rPr lang="es-419" sz="1600" b="1" dirty="0" err="1">
                <a:solidFill>
                  <a:srgbClr val="00B0F0"/>
                </a:solidFill>
                <a:latin typeface="+mj-lt"/>
                <a:cs typeface="Courier New" panose="02070309020205020404" pitchFamily="49" charset="0"/>
              </a:rPr>
              <a:t>protocols</a:t>
            </a:r>
            <a:r>
              <a:rPr lang="es-419" sz="1600" b="1" dirty="0">
                <a:solidFill>
                  <a:srgbClr val="00B0F0"/>
                </a:solidFill>
                <a:latin typeface="+mj-lt"/>
                <a:cs typeface="Courier New" panose="02070309020205020404" pitchFamily="49" charset="0"/>
              </a:rPr>
              <a:t> </a:t>
            </a:r>
          </a:p>
          <a:p>
            <a:pPr rtl="0"/>
            <a:r>
              <a:rPr lang="es-419" sz="1200" dirty="0">
                <a:solidFill>
                  <a:schemeClr val="bg1"/>
                </a:solidFill>
                <a:latin typeface="Courier New" panose="02070309020205020404" pitchFamily="49" charset="0"/>
                <a:cs typeface="Courier New" panose="02070309020205020404" pitchFamily="49" charset="0"/>
              </a:rPr>
              <a:t>*** IP </a:t>
            </a:r>
            <a:r>
              <a:rPr lang="es-419" sz="1200" dirty="0" err="1">
                <a:solidFill>
                  <a:schemeClr val="bg1"/>
                </a:solidFill>
                <a:latin typeface="Courier New" panose="02070309020205020404" pitchFamily="49" charset="0"/>
                <a:cs typeface="Courier New" panose="02070309020205020404" pitchFamily="49" charset="0"/>
              </a:rPr>
              <a:t>Routing</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is</a:t>
            </a:r>
            <a:r>
              <a:rPr lang="es-419" sz="1200" dirty="0">
                <a:solidFill>
                  <a:schemeClr val="bg1"/>
                </a:solidFill>
                <a:latin typeface="Courier New" panose="02070309020205020404" pitchFamily="49" charset="0"/>
                <a:cs typeface="Courier New" panose="02070309020205020404" pitchFamily="49" charset="0"/>
              </a:rPr>
              <a:t> NSF </a:t>
            </a:r>
            <a:r>
              <a:rPr lang="es-419" sz="1200" dirty="0" err="1">
                <a:solidFill>
                  <a:schemeClr val="bg1"/>
                </a:solidFill>
                <a:latin typeface="Courier New" panose="02070309020205020404" pitchFamily="49" charset="0"/>
                <a:cs typeface="Courier New" panose="02070309020205020404" pitchFamily="49" charset="0"/>
              </a:rPr>
              <a:t>aware</a:t>
            </a:r>
            <a:r>
              <a:rPr lang="es-419" sz="1200" dirty="0">
                <a:solidFill>
                  <a:schemeClr val="bg1"/>
                </a:solidFill>
                <a:latin typeface="Courier New" panose="02070309020205020404" pitchFamily="49" charset="0"/>
                <a:cs typeface="Courier New" panose="02070309020205020404" pitchFamily="49" charset="0"/>
              </a:rPr>
              <a:t> *** </a:t>
            </a:r>
          </a:p>
          <a:p>
            <a:pPr rtl="0"/>
            <a:r>
              <a:rPr lang="es-419" sz="1200" dirty="0">
                <a:solidFill>
                  <a:schemeClr val="bg1"/>
                </a:solidFill>
                <a:latin typeface="Courier New" panose="02070309020205020404" pitchFamily="49" charset="0"/>
                <a:cs typeface="Courier New" panose="02070309020205020404" pitchFamily="49" charset="0"/>
              </a:rPr>
              <a:t>(output </a:t>
            </a:r>
            <a:r>
              <a:rPr lang="es-419" sz="1200" dirty="0" err="1">
                <a:solidFill>
                  <a:schemeClr val="bg1"/>
                </a:solidFill>
                <a:latin typeface="Courier New" panose="02070309020205020404" pitchFamily="49" charset="0"/>
                <a:cs typeface="Courier New" panose="02070309020205020404" pitchFamily="49" charset="0"/>
              </a:rPr>
              <a:t>omitted</a:t>
            </a:r>
            <a:r>
              <a:rPr lang="es-419" sz="1200" dirty="0">
                <a:solidFill>
                  <a:schemeClr val="bg1"/>
                </a:solidFill>
                <a:latin typeface="Courier New" panose="02070309020205020404" pitchFamily="49" charset="0"/>
                <a:cs typeface="Courier New" panose="02070309020205020404" pitchFamily="49" charset="0"/>
              </a:rPr>
              <a:t>) </a:t>
            </a:r>
          </a:p>
          <a:p>
            <a:pPr rtl="0"/>
            <a:r>
              <a:rPr lang="es-419" sz="1200" dirty="0" err="1">
                <a:solidFill>
                  <a:schemeClr val="bg1"/>
                </a:solidFill>
                <a:latin typeface="Courier New" panose="02070309020205020404" pitchFamily="49" charset="0"/>
                <a:cs typeface="Courier New" panose="02070309020205020404" pitchFamily="49" charset="0"/>
              </a:rPr>
              <a:t>Routing</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Protocol</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is</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ospf</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10</a:t>
            </a:r>
            <a:r>
              <a:rPr lang="es-419" sz="1200" dirty="0">
                <a:solidFill>
                  <a:schemeClr val="bg1"/>
                </a:solidFill>
                <a:latin typeface="Courier New" panose="02070309020205020404" pitchFamily="49" charset="0"/>
                <a:cs typeface="Courier New" panose="02070309020205020404" pitchFamily="49" charset="0"/>
              </a:rPr>
              <a:t>" </a:t>
            </a:r>
          </a:p>
          <a:p>
            <a:pPr rtl="0"/>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Outgoing</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update</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filter</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list</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for</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all</a:t>
            </a:r>
            <a:r>
              <a:rPr lang="es-419" sz="1200" dirty="0">
                <a:solidFill>
                  <a:schemeClr val="bg1"/>
                </a:solidFill>
                <a:latin typeface="Courier New" panose="02070309020205020404" pitchFamily="49" charset="0"/>
                <a:cs typeface="Courier New" panose="02070309020205020404" pitchFamily="49" charset="0"/>
              </a:rPr>
              <a:t> interfaces </a:t>
            </a:r>
            <a:r>
              <a:rPr lang="es-419" sz="1200" dirty="0" err="1">
                <a:solidFill>
                  <a:schemeClr val="bg1"/>
                </a:solidFill>
                <a:latin typeface="Courier New" panose="02070309020205020404" pitchFamily="49" charset="0"/>
                <a:cs typeface="Courier New" panose="02070309020205020404" pitchFamily="49" charset="0"/>
              </a:rPr>
              <a:t>is</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not</a:t>
            </a:r>
            <a:r>
              <a:rPr lang="es-419" sz="1200" dirty="0">
                <a:solidFill>
                  <a:schemeClr val="bg1"/>
                </a:solidFill>
                <a:latin typeface="Courier New" panose="02070309020205020404" pitchFamily="49" charset="0"/>
                <a:cs typeface="Courier New" panose="02070309020205020404" pitchFamily="49" charset="0"/>
              </a:rPr>
              <a:t> set </a:t>
            </a:r>
          </a:p>
          <a:p>
            <a:pPr rtl="0"/>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Incoming</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update</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filter</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list</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for</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all</a:t>
            </a:r>
            <a:r>
              <a:rPr lang="es-419" sz="1200" dirty="0">
                <a:solidFill>
                  <a:schemeClr val="bg1"/>
                </a:solidFill>
                <a:latin typeface="Courier New" panose="02070309020205020404" pitchFamily="49" charset="0"/>
                <a:cs typeface="Courier New" panose="02070309020205020404" pitchFamily="49" charset="0"/>
              </a:rPr>
              <a:t> interfaces </a:t>
            </a:r>
            <a:r>
              <a:rPr lang="es-419" sz="1200" dirty="0" err="1">
                <a:solidFill>
                  <a:schemeClr val="bg1"/>
                </a:solidFill>
                <a:latin typeface="Courier New" panose="02070309020205020404" pitchFamily="49" charset="0"/>
                <a:cs typeface="Courier New" panose="02070309020205020404" pitchFamily="49" charset="0"/>
              </a:rPr>
              <a:t>is</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not</a:t>
            </a:r>
            <a:r>
              <a:rPr lang="es-419" sz="1200" dirty="0">
                <a:solidFill>
                  <a:schemeClr val="bg1"/>
                </a:solidFill>
                <a:latin typeface="Courier New" panose="02070309020205020404" pitchFamily="49" charset="0"/>
                <a:cs typeface="Courier New" panose="02070309020205020404" pitchFamily="49" charset="0"/>
              </a:rPr>
              <a:t> set    </a:t>
            </a:r>
          </a:p>
          <a:p>
            <a:pPr rtl="0"/>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Router</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ID 1.1.1.1 </a:t>
            </a:r>
          </a:p>
          <a:p>
            <a:pPr rtl="0"/>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Number</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of</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areas</a:t>
            </a:r>
            <a:r>
              <a:rPr lang="es-419" sz="1200" dirty="0">
                <a:solidFill>
                  <a:schemeClr val="bg1"/>
                </a:solidFill>
                <a:latin typeface="Courier New" panose="02070309020205020404" pitchFamily="49" charset="0"/>
                <a:cs typeface="Courier New" panose="02070309020205020404" pitchFamily="49" charset="0"/>
              </a:rPr>
              <a:t> in </a:t>
            </a:r>
            <a:r>
              <a:rPr lang="es-419" sz="1200" dirty="0" err="1">
                <a:solidFill>
                  <a:schemeClr val="bg1"/>
                </a:solidFill>
                <a:latin typeface="Courier New" panose="02070309020205020404" pitchFamily="49" charset="0"/>
                <a:cs typeface="Courier New" panose="02070309020205020404" pitchFamily="49" charset="0"/>
              </a:rPr>
              <a:t>this</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router</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is</a:t>
            </a:r>
            <a:r>
              <a:rPr lang="es-419" sz="1200" dirty="0">
                <a:solidFill>
                  <a:schemeClr val="bg1"/>
                </a:solidFill>
                <a:latin typeface="Courier New" panose="02070309020205020404" pitchFamily="49" charset="0"/>
                <a:cs typeface="Courier New" panose="02070309020205020404" pitchFamily="49" charset="0"/>
              </a:rPr>
              <a:t> 1. 1 normal 0 </a:t>
            </a:r>
            <a:r>
              <a:rPr lang="es-419" sz="1200" dirty="0" err="1">
                <a:solidFill>
                  <a:schemeClr val="bg1"/>
                </a:solidFill>
                <a:latin typeface="Courier New" panose="02070309020205020404" pitchFamily="49" charset="0"/>
                <a:cs typeface="Courier New" panose="02070309020205020404" pitchFamily="49" charset="0"/>
              </a:rPr>
              <a:t>stub</a:t>
            </a:r>
            <a:r>
              <a:rPr lang="es-419" sz="1200" dirty="0">
                <a:solidFill>
                  <a:schemeClr val="bg1"/>
                </a:solidFill>
                <a:latin typeface="Courier New" panose="02070309020205020404" pitchFamily="49" charset="0"/>
                <a:cs typeface="Courier New" panose="02070309020205020404" pitchFamily="49" charset="0"/>
              </a:rPr>
              <a:t> 0 </a:t>
            </a:r>
            <a:r>
              <a:rPr lang="es-419" sz="1200" dirty="0" err="1">
                <a:solidFill>
                  <a:schemeClr val="bg1"/>
                </a:solidFill>
                <a:latin typeface="Courier New" panose="02070309020205020404" pitchFamily="49" charset="0"/>
                <a:cs typeface="Courier New" panose="02070309020205020404" pitchFamily="49" charset="0"/>
              </a:rPr>
              <a:t>nssa</a:t>
            </a:r>
            <a:r>
              <a:rPr lang="es-419" sz="1200" dirty="0">
                <a:solidFill>
                  <a:schemeClr val="bg1"/>
                </a:solidFill>
                <a:latin typeface="Courier New" panose="02070309020205020404" pitchFamily="49" charset="0"/>
                <a:cs typeface="Courier New" panose="02070309020205020404" pitchFamily="49" charset="0"/>
              </a:rPr>
              <a:t> </a:t>
            </a:r>
          </a:p>
          <a:p>
            <a:pPr rtl="0"/>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Maximum</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path</a:t>
            </a:r>
            <a:r>
              <a:rPr lang="es-419" sz="1200" dirty="0">
                <a:solidFill>
                  <a:schemeClr val="bg1"/>
                </a:solidFill>
                <a:latin typeface="Courier New" panose="02070309020205020404" pitchFamily="49" charset="0"/>
                <a:cs typeface="Courier New" panose="02070309020205020404" pitchFamily="49" charset="0"/>
              </a:rPr>
              <a:t>: 4 </a:t>
            </a:r>
          </a:p>
          <a:p>
            <a:pPr rtl="0"/>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Routing</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for</a:t>
            </a:r>
            <a:r>
              <a:rPr lang="es-419" sz="1200" dirty="0">
                <a:solidFill>
                  <a:schemeClr val="bg1"/>
                </a:solidFill>
                <a:latin typeface="Courier New" panose="02070309020205020404" pitchFamily="49" charset="0"/>
                <a:cs typeface="Courier New" panose="02070309020205020404" pitchFamily="49" charset="0"/>
              </a:rPr>
              <a:t> Networks: </a:t>
            </a:r>
          </a:p>
          <a:p>
            <a:pPr rtl="0"/>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Routing</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on</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Interfaces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Configured</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Explicitly</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Area</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0): </a:t>
            </a:r>
          </a:p>
          <a:p>
            <a:pPr rtl="0"/>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Loopback0 </a:t>
            </a:r>
          </a:p>
          <a:p>
            <a:pPr rtl="0"/>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GigabitEthernet0/0/1 </a:t>
            </a:r>
          </a:p>
          <a:p>
            <a:pPr rtl="0"/>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GigabitEthernet0/0/0 </a:t>
            </a:r>
          </a:p>
          <a:p>
            <a:pPr rtl="0"/>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Routing</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Information</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Sources</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a:t>
            </a:r>
          </a:p>
          <a:p>
            <a:pPr rtl="0"/>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Gateway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Distance</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Last</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Update</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a:t>
            </a:r>
          </a:p>
          <a:p>
            <a:pPr rtl="0"/>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3.3.3.3 110 00:09:30 </a:t>
            </a:r>
          </a:p>
          <a:p>
            <a:pPr rtl="0"/>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2.2.2.2 110 00:09:58 </a:t>
            </a:r>
          </a:p>
          <a:p>
            <a:pPr rtl="0"/>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Distance</a:t>
            </a:r>
            <a:r>
              <a:rPr lang="es-419" sz="1200" dirty="0">
                <a:solidFill>
                  <a:schemeClr val="bg1"/>
                </a:solidFill>
                <a:latin typeface="Courier New" panose="02070309020205020404" pitchFamily="49" charset="0"/>
                <a:cs typeface="Courier New" panose="02070309020205020404" pitchFamily="49" charset="0"/>
              </a:rPr>
              <a:t>: (default </a:t>
            </a:r>
            <a:r>
              <a:rPr lang="es-419" sz="1200" dirty="0" err="1">
                <a:solidFill>
                  <a:schemeClr val="bg1"/>
                </a:solidFill>
                <a:latin typeface="Courier New" panose="02070309020205020404" pitchFamily="49" charset="0"/>
                <a:cs typeface="Courier New" panose="02070309020205020404" pitchFamily="49" charset="0"/>
              </a:rPr>
              <a:t>is</a:t>
            </a:r>
            <a:r>
              <a:rPr lang="es-419" sz="1200" dirty="0">
                <a:solidFill>
                  <a:schemeClr val="bg1"/>
                </a:solidFill>
                <a:latin typeface="Courier New" panose="02070309020205020404" pitchFamily="49" charset="0"/>
                <a:cs typeface="Courier New" panose="02070309020205020404" pitchFamily="49" charset="0"/>
              </a:rPr>
              <a:t> </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110</a:t>
            </a:r>
            <a:r>
              <a:rPr lang="es-419" sz="1200" dirty="0">
                <a:solidFill>
                  <a:schemeClr val="bg1"/>
                </a:solidFill>
                <a:latin typeface="Courier New" panose="02070309020205020404" pitchFamily="49" charset="0"/>
                <a:cs typeface="Courier New" panose="02070309020205020404" pitchFamily="49" charset="0"/>
              </a:rPr>
              <a:t>) </a:t>
            </a:r>
          </a:p>
          <a:p>
            <a:pPr rtl="0"/>
            <a:r>
              <a:rPr lang="es-419"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243450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c15="http://schemas.microsoft.com/office/drawing/2012/chart">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Característicasy funciones de OSPF </a:t>
            </a:r>
            <a:br>
              <a:rPr lang="en-US" dirty="0"/>
            </a:br>
            <a:r>
              <a:rPr lang="es-419" sz="2400"/>
              <a:t>Componentes de OSPF</a:t>
            </a:r>
          </a:p>
        </p:txBody>
      </p:sp>
      <p:sp>
        <p:nvSpPr>
          <p:cNvPr id="5" name="Content Placeholder 4">
            <a:extLst>
              <a:ext uri="{FF2B5EF4-FFF2-40B4-BE49-F238E27FC236}">
                <a16:creationId xmlns:a16="http://schemas.microsoft.com/office/drawing/2014/main" id="{B8BC75F8-236A-4F4A-82D3-B7E423740AAE}"/>
              </a:ext>
            </a:extLst>
          </p:cNvPr>
          <p:cNvSpPr>
            <a:spLocks noGrp="1"/>
          </p:cNvSpPr>
          <p:nvPr>
            <p:ph idx="1"/>
          </p:nvPr>
        </p:nvSpPr>
        <p:spPr>
          <a:xfrm>
            <a:off x="474662" y="731837"/>
            <a:ext cx="8280057" cy="3689897"/>
          </a:xfrm>
        </p:spPr>
        <p:txBody>
          <a:bodyPr/>
          <a:lstStyle/>
          <a:p>
            <a:pPr marL="285750" indent="-285750" algn="l" rtl="0">
              <a:buFont typeface="Arial" panose="020B0604020202020204" pitchFamily="34" charset="0"/>
              <a:buChar char="•"/>
            </a:pPr>
            <a:r>
              <a:rPr lang="es-419" sz="1600">
                <a:solidFill>
                  <a:srgbClr val="000000"/>
                </a:solidFill>
              </a:rPr>
              <a:t>Todos los protocolos de enrutamiento comparten componentes similares. Todos usan mensajes de protocolo de enrutamiento para intercambiar información de la ruta. Los mensajes contribuyen a armar estructuras de datos, que luego se procesan con un algoritmo de enrutamiento.</a:t>
            </a:r>
          </a:p>
          <a:p>
            <a:pPr marL="285750" indent="-285750" algn="l" rtl="0">
              <a:buFont typeface="Arial" panose="020B0604020202020204" pitchFamily="34" charset="0"/>
              <a:buChar char="•"/>
            </a:pPr>
            <a:r>
              <a:rPr lang="es-419" sz="1600">
                <a:solidFill>
                  <a:srgbClr val="000000"/>
                </a:solidFill>
              </a:rPr>
              <a:t>Los routers que ejecutan OSPF intercambian mensajes para transmitir información de routing por medio de cinco tipos de paquetes.</a:t>
            </a:r>
          </a:p>
          <a:p>
            <a:pPr marL="415985" lvl="1" indent="-342900" rtl="0">
              <a:buFont typeface="Arial" panose="020B0604020202020204" pitchFamily="34" charset="0"/>
              <a:buChar char="•"/>
            </a:pPr>
            <a:r>
              <a:rPr lang="es-419">
                <a:solidFill>
                  <a:srgbClr val="000000"/>
                </a:solidFill>
              </a:rPr>
              <a:t>Paquete de saludo</a:t>
            </a:r>
          </a:p>
          <a:p>
            <a:pPr marL="415985" lvl="1" indent="-342900" rtl="0">
              <a:buFont typeface="Arial" panose="020B0604020202020204" pitchFamily="34" charset="0"/>
              <a:buChar char="•"/>
            </a:pPr>
            <a:r>
              <a:rPr lang="es-419">
                <a:solidFill>
                  <a:srgbClr val="000000"/>
                </a:solidFill>
              </a:rPr>
              <a:t>Paquete de descripción de la base de datos</a:t>
            </a:r>
          </a:p>
          <a:p>
            <a:pPr marL="415985" lvl="1" indent="-342900" rtl="0">
              <a:buFont typeface="Arial" panose="020B0604020202020204" pitchFamily="34" charset="0"/>
              <a:buChar char="•"/>
            </a:pPr>
            <a:r>
              <a:rPr lang="es-419">
                <a:solidFill>
                  <a:srgbClr val="000000"/>
                </a:solidFill>
              </a:rPr>
              <a:t>Paquete de solicitud de estado de enlace</a:t>
            </a:r>
          </a:p>
          <a:p>
            <a:pPr marL="415985" lvl="1" indent="-342900" rtl="0">
              <a:buFont typeface="Arial" panose="020B0604020202020204" pitchFamily="34" charset="0"/>
              <a:buChar char="•"/>
            </a:pPr>
            <a:r>
              <a:rPr lang="es-419">
                <a:solidFill>
                  <a:srgbClr val="000000"/>
                </a:solidFill>
              </a:rPr>
              <a:t>Paquete de actualización de estado de enlace</a:t>
            </a:r>
          </a:p>
          <a:p>
            <a:pPr marL="415985" lvl="1" indent="-342900" rtl="0">
              <a:buFont typeface="Arial" panose="020B0604020202020204" pitchFamily="34" charset="0"/>
              <a:buChar char="•"/>
            </a:pPr>
            <a:r>
              <a:rPr lang="es-419">
                <a:solidFill>
                  <a:srgbClr val="000000"/>
                </a:solidFill>
              </a:rPr>
              <a:t>Paquete de acuse de recibo de estado de enlace</a:t>
            </a:r>
          </a:p>
          <a:p>
            <a:pPr marL="285750" indent="-285750" algn="l" rtl="0">
              <a:buFont typeface="Arial" panose="020B0604020202020204" pitchFamily="34" charset="0"/>
              <a:buChar char="•"/>
            </a:pPr>
            <a:r>
              <a:rPr lang="es-419" sz="1600">
                <a:solidFill>
                  <a:srgbClr val="000000"/>
                </a:solidFill>
              </a:rPr>
              <a:t>Estos paquetes se usan para descubrir routers vecinos y también para intercambiar información de enrutamiento, a fin de mantener información precisa acerca de la red.</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11116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c15="http://schemas.microsoft.com/office/drawing/2012/chart">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Verifique OSPFv2 de área única</a:t>
            </a:r>
            <a:br>
              <a:rPr lang="en-US" dirty="0"/>
            </a:br>
            <a:r>
              <a:rPr lang="es-419" sz="2400"/>
              <a:t>Verifique la información de proceso OSPF</a:t>
            </a:r>
          </a:p>
        </p:txBody>
      </p:sp>
      <p:sp>
        <p:nvSpPr>
          <p:cNvPr id="4" name="Content Placeholder 3">
            <a:extLst>
              <a:ext uri="{FF2B5EF4-FFF2-40B4-BE49-F238E27FC236}">
                <a16:creationId xmlns:a16="http://schemas.microsoft.com/office/drawing/2014/main" id="{521D8F0A-3ED5-4846-A8C5-6E08DE2304DD}"/>
              </a:ext>
            </a:extLst>
          </p:cNvPr>
          <p:cNvSpPr>
            <a:spLocks noGrp="1"/>
          </p:cNvSpPr>
          <p:nvPr>
            <p:ph idx="1"/>
          </p:nvPr>
        </p:nvSpPr>
        <p:spPr>
          <a:xfrm>
            <a:off x="474662" y="731837"/>
            <a:ext cx="2178227" cy="3689897"/>
          </a:xfrm>
        </p:spPr>
        <p:txBody>
          <a:bodyPr/>
          <a:lstStyle/>
          <a:p>
            <a:pPr marL="0" indent="0" algn="l" rtl="0"/>
            <a:r>
              <a:rPr lang="es-419" sz="1600" dirty="0">
                <a:solidFill>
                  <a:srgbClr val="000000"/>
                </a:solidFill>
              </a:rPr>
              <a:t>El comando </a:t>
            </a:r>
            <a:r>
              <a:rPr lang="es-419" sz="1600" b="1" dirty="0">
                <a:solidFill>
                  <a:srgbClr val="00B0F0"/>
                </a:solidFill>
              </a:rPr>
              <a:t>show </a:t>
            </a:r>
            <a:r>
              <a:rPr lang="es-419" sz="1600" b="1" dirty="0" err="1">
                <a:solidFill>
                  <a:srgbClr val="00B0F0"/>
                </a:solidFill>
              </a:rPr>
              <a:t>ip</a:t>
            </a:r>
            <a:r>
              <a:rPr lang="es-419" sz="1600" b="1" dirty="0">
                <a:solidFill>
                  <a:srgbClr val="00B0F0"/>
                </a:solidFill>
              </a:rPr>
              <a:t> </a:t>
            </a:r>
            <a:r>
              <a:rPr lang="es-419" sz="1600" b="1" dirty="0" err="1">
                <a:solidFill>
                  <a:srgbClr val="00B0F0"/>
                </a:solidFill>
              </a:rPr>
              <a:t>ospf</a:t>
            </a:r>
            <a:r>
              <a:rPr lang="es-419" sz="1600" dirty="0">
                <a:solidFill>
                  <a:srgbClr val="00B0F0"/>
                </a:solidFill>
              </a:rPr>
              <a:t> </a:t>
            </a:r>
            <a:r>
              <a:rPr lang="es-419" sz="1600" dirty="0">
                <a:solidFill>
                  <a:srgbClr val="000000"/>
                </a:solidFill>
              </a:rPr>
              <a:t>también se puede usar para examinar la ID del proceso OSPFv2 y el </a:t>
            </a:r>
            <a:r>
              <a:rPr lang="es-419" sz="1600" dirty="0" err="1">
                <a:solidFill>
                  <a:srgbClr val="000000"/>
                </a:solidFill>
              </a:rPr>
              <a:t>router</a:t>
            </a:r>
            <a:r>
              <a:rPr lang="es-419" sz="1600" dirty="0">
                <a:solidFill>
                  <a:srgbClr val="000000"/>
                </a:solidFill>
              </a:rPr>
              <a:t> ID, como se muestra en el siguiente resultado. Este comando muestra información de área OSPFv2 y la última vez que se ejecuto el algoritmo SPF.</a:t>
            </a:r>
          </a:p>
        </p:txBody>
      </p:sp>
      <p:sp>
        <p:nvSpPr>
          <p:cNvPr id="7" name="Rectangle 6">
            <a:extLst>
              <a:ext uri="{FF2B5EF4-FFF2-40B4-BE49-F238E27FC236}">
                <a16:creationId xmlns:a16="http://schemas.microsoft.com/office/drawing/2014/main" id="{B7899903-EB12-4448-83C2-29D6798379C3}"/>
              </a:ext>
            </a:extLst>
          </p:cNvPr>
          <p:cNvSpPr/>
          <p:nvPr/>
        </p:nvSpPr>
        <p:spPr>
          <a:xfrm>
            <a:off x="2765778" y="981030"/>
            <a:ext cx="5903559" cy="3231654"/>
          </a:xfrm>
          <a:prstGeom prst="rect">
            <a:avLst/>
          </a:prstGeom>
          <a:solidFill>
            <a:srgbClr val="000000"/>
          </a:solidFill>
        </p:spPr>
        <p:txBody>
          <a:bodyPr wrap="square">
            <a:spAutoFit/>
          </a:bodyPr>
          <a:lstStyle/>
          <a:p>
            <a:pPr rtl="0"/>
            <a:r>
              <a:rPr lang="es-419" sz="1200" dirty="0">
                <a:solidFill>
                  <a:schemeClr val="bg1"/>
                </a:solidFill>
                <a:latin typeface="Courier New" panose="02070309020205020404" pitchFamily="49" charset="0"/>
                <a:cs typeface="Courier New" panose="02070309020205020404" pitchFamily="49" charset="0"/>
              </a:rPr>
              <a:t>R1# </a:t>
            </a:r>
            <a:r>
              <a:rPr lang="es-419" sz="1400" b="1" dirty="0">
                <a:solidFill>
                  <a:srgbClr val="00B0F0"/>
                </a:solidFill>
                <a:latin typeface="+mn-lt"/>
                <a:cs typeface="Courier New" panose="02070309020205020404" pitchFamily="49" charset="0"/>
              </a:rPr>
              <a:t>show </a:t>
            </a:r>
            <a:r>
              <a:rPr lang="es-419" sz="1400" b="1" dirty="0" err="1">
                <a:solidFill>
                  <a:srgbClr val="00B0F0"/>
                </a:solidFill>
                <a:latin typeface="+mn-lt"/>
                <a:cs typeface="Courier New" panose="02070309020205020404" pitchFamily="49" charset="0"/>
              </a:rPr>
              <a:t>ip</a:t>
            </a:r>
            <a:r>
              <a:rPr lang="es-419" sz="1400" b="1" dirty="0">
                <a:solidFill>
                  <a:srgbClr val="00B0F0"/>
                </a:solidFill>
                <a:latin typeface="+mn-lt"/>
                <a:cs typeface="Courier New" panose="02070309020205020404" pitchFamily="49" charset="0"/>
              </a:rPr>
              <a:t> </a:t>
            </a:r>
            <a:r>
              <a:rPr lang="es-419" sz="1400" b="1" dirty="0" err="1">
                <a:solidFill>
                  <a:srgbClr val="00B0F0"/>
                </a:solidFill>
                <a:latin typeface="+mn-lt"/>
                <a:cs typeface="Courier New" panose="02070309020205020404" pitchFamily="49" charset="0"/>
              </a:rPr>
              <a:t>ospf</a:t>
            </a:r>
            <a:r>
              <a:rPr lang="es-419" sz="1400" b="1" dirty="0">
                <a:solidFill>
                  <a:srgbClr val="00B0F0"/>
                </a:solidFill>
                <a:latin typeface="+mn-lt"/>
                <a:cs typeface="Courier New" panose="02070309020205020404" pitchFamily="49" charset="0"/>
              </a:rPr>
              <a:t> </a:t>
            </a:r>
          </a:p>
          <a:p>
            <a:pPr rtl="0"/>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Routing</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Process</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ospf</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10"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with</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ID 1.1.1.1 </a:t>
            </a:r>
          </a:p>
          <a:p>
            <a:pPr rtl="0"/>
            <a:r>
              <a:rPr lang="es-419" sz="1200" dirty="0" err="1">
                <a:solidFill>
                  <a:schemeClr val="bg1"/>
                </a:solidFill>
                <a:latin typeface="Courier New" panose="02070309020205020404" pitchFamily="49" charset="0"/>
                <a:cs typeface="Courier New" panose="02070309020205020404" pitchFamily="49" charset="0"/>
              </a:rPr>
              <a:t>Start</a:t>
            </a:r>
            <a:r>
              <a:rPr lang="es-419" sz="1200" dirty="0">
                <a:solidFill>
                  <a:schemeClr val="bg1"/>
                </a:solidFill>
                <a:latin typeface="Courier New" panose="02070309020205020404" pitchFamily="49" charset="0"/>
                <a:cs typeface="Courier New" panose="02070309020205020404" pitchFamily="49" charset="0"/>
              </a:rPr>
              <a:t> time: 00:01:47.390, Time </a:t>
            </a:r>
            <a:r>
              <a:rPr lang="es-419" sz="1200" dirty="0" err="1">
                <a:solidFill>
                  <a:schemeClr val="bg1"/>
                </a:solidFill>
                <a:latin typeface="Courier New" panose="02070309020205020404" pitchFamily="49" charset="0"/>
                <a:cs typeface="Courier New" panose="02070309020205020404" pitchFamily="49" charset="0"/>
              </a:rPr>
              <a:t>elapsed</a:t>
            </a:r>
            <a:r>
              <a:rPr lang="es-419" sz="1200" dirty="0">
                <a:solidFill>
                  <a:schemeClr val="bg1"/>
                </a:solidFill>
                <a:latin typeface="Courier New" panose="02070309020205020404" pitchFamily="49" charset="0"/>
                <a:cs typeface="Courier New" panose="02070309020205020404" pitchFamily="49" charset="0"/>
              </a:rPr>
              <a:t>: 00:12:32.320</a:t>
            </a:r>
          </a:p>
          <a:p>
            <a:pPr rtl="0"/>
            <a:r>
              <a:rPr lang="es-419" sz="1200" dirty="0">
                <a:solidFill>
                  <a:schemeClr val="bg1"/>
                </a:solidFill>
                <a:latin typeface="Courier New" panose="02070309020205020404" pitchFamily="49" charset="0"/>
                <a:cs typeface="Courier New" panose="02070309020205020404" pitchFamily="49" charset="0"/>
              </a:rPr>
              <a:t> (output </a:t>
            </a:r>
            <a:r>
              <a:rPr lang="es-419" sz="1200" dirty="0" err="1">
                <a:solidFill>
                  <a:schemeClr val="bg1"/>
                </a:solidFill>
                <a:latin typeface="Courier New" panose="02070309020205020404" pitchFamily="49" charset="0"/>
                <a:cs typeface="Courier New" panose="02070309020205020404" pitchFamily="49" charset="0"/>
              </a:rPr>
              <a:t>omitted</a:t>
            </a:r>
            <a:r>
              <a:rPr lang="es-419" sz="1200" dirty="0">
                <a:solidFill>
                  <a:schemeClr val="bg1"/>
                </a:solidFill>
                <a:latin typeface="Courier New" panose="02070309020205020404" pitchFamily="49" charset="0"/>
                <a:cs typeface="Courier New" panose="02070309020205020404" pitchFamily="49" charset="0"/>
              </a:rPr>
              <a:t>)</a:t>
            </a:r>
          </a:p>
          <a:p>
            <a:pPr rtl="0"/>
            <a:r>
              <a:rPr lang="es-419" sz="1200" dirty="0">
                <a:solidFill>
                  <a:schemeClr val="bg1"/>
                </a:solidFill>
                <a:latin typeface="Courier New" panose="02070309020205020404" pitchFamily="49" charset="0"/>
                <a:cs typeface="Courier New" panose="02070309020205020404" pitchFamily="49" charset="0"/>
              </a:rPr>
              <a:t>Cisco NSF </a:t>
            </a:r>
            <a:r>
              <a:rPr lang="es-419" sz="1200" dirty="0" err="1">
                <a:solidFill>
                  <a:schemeClr val="bg1"/>
                </a:solidFill>
                <a:latin typeface="Courier New" panose="02070309020205020404" pitchFamily="49" charset="0"/>
                <a:cs typeface="Courier New" panose="02070309020205020404" pitchFamily="49" charset="0"/>
              </a:rPr>
              <a:t>helper</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support</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enabled</a:t>
            </a:r>
            <a:r>
              <a:rPr lang="es-419" sz="1200" dirty="0">
                <a:solidFill>
                  <a:schemeClr val="bg1"/>
                </a:solidFill>
                <a:latin typeface="Courier New" panose="02070309020205020404" pitchFamily="49" charset="0"/>
                <a:cs typeface="Courier New" panose="02070309020205020404" pitchFamily="49" charset="0"/>
              </a:rPr>
              <a:t> </a:t>
            </a:r>
          </a:p>
          <a:p>
            <a:pPr rtl="0"/>
            <a:r>
              <a:rPr lang="es-419" sz="1200" dirty="0">
                <a:solidFill>
                  <a:schemeClr val="bg1"/>
                </a:solidFill>
                <a:latin typeface="Courier New" panose="02070309020205020404" pitchFamily="49" charset="0"/>
                <a:cs typeface="Courier New" panose="02070309020205020404" pitchFamily="49" charset="0"/>
              </a:rPr>
              <a:t>Reference </a:t>
            </a:r>
            <a:r>
              <a:rPr lang="es-419" sz="1200" dirty="0" err="1">
                <a:solidFill>
                  <a:schemeClr val="bg1"/>
                </a:solidFill>
                <a:latin typeface="Courier New" panose="02070309020205020404" pitchFamily="49" charset="0"/>
                <a:cs typeface="Courier New" panose="02070309020205020404" pitchFamily="49" charset="0"/>
              </a:rPr>
              <a:t>bandwidth</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unit</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is</a:t>
            </a:r>
            <a:r>
              <a:rPr lang="es-419" sz="1200" dirty="0">
                <a:solidFill>
                  <a:schemeClr val="bg1"/>
                </a:solidFill>
                <a:latin typeface="Courier New" panose="02070309020205020404" pitchFamily="49" charset="0"/>
                <a:cs typeface="Courier New" panose="02070309020205020404" pitchFamily="49" charset="0"/>
              </a:rPr>
              <a:t> 10000 </a:t>
            </a:r>
            <a:r>
              <a:rPr lang="es-419" sz="1200" dirty="0" err="1">
                <a:solidFill>
                  <a:schemeClr val="bg1"/>
                </a:solidFill>
                <a:latin typeface="Courier New" panose="02070309020205020404" pitchFamily="49" charset="0"/>
                <a:cs typeface="Courier New" panose="02070309020205020404" pitchFamily="49" charset="0"/>
              </a:rPr>
              <a:t>mbps</a:t>
            </a:r>
            <a:r>
              <a:rPr lang="es-419" sz="1200" dirty="0">
                <a:solidFill>
                  <a:schemeClr val="bg1"/>
                </a:solidFill>
                <a:latin typeface="Courier New" panose="02070309020205020404" pitchFamily="49" charset="0"/>
                <a:cs typeface="Courier New" panose="02070309020205020404" pitchFamily="49" charset="0"/>
              </a:rPr>
              <a:t> </a:t>
            </a:r>
          </a:p>
          <a:p>
            <a:pPr rtl="0"/>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Area</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BACKBONE(0) </a:t>
            </a:r>
          </a:p>
          <a:p>
            <a:pPr rtl="0"/>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Number</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of</a:t>
            </a:r>
            <a:r>
              <a:rPr lang="es-419" sz="1200" dirty="0">
                <a:solidFill>
                  <a:schemeClr val="bg1"/>
                </a:solidFill>
                <a:latin typeface="Courier New" panose="02070309020205020404" pitchFamily="49" charset="0"/>
                <a:cs typeface="Courier New" panose="02070309020205020404" pitchFamily="49" charset="0"/>
              </a:rPr>
              <a:t> interfaces in </a:t>
            </a:r>
            <a:r>
              <a:rPr lang="es-419" sz="1200" dirty="0" err="1">
                <a:solidFill>
                  <a:schemeClr val="bg1"/>
                </a:solidFill>
                <a:latin typeface="Courier New" panose="02070309020205020404" pitchFamily="49" charset="0"/>
                <a:cs typeface="Courier New" panose="02070309020205020404" pitchFamily="49" charset="0"/>
              </a:rPr>
              <a:t>this</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area</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is</a:t>
            </a:r>
            <a:r>
              <a:rPr lang="es-419" sz="1200" dirty="0">
                <a:solidFill>
                  <a:schemeClr val="bg1"/>
                </a:solidFill>
                <a:latin typeface="Courier New" panose="02070309020205020404" pitchFamily="49" charset="0"/>
                <a:cs typeface="Courier New" panose="02070309020205020404" pitchFamily="49" charset="0"/>
              </a:rPr>
              <a:t> 3 </a:t>
            </a:r>
          </a:p>
          <a:p>
            <a:pPr rtl="0"/>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Area</a:t>
            </a:r>
            <a:r>
              <a:rPr lang="es-419" sz="1200" dirty="0">
                <a:solidFill>
                  <a:schemeClr val="bg1"/>
                </a:solidFill>
                <a:latin typeface="Courier New" panose="02070309020205020404" pitchFamily="49" charset="0"/>
                <a:cs typeface="Courier New" panose="02070309020205020404" pitchFamily="49" charset="0"/>
              </a:rPr>
              <a:t> has no </a:t>
            </a:r>
            <a:r>
              <a:rPr lang="es-419" sz="1200" dirty="0" err="1">
                <a:solidFill>
                  <a:schemeClr val="bg1"/>
                </a:solidFill>
                <a:latin typeface="Courier New" panose="02070309020205020404" pitchFamily="49" charset="0"/>
                <a:cs typeface="Courier New" panose="02070309020205020404" pitchFamily="49" charset="0"/>
              </a:rPr>
              <a:t>authentication</a:t>
            </a:r>
            <a:r>
              <a:rPr lang="es-419" sz="1200" dirty="0">
                <a:solidFill>
                  <a:schemeClr val="bg1"/>
                </a:solidFill>
                <a:latin typeface="Courier New" panose="02070309020205020404" pitchFamily="49" charset="0"/>
                <a:cs typeface="Courier New" panose="02070309020205020404" pitchFamily="49" charset="0"/>
              </a:rPr>
              <a:t> </a:t>
            </a:r>
          </a:p>
          <a:p>
            <a:pPr rtl="0"/>
            <a:r>
              <a:rPr lang="es-419" sz="1200" dirty="0">
                <a:solidFill>
                  <a:schemeClr val="bg1"/>
                </a:solidFill>
                <a:latin typeface="Courier New" panose="02070309020205020404" pitchFamily="49" charset="0"/>
                <a:cs typeface="Courier New" panose="02070309020205020404" pitchFamily="49" charset="0"/>
              </a:rPr>
              <a:t>		SPF </a:t>
            </a:r>
            <a:r>
              <a:rPr lang="es-419" sz="1200" dirty="0" err="1">
                <a:solidFill>
                  <a:schemeClr val="bg1"/>
                </a:solidFill>
                <a:latin typeface="Courier New" panose="02070309020205020404" pitchFamily="49" charset="0"/>
                <a:cs typeface="Courier New" panose="02070309020205020404" pitchFamily="49" charset="0"/>
              </a:rPr>
              <a:t>algorithm</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last</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executed</a:t>
            </a:r>
            <a:r>
              <a:rPr lang="es-419" sz="1200" dirty="0">
                <a:solidFill>
                  <a:schemeClr val="bg1"/>
                </a:solidFill>
                <a:latin typeface="Courier New" panose="02070309020205020404" pitchFamily="49" charset="0"/>
                <a:cs typeface="Courier New" panose="02070309020205020404" pitchFamily="49" charset="0"/>
              </a:rPr>
              <a:t> 00:11:31.231 </a:t>
            </a:r>
            <a:r>
              <a:rPr lang="es-419" sz="1200" dirty="0" err="1">
                <a:solidFill>
                  <a:schemeClr val="bg1"/>
                </a:solidFill>
                <a:latin typeface="Courier New" panose="02070309020205020404" pitchFamily="49" charset="0"/>
                <a:cs typeface="Courier New" panose="02070309020205020404" pitchFamily="49" charset="0"/>
              </a:rPr>
              <a:t>ago</a:t>
            </a:r>
            <a:r>
              <a:rPr lang="es-419" sz="1200" dirty="0">
                <a:solidFill>
                  <a:schemeClr val="bg1"/>
                </a:solidFill>
                <a:latin typeface="Courier New" panose="02070309020205020404" pitchFamily="49" charset="0"/>
                <a:cs typeface="Courier New" panose="02070309020205020404" pitchFamily="49" charset="0"/>
              </a:rPr>
              <a:t> </a:t>
            </a:r>
          </a:p>
          <a:p>
            <a:pPr rtl="0"/>
            <a:r>
              <a:rPr lang="es-419" sz="1200" dirty="0">
                <a:solidFill>
                  <a:schemeClr val="bg1"/>
                </a:solidFill>
                <a:latin typeface="Courier New" panose="02070309020205020404" pitchFamily="49" charset="0"/>
                <a:cs typeface="Courier New" panose="02070309020205020404" pitchFamily="49" charset="0"/>
              </a:rPr>
              <a:t>		</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SPF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algorithm</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executed</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4 times </a:t>
            </a:r>
          </a:p>
          <a:p>
            <a:pPr rtl="0"/>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Area</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ranges</a:t>
            </a:r>
            <a:r>
              <a:rPr lang="es-419" sz="1200" dirty="0">
                <a:solidFill>
                  <a:schemeClr val="bg1"/>
                </a:solidFill>
                <a:latin typeface="Courier New" panose="02070309020205020404" pitchFamily="49" charset="0"/>
                <a:cs typeface="Courier New" panose="02070309020205020404" pitchFamily="49" charset="0"/>
              </a:rPr>
              <a:t> are </a:t>
            </a:r>
          </a:p>
          <a:p>
            <a:pPr rtl="0"/>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Number</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of</a:t>
            </a:r>
            <a:r>
              <a:rPr lang="es-419" sz="1200" dirty="0">
                <a:solidFill>
                  <a:schemeClr val="bg1"/>
                </a:solidFill>
                <a:latin typeface="Courier New" panose="02070309020205020404" pitchFamily="49" charset="0"/>
                <a:cs typeface="Courier New" panose="02070309020205020404" pitchFamily="49" charset="0"/>
              </a:rPr>
              <a:t> LSA 3. </a:t>
            </a:r>
            <a:r>
              <a:rPr lang="es-419" sz="1200" dirty="0" err="1">
                <a:solidFill>
                  <a:schemeClr val="bg1"/>
                </a:solidFill>
                <a:latin typeface="Courier New" panose="02070309020205020404" pitchFamily="49" charset="0"/>
                <a:cs typeface="Courier New" panose="02070309020205020404" pitchFamily="49" charset="0"/>
              </a:rPr>
              <a:t>Checksum</a:t>
            </a:r>
            <a:r>
              <a:rPr lang="es-419" sz="1200" dirty="0">
                <a:solidFill>
                  <a:schemeClr val="bg1"/>
                </a:solidFill>
                <a:latin typeface="Courier New" panose="02070309020205020404" pitchFamily="49" charset="0"/>
                <a:cs typeface="Courier New" panose="02070309020205020404" pitchFamily="49" charset="0"/>
              </a:rPr>
              <a:t> Sum 0x00E77E </a:t>
            </a:r>
          </a:p>
          <a:p>
            <a:pPr rtl="0"/>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Number</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of</a:t>
            </a:r>
            <a:r>
              <a:rPr lang="es-419" sz="1200" dirty="0">
                <a:solidFill>
                  <a:schemeClr val="bg1"/>
                </a:solidFill>
                <a:latin typeface="Courier New" panose="02070309020205020404" pitchFamily="49" charset="0"/>
                <a:cs typeface="Courier New" panose="02070309020205020404" pitchFamily="49" charset="0"/>
              </a:rPr>
              <a:t> opaque link LSA 0. </a:t>
            </a:r>
            <a:r>
              <a:rPr lang="es-419" sz="1200" dirty="0" err="1">
                <a:solidFill>
                  <a:schemeClr val="bg1"/>
                </a:solidFill>
                <a:latin typeface="Courier New" panose="02070309020205020404" pitchFamily="49" charset="0"/>
                <a:cs typeface="Courier New" panose="02070309020205020404" pitchFamily="49" charset="0"/>
              </a:rPr>
              <a:t>Checksum</a:t>
            </a:r>
            <a:r>
              <a:rPr lang="es-419" sz="1200" dirty="0">
                <a:solidFill>
                  <a:schemeClr val="bg1"/>
                </a:solidFill>
                <a:latin typeface="Courier New" panose="02070309020205020404" pitchFamily="49" charset="0"/>
                <a:cs typeface="Courier New" panose="02070309020205020404" pitchFamily="49" charset="0"/>
              </a:rPr>
              <a:t> Sum 0x000000 </a:t>
            </a:r>
          </a:p>
          <a:p>
            <a:pPr rtl="0"/>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Number</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of</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DCbitless</a:t>
            </a:r>
            <a:r>
              <a:rPr lang="es-419" sz="1200" dirty="0">
                <a:solidFill>
                  <a:schemeClr val="bg1"/>
                </a:solidFill>
                <a:latin typeface="Courier New" panose="02070309020205020404" pitchFamily="49" charset="0"/>
                <a:cs typeface="Courier New" panose="02070309020205020404" pitchFamily="49" charset="0"/>
              </a:rPr>
              <a:t> LSA 0 </a:t>
            </a:r>
            <a:r>
              <a:rPr lang="es-419" sz="1200" dirty="0" err="1">
                <a:solidFill>
                  <a:schemeClr val="bg1"/>
                </a:solidFill>
                <a:latin typeface="Courier New" panose="02070309020205020404" pitchFamily="49" charset="0"/>
                <a:cs typeface="Courier New" panose="02070309020205020404" pitchFamily="49" charset="0"/>
              </a:rPr>
              <a:t>Number</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of</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indication</a:t>
            </a:r>
            <a:r>
              <a:rPr lang="es-419" sz="1200" dirty="0">
                <a:solidFill>
                  <a:schemeClr val="bg1"/>
                </a:solidFill>
                <a:latin typeface="Courier New" panose="02070309020205020404" pitchFamily="49" charset="0"/>
                <a:cs typeface="Courier New" panose="02070309020205020404" pitchFamily="49" charset="0"/>
              </a:rPr>
              <a:t> LSA 0 </a:t>
            </a:r>
          </a:p>
          <a:p>
            <a:pPr rtl="0"/>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Number</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of</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DoNotAge</a:t>
            </a:r>
            <a:r>
              <a:rPr lang="es-419" sz="1200" dirty="0">
                <a:solidFill>
                  <a:schemeClr val="bg1"/>
                </a:solidFill>
                <a:latin typeface="Courier New" panose="02070309020205020404" pitchFamily="49" charset="0"/>
                <a:cs typeface="Courier New" panose="02070309020205020404" pitchFamily="49" charset="0"/>
              </a:rPr>
              <a:t> LSA 0 </a:t>
            </a:r>
            <a:r>
              <a:rPr lang="es-419" sz="1200" dirty="0" err="1">
                <a:solidFill>
                  <a:schemeClr val="bg1"/>
                </a:solidFill>
                <a:latin typeface="Courier New" panose="02070309020205020404" pitchFamily="49" charset="0"/>
                <a:cs typeface="Courier New" panose="02070309020205020404" pitchFamily="49" charset="0"/>
              </a:rPr>
              <a:t>Flood</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list</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length</a:t>
            </a:r>
            <a:r>
              <a:rPr lang="es-419" sz="1200" dirty="0">
                <a:solidFill>
                  <a:schemeClr val="bg1"/>
                </a:solidFill>
                <a:latin typeface="Courier New" panose="02070309020205020404" pitchFamily="49" charset="0"/>
                <a:cs typeface="Courier New" panose="02070309020205020404" pitchFamily="49" charset="0"/>
              </a:rPr>
              <a:t> 0 </a:t>
            </a:r>
          </a:p>
          <a:p>
            <a:pPr rtl="0"/>
            <a:r>
              <a:rPr lang="es-419"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359888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c15="http://schemas.microsoft.com/office/drawing/2012/chart">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Verifique OSPFv2 de área única</a:t>
            </a:r>
            <a:br>
              <a:rPr lang="en-US" dirty="0"/>
            </a:br>
            <a:r>
              <a:rPr lang="es-419" sz="2400"/>
              <a:t>Verifique la configuración de la interfaz de OSPF</a:t>
            </a:r>
          </a:p>
        </p:txBody>
      </p:sp>
      <p:sp>
        <p:nvSpPr>
          <p:cNvPr id="5" name="Content Placeholder 4">
            <a:extLst>
              <a:ext uri="{FF2B5EF4-FFF2-40B4-BE49-F238E27FC236}">
                <a16:creationId xmlns:a16="http://schemas.microsoft.com/office/drawing/2014/main" id="{85E86E48-AC93-394B-BF6B-81C18DEAD41B}"/>
              </a:ext>
            </a:extLst>
          </p:cNvPr>
          <p:cNvSpPr>
            <a:spLocks noGrp="1"/>
          </p:cNvSpPr>
          <p:nvPr>
            <p:ph idx="1"/>
          </p:nvPr>
        </p:nvSpPr>
        <p:spPr>
          <a:xfrm>
            <a:off x="474662" y="731837"/>
            <a:ext cx="8345488" cy="1207495"/>
          </a:xfrm>
        </p:spPr>
        <p:txBody>
          <a:bodyPr/>
          <a:lstStyle/>
          <a:p>
            <a:pPr marL="0" indent="0" algn="l" rtl="0"/>
            <a:r>
              <a:rPr lang="es-419" sz="1600" dirty="0">
                <a:solidFill>
                  <a:srgbClr val="000000"/>
                </a:solidFill>
              </a:rPr>
              <a:t>El comando </a:t>
            </a:r>
            <a:r>
              <a:rPr lang="es-419" sz="1600" b="1" dirty="0">
                <a:solidFill>
                  <a:srgbClr val="00B0F0"/>
                </a:solidFill>
              </a:rPr>
              <a:t>show </a:t>
            </a:r>
            <a:r>
              <a:rPr lang="es-419" sz="1600" b="1" dirty="0" err="1">
                <a:solidFill>
                  <a:srgbClr val="00B0F0"/>
                </a:solidFill>
              </a:rPr>
              <a:t>ip</a:t>
            </a:r>
            <a:r>
              <a:rPr lang="es-419" sz="1600" b="1" dirty="0">
                <a:solidFill>
                  <a:srgbClr val="00B0F0"/>
                </a:solidFill>
              </a:rPr>
              <a:t> </a:t>
            </a:r>
            <a:r>
              <a:rPr lang="es-419" sz="1600" b="1" dirty="0" err="1">
                <a:solidFill>
                  <a:srgbClr val="00B0F0"/>
                </a:solidFill>
              </a:rPr>
              <a:t>ospf</a:t>
            </a:r>
            <a:r>
              <a:rPr lang="es-419" sz="1600" b="1" dirty="0">
                <a:solidFill>
                  <a:srgbClr val="00B0F0"/>
                </a:solidFill>
              </a:rPr>
              <a:t> interface</a:t>
            </a:r>
            <a:r>
              <a:rPr lang="es-419" sz="1600" dirty="0">
                <a:solidFill>
                  <a:srgbClr val="00B0F0"/>
                </a:solidFill>
              </a:rPr>
              <a:t> </a:t>
            </a:r>
            <a:r>
              <a:rPr lang="es-419" sz="1600" dirty="0">
                <a:solidFill>
                  <a:srgbClr val="000000"/>
                </a:solidFill>
              </a:rPr>
              <a:t>proporciona una lista detallada de cada interfaz habilitada para OSPFv2. Especifique una interfaz para mostrar la configuración de esa interfaz. Este comando muestra el ID de proceso, el </a:t>
            </a:r>
            <a:r>
              <a:rPr lang="es-419" sz="1600" dirty="0" err="1">
                <a:solidFill>
                  <a:srgbClr val="000000"/>
                </a:solidFill>
              </a:rPr>
              <a:t>router</a:t>
            </a:r>
            <a:r>
              <a:rPr lang="es-419" sz="1600" dirty="0">
                <a:solidFill>
                  <a:srgbClr val="000000"/>
                </a:solidFill>
              </a:rPr>
              <a:t> ID local, el tipo de red, el costo OSPF, la información de DR y BDR en vínculos de acceso múltiple (no se muestra) y los vecinos adyacentes.</a:t>
            </a:r>
          </a:p>
        </p:txBody>
      </p:sp>
      <p:sp>
        <p:nvSpPr>
          <p:cNvPr id="6" name="Rectangle 5">
            <a:extLst>
              <a:ext uri="{FF2B5EF4-FFF2-40B4-BE49-F238E27FC236}">
                <a16:creationId xmlns:a16="http://schemas.microsoft.com/office/drawing/2014/main" id="{9BB1BF9E-814A-364C-AEF0-67F59DA4DD01}"/>
              </a:ext>
            </a:extLst>
          </p:cNvPr>
          <p:cNvSpPr/>
          <p:nvPr/>
        </p:nvSpPr>
        <p:spPr>
          <a:xfrm>
            <a:off x="1102959" y="2065428"/>
            <a:ext cx="7088893" cy="2185214"/>
          </a:xfrm>
          <a:prstGeom prst="rect">
            <a:avLst/>
          </a:prstGeom>
          <a:solidFill>
            <a:srgbClr val="000000"/>
          </a:solidFill>
        </p:spPr>
        <p:txBody>
          <a:bodyPr wrap="square">
            <a:spAutoFit/>
          </a:bodyPr>
          <a:lstStyle/>
          <a:p>
            <a:pPr rtl="0"/>
            <a:r>
              <a:rPr lang="es-419" sz="1200" dirty="0">
                <a:solidFill>
                  <a:schemeClr val="bg1"/>
                </a:solidFill>
                <a:latin typeface="Courier New" panose="02070309020205020404" pitchFamily="49" charset="0"/>
                <a:cs typeface="Courier New" panose="02070309020205020404" pitchFamily="49" charset="0"/>
              </a:rPr>
              <a:t>R1# </a:t>
            </a:r>
            <a:r>
              <a:rPr lang="es-419" sz="1600" b="1" dirty="0">
                <a:solidFill>
                  <a:srgbClr val="00B0F0"/>
                </a:solidFill>
                <a:latin typeface="+mj-lt"/>
                <a:cs typeface="Courier New" panose="02070309020205020404" pitchFamily="49" charset="0"/>
              </a:rPr>
              <a:t>show </a:t>
            </a:r>
            <a:r>
              <a:rPr lang="es-419" sz="1600" b="1" dirty="0" err="1">
                <a:solidFill>
                  <a:srgbClr val="00B0F0"/>
                </a:solidFill>
                <a:latin typeface="+mj-lt"/>
                <a:cs typeface="Courier New" panose="02070309020205020404" pitchFamily="49" charset="0"/>
              </a:rPr>
              <a:t>ip</a:t>
            </a:r>
            <a:r>
              <a:rPr lang="es-419" sz="1600" b="1" dirty="0">
                <a:solidFill>
                  <a:srgbClr val="00B0F0"/>
                </a:solidFill>
                <a:latin typeface="+mj-lt"/>
                <a:cs typeface="Courier New" panose="02070309020205020404" pitchFamily="49" charset="0"/>
              </a:rPr>
              <a:t> </a:t>
            </a:r>
            <a:r>
              <a:rPr lang="es-419" sz="1600" b="1" dirty="0" err="1">
                <a:solidFill>
                  <a:srgbClr val="00B0F0"/>
                </a:solidFill>
                <a:latin typeface="+mj-lt"/>
                <a:cs typeface="Courier New" panose="02070309020205020404" pitchFamily="49" charset="0"/>
              </a:rPr>
              <a:t>ospf</a:t>
            </a:r>
            <a:r>
              <a:rPr lang="es-419" sz="1600" b="1" dirty="0">
                <a:solidFill>
                  <a:srgbClr val="00B0F0"/>
                </a:solidFill>
                <a:latin typeface="+mj-lt"/>
                <a:cs typeface="Courier New" panose="02070309020205020404" pitchFamily="49" charset="0"/>
              </a:rPr>
              <a:t> interface </a:t>
            </a:r>
            <a:r>
              <a:rPr lang="es-419" sz="1600" b="1" dirty="0" err="1">
                <a:solidFill>
                  <a:srgbClr val="00B0F0"/>
                </a:solidFill>
                <a:latin typeface="+mj-lt"/>
                <a:cs typeface="Courier New" panose="02070309020205020404" pitchFamily="49" charset="0"/>
              </a:rPr>
              <a:t>GigabitEthernet</a:t>
            </a:r>
            <a:r>
              <a:rPr lang="es-419" sz="1600" b="1" dirty="0">
                <a:solidFill>
                  <a:srgbClr val="00B0F0"/>
                </a:solidFill>
                <a:latin typeface="+mj-lt"/>
                <a:cs typeface="Courier New" panose="02070309020205020404" pitchFamily="49" charset="0"/>
              </a:rPr>
              <a:t> 0/0/0</a:t>
            </a:r>
          </a:p>
          <a:p>
            <a:pPr rtl="0"/>
            <a:r>
              <a:rPr lang="es-419" sz="1200" dirty="0">
                <a:solidFill>
                  <a:schemeClr val="bg1"/>
                </a:solidFill>
                <a:latin typeface="Courier New" panose="02070309020205020404" pitchFamily="49" charset="0"/>
                <a:cs typeface="Courier New" panose="02070309020205020404" pitchFamily="49" charset="0"/>
              </a:rPr>
              <a:t>GigabitEthernet0/0/0 </a:t>
            </a:r>
            <a:r>
              <a:rPr lang="es-419" sz="1200" dirty="0" err="1">
                <a:solidFill>
                  <a:schemeClr val="bg1"/>
                </a:solidFill>
                <a:latin typeface="Courier New" panose="02070309020205020404" pitchFamily="49" charset="0"/>
                <a:cs typeface="Courier New" panose="02070309020205020404" pitchFamily="49" charset="0"/>
              </a:rPr>
              <a:t>is</a:t>
            </a:r>
            <a:r>
              <a:rPr lang="es-419" sz="1200" dirty="0">
                <a:solidFill>
                  <a:schemeClr val="bg1"/>
                </a:solidFill>
                <a:latin typeface="Courier New" panose="02070309020205020404" pitchFamily="49" charset="0"/>
                <a:cs typeface="Courier New" panose="02070309020205020404" pitchFamily="49" charset="0"/>
              </a:rPr>
              <a:t> up, line </a:t>
            </a:r>
            <a:r>
              <a:rPr lang="es-419" sz="1200" dirty="0" err="1">
                <a:solidFill>
                  <a:schemeClr val="bg1"/>
                </a:solidFill>
                <a:latin typeface="Courier New" panose="02070309020205020404" pitchFamily="49" charset="0"/>
                <a:cs typeface="Courier New" panose="02070309020205020404" pitchFamily="49" charset="0"/>
              </a:rPr>
              <a:t>protocol</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is</a:t>
            </a:r>
            <a:r>
              <a:rPr lang="es-419" sz="1200" dirty="0">
                <a:solidFill>
                  <a:schemeClr val="bg1"/>
                </a:solidFill>
                <a:latin typeface="Courier New" panose="02070309020205020404" pitchFamily="49" charset="0"/>
                <a:cs typeface="Courier New" panose="02070309020205020404" pitchFamily="49" charset="0"/>
              </a:rPr>
              <a:t> up</a:t>
            </a:r>
          </a:p>
          <a:p>
            <a:pPr rtl="0"/>
            <a:r>
              <a:rPr lang="es-419" sz="1200" dirty="0">
                <a:solidFill>
                  <a:schemeClr val="bg1"/>
                </a:solidFill>
                <a:latin typeface="Courier New" panose="02070309020205020404" pitchFamily="49" charset="0"/>
                <a:cs typeface="Courier New" panose="02070309020205020404" pitchFamily="49" charset="0"/>
              </a:rPr>
              <a:t>  Internet </a:t>
            </a:r>
            <a:r>
              <a:rPr lang="es-419" sz="1200" dirty="0" err="1">
                <a:solidFill>
                  <a:schemeClr val="bg1"/>
                </a:solidFill>
                <a:latin typeface="Courier New" panose="02070309020205020404" pitchFamily="49" charset="0"/>
                <a:cs typeface="Courier New" panose="02070309020205020404" pitchFamily="49" charset="0"/>
              </a:rPr>
              <a:t>Address</a:t>
            </a:r>
            <a:r>
              <a:rPr lang="es-419" sz="1200" dirty="0">
                <a:solidFill>
                  <a:schemeClr val="bg1"/>
                </a:solidFill>
                <a:latin typeface="Courier New" panose="02070309020205020404" pitchFamily="49" charset="0"/>
                <a:cs typeface="Courier New" panose="02070309020205020404" pitchFamily="49" charset="0"/>
              </a:rPr>
              <a:t> 10.1.1.5/30, </a:t>
            </a:r>
            <a:r>
              <a:rPr lang="es-419" sz="1200" dirty="0" err="1">
                <a:solidFill>
                  <a:schemeClr val="bg1"/>
                </a:solidFill>
                <a:latin typeface="Courier New" panose="02070309020205020404" pitchFamily="49" charset="0"/>
                <a:cs typeface="Courier New" panose="02070309020205020404" pitchFamily="49" charset="0"/>
              </a:rPr>
              <a:t>Area</a:t>
            </a:r>
            <a:r>
              <a:rPr lang="es-419" sz="1200" dirty="0">
                <a:solidFill>
                  <a:schemeClr val="bg1"/>
                </a:solidFill>
                <a:latin typeface="Courier New" panose="02070309020205020404" pitchFamily="49" charset="0"/>
                <a:cs typeface="Courier New" panose="02070309020205020404" pitchFamily="49" charset="0"/>
              </a:rPr>
              <a:t> 0, </a:t>
            </a:r>
            <a:r>
              <a:rPr lang="es-419" sz="1200" dirty="0" err="1">
                <a:solidFill>
                  <a:schemeClr val="bg1"/>
                </a:solidFill>
                <a:latin typeface="Courier New" panose="02070309020205020404" pitchFamily="49" charset="0"/>
                <a:cs typeface="Courier New" panose="02070309020205020404" pitchFamily="49" charset="0"/>
              </a:rPr>
              <a:t>Attached</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via</a:t>
            </a:r>
            <a:r>
              <a:rPr lang="es-419" sz="1200" dirty="0">
                <a:solidFill>
                  <a:schemeClr val="bg1"/>
                </a:solidFill>
                <a:latin typeface="Courier New" panose="02070309020205020404" pitchFamily="49" charset="0"/>
                <a:cs typeface="Courier New" panose="02070309020205020404" pitchFamily="49" charset="0"/>
              </a:rPr>
              <a:t> Interface </a:t>
            </a:r>
            <a:r>
              <a:rPr lang="es-419" sz="1200" dirty="0" err="1">
                <a:solidFill>
                  <a:schemeClr val="bg1"/>
                </a:solidFill>
                <a:latin typeface="Courier New" panose="02070309020205020404" pitchFamily="49" charset="0"/>
                <a:cs typeface="Courier New" panose="02070309020205020404" pitchFamily="49" charset="0"/>
              </a:rPr>
              <a:t>Enable</a:t>
            </a:r>
            <a:endParaRPr lang="es-419" sz="1200" dirty="0">
              <a:solidFill>
                <a:schemeClr val="bg1"/>
              </a:solidFill>
              <a:latin typeface="Courier New" panose="02070309020205020404" pitchFamily="49" charset="0"/>
              <a:cs typeface="Courier New" panose="02070309020205020404" pitchFamily="49" charset="0"/>
            </a:endParaRPr>
          </a:p>
          <a:p>
            <a:pPr rtl="0"/>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Process</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ID 10,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Router</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ID 1.1.1.1, Network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Type</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POINT_TO_POINT,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Cost</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10 </a:t>
            </a:r>
          </a:p>
          <a:p>
            <a:pPr rtl="0"/>
            <a:r>
              <a:rPr lang="es-419" sz="1200" dirty="0">
                <a:solidFill>
                  <a:schemeClr val="bg1"/>
                </a:solidFill>
                <a:latin typeface="Courier New" panose="02070309020205020404" pitchFamily="49" charset="0"/>
                <a:cs typeface="Courier New" panose="02070309020205020404" pitchFamily="49" charset="0"/>
              </a:rPr>
              <a:t>  </a:t>
            </a:r>
          </a:p>
          <a:p>
            <a:pPr rtl="0"/>
            <a:r>
              <a:rPr lang="es-419" sz="1200" dirty="0">
                <a:solidFill>
                  <a:schemeClr val="bg1"/>
                </a:solidFill>
                <a:latin typeface="Courier New" panose="02070309020205020404" pitchFamily="49" charset="0"/>
                <a:cs typeface="Courier New" panose="02070309020205020404" pitchFamily="49" charset="0"/>
              </a:rPr>
              <a:t>&lt;output </a:t>
            </a:r>
            <a:r>
              <a:rPr lang="es-419" sz="1200" dirty="0" err="1">
                <a:solidFill>
                  <a:schemeClr val="bg1"/>
                </a:solidFill>
                <a:latin typeface="Courier New" panose="02070309020205020404" pitchFamily="49" charset="0"/>
                <a:cs typeface="Courier New" panose="02070309020205020404" pitchFamily="49" charset="0"/>
              </a:rPr>
              <a:t>omitted</a:t>
            </a:r>
            <a:r>
              <a:rPr lang="es-419" sz="1200" dirty="0">
                <a:solidFill>
                  <a:schemeClr val="bg1"/>
                </a:solidFill>
                <a:latin typeface="Courier New" panose="02070309020205020404" pitchFamily="49" charset="0"/>
                <a:cs typeface="Courier New" panose="02070309020205020404" pitchFamily="49" charset="0"/>
              </a:rPr>
              <a:t>&gt;</a:t>
            </a:r>
          </a:p>
          <a:p>
            <a:endParaRPr lang="en-US" sz="1200" dirty="0">
              <a:solidFill>
                <a:schemeClr val="bg1"/>
              </a:solidFill>
              <a:latin typeface="Courier New" panose="02070309020205020404" pitchFamily="49" charset="0"/>
              <a:cs typeface="Courier New" panose="02070309020205020404" pitchFamily="49" charset="0"/>
            </a:endParaRPr>
          </a:p>
          <a:p>
            <a:pPr rtl="0"/>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Neighbor</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Count</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is</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1,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Adjacent</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neighbor</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count</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is</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1 </a:t>
            </a:r>
          </a:p>
          <a:p>
            <a:pPr rtl="0"/>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Adjacent</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with</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a:t>
            </a:r>
            <a:r>
              <a:rPr lang="es-419" sz="1200" dirty="0" err="1">
                <a:solidFill>
                  <a:schemeClr val="accent6">
                    <a:lumMod val="60000"/>
                    <a:lumOff val="40000"/>
                  </a:schemeClr>
                </a:solidFill>
                <a:latin typeface="Courier New" panose="02070309020205020404" pitchFamily="49" charset="0"/>
                <a:cs typeface="Courier New" panose="02070309020205020404" pitchFamily="49" charset="0"/>
              </a:rPr>
              <a:t>neighbor</a:t>
            </a:r>
            <a:r>
              <a:rPr lang="es-419" sz="1200" dirty="0">
                <a:solidFill>
                  <a:schemeClr val="accent6">
                    <a:lumMod val="60000"/>
                    <a:lumOff val="40000"/>
                  </a:schemeClr>
                </a:solidFill>
                <a:latin typeface="Courier New" panose="02070309020205020404" pitchFamily="49" charset="0"/>
                <a:cs typeface="Courier New" panose="02070309020205020404" pitchFamily="49" charset="0"/>
              </a:rPr>
              <a:t> 2.2.2.2 </a:t>
            </a:r>
          </a:p>
          <a:p>
            <a:pPr rtl="0"/>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Suppress</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hello</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for</a:t>
            </a:r>
            <a:r>
              <a:rPr lang="es-419" sz="1200" dirty="0">
                <a:solidFill>
                  <a:schemeClr val="bg1"/>
                </a:solidFill>
                <a:latin typeface="Courier New" panose="02070309020205020404" pitchFamily="49" charset="0"/>
                <a:cs typeface="Courier New" panose="02070309020205020404" pitchFamily="49" charset="0"/>
              </a:rPr>
              <a:t> 0 </a:t>
            </a:r>
            <a:r>
              <a:rPr lang="es-419" sz="1200" dirty="0" err="1">
                <a:solidFill>
                  <a:schemeClr val="bg1"/>
                </a:solidFill>
                <a:latin typeface="Courier New" panose="02070309020205020404" pitchFamily="49" charset="0"/>
                <a:cs typeface="Courier New" panose="02070309020205020404" pitchFamily="49" charset="0"/>
              </a:rPr>
              <a:t>neighbor</a:t>
            </a:r>
            <a:r>
              <a:rPr lang="es-419" sz="1200" dirty="0">
                <a:solidFill>
                  <a:schemeClr val="bg1"/>
                </a:solidFill>
                <a:latin typeface="Courier New" panose="02070309020205020404" pitchFamily="49" charset="0"/>
                <a:cs typeface="Courier New" panose="02070309020205020404" pitchFamily="49" charset="0"/>
              </a:rPr>
              <a:t>(s) </a:t>
            </a:r>
          </a:p>
          <a:p>
            <a:pPr rtl="0"/>
            <a:r>
              <a:rPr lang="es-419"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53837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c15="http://schemas.microsoft.com/office/drawing/2012/chart">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Verifique OSPFv2 de área única</a:t>
            </a:r>
            <a:br>
              <a:rPr lang="en-US" dirty="0"/>
            </a:br>
            <a:r>
              <a:rPr lang="es-419" sz="2400"/>
              <a:t>Verifique la configuración de la interfaz de OSPF (Cont.)</a:t>
            </a:r>
          </a:p>
        </p:txBody>
      </p:sp>
      <p:sp>
        <p:nvSpPr>
          <p:cNvPr id="4" name="Content Placeholder 3">
            <a:extLst>
              <a:ext uri="{FF2B5EF4-FFF2-40B4-BE49-F238E27FC236}">
                <a16:creationId xmlns:a16="http://schemas.microsoft.com/office/drawing/2014/main" id="{72C87298-E767-CD42-BB09-DD5F577508F2}"/>
              </a:ext>
            </a:extLst>
          </p:cNvPr>
          <p:cNvSpPr>
            <a:spLocks noGrp="1"/>
          </p:cNvSpPr>
          <p:nvPr>
            <p:ph idx="1"/>
          </p:nvPr>
        </p:nvSpPr>
        <p:spPr>
          <a:xfrm>
            <a:off x="474662" y="731837"/>
            <a:ext cx="8280057" cy="2363055"/>
          </a:xfrm>
        </p:spPr>
        <p:txBody>
          <a:bodyPr/>
          <a:lstStyle/>
          <a:p>
            <a:pPr marL="0" indent="0" algn="l" rtl="0"/>
            <a:r>
              <a:rPr lang="es-419" sz="1600" dirty="0">
                <a:solidFill>
                  <a:srgbClr val="000000"/>
                </a:solidFill>
              </a:rPr>
              <a:t>Para obtener un resumen rápido de las interfaces habilitadas para OSPFv2, use el comando  </a:t>
            </a:r>
            <a:r>
              <a:rPr lang="es-419" sz="1600" b="1" dirty="0">
                <a:solidFill>
                  <a:srgbClr val="00B0F0"/>
                </a:solidFill>
                <a:latin typeface="+mj-lt"/>
                <a:ea typeface="ＭＳ Ｐゴシック" pitchFamily="34" charset="-128"/>
                <a:cs typeface="Courier New" panose="02070309020205020404" pitchFamily="49" charset="0"/>
              </a:rPr>
              <a:t>show </a:t>
            </a:r>
            <a:r>
              <a:rPr lang="es-419" sz="1600" b="1" dirty="0" err="1">
                <a:solidFill>
                  <a:srgbClr val="00B0F0"/>
                </a:solidFill>
                <a:latin typeface="+mj-lt"/>
                <a:ea typeface="ＭＳ Ｐゴシック" pitchFamily="34" charset="-128"/>
                <a:cs typeface="Courier New" panose="02070309020205020404" pitchFamily="49" charset="0"/>
              </a:rPr>
              <a:t>ip</a:t>
            </a:r>
            <a:r>
              <a:rPr lang="es-419" sz="1600" b="1" dirty="0">
                <a:solidFill>
                  <a:srgbClr val="00B0F0"/>
                </a:solidFill>
                <a:latin typeface="+mj-lt"/>
                <a:ea typeface="ＭＳ Ｐゴシック" pitchFamily="34" charset="-128"/>
                <a:cs typeface="Courier New" panose="02070309020205020404" pitchFamily="49" charset="0"/>
              </a:rPr>
              <a:t> </a:t>
            </a:r>
            <a:r>
              <a:rPr lang="es-419" sz="1600" b="1" dirty="0" err="1">
                <a:solidFill>
                  <a:srgbClr val="00B0F0"/>
                </a:solidFill>
                <a:latin typeface="+mj-lt"/>
                <a:ea typeface="ＭＳ Ｐゴシック" pitchFamily="34" charset="-128"/>
                <a:cs typeface="Courier New" panose="02070309020205020404" pitchFamily="49" charset="0"/>
              </a:rPr>
              <a:t>ospf</a:t>
            </a:r>
            <a:r>
              <a:rPr lang="es-419" sz="1600" b="1" dirty="0">
                <a:solidFill>
                  <a:srgbClr val="00B0F0"/>
                </a:solidFill>
                <a:latin typeface="+mj-lt"/>
                <a:ea typeface="ＭＳ Ｐゴシック" pitchFamily="34" charset="-128"/>
                <a:cs typeface="Courier New" panose="02070309020205020404" pitchFamily="49" charset="0"/>
              </a:rPr>
              <a:t> interface </a:t>
            </a:r>
            <a:r>
              <a:rPr lang="es-419" sz="1600" b="1" dirty="0" err="1">
                <a:solidFill>
                  <a:srgbClr val="00B0F0"/>
                </a:solidFill>
                <a:latin typeface="+mj-lt"/>
                <a:ea typeface="ＭＳ Ｐゴシック" pitchFamily="34" charset="-128"/>
                <a:cs typeface="Courier New" panose="02070309020205020404" pitchFamily="49" charset="0"/>
              </a:rPr>
              <a:t>brief</a:t>
            </a:r>
            <a:r>
              <a:rPr lang="es-419" sz="1600" b="1" dirty="0">
                <a:solidFill>
                  <a:srgbClr val="00B0F0"/>
                </a:solidFill>
                <a:latin typeface="+mj-lt"/>
                <a:ea typeface="ＭＳ Ｐゴシック" pitchFamily="34" charset="-128"/>
                <a:cs typeface="Courier New" panose="02070309020205020404" pitchFamily="49" charset="0"/>
              </a:rPr>
              <a:t> </a:t>
            </a:r>
            <a:r>
              <a:rPr lang="es-419" sz="1600" dirty="0">
                <a:solidFill>
                  <a:srgbClr val="000000"/>
                </a:solidFill>
              </a:rPr>
              <a:t>como se muestra en el resultado del comando. Este comando es útil para ver información importante, incluyendo:</a:t>
            </a:r>
          </a:p>
          <a:p>
            <a:pPr marL="415985" lvl="1" indent="-342900" rtl="0">
              <a:buFont typeface="Arial" panose="020B0604020202020204" pitchFamily="34" charset="0"/>
              <a:buChar char="•"/>
            </a:pPr>
            <a:r>
              <a:rPr lang="es-419" dirty="0">
                <a:solidFill>
                  <a:srgbClr val="000000"/>
                </a:solidFill>
              </a:rPr>
              <a:t>Las interfaces están participando en OSPF</a:t>
            </a:r>
          </a:p>
          <a:p>
            <a:pPr marL="415985" lvl="1" indent="-342900" rtl="0">
              <a:buFont typeface="Arial" panose="020B0604020202020204" pitchFamily="34" charset="0"/>
              <a:buChar char="•"/>
            </a:pPr>
            <a:r>
              <a:rPr lang="es-419" dirty="0">
                <a:solidFill>
                  <a:srgbClr val="000000"/>
                </a:solidFill>
              </a:rPr>
              <a:t>Redes que se anuncian (Dirección IP/Máscara)</a:t>
            </a:r>
          </a:p>
          <a:p>
            <a:pPr marL="415985" lvl="1" indent="-342900" rtl="0">
              <a:buFont typeface="Arial" panose="020B0604020202020204" pitchFamily="34" charset="0"/>
              <a:buChar char="•"/>
            </a:pPr>
            <a:r>
              <a:rPr lang="es-419" dirty="0">
                <a:solidFill>
                  <a:srgbClr val="000000"/>
                </a:solidFill>
              </a:rPr>
              <a:t>Costo de cada enlace</a:t>
            </a:r>
          </a:p>
          <a:p>
            <a:pPr marL="415985" lvl="1" indent="-342900" rtl="0">
              <a:buFont typeface="Arial" panose="020B0604020202020204" pitchFamily="34" charset="0"/>
              <a:buChar char="•"/>
            </a:pPr>
            <a:r>
              <a:rPr lang="es-419" dirty="0">
                <a:solidFill>
                  <a:srgbClr val="000000"/>
                </a:solidFill>
              </a:rPr>
              <a:t>Estado de la red</a:t>
            </a:r>
          </a:p>
          <a:p>
            <a:pPr marL="415985" lvl="1" indent="-342900" rtl="0">
              <a:buFont typeface="Arial" panose="020B0604020202020204" pitchFamily="34" charset="0"/>
              <a:buChar char="•"/>
            </a:pPr>
            <a:r>
              <a:rPr lang="es-419" dirty="0">
                <a:solidFill>
                  <a:srgbClr val="000000"/>
                </a:solidFill>
              </a:rPr>
              <a:t>Número de vecinos en cada enlace</a:t>
            </a: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BAE46B35-5AB5-3743-B9B0-C8C062F3C0BC}"/>
              </a:ext>
            </a:extLst>
          </p:cNvPr>
          <p:cNvSpPr/>
          <p:nvPr/>
        </p:nvSpPr>
        <p:spPr>
          <a:xfrm>
            <a:off x="725489" y="3221405"/>
            <a:ext cx="7619999" cy="1261884"/>
          </a:xfrm>
          <a:prstGeom prst="rect">
            <a:avLst/>
          </a:prstGeom>
          <a:solidFill>
            <a:srgbClr val="000000"/>
          </a:solidFill>
        </p:spPr>
        <p:txBody>
          <a:bodyPr wrap="square">
            <a:spAutoFit/>
          </a:bodyPr>
          <a:lstStyle/>
          <a:p>
            <a:pPr rtl="0"/>
            <a:r>
              <a:rPr lang="es-419" sz="1200" dirty="0">
                <a:solidFill>
                  <a:schemeClr val="bg1"/>
                </a:solidFill>
                <a:latin typeface="Courier New" panose="02070309020205020404" pitchFamily="49" charset="0"/>
                <a:cs typeface="Courier New" panose="02070309020205020404" pitchFamily="49" charset="0"/>
              </a:rPr>
              <a:t>R1# </a:t>
            </a:r>
            <a:r>
              <a:rPr lang="es-419" sz="1600" b="1" dirty="0">
                <a:solidFill>
                  <a:srgbClr val="00B0F0"/>
                </a:solidFill>
                <a:latin typeface="+mj-lt"/>
                <a:cs typeface="Courier New" panose="02070309020205020404" pitchFamily="49" charset="0"/>
              </a:rPr>
              <a:t>show </a:t>
            </a:r>
            <a:r>
              <a:rPr lang="es-419" sz="1600" b="1" dirty="0" err="1">
                <a:solidFill>
                  <a:srgbClr val="00B0F0"/>
                </a:solidFill>
                <a:latin typeface="+mj-lt"/>
                <a:cs typeface="Courier New" panose="02070309020205020404" pitchFamily="49" charset="0"/>
              </a:rPr>
              <a:t>ip</a:t>
            </a:r>
            <a:r>
              <a:rPr lang="es-419" sz="1600" b="1" dirty="0">
                <a:solidFill>
                  <a:srgbClr val="00B0F0"/>
                </a:solidFill>
                <a:latin typeface="+mj-lt"/>
                <a:cs typeface="Courier New" panose="02070309020205020404" pitchFamily="49" charset="0"/>
              </a:rPr>
              <a:t> </a:t>
            </a:r>
            <a:r>
              <a:rPr lang="es-419" sz="1600" b="1" dirty="0" err="1">
                <a:solidFill>
                  <a:srgbClr val="00B0F0"/>
                </a:solidFill>
                <a:latin typeface="+mj-lt"/>
                <a:cs typeface="Courier New" panose="02070309020205020404" pitchFamily="49" charset="0"/>
              </a:rPr>
              <a:t>ospf</a:t>
            </a:r>
            <a:r>
              <a:rPr lang="es-419" sz="1600" b="1" dirty="0">
                <a:solidFill>
                  <a:srgbClr val="00B0F0"/>
                </a:solidFill>
                <a:latin typeface="+mj-lt"/>
                <a:cs typeface="Courier New" panose="02070309020205020404" pitchFamily="49" charset="0"/>
              </a:rPr>
              <a:t> interface </a:t>
            </a:r>
            <a:r>
              <a:rPr lang="es-419" sz="1600" b="1" dirty="0" err="1">
                <a:solidFill>
                  <a:srgbClr val="00B0F0"/>
                </a:solidFill>
                <a:latin typeface="+mj-lt"/>
                <a:cs typeface="Courier New" panose="02070309020205020404" pitchFamily="49" charset="0"/>
              </a:rPr>
              <a:t>brief</a:t>
            </a:r>
            <a:r>
              <a:rPr lang="es-419" sz="1600" b="1" dirty="0">
                <a:solidFill>
                  <a:srgbClr val="00B0F0"/>
                </a:solidFill>
                <a:latin typeface="+mj-lt"/>
                <a:cs typeface="Courier New" panose="02070309020205020404" pitchFamily="49" charset="0"/>
              </a:rPr>
              <a:t> </a:t>
            </a:r>
          </a:p>
          <a:p>
            <a:pPr rtl="0"/>
            <a:r>
              <a:rPr lang="es-419" sz="1200" dirty="0">
                <a:solidFill>
                  <a:schemeClr val="bg1"/>
                </a:solidFill>
                <a:latin typeface="Courier New" panose="02070309020205020404" pitchFamily="49" charset="0"/>
                <a:cs typeface="Courier New" panose="02070309020205020404" pitchFamily="49" charset="0"/>
              </a:rPr>
              <a:t>Interface PID </a:t>
            </a:r>
            <a:r>
              <a:rPr lang="es-419" sz="1200" dirty="0" err="1">
                <a:solidFill>
                  <a:schemeClr val="bg1"/>
                </a:solidFill>
                <a:latin typeface="Courier New" panose="02070309020205020404" pitchFamily="49" charset="0"/>
                <a:cs typeface="Courier New" panose="02070309020205020404" pitchFamily="49" charset="0"/>
              </a:rPr>
              <a:t>Area</a:t>
            </a:r>
            <a:r>
              <a:rPr lang="es-419" sz="1200" dirty="0">
                <a:solidFill>
                  <a:schemeClr val="bg1"/>
                </a:solidFill>
                <a:latin typeface="Courier New" panose="02070309020205020404" pitchFamily="49" charset="0"/>
                <a:cs typeface="Courier New" panose="02070309020205020404" pitchFamily="49" charset="0"/>
              </a:rPr>
              <a:t> IP </a:t>
            </a:r>
            <a:r>
              <a:rPr lang="es-419" sz="1200" dirty="0" err="1">
                <a:solidFill>
                  <a:schemeClr val="bg1"/>
                </a:solidFill>
                <a:latin typeface="Courier New" panose="02070309020205020404" pitchFamily="49" charset="0"/>
                <a:cs typeface="Courier New" panose="02070309020205020404" pitchFamily="49" charset="0"/>
              </a:rPr>
              <a:t>Address</a:t>
            </a:r>
            <a:r>
              <a:rPr lang="es-419" sz="1200" dirty="0">
                <a:solidFill>
                  <a:schemeClr val="bg1"/>
                </a:solidFill>
                <a:latin typeface="Courier New" panose="02070309020205020404" pitchFamily="49" charset="0"/>
                <a:cs typeface="Courier New" panose="02070309020205020404" pitchFamily="49" charset="0"/>
              </a:rPr>
              <a:t>/</a:t>
            </a:r>
            <a:r>
              <a:rPr lang="es-419" sz="1200" dirty="0" err="1">
                <a:solidFill>
                  <a:schemeClr val="bg1"/>
                </a:solidFill>
                <a:latin typeface="Courier New" panose="02070309020205020404" pitchFamily="49" charset="0"/>
                <a:cs typeface="Courier New" panose="02070309020205020404" pitchFamily="49" charset="0"/>
              </a:rPr>
              <a:t>Mask</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Cost</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State</a:t>
            </a:r>
            <a:r>
              <a:rPr lang="es-419" sz="1200" dirty="0">
                <a:solidFill>
                  <a:schemeClr val="bg1"/>
                </a:solidFill>
                <a:latin typeface="Courier New" panose="02070309020205020404" pitchFamily="49" charset="0"/>
                <a:cs typeface="Courier New" panose="02070309020205020404" pitchFamily="49" charset="0"/>
              </a:rPr>
              <a:t> </a:t>
            </a:r>
            <a:r>
              <a:rPr lang="es-419" sz="1200" dirty="0" err="1">
                <a:solidFill>
                  <a:schemeClr val="bg1"/>
                </a:solidFill>
                <a:latin typeface="Courier New" panose="02070309020205020404" pitchFamily="49" charset="0"/>
                <a:cs typeface="Courier New" panose="02070309020205020404" pitchFamily="49" charset="0"/>
              </a:rPr>
              <a:t>Nbrs</a:t>
            </a:r>
            <a:r>
              <a:rPr lang="es-419" sz="1200" dirty="0">
                <a:solidFill>
                  <a:schemeClr val="bg1"/>
                </a:solidFill>
                <a:latin typeface="Courier New" panose="02070309020205020404" pitchFamily="49" charset="0"/>
                <a:cs typeface="Courier New" panose="02070309020205020404" pitchFamily="49" charset="0"/>
              </a:rPr>
              <a:t> F/C </a:t>
            </a:r>
          </a:p>
          <a:p>
            <a:pPr rtl="0"/>
            <a:r>
              <a:rPr lang="es-419" sz="1200" dirty="0">
                <a:solidFill>
                  <a:schemeClr val="bg1"/>
                </a:solidFill>
                <a:latin typeface="Courier New" panose="02070309020205020404" pitchFamily="49" charset="0"/>
                <a:cs typeface="Courier New" panose="02070309020205020404" pitchFamily="49" charset="0"/>
              </a:rPr>
              <a:t>Lo0 10 0 10.10.1.1/24 10 P2P 0/0 </a:t>
            </a:r>
          </a:p>
          <a:p>
            <a:pPr rtl="0"/>
            <a:r>
              <a:rPr lang="es-419" sz="1200" dirty="0">
                <a:solidFill>
                  <a:schemeClr val="bg1"/>
                </a:solidFill>
                <a:latin typeface="Courier New" panose="02070309020205020404" pitchFamily="49" charset="0"/>
                <a:cs typeface="Courier New" panose="02070309020205020404" pitchFamily="49" charset="0"/>
              </a:rPr>
              <a:t>Gi0/0/1 10 0 10.1.1.14/30 30 P2P 1/1 </a:t>
            </a:r>
          </a:p>
          <a:p>
            <a:pPr rtl="0"/>
            <a:r>
              <a:rPr lang="es-419" sz="1200" dirty="0">
                <a:solidFill>
                  <a:schemeClr val="bg1"/>
                </a:solidFill>
                <a:latin typeface="Courier New" panose="02070309020205020404" pitchFamily="49" charset="0"/>
                <a:cs typeface="Courier New" panose="02070309020205020404" pitchFamily="49" charset="0"/>
              </a:rPr>
              <a:t>Gi0/0/0 10 0 10.1.1.5/30 10 P2P 1/1 </a:t>
            </a:r>
          </a:p>
          <a:p>
            <a:pPr rtl="0"/>
            <a:r>
              <a:rPr lang="es-419"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386514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c15="http://schemas.microsoft.com/office/drawing/2012/chart">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Característica y funciones de OSPF</a:t>
            </a:r>
            <a:br>
              <a:rPr lang="en-US" dirty="0"/>
            </a:br>
            <a:r>
              <a:rPr lang="es-419" sz="2400"/>
              <a:t>Componentes de OSPF (Cont.)</a:t>
            </a:r>
          </a:p>
        </p:txBody>
      </p:sp>
      <p:sp>
        <p:nvSpPr>
          <p:cNvPr id="4" name="Content Placeholder 3">
            <a:extLst>
              <a:ext uri="{FF2B5EF4-FFF2-40B4-BE49-F238E27FC236}">
                <a16:creationId xmlns:a16="http://schemas.microsoft.com/office/drawing/2014/main" id="{82C8487E-8BE8-D94D-B214-C7B6C1D8DC0E}"/>
              </a:ext>
            </a:extLst>
          </p:cNvPr>
          <p:cNvSpPr>
            <a:spLocks noGrp="1"/>
          </p:cNvSpPr>
          <p:nvPr>
            <p:ph idx="1"/>
          </p:nvPr>
        </p:nvSpPr>
        <p:spPr>
          <a:xfrm>
            <a:off x="474662" y="731838"/>
            <a:ext cx="8280057" cy="506654"/>
          </a:xfrm>
        </p:spPr>
        <p:txBody>
          <a:bodyPr/>
          <a:lstStyle/>
          <a:p>
            <a:pPr marL="0" indent="0" algn="l" rtl="0"/>
            <a:r>
              <a:rPr lang="es-419" sz="1600">
                <a:solidFill>
                  <a:srgbClr val="000000"/>
                </a:solidFill>
              </a:rPr>
              <a:t>Los mensajes OSPF se utilizan para crear y mantener tres bases de datos OSPF, como se indica a continuación:</a:t>
            </a:r>
          </a:p>
          <a:p>
            <a:pPr marL="0" indent="0" algn="l"/>
            <a:endParaRPr lang="en-US" sz="1600" dirty="0">
              <a:solidFill>
                <a:srgbClr val="000000"/>
              </a:solidFill>
            </a:endParaRPr>
          </a:p>
        </p:txBody>
      </p:sp>
      <p:graphicFrame>
        <p:nvGraphicFramePr>
          <p:cNvPr id="6" name="Table 5">
            <a:extLst>
              <a:ext uri="{FF2B5EF4-FFF2-40B4-BE49-F238E27FC236}">
                <a16:creationId xmlns:a16="http://schemas.microsoft.com/office/drawing/2014/main" id="{C035E0F6-1590-2743-ACDB-974CED43EA7C}"/>
              </a:ext>
            </a:extLst>
          </p:cNvPr>
          <p:cNvGraphicFramePr>
            <a:graphicFrameLocks noGrp="1"/>
          </p:cNvGraphicFramePr>
          <p:nvPr>
            <p:extLst>
              <p:ext uri="{D42A27DB-BD31-4B8C-83A1-F6EECF244321}">
                <p14:modId xmlns:p14="http://schemas.microsoft.com/office/powerpoint/2010/main" val="883745709"/>
              </p:ext>
            </p:extLst>
          </p:nvPr>
        </p:nvGraphicFramePr>
        <p:xfrm>
          <a:off x="389281" y="1364841"/>
          <a:ext cx="8280057" cy="3368040"/>
        </p:xfrm>
        <a:graphic>
          <a:graphicData uri="http://schemas.openxmlformats.org/drawingml/2006/table">
            <a:tbl>
              <a:tblPr firstRow="1" bandRow="1">
                <a:tableStyleId>{5C22544A-7EE6-4342-B048-85BDC9FD1C3A}</a:tableStyleId>
              </a:tblPr>
              <a:tblGrid>
                <a:gridCol w="987963">
                  <a:extLst>
                    <a:ext uri="{9D8B030D-6E8A-4147-A177-3AD203B41FA5}">
                      <a16:colId xmlns:a16="http://schemas.microsoft.com/office/drawing/2014/main" val="3422732320"/>
                    </a:ext>
                  </a:extLst>
                </a:gridCol>
                <a:gridCol w="993423">
                  <a:extLst>
                    <a:ext uri="{9D8B030D-6E8A-4147-A177-3AD203B41FA5}">
                      <a16:colId xmlns:a16="http://schemas.microsoft.com/office/drawing/2014/main" val="2245351421"/>
                    </a:ext>
                  </a:extLst>
                </a:gridCol>
                <a:gridCol w="6298671">
                  <a:extLst>
                    <a:ext uri="{9D8B030D-6E8A-4147-A177-3AD203B41FA5}">
                      <a16:colId xmlns:a16="http://schemas.microsoft.com/office/drawing/2014/main" val="2633712722"/>
                    </a:ext>
                  </a:extLst>
                </a:gridCol>
              </a:tblGrid>
              <a:tr h="210894">
                <a:tc>
                  <a:txBody>
                    <a:bodyPr/>
                    <a:lstStyle/>
                    <a:p>
                      <a:pPr algn="l" rtl="0" fontAlgn="ctr"/>
                      <a:r>
                        <a:rPr lang="es-419" sz="1200">
                          <a:effectLst/>
                        </a:rPr>
                        <a:t>Base de datos</a:t>
                      </a:r>
                    </a:p>
                  </a:txBody>
                  <a:tcPr marL="47625" marR="47625" marT="47625" marB="47625" anchor="ctr"/>
                </a:tc>
                <a:tc>
                  <a:txBody>
                    <a:bodyPr/>
                    <a:lstStyle/>
                    <a:p>
                      <a:pPr algn="l" rtl="0" fontAlgn="ctr"/>
                      <a:r>
                        <a:rPr lang="es-419" sz="1200">
                          <a:effectLst/>
                        </a:rPr>
                        <a:t>Tabla</a:t>
                      </a:r>
                    </a:p>
                  </a:txBody>
                  <a:tcPr marL="47625" marR="47625" marT="47625" marB="47625" anchor="ctr"/>
                </a:tc>
                <a:tc>
                  <a:txBody>
                    <a:bodyPr/>
                    <a:lstStyle/>
                    <a:p>
                      <a:pPr algn="l" rtl="0" fontAlgn="ctr"/>
                      <a:r>
                        <a:rPr lang="es-419" sz="1200">
                          <a:effectLst/>
                        </a:rPr>
                        <a:t>Descripción</a:t>
                      </a:r>
                    </a:p>
                  </a:txBody>
                  <a:tcPr marL="47625" marR="47625" marT="47625" marB="47625" anchor="ctr"/>
                </a:tc>
                <a:extLst>
                  <a:ext uri="{0D108BD9-81ED-4DB2-BD59-A6C34878D82A}">
                    <a16:rowId xmlns:a16="http://schemas.microsoft.com/office/drawing/2014/main" val="2223893512"/>
                  </a:ext>
                </a:extLst>
              </a:tr>
              <a:tr h="790595">
                <a:tc>
                  <a:txBody>
                    <a:bodyPr/>
                    <a:lstStyle/>
                    <a:p>
                      <a:pPr rtl="0" fontAlgn="ctr"/>
                      <a:r>
                        <a:rPr lang="es-419" sz="1200" b="0">
                          <a:effectLst/>
                        </a:rPr>
                        <a:t>Base de datos de adyacencia</a:t>
                      </a:r>
                    </a:p>
                  </a:txBody>
                  <a:tcPr marL="47625" marR="47625" marT="47625" marB="47625" anchor="ctr"/>
                </a:tc>
                <a:tc>
                  <a:txBody>
                    <a:bodyPr/>
                    <a:lstStyle/>
                    <a:p>
                      <a:pPr rtl="0" fontAlgn="ctr"/>
                      <a:r>
                        <a:rPr lang="es-419" sz="1200" b="0">
                          <a:effectLst/>
                        </a:rPr>
                        <a:t>Tabla de vecinos</a:t>
                      </a:r>
                    </a:p>
                  </a:txBody>
                  <a:tcPr marL="47625" marR="47625" marT="47625" marB="47625" anchor="ctr"/>
                </a:tc>
                <a:tc>
                  <a:txBody>
                    <a:bodyPr/>
                    <a:lstStyle/>
                    <a:p>
                      <a:pPr rtl="0" fontAlgn="ctr">
                        <a:buFont typeface="Arial" panose="020B0604020202020204" pitchFamily="34" charset="0"/>
                        <a:buChar char="•"/>
                      </a:pPr>
                      <a:r>
                        <a:rPr lang="es-419" sz="1200" b="0" dirty="0">
                          <a:effectLst/>
                        </a:rPr>
                        <a:t>Lista de todos los </a:t>
                      </a:r>
                      <a:r>
                        <a:rPr lang="es-419" sz="1200" b="0" dirty="0" err="1">
                          <a:effectLst/>
                        </a:rPr>
                        <a:t>routers</a:t>
                      </a:r>
                      <a:r>
                        <a:rPr lang="es-419" sz="1200" b="0" dirty="0">
                          <a:effectLst/>
                        </a:rPr>
                        <a:t> vecinos con los que un </a:t>
                      </a:r>
                      <a:r>
                        <a:rPr lang="es-419" sz="1200" b="0" dirty="0" err="1">
                          <a:effectLst/>
                        </a:rPr>
                        <a:t>router</a:t>
                      </a:r>
                      <a:r>
                        <a:rPr lang="es-419" sz="1200" b="0" dirty="0">
                          <a:effectLst/>
                        </a:rPr>
                        <a:t> estableció comunicación bidireccional.</a:t>
                      </a:r>
                    </a:p>
                    <a:p>
                      <a:pPr rtl="0" fontAlgn="ctr">
                        <a:buFont typeface="Arial" panose="020B0604020202020204" pitchFamily="34" charset="0"/>
                        <a:buChar char="•"/>
                      </a:pPr>
                      <a:r>
                        <a:rPr lang="es-419" sz="1200" b="0" dirty="0">
                          <a:effectLst/>
                        </a:rPr>
                        <a:t>Esta tabla es única para cada </a:t>
                      </a:r>
                      <a:r>
                        <a:rPr lang="es-419" sz="1200" b="0" dirty="0" err="1">
                          <a:effectLst/>
                        </a:rPr>
                        <a:t>router</a:t>
                      </a:r>
                      <a:r>
                        <a:rPr lang="es-419" sz="1200" b="0" dirty="0">
                          <a:effectLst/>
                        </a:rPr>
                        <a:t>.</a:t>
                      </a:r>
                    </a:p>
                    <a:p>
                      <a:pPr rtl="0" fontAlgn="ctr">
                        <a:buFont typeface="Arial" panose="020B0604020202020204" pitchFamily="34" charset="0"/>
                        <a:buChar char="•"/>
                      </a:pPr>
                      <a:r>
                        <a:rPr lang="es-419" sz="1200" b="0" dirty="0">
                          <a:effectLst/>
                        </a:rPr>
                        <a:t>Se puede ver con el comando </a:t>
                      </a:r>
                      <a:r>
                        <a:rPr lang="es-419" sz="1400" b="1" i="0" dirty="0">
                          <a:solidFill>
                            <a:srgbClr val="00B0F0"/>
                          </a:solidFill>
                          <a:effectLst/>
                          <a:latin typeface="+mn-lt"/>
                          <a:cs typeface="Courier New" panose="02070309020205020404" pitchFamily="49" charset="0"/>
                        </a:rPr>
                        <a:t>show </a:t>
                      </a:r>
                      <a:r>
                        <a:rPr lang="es-419" sz="1400" b="1" i="0" dirty="0" err="1">
                          <a:solidFill>
                            <a:srgbClr val="00B0F0"/>
                          </a:solidFill>
                          <a:effectLst/>
                          <a:latin typeface="+mn-lt"/>
                          <a:cs typeface="Courier New" panose="02070309020205020404" pitchFamily="49" charset="0"/>
                        </a:rPr>
                        <a:t>ip</a:t>
                      </a:r>
                      <a:r>
                        <a:rPr lang="es-419" sz="1400" b="1" i="0" dirty="0">
                          <a:solidFill>
                            <a:srgbClr val="00B0F0"/>
                          </a:solidFill>
                          <a:effectLst/>
                          <a:latin typeface="+mn-lt"/>
                          <a:cs typeface="Courier New" panose="02070309020205020404" pitchFamily="49" charset="0"/>
                        </a:rPr>
                        <a:t> </a:t>
                      </a:r>
                      <a:r>
                        <a:rPr lang="es-419" sz="1400" b="1" i="0" dirty="0" err="1">
                          <a:solidFill>
                            <a:srgbClr val="00B0F0"/>
                          </a:solidFill>
                          <a:effectLst/>
                          <a:latin typeface="+mn-lt"/>
                          <a:cs typeface="Courier New" panose="02070309020205020404" pitchFamily="49" charset="0"/>
                        </a:rPr>
                        <a:t>ospf</a:t>
                      </a:r>
                      <a:r>
                        <a:rPr lang="es-419" sz="1400" b="1" i="0" dirty="0">
                          <a:solidFill>
                            <a:srgbClr val="00B0F0"/>
                          </a:solidFill>
                          <a:effectLst/>
                          <a:latin typeface="+mn-lt"/>
                          <a:cs typeface="Courier New" panose="02070309020205020404" pitchFamily="49" charset="0"/>
                        </a:rPr>
                        <a:t> </a:t>
                      </a:r>
                      <a:r>
                        <a:rPr lang="es-419" sz="1400" b="1" i="0" dirty="0" err="1">
                          <a:solidFill>
                            <a:srgbClr val="00B0F0"/>
                          </a:solidFill>
                          <a:effectLst/>
                          <a:latin typeface="+mn-lt"/>
                          <a:cs typeface="Courier New" panose="02070309020205020404" pitchFamily="49" charset="0"/>
                        </a:rPr>
                        <a:t>neighbor</a:t>
                      </a:r>
                      <a:r>
                        <a:rPr lang="es-419" sz="1400" b="1" dirty="0">
                          <a:solidFill>
                            <a:srgbClr val="00B0F0"/>
                          </a:solidFill>
                          <a:effectLst/>
                          <a:latin typeface="+mn-lt"/>
                        </a:rPr>
                        <a:t>.</a:t>
                      </a:r>
                    </a:p>
                  </a:txBody>
                  <a:tcPr marL="47625" marR="47625" marT="47625" marB="47625" anchor="ctr"/>
                </a:tc>
                <a:extLst>
                  <a:ext uri="{0D108BD9-81ED-4DB2-BD59-A6C34878D82A}">
                    <a16:rowId xmlns:a16="http://schemas.microsoft.com/office/drawing/2014/main" val="1168337165"/>
                  </a:ext>
                </a:extLst>
              </a:tr>
              <a:tr h="790595">
                <a:tc>
                  <a:txBody>
                    <a:bodyPr/>
                    <a:lstStyle/>
                    <a:p>
                      <a:pPr rtl="0" fontAlgn="ctr"/>
                      <a:r>
                        <a:rPr lang="es-419" sz="1200" b="0">
                          <a:effectLst/>
                        </a:rPr>
                        <a:t>Base de datos de estado de enlace (LSDB)</a:t>
                      </a:r>
                    </a:p>
                  </a:txBody>
                  <a:tcPr marL="47625" marR="47625" marT="47625" marB="47625" anchor="ctr"/>
                </a:tc>
                <a:tc>
                  <a:txBody>
                    <a:bodyPr/>
                    <a:lstStyle/>
                    <a:p>
                      <a:pPr rtl="0" fontAlgn="ctr"/>
                      <a:r>
                        <a:rPr lang="es-419" sz="1200" b="0">
                          <a:effectLst/>
                        </a:rPr>
                        <a:t>Tabla de topología</a:t>
                      </a:r>
                    </a:p>
                  </a:txBody>
                  <a:tcPr marL="47625" marR="47625" marT="47625" marB="47625" anchor="ctr"/>
                </a:tc>
                <a:tc>
                  <a:txBody>
                    <a:bodyPr/>
                    <a:lstStyle/>
                    <a:p>
                      <a:pPr rtl="0" fontAlgn="ctr">
                        <a:buFont typeface="Arial" panose="020B0604020202020204" pitchFamily="34" charset="0"/>
                        <a:buChar char="•"/>
                      </a:pPr>
                      <a:r>
                        <a:rPr lang="es-419" sz="1200" b="0" dirty="0">
                          <a:effectLst/>
                        </a:rPr>
                        <a:t>Muestra información sobre todos los otros </a:t>
                      </a:r>
                      <a:r>
                        <a:rPr lang="es-419" sz="1200" b="0" dirty="0" err="1">
                          <a:effectLst/>
                        </a:rPr>
                        <a:t>routers</a:t>
                      </a:r>
                      <a:r>
                        <a:rPr lang="es-419" sz="1200" b="0" dirty="0">
                          <a:effectLst/>
                        </a:rPr>
                        <a:t> en la red.</a:t>
                      </a:r>
                    </a:p>
                    <a:p>
                      <a:pPr rtl="0" fontAlgn="ctr">
                        <a:buFont typeface="Arial" panose="020B0604020202020204" pitchFamily="34" charset="0"/>
                        <a:buChar char="•"/>
                      </a:pPr>
                      <a:r>
                        <a:rPr lang="es-419" sz="1200" b="0" dirty="0">
                          <a:effectLst/>
                        </a:rPr>
                        <a:t>Esta base de datos representa la topología de la red.</a:t>
                      </a:r>
                    </a:p>
                    <a:p>
                      <a:pPr rtl="0" fontAlgn="ctr">
                        <a:buFont typeface="Arial" panose="020B0604020202020204" pitchFamily="34" charset="0"/>
                        <a:buChar char="•"/>
                      </a:pPr>
                      <a:r>
                        <a:rPr lang="es-419" sz="1200" b="0" dirty="0">
                          <a:effectLst/>
                        </a:rPr>
                        <a:t>Todos los </a:t>
                      </a:r>
                      <a:r>
                        <a:rPr lang="es-419" sz="1200" b="0" dirty="0" err="1">
                          <a:effectLst/>
                        </a:rPr>
                        <a:t>routers</a:t>
                      </a:r>
                      <a:r>
                        <a:rPr lang="es-419" sz="1200" b="0" dirty="0">
                          <a:effectLst/>
                        </a:rPr>
                        <a:t> dentro de un área tienen LSDB idénticas.</a:t>
                      </a:r>
                    </a:p>
                    <a:p>
                      <a:pPr rtl="0" fontAlgn="ctr">
                        <a:buFont typeface="Arial" panose="020B0604020202020204" pitchFamily="34" charset="0"/>
                        <a:buChar char="•"/>
                      </a:pPr>
                      <a:r>
                        <a:rPr lang="es-419" sz="1200" b="0" dirty="0">
                          <a:effectLst/>
                        </a:rPr>
                        <a:t>Se puede ver con el comando </a:t>
                      </a:r>
                      <a:r>
                        <a:rPr lang="es-419" sz="1400" b="1" i="0" dirty="0">
                          <a:solidFill>
                            <a:srgbClr val="00B0F0"/>
                          </a:solidFill>
                          <a:effectLst/>
                          <a:latin typeface="+mn-lt"/>
                          <a:cs typeface="Courier New" panose="02070309020205020404" pitchFamily="49" charset="0"/>
                        </a:rPr>
                        <a:t>show </a:t>
                      </a:r>
                      <a:r>
                        <a:rPr lang="es-419" sz="1400" b="1" i="0" dirty="0" err="1">
                          <a:solidFill>
                            <a:srgbClr val="00B0F0"/>
                          </a:solidFill>
                          <a:effectLst/>
                          <a:latin typeface="+mn-lt"/>
                          <a:cs typeface="Courier New" panose="02070309020205020404" pitchFamily="49" charset="0"/>
                        </a:rPr>
                        <a:t>ip</a:t>
                      </a:r>
                      <a:r>
                        <a:rPr lang="es-419" sz="1400" b="1" i="0" dirty="0">
                          <a:solidFill>
                            <a:srgbClr val="00B0F0"/>
                          </a:solidFill>
                          <a:effectLst/>
                          <a:latin typeface="+mn-lt"/>
                          <a:cs typeface="Courier New" panose="02070309020205020404" pitchFamily="49" charset="0"/>
                        </a:rPr>
                        <a:t> </a:t>
                      </a:r>
                      <a:r>
                        <a:rPr lang="es-419" sz="1400" b="1" i="0" dirty="0" err="1">
                          <a:solidFill>
                            <a:srgbClr val="00B0F0"/>
                          </a:solidFill>
                          <a:effectLst/>
                          <a:latin typeface="+mn-lt"/>
                          <a:cs typeface="Courier New" panose="02070309020205020404" pitchFamily="49" charset="0"/>
                        </a:rPr>
                        <a:t>ospf</a:t>
                      </a:r>
                      <a:r>
                        <a:rPr lang="es-419" sz="1400" b="1" i="0" dirty="0">
                          <a:solidFill>
                            <a:srgbClr val="00B0F0"/>
                          </a:solidFill>
                          <a:effectLst/>
                          <a:latin typeface="+mn-lt"/>
                          <a:cs typeface="Courier New" panose="02070309020205020404" pitchFamily="49" charset="0"/>
                        </a:rPr>
                        <a:t> </a:t>
                      </a:r>
                      <a:r>
                        <a:rPr lang="es-419" sz="1400" b="1" i="0" dirty="0" err="1">
                          <a:solidFill>
                            <a:srgbClr val="00B0F0"/>
                          </a:solidFill>
                          <a:effectLst/>
                          <a:latin typeface="+mn-lt"/>
                          <a:cs typeface="Courier New" panose="02070309020205020404" pitchFamily="49" charset="0"/>
                        </a:rPr>
                        <a:t>database</a:t>
                      </a:r>
                      <a:r>
                        <a:rPr lang="es-419" sz="1400" b="1" dirty="0">
                          <a:solidFill>
                            <a:srgbClr val="00B0F0"/>
                          </a:solidFill>
                          <a:effectLst/>
                          <a:latin typeface="+mn-lt"/>
                        </a:rPr>
                        <a:t>.</a:t>
                      </a:r>
                    </a:p>
                  </a:txBody>
                  <a:tcPr marL="47625" marR="47625" marT="47625" marB="47625" anchor="ctr"/>
                </a:tc>
                <a:extLst>
                  <a:ext uri="{0D108BD9-81ED-4DB2-BD59-A6C34878D82A}">
                    <a16:rowId xmlns:a16="http://schemas.microsoft.com/office/drawing/2014/main" val="1226137261"/>
                  </a:ext>
                </a:extLst>
              </a:tr>
              <a:tr h="935753">
                <a:tc>
                  <a:txBody>
                    <a:bodyPr/>
                    <a:lstStyle/>
                    <a:p>
                      <a:pPr rtl="0" fontAlgn="ctr"/>
                      <a:r>
                        <a:rPr lang="es-419" sz="1200" b="0">
                          <a:effectLst/>
                        </a:rPr>
                        <a:t>Base de datos de reenvío</a:t>
                      </a:r>
                    </a:p>
                  </a:txBody>
                  <a:tcPr marL="47625" marR="47625" marT="47625" marB="47625" anchor="ctr"/>
                </a:tc>
                <a:tc>
                  <a:txBody>
                    <a:bodyPr/>
                    <a:lstStyle/>
                    <a:p>
                      <a:pPr rtl="0" fontAlgn="ctr"/>
                      <a:r>
                        <a:rPr lang="es-419" sz="1200" b="0">
                          <a:effectLst/>
                        </a:rPr>
                        <a:t>Tabla de enrutamiento</a:t>
                      </a:r>
                    </a:p>
                  </a:txBody>
                  <a:tcPr marL="47625" marR="47625" marT="47625" marB="47625" anchor="ctr"/>
                </a:tc>
                <a:tc>
                  <a:txBody>
                    <a:bodyPr/>
                    <a:lstStyle/>
                    <a:p>
                      <a:pPr rtl="0" fontAlgn="ctr">
                        <a:buFont typeface="Arial" panose="020B0604020202020204" pitchFamily="34" charset="0"/>
                        <a:buChar char="•"/>
                      </a:pPr>
                      <a:r>
                        <a:rPr lang="es-419" sz="1200" b="0" dirty="0">
                          <a:effectLst/>
                        </a:rPr>
                        <a:t>Lista de rutas generadas cuando se ejecuta un algoritmo en la base de datos de estado de enlace.</a:t>
                      </a:r>
                    </a:p>
                    <a:p>
                      <a:pPr rtl="0" fontAlgn="ctr">
                        <a:buFont typeface="Arial" panose="020B0604020202020204" pitchFamily="34" charset="0"/>
                        <a:buChar char="•"/>
                      </a:pPr>
                      <a:r>
                        <a:rPr lang="es-419" sz="1200" b="0" dirty="0">
                          <a:effectLst/>
                        </a:rPr>
                        <a:t>La tabla de </a:t>
                      </a:r>
                      <a:r>
                        <a:rPr lang="es-419" sz="1200" b="0" dirty="0" err="1">
                          <a:effectLst/>
                        </a:rPr>
                        <a:t>routing</a:t>
                      </a:r>
                      <a:r>
                        <a:rPr lang="es-419" sz="1200" b="0" dirty="0">
                          <a:effectLst/>
                        </a:rPr>
                        <a:t> de cada </a:t>
                      </a:r>
                      <a:r>
                        <a:rPr lang="es-419" sz="1200" b="0" dirty="0" err="1">
                          <a:effectLst/>
                        </a:rPr>
                        <a:t>router</a:t>
                      </a:r>
                      <a:r>
                        <a:rPr lang="es-419" sz="1200" b="0" dirty="0">
                          <a:effectLst/>
                        </a:rPr>
                        <a:t> es única y contiene información sobre cómo y dónde enviar paquetes para otros </a:t>
                      </a:r>
                      <a:r>
                        <a:rPr lang="es-419" sz="1200" b="0" dirty="0" err="1">
                          <a:effectLst/>
                        </a:rPr>
                        <a:t>routers</a:t>
                      </a:r>
                      <a:r>
                        <a:rPr lang="es-419" sz="1200" b="0" dirty="0">
                          <a:effectLst/>
                        </a:rPr>
                        <a:t>.</a:t>
                      </a:r>
                    </a:p>
                    <a:p>
                      <a:pPr rtl="0" fontAlgn="ctr">
                        <a:buFont typeface="Arial" panose="020B0604020202020204" pitchFamily="34" charset="0"/>
                        <a:buChar char="•"/>
                      </a:pPr>
                      <a:r>
                        <a:rPr lang="es-419" sz="1200" b="0" dirty="0">
                          <a:effectLst/>
                        </a:rPr>
                        <a:t>Se puede ver con el </a:t>
                      </a:r>
                      <a:r>
                        <a:rPr lang="es-419" sz="1200" b="1" i="0" dirty="0">
                          <a:effectLst/>
                          <a:latin typeface="Courier New" panose="02070309020205020404" pitchFamily="49" charset="0"/>
                          <a:cs typeface="Courier New" panose="02070309020205020404" pitchFamily="49" charset="0"/>
                        </a:rPr>
                        <a:t>comando </a:t>
                      </a:r>
                      <a:r>
                        <a:rPr lang="es-419" sz="1400" b="1" dirty="0">
                          <a:solidFill>
                            <a:srgbClr val="00B0F0"/>
                          </a:solidFill>
                          <a:effectLst/>
                        </a:rPr>
                        <a:t>show </a:t>
                      </a:r>
                      <a:r>
                        <a:rPr lang="es-419" sz="1400" b="1" dirty="0" err="1">
                          <a:solidFill>
                            <a:srgbClr val="00B0F0"/>
                          </a:solidFill>
                          <a:effectLst/>
                        </a:rPr>
                        <a:t>ip</a:t>
                      </a:r>
                      <a:r>
                        <a:rPr lang="es-419" sz="1400" b="1" dirty="0">
                          <a:solidFill>
                            <a:srgbClr val="00B0F0"/>
                          </a:solidFill>
                          <a:effectLst/>
                        </a:rPr>
                        <a:t> </a:t>
                      </a:r>
                      <a:r>
                        <a:rPr lang="es-419" sz="1400" b="1" dirty="0" err="1">
                          <a:solidFill>
                            <a:srgbClr val="00B0F0"/>
                          </a:solidFill>
                          <a:effectLst/>
                        </a:rPr>
                        <a:t>route</a:t>
                      </a:r>
                      <a:r>
                        <a:rPr lang="es-419" sz="1400" b="1" dirty="0">
                          <a:solidFill>
                            <a:srgbClr val="00B0F0"/>
                          </a:solidFill>
                          <a:effectLst/>
                        </a:rPr>
                        <a:t>.</a:t>
                      </a:r>
                    </a:p>
                  </a:txBody>
                  <a:tcPr marL="47625" marR="47625" marT="47625" marB="47625" anchor="ctr"/>
                </a:tc>
                <a:extLst>
                  <a:ext uri="{0D108BD9-81ED-4DB2-BD59-A6C34878D82A}">
                    <a16:rowId xmlns:a16="http://schemas.microsoft.com/office/drawing/2014/main" val="1793819037"/>
                  </a:ext>
                </a:extLst>
              </a:tr>
            </a:tbl>
          </a:graphicData>
        </a:graphic>
      </p:graphicFrame>
    </p:spTree>
    <p:extLst>
      <p:ext uri="{BB962C8B-B14F-4D97-AF65-F5344CB8AC3E}">
        <p14:creationId xmlns:p14="http://schemas.microsoft.com/office/powerpoint/2010/main" val="279068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c15="http://schemas.microsoft.com/office/drawing/2012/chart">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Característica y funciones de OSPF</a:t>
            </a:r>
            <a:br>
              <a:rPr lang="en-US" dirty="0"/>
            </a:br>
            <a:r>
              <a:rPr lang="es-419" sz="2400"/>
              <a:t>Componentes de OSPF (Cont.)</a:t>
            </a:r>
          </a:p>
        </p:txBody>
      </p:sp>
      <p:sp>
        <p:nvSpPr>
          <p:cNvPr id="5" name="Content Placeholder 4">
            <a:extLst>
              <a:ext uri="{FF2B5EF4-FFF2-40B4-BE49-F238E27FC236}">
                <a16:creationId xmlns:a16="http://schemas.microsoft.com/office/drawing/2014/main" id="{153383C8-4130-674A-8D44-C5C315B52B8C}"/>
              </a:ext>
            </a:extLst>
          </p:cNvPr>
          <p:cNvSpPr>
            <a:spLocks noGrp="1"/>
          </p:cNvSpPr>
          <p:nvPr>
            <p:ph idx="1"/>
          </p:nvPr>
        </p:nvSpPr>
        <p:spPr>
          <a:xfrm>
            <a:off x="474662" y="731837"/>
            <a:ext cx="8280057" cy="1907191"/>
          </a:xfrm>
        </p:spPr>
        <p:txBody>
          <a:bodyPr/>
          <a:lstStyle/>
          <a:p>
            <a:pPr marL="342900" indent="-342900" algn="l" rtl="0">
              <a:buFont typeface="Arial" panose="020B0604020202020204" pitchFamily="34" charset="0"/>
              <a:buChar char="•"/>
            </a:pPr>
            <a:r>
              <a:rPr lang="es-419" sz="1600">
                <a:solidFill>
                  <a:srgbClr val="000000"/>
                </a:solidFill>
              </a:rPr>
              <a:t>El router arma la tabla de topología; para ello, utiliza los resultados de cálculos realizados a partir del algoritmo SPF (Primero la Ruta más Corta) de Dijkstra. El algoritmo SPF se basa en el costo acumulado para llegar a un destino.</a:t>
            </a:r>
          </a:p>
          <a:p>
            <a:pPr marL="342900" indent="-342900" algn="l" rtl="0">
              <a:buFont typeface="Arial" panose="020B0604020202020204" pitchFamily="34" charset="0"/>
              <a:buChar char="•"/>
            </a:pPr>
            <a:r>
              <a:rPr lang="es-419" sz="1600">
                <a:solidFill>
                  <a:srgbClr val="000000"/>
                </a:solidFill>
              </a:rPr>
              <a:t>El algoritmo SPF crea un árbol SPF posicionando cada router en la raíz del árbol y calculando la ruta más corta hacia cada nodo. Luego, el árbol SPF se usa para calcular las mejores rutas. OSPF coloca las mejores rutas en la base de datos de reenvío, que se usan para crear la tabla de enrutamiento.</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CC28FC46-44B4-9345-A41F-879539E5341C}"/>
              </a:ext>
            </a:extLst>
          </p:cNvPr>
          <p:cNvPicPr>
            <a:picLocks noChangeAspect="1"/>
          </p:cNvPicPr>
          <p:nvPr/>
        </p:nvPicPr>
        <p:blipFill>
          <a:blip r:embed="rId3"/>
          <a:stretch>
            <a:fillRect/>
          </a:stretch>
        </p:blipFill>
        <p:spPr>
          <a:xfrm>
            <a:off x="2040555" y="2729793"/>
            <a:ext cx="4487124" cy="1503539"/>
          </a:xfrm>
          <a:prstGeom prst="rect">
            <a:avLst/>
          </a:prstGeom>
        </p:spPr>
      </p:pic>
    </p:spTree>
    <p:extLst>
      <p:ext uri="{BB962C8B-B14F-4D97-AF65-F5344CB8AC3E}">
        <p14:creationId xmlns:p14="http://schemas.microsoft.com/office/powerpoint/2010/main" val="3707804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c15="http://schemas.microsoft.com/office/drawing/2012/chart">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Características y funciones de OSPF</a:t>
            </a:r>
            <a:br>
              <a:rPr lang="en-US" dirty="0"/>
            </a:br>
            <a:r>
              <a:rPr lang="es-419" sz="2400"/>
              <a:t>Operación de estado de enlace</a:t>
            </a:r>
          </a:p>
        </p:txBody>
      </p:sp>
      <p:sp>
        <p:nvSpPr>
          <p:cNvPr id="4" name="Content Placeholder 3">
            <a:extLst>
              <a:ext uri="{FF2B5EF4-FFF2-40B4-BE49-F238E27FC236}">
                <a16:creationId xmlns:a16="http://schemas.microsoft.com/office/drawing/2014/main" id="{18C4A81B-1B6D-2D44-8E46-EED127FF970F}"/>
              </a:ext>
            </a:extLst>
          </p:cNvPr>
          <p:cNvSpPr>
            <a:spLocks noGrp="1"/>
          </p:cNvSpPr>
          <p:nvPr>
            <p:ph idx="1"/>
          </p:nvPr>
        </p:nvSpPr>
        <p:spPr>
          <a:xfrm>
            <a:off x="474662" y="731837"/>
            <a:ext cx="8280057" cy="3689897"/>
          </a:xfrm>
        </p:spPr>
        <p:txBody>
          <a:bodyPr/>
          <a:lstStyle/>
          <a:p>
            <a:pPr marL="0" indent="0" algn="l" rtl="0"/>
            <a:r>
              <a:rPr lang="es-419" sz="1600" dirty="0">
                <a:solidFill>
                  <a:srgbClr val="000000"/>
                </a:solidFill>
              </a:rPr>
              <a:t>Para mantener la información de enrutamiento, los </a:t>
            </a:r>
            <a:r>
              <a:rPr lang="es-419" sz="1600" dirty="0" err="1">
                <a:solidFill>
                  <a:srgbClr val="000000"/>
                </a:solidFill>
              </a:rPr>
              <a:t>routers</a:t>
            </a:r>
            <a:r>
              <a:rPr lang="es-419" sz="1600" dirty="0">
                <a:solidFill>
                  <a:srgbClr val="000000"/>
                </a:solidFill>
              </a:rPr>
              <a:t> OSPF completan un proceso de enrutamiento de estado de enlace genérico para alcanzar un estado de convergencia. </a:t>
            </a:r>
          </a:p>
          <a:p>
            <a:pPr marL="0" indent="0" algn="just" rtl="0"/>
            <a:endParaRPr lang="es-419" sz="1600" dirty="0">
              <a:solidFill>
                <a:srgbClr val="000000"/>
              </a:solidFill>
            </a:endParaRPr>
          </a:p>
          <a:p>
            <a:pPr marL="0" indent="0" algn="just" rtl="0"/>
            <a:r>
              <a:rPr lang="es-419" sz="1600" dirty="0">
                <a:solidFill>
                  <a:srgbClr val="000000"/>
                </a:solidFill>
              </a:rPr>
              <a:t>Los siguientes son los pasos de enrutamiento de estado de vínculo que completa un </a:t>
            </a:r>
            <a:r>
              <a:rPr lang="es-419" sz="1600" dirty="0" err="1">
                <a:solidFill>
                  <a:srgbClr val="000000"/>
                </a:solidFill>
              </a:rPr>
              <a:t>router</a:t>
            </a:r>
            <a:r>
              <a:rPr lang="es-419" sz="1600" dirty="0">
                <a:solidFill>
                  <a:srgbClr val="000000"/>
                </a:solidFill>
              </a:rPr>
              <a:t>:</a:t>
            </a:r>
          </a:p>
          <a:p>
            <a:pPr marL="342900" indent="-342900" algn="just" rtl="0">
              <a:buFont typeface="+mj-lt"/>
              <a:buAutoNum type="arabicPeriod"/>
            </a:pPr>
            <a:r>
              <a:rPr lang="es-419" sz="1600" dirty="0">
                <a:solidFill>
                  <a:srgbClr val="000000"/>
                </a:solidFill>
              </a:rPr>
              <a:t>Establecimiento de adyacencias de vecinos</a:t>
            </a:r>
          </a:p>
          <a:p>
            <a:pPr marL="342900" indent="-342900" algn="just" rtl="0">
              <a:buFont typeface="+mj-lt"/>
              <a:buAutoNum type="arabicPeriod"/>
            </a:pPr>
            <a:r>
              <a:rPr lang="es-419" sz="1600" dirty="0">
                <a:solidFill>
                  <a:srgbClr val="000000"/>
                </a:solidFill>
              </a:rPr>
              <a:t>Intercambio de anuncios de estado de enlace</a:t>
            </a:r>
          </a:p>
          <a:p>
            <a:pPr marL="342900" indent="-342900" algn="just" rtl="0">
              <a:buFont typeface="+mj-lt"/>
              <a:buAutoNum type="arabicPeriod"/>
            </a:pPr>
            <a:r>
              <a:rPr lang="es-419" sz="1600" dirty="0">
                <a:solidFill>
                  <a:srgbClr val="000000"/>
                </a:solidFill>
              </a:rPr>
              <a:t>Crear la base de datos de estado de enlace</a:t>
            </a:r>
          </a:p>
          <a:p>
            <a:pPr marL="342900" indent="-342900" algn="l" rtl="0">
              <a:buFont typeface="+mj-lt"/>
              <a:buAutoNum type="arabicPeriod"/>
            </a:pPr>
            <a:r>
              <a:rPr lang="es-419" sz="1600" dirty="0">
                <a:solidFill>
                  <a:srgbClr val="000000"/>
                </a:solidFill>
              </a:rPr>
              <a:t>Ejecución del algoritmo SPF</a:t>
            </a:r>
          </a:p>
          <a:p>
            <a:pPr marL="342900" indent="-342900" algn="l" rtl="0">
              <a:buFont typeface="+mj-lt"/>
              <a:buAutoNum type="arabicPeriod"/>
            </a:pPr>
            <a:r>
              <a:rPr lang="es-419" sz="1600" dirty="0">
                <a:solidFill>
                  <a:srgbClr val="000000"/>
                </a:solidFill>
              </a:rPr>
              <a:t>Elija la mejor ruta</a:t>
            </a:r>
          </a:p>
          <a:p>
            <a:pPr marL="0" indent="0" algn="l"/>
            <a:endParaRPr lang="en-US" sz="1600" dirty="0">
              <a:solidFill>
                <a:srgbClr val="000000"/>
              </a:solidFill>
            </a:endParaRPr>
          </a:p>
        </p:txBody>
      </p:sp>
    </p:spTree>
    <p:extLst>
      <p:ext uri="{BB962C8B-B14F-4D97-AF65-F5344CB8AC3E}">
        <p14:creationId xmlns:p14="http://schemas.microsoft.com/office/powerpoint/2010/main" val="2373117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c15="http://schemas.microsoft.com/office/drawing/2012/chart">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Características y funciones de OSPF</a:t>
            </a:r>
            <a:br>
              <a:rPr lang="en-US" dirty="0"/>
            </a:br>
            <a:r>
              <a:rPr lang="es-419" sz="2400"/>
              <a:t> OSPF de área única y multiárea</a:t>
            </a:r>
          </a:p>
        </p:txBody>
      </p:sp>
      <p:sp>
        <p:nvSpPr>
          <p:cNvPr id="5" name="Content Placeholder 4">
            <a:extLst>
              <a:ext uri="{FF2B5EF4-FFF2-40B4-BE49-F238E27FC236}">
                <a16:creationId xmlns:a16="http://schemas.microsoft.com/office/drawing/2014/main" id="{71662DEC-E6AB-4A4A-8C71-80C68C9D81FB}"/>
              </a:ext>
            </a:extLst>
          </p:cNvPr>
          <p:cNvSpPr>
            <a:spLocks noGrp="1"/>
          </p:cNvSpPr>
          <p:nvPr>
            <p:ph idx="1"/>
          </p:nvPr>
        </p:nvSpPr>
        <p:spPr>
          <a:xfrm>
            <a:off x="474662" y="731838"/>
            <a:ext cx="8280057" cy="2196558"/>
          </a:xfrm>
        </p:spPr>
        <p:txBody>
          <a:bodyPr/>
          <a:lstStyle/>
          <a:p>
            <a:pPr marL="0" indent="0" algn="l" rtl="0"/>
            <a:r>
              <a:rPr lang="es-419" sz="1600" dirty="0">
                <a:solidFill>
                  <a:srgbClr val="000000"/>
                </a:solidFill>
              </a:rPr>
              <a:t>Para que OSPF sea más eficaz y escalable, este protocolo admite el enrutamiento jerárquico mediante áreas. Un área OSPF es un grupo de </a:t>
            </a:r>
            <a:r>
              <a:rPr lang="es-419" sz="1600" dirty="0" err="1">
                <a:solidFill>
                  <a:srgbClr val="000000"/>
                </a:solidFill>
              </a:rPr>
              <a:t>routers</a:t>
            </a:r>
            <a:r>
              <a:rPr lang="es-419" sz="1600" dirty="0">
                <a:solidFill>
                  <a:srgbClr val="000000"/>
                </a:solidFill>
              </a:rPr>
              <a:t> que comparten la misma información de estado de enlace en sus LSDB. El OSPF se puede implementar de una de estas dos maneras:</a:t>
            </a:r>
          </a:p>
          <a:p>
            <a:pPr marL="342900" indent="-342900" algn="l" rtl="0">
              <a:buFont typeface="Arial" panose="020B0604020202020204" pitchFamily="34" charset="0"/>
              <a:buChar char="•"/>
            </a:pPr>
            <a:r>
              <a:rPr lang="es-419" sz="1600" b="1" dirty="0">
                <a:solidFill>
                  <a:srgbClr val="000000"/>
                </a:solidFill>
              </a:rPr>
              <a:t>OSPF de área única</a:t>
            </a:r>
            <a:r>
              <a:rPr lang="es-419" sz="1600" dirty="0">
                <a:solidFill>
                  <a:srgbClr val="000000"/>
                </a:solidFill>
              </a:rPr>
              <a:t> : todos los </a:t>
            </a:r>
            <a:r>
              <a:rPr lang="es-419" sz="1600" dirty="0" err="1">
                <a:solidFill>
                  <a:srgbClr val="000000"/>
                </a:solidFill>
              </a:rPr>
              <a:t>routers</a:t>
            </a:r>
            <a:r>
              <a:rPr lang="es-419" sz="1600" dirty="0">
                <a:solidFill>
                  <a:srgbClr val="000000"/>
                </a:solidFill>
              </a:rPr>
              <a:t> están en un área. La mejor práctica es usar el área 0. </a:t>
            </a:r>
          </a:p>
          <a:p>
            <a:pPr marL="342900" indent="-342900" algn="l" rtl="0">
              <a:buFont typeface="Arial" panose="020B0604020202020204" pitchFamily="34" charset="0"/>
              <a:buChar char="•"/>
            </a:pPr>
            <a:r>
              <a:rPr lang="es-419" sz="1600" b="1" dirty="0" err="1">
                <a:solidFill>
                  <a:srgbClr val="000000"/>
                </a:solidFill>
              </a:rPr>
              <a:t>Multiarea</a:t>
            </a:r>
            <a:r>
              <a:rPr lang="es-419" sz="1600" b="1" dirty="0">
                <a:solidFill>
                  <a:srgbClr val="000000"/>
                </a:solidFill>
              </a:rPr>
              <a:t> OSPF</a:t>
            </a:r>
            <a:r>
              <a:rPr lang="es-419" sz="1600" dirty="0">
                <a:solidFill>
                  <a:srgbClr val="000000"/>
                </a:solidFill>
              </a:rPr>
              <a:t> -  OSPF se implementa mediante varias áreas, de manera jerárquica. Todas las áreas deben conectarse al área troncal (área 0). Los </a:t>
            </a:r>
            <a:r>
              <a:rPr lang="es-419" sz="1600" dirty="0" err="1">
                <a:solidFill>
                  <a:srgbClr val="000000"/>
                </a:solidFill>
              </a:rPr>
              <a:t>routers</a:t>
            </a:r>
            <a:r>
              <a:rPr lang="es-419" sz="1600" dirty="0">
                <a:solidFill>
                  <a:srgbClr val="000000"/>
                </a:solidFill>
              </a:rPr>
              <a:t> que interconectan las áreas se denominan “</a:t>
            </a:r>
            <a:r>
              <a:rPr lang="es-419" sz="1600" dirty="0" err="1">
                <a:solidFill>
                  <a:srgbClr val="000000"/>
                </a:solidFill>
              </a:rPr>
              <a:t>routers</a:t>
            </a:r>
            <a:r>
              <a:rPr lang="es-419" sz="1600" dirty="0">
                <a:solidFill>
                  <a:srgbClr val="000000"/>
                </a:solidFill>
              </a:rPr>
              <a:t> fronterizos de área” (ABR).</a:t>
            </a:r>
          </a:p>
          <a:p>
            <a:pPr marL="0" indent="0" algn="l" rtl="0"/>
            <a:r>
              <a:rPr lang="es-419" sz="1600" dirty="0">
                <a:solidFill>
                  <a:srgbClr val="000000"/>
                </a:solidFill>
              </a:rPr>
              <a:t>Nos centraremos en OSPF de área única.</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E263B451-9F15-4344-B994-D17D2FE31480}"/>
              </a:ext>
            </a:extLst>
          </p:cNvPr>
          <p:cNvPicPr>
            <a:picLocks noChangeAspect="1"/>
          </p:cNvPicPr>
          <p:nvPr/>
        </p:nvPicPr>
        <p:blipFill>
          <a:blip r:embed="rId3"/>
          <a:stretch>
            <a:fillRect/>
          </a:stretch>
        </p:blipFill>
        <p:spPr>
          <a:xfrm>
            <a:off x="1725180" y="3454927"/>
            <a:ext cx="5276543" cy="1522386"/>
          </a:xfrm>
          <a:prstGeom prst="rect">
            <a:avLst/>
          </a:prstGeom>
        </p:spPr>
      </p:pic>
    </p:spTree>
    <p:extLst>
      <p:ext uri="{BB962C8B-B14F-4D97-AF65-F5344CB8AC3E}">
        <p14:creationId xmlns:p14="http://schemas.microsoft.com/office/powerpoint/2010/main" val="135605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c15="http://schemas.microsoft.com/office/drawing/2012/chart">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Características y funciones de OSPF </a:t>
            </a:r>
            <a:br>
              <a:rPr lang="en-US" dirty="0"/>
            </a:br>
            <a:r>
              <a:rPr lang="es-419" sz="2400"/>
              <a:t>OSPF Multiárea</a:t>
            </a:r>
          </a:p>
        </p:txBody>
      </p:sp>
      <p:sp>
        <p:nvSpPr>
          <p:cNvPr id="4" name="Content Placeholder 3">
            <a:extLst>
              <a:ext uri="{FF2B5EF4-FFF2-40B4-BE49-F238E27FC236}">
                <a16:creationId xmlns:a16="http://schemas.microsoft.com/office/drawing/2014/main" id="{551528B5-BD96-5248-BA8C-DFCAE1E87940}"/>
              </a:ext>
            </a:extLst>
          </p:cNvPr>
          <p:cNvSpPr>
            <a:spLocks noGrp="1"/>
          </p:cNvSpPr>
          <p:nvPr>
            <p:ph idx="1"/>
          </p:nvPr>
        </p:nvSpPr>
        <p:spPr>
          <a:xfrm>
            <a:off x="474662" y="731837"/>
            <a:ext cx="8280057" cy="2739801"/>
          </a:xfrm>
        </p:spPr>
        <p:txBody>
          <a:bodyPr/>
          <a:lstStyle/>
          <a:p>
            <a:pPr marL="0" indent="0" algn="l" rtl="0"/>
            <a:r>
              <a:rPr lang="es-419" sz="1600" dirty="0">
                <a:solidFill>
                  <a:srgbClr val="000000"/>
                </a:solidFill>
              </a:rPr>
              <a:t>Las opciones de diseño de topología jerárquica con OSPF </a:t>
            </a:r>
            <a:r>
              <a:rPr lang="es-419" sz="1600" dirty="0" err="1">
                <a:solidFill>
                  <a:srgbClr val="000000"/>
                </a:solidFill>
              </a:rPr>
              <a:t>multiárea</a:t>
            </a:r>
            <a:r>
              <a:rPr lang="es-419" sz="1600" dirty="0">
                <a:solidFill>
                  <a:srgbClr val="000000"/>
                </a:solidFill>
              </a:rPr>
              <a:t> pueden ofrecer estas ventajas:</a:t>
            </a:r>
          </a:p>
          <a:p>
            <a:pPr marL="358835" lvl="1" indent="-285750" rtl="0">
              <a:buFont typeface="Arial" panose="020B0604020202020204" pitchFamily="34" charset="0"/>
              <a:buChar char="•"/>
            </a:pPr>
            <a:r>
              <a:rPr lang="es-419" sz="1600" b="1" dirty="0">
                <a:solidFill>
                  <a:srgbClr val="000000"/>
                </a:solidFill>
              </a:rPr>
              <a:t>Tablas de enrutamiento más pequeñas</a:t>
            </a:r>
            <a:r>
              <a:rPr lang="es-419" sz="1600" dirty="0">
                <a:solidFill>
                  <a:srgbClr val="000000"/>
                </a:solidFill>
              </a:rPr>
              <a:t> : las tablas son más pequeñas porque hay menos entradas de tabla de enrutamiento. Esto se debe a que las direcciones de red se pueden resumir entre áreas. La </a:t>
            </a:r>
            <a:r>
              <a:rPr lang="es-419" sz="1600" b="1" dirty="0" err="1">
                <a:solidFill>
                  <a:srgbClr val="00B0F0"/>
                </a:solidFill>
              </a:rPr>
              <a:t>sumarización</a:t>
            </a:r>
            <a:r>
              <a:rPr lang="es-419" sz="1600" dirty="0">
                <a:solidFill>
                  <a:srgbClr val="000000"/>
                </a:solidFill>
              </a:rPr>
              <a:t> de ruta no está habilitada de manera predeterminada.</a:t>
            </a:r>
          </a:p>
          <a:p>
            <a:pPr marL="358835" lvl="1" indent="-285750" rtl="0">
              <a:buFont typeface="Arial" panose="020B0604020202020204" pitchFamily="34" charset="0"/>
              <a:buChar char="•"/>
            </a:pPr>
            <a:r>
              <a:rPr lang="es-419" sz="1600" b="1" dirty="0">
                <a:solidFill>
                  <a:srgbClr val="000000"/>
                </a:solidFill>
              </a:rPr>
              <a:t>Sobrecarga de actualizaciones de estado de enlace reducida</a:t>
            </a:r>
            <a:r>
              <a:rPr lang="es-419" sz="1600" dirty="0">
                <a:solidFill>
                  <a:srgbClr val="000000"/>
                </a:solidFill>
              </a:rPr>
              <a:t> - el diseño de OSPF </a:t>
            </a:r>
            <a:r>
              <a:rPr lang="es-419" sz="1600" dirty="0" err="1">
                <a:solidFill>
                  <a:srgbClr val="000000"/>
                </a:solidFill>
              </a:rPr>
              <a:t>multiárea</a:t>
            </a:r>
            <a:r>
              <a:rPr lang="es-419" sz="1600" dirty="0">
                <a:solidFill>
                  <a:srgbClr val="000000"/>
                </a:solidFill>
              </a:rPr>
              <a:t> con áreas más pequeñas minimiza el procesamiento y los requisitos de memoria.</a:t>
            </a:r>
          </a:p>
          <a:p>
            <a:pPr marL="358835" lvl="1" indent="-285750" rtl="0">
              <a:buFont typeface="Arial" panose="020B0604020202020204" pitchFamily="34" charset="0"/>
              <a:buChar char="•"/>
            </a:pPr>
            <a:r>
              <a:rPr lang="es-419" sz="1600" b="1" dirty="0">
                <a:solidFill>
                  <a:srgbClr val="000000"/>
                </a:solidFill>
              </a:rPr>
              <a:t>Menor frecuencia de cálculos de SPF</a:t>
            </a:r>
            <a:r>
              <a:rPr lang="es-419" sz="1600" dirty="0">
                <a:solidFill>
                  <a:srgbClr val="000000"/>
                </a:solidFill>
              </a:rPr>
              <a:t> -– </a:t>
            </a:r>
            <a:r>
              <a:rPr lang="es-419" sz="1600" dirty="0" err="1">
                <a:solidFill>
                  <a:srgbClr val="000000"/>
                </a:solidFill>
              </a:rPr>
              <a:t>Multiarea</a:t>
            </a:r>
            <a:r>
              <a:rPr lang="es-419" sz="1600" dirty="0">
                <a:solidFill>
                  <a:srgbClr val="000000"/>
                </a:solidFill>
              </a:rPr>
              <a:t> OSPF localiza el impacto de un cambio de topología dentro de un área. Por ejemplo, minimiza el impacto de las actualizaciones de </a:t>
            </a:r>
            <a:r>
              <a:rPr lang="es-419" sz="1600" dirty="0" err="1">
                <a:solidFill>
                  <a:srgbClr val="000000"/>
                </a:solidFill>
              </a:rPr>
              <a:t>routing</a:t>
            </a:r>
            <a:r>
              <a:rPr lang="es-419" sz="1600" dirty="0">
                <a:solidFill>
                  <a:srgbClr val="000000"/>
                </a:solidFill>
              </a:rPr>
              <a:t> debido a que la saturación con LSA se detiene en el límite del área.</a:t>
            </a:r>
          </a:p>
          <a:p>
            <a:pPr marL="285750" indent="-28575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D151DFD1-C780-4728-9C74-2D8F8237C46A}"/>
              </a:ext>
            </a:extLst>
          </p:cNvPr>
          <p:cNvPicPr>
            <a:picLocks noChangeAspect="1"/>
          </p:cNvPicPr>
          <p:nvPr/>
        </p:nvPicPr>
        <p:blipFill>
          <a:blip r:embed="rId3"/>
          <a:stretch>
            <a:fillRect/>
          </a:stretch>
        </p:blipFill>
        <p:spPr>
          <a:xfrm>
            <a:off x="2903742" y="3904101"/>
            <a:ext cx="3336515" cy="1239399"/>
          </a:xfrm>
          <a:prstGeom prst="rect">
            <a:avLst/>
          </a:prstGeom>
        </p:spPr>
      </p:pic>
    </p:spTree>
    <p:extLst>
      <p:ext uri="{BB962C8B-B14F-4D97-AF65-F5344CB8AC3E}">
        <p14:creationId xmlns:p14="http://schemas.microsoft.com/office/powerpoint/2010/main" val="3779338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http://schemas.openxmlformats.org/drawingml/2006/chart" xmlns:c15="http://schemas.microsoft.com/office/drawing/2012/chart">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6359</TotalTime>
  <Words>6243</Words>
  <Application>Microsoft Office PowerPoint</Application>
  <PresentationFormat>Presentación en pantalla (16:9)</PresentationFormat>
  <Paragraphs>542</Paragraphs>
  <Slides>43</Slides>
  <Notes>43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43</vt:i4>
      </vt:variant>
    </vt:vector>
  </HeadingPairs>
  <TitlesOfParts>
    <vt:vector size="49" baseType="lpstr">
      <vt:lpstr>Arial</vt:lpstr>
      <vt:lpstr>Calibri</vt:lpstr>
      <vt:lpstr>CiscoSans ExtraLight</vt:lpstr>
      <vt:lpstr>Courier New</vt:lpstr>
      <vt:lpstr>Wingdings</vt:lpstr>
      <vt:lpstr>Default Theme</vt:lpstr>
      <vt:lpstr>Conceptos de OSPFv2 de área única</vt:lpstr>
      <vt:lpstr>1.1 Características y funciones de OSPF</vt:lpstr>
      <vt:lpstr>Características y funciones de OSPF Introducción a OSPF</vt:lpstr>
      <vt:lpstr>Característicasy funciones de OSPF  Componentes de OSPF</vt:lpstr>
      <vt:lpstr>Característica y funciones de OSPF Componentes de OSPF (Cont.)</vt:lpstr>
      <vt:lpstr>Característica y funciones de OSPF Componentes de OSPF (Cont.)</vt:lpstr>
      <vt:lpstr>Características y funciones de OSPF Operación de estado de enlace</vt:lpstr>
      <vt:lpstr>Características y funciones de OSPF  OSPF de área única y multiárea</vt:lpstr>
      <vt:lpstr>Características y funciones de OSPF  OSPF Multiárea</vt:lpstr>
      <vt:lpstr>Características y funciones de OSPF  OSPFv3</vt:lpstr>
      <vt:lpstr>Configuración OSPFv2 de área única</vt:lpstr>
      <vt:lpstr>Objetivos del módulo</vt:lpstr>
      <vt:lpstr>2.1 - Router ID de OSPF</vt:lpstr>
      <vt:lpstr>Router ID de OSPF Topología OSPF de referencia</vt:lpstr>
      <vt:lpstr> ID del router OSPF Modo de configuración del router OSPF</vt:lpstr>
      <vt:lpstr> ID de router OSPF router ID</vt:lpstr>
      <vt:lpstr>Router ID de OSPF Orden de precedencia del Router ID</vt:lpstr>
      <vt:lpstr> ID del router OSPF  Uso de una interfaz loopback como router ID</vt:lpstr>
      <vt:lpstr>Router ID de OSPF Configure explícitamente un Router ID</vt:lpstr>
      <vt:lpstr>Router ID de OSPF  Modifique el router ID</vt:lpstr>
      <vt:lpstr>Redes OSPF punto a punto</vt:lpstr>
      <vt:lpstr>Redes OSPF punto a punto Sintaxis del comando de red</vt:lpstr>
      <vt:lpstr>Redes OSPF punto a punto El Wildcard Mask</vt:lpstr>
      <vt:lpstr>Redes OSPF punto a punto Configurar OSPF mediante el comando network</vt:lpstr>
      <vt:lpstr>Redes OSPF punto a punto Configure OSPF mediante el comando network (Cont.) </vt:lpstr>
      <vt:lpstr>Redes OSPF punto a punto Configure OSPF mediante el comando ip ospf</vt:lpstr>
      <vt:lpstr>Redes OSPF punto a punto Configurar interfaces pasivas</vt:lpstr>
      <vt:lpstr>Redes OSPF punto a punto Configure las interfaces pasivas</vt:lpstr>
      <vt:lpstr>Redes OSPF punto a punto Redes OSPF Punto a PuntoOSPF</vt:lpstr>
      <vt:lpstr>Redes OSPF punto a punto Redes OSPF punto a punto (Cont.) </vt:lpstr>
      <vt:lpstr>Redes OSPF punto a punto Loopbacks y Redes OSPF punto a punto</vt:lpstr>
      <vt:lpstr>Propagación de la ruta predeterminada</vt:lpstr>
      <vt:lpstr>Propagación de una ruta predeterminada</vt:lpstr>
      <vt:lpstr> Propagación de una ruta predeterminada  Verifique la ruta predeterminada propagada</vt:lpstr>
      <vt:lpstr>Verifique OSPFv2 de área única.</vt:lpstr>
      <vt:lpstr>Verifique OSPFv2 de área única Verifique los vecinos de OSPF</vt:lpstr>
      <vt:lpstr>Verifique OSPFv2 de área única Verifique los vecinos de OSPF (Cont.)</vt:lpstr>
      <vt:lpstr>Verifique OSPFv2 de área única Verifique los vecinos de OSPF (Cont.)</vt:lpstr>
      <vt:lpstr>Verifique OSPFv2 de área única Verifique configuración del protocolo OSPF</vt:lpstr>
      <vt:lpstr>Verifique OSPFv2 de área única Verifique la información de proceso OSPF</vt:lpstr>
      <vt:lpstr>Verifique OSPFv2 de área única Verifique la configuración de la interfaz de OSPF</vt:lpstr>
      <vt:lpstr>Verifique OSPFv2 de área única Verifique la configuración de la interfaz de OSPF (Cont.)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Lizethe Pérez Fuertes</cp:lastModifiedBy>
  <cp:revision>449</cp:revision>
  <dcterms:created xsi:type="dcterms:W3CDTF">2019-10-18T06:21:22Z</dcterms:created>
  <dcterms:modified xsi:type="dcterms:W3CDTF">2023-01-26T22:47:55Z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