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9" r:id="rId2"/>
    <p:sldId id="493" r:id="rId3"/>
    <p:sldId id="1194" r:id="rId4"/>
    <p:sldId id="1235" r:id="rId5"/>
    <p:sldId id="1238" r:id="rId6"/>
    <p:sldId id="1240" r:id="rId7"/>
    <p:sldId id="1241" r:id="rId8"/>
    <p:sldId id="1242" r:id="rId9"/>
    <p:sldId id="1243" r:id="rId10"/>
    <p:sldId id="1244" r:id="rId11"/>
    <p:sldId id="1276" r:id="rId12"/>
    <p:sldId id="1245" r:id="rId13"/>
    <p:sldId id="1248" r:id="rId14"/>
    <p:sldId id="1246" r:id="rId15"/>
    <p:sldId id="1247" r:id="rId16"/>
    <p:sldId id="1251" r:id="rId17"/>
    <p:sldId id="1250" r:id="rId18"/>
    <p:sldId id="1252" r:id="rId19"/>
    <p:sldId id="1253" r:id="rId20"/>
    <p:sldId id="1254" r:id="rId21"/>
    <p:sldId id="1255" r:id="rId22"/>
    <p:sldId id="1257" r:id="rId23"/>
    <p:sldId id="1258" r:id="rId24"/>
    <p:sldId id="1259" r:id="rId25"/>
    <p:sldId id="1260" r:id="rId26"/>
    <p:sldId id="1263" r:id="rId27"/>
    <p:sldId id="1264" r:id="rId28"/>
    <p:sldId id="1265" r:id="rId29"/>
    <p:sldId id="1269" r:id="rId30"/>
    <p:sldId id="1268" r:id="rId31"/>
    <p:sldId id="1270" r:id="rId32"/>
    <p:sldId id="1271" r:id="rId33"/>
    <p:sldId id="1274" r:id="rId34"/>
    <p:sldId id="1272" r:id="rId35"/>
    <p:sldId id="1273" r:id="rId36"/>
    <p:sldId id="1275" r:id="rId3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3250" autoAdjust="0"/>
  </p:normalViewPr>
  <p:slideViewPr>
    <p:cSldViewPr>
      <p:cViewPr varScale="1">
        <p:scale>
          <a:sx n="107" d="100"/>
          <a:sy n="107" d="100"/>
        </p:scale>
        <p:origin x="162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29/04/2024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811448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310935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860137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608655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822468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23028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8020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81391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86041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94912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504869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422674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50545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973476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644084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306764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03880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733043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275122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716839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33203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43377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220011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047125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686057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0080974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671229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47115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184697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768855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24146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548784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2965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52348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29/04/2024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29/04/2024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3003B</a:t>
            </a:r>
            <a:br>
              <a:rPr lang="es-MX" sz="3200" dirty="0">
                <a:solidFill>
                  <a:schemeClr val="bg2">
                    <a:lumMod val="50000"/>
                  </a:schemeClr>
                </a:solidFill>
              </a:rPr>
            </a:br>
            <a:r>
              <a:rPr lang="es-MX" sz="3200" dirty="0">
                <a:solidFill>
                  <a:schemeClr val="bg2">
                    <a:lumMod val="50000"/>
                  </a:schemeClr>
                </a:solidFill>
              </a:rPr>
              <a:t>Implementación de redes de área amplia</a:t>
            </a:r>
          </a:p>
        </p:txBody>
      </p:sp>
      <p:sp>
        <p:nvSpPr>
          <p:cNvPr id="3" name="Subtitle 2"/>
          <p:cNvSpPr>
            <a:spLocks noGrp="1"/>
          </p:cNvSpPr>
          <p:nvPr>
            <p:ph type="subTitle" idx="1"/>
          </p:nvPr>
        </p:nvSpPr>
        <p:spPr>
          <a:xfrm>
            <a:off x="1371600" y="2212112"/>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Calidad del servicio (</a:t>
            </a:r>
            <a:r>
              <a:rPr lang="es-MX" b="1" dirty="0" err="1">
                <a:solidFill>
                  <a:schemeClr val="accent4">
                    <a:lumMod val="50000"/>
                  </a:schemeClr>
                </a:solidFill>
              </a:rPr>
              <a:t>QoS</a:t>
            </a:r>
            <a:r>
              <a:rPr lang="es-MX" b="1" dirty="0">
                <a:solidFill>
                  <a:schemeClr val="accent4">
                    <a:lumMod val="50000"/>
                  </a:schemeClr>
                </a:solidFill>
              </a:rPr>
              <a:t>) </a:t>
            </a:r>
          </a:p>
          <a:p>
            <a:pPr eaLnBrk="1" fontAlgn="auto" hangingPunct="1">
              <a:spcAft>
                <a:spcPts val="0"/>
              </a:spcAft>
              <a:defRPr/>
            </a:pPr>
            <a:r>
              <a:rPr lang="es-MX" sz="2000" dirty="0">
                <a:solidFill>
                  <a:schemeClr val="accent4">
                    <a:lumMod val="50000"/>
                  </a:schemeClr>
                </a:solidFill>
              </a:rPr>
              <a:t>ITESM Campus Querétaro</a:t>
            </a:r>
          </a:p>
        </p:txBody>
      </p:sp>
      <p:pic>
        <p:nvPicPr>
          <p:cNvPr id="5" name="Imagen 4" descr="Diagrama&#10;&#10;Descripción generada automáticamente con confianza media">
            <a:extLst>
              <a:ext uri="{FF2B5EF4-FFF2-40B4-BE49-F238E27FC236}">
                <a16:creationId xmlns:a16="http://schemas.microsoft.com/office/drawing/2014/main" id="{BB7464BE-D2F2-C6CA-8540-10F401631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089" y="3284984"/>
            <a:ext cx="5019821" cy="3111384"/>
          </a:xfrm>
          <a:prstGeom prst="rect">
            <a:avLst/>
          </a:prstGeom>
        </p:spPr>
      </p:pic>
    </p:spTree>
    <p:extLst>
      <p:ext uri="{BB962C8B-B14F-4D97-AF65-F5344CB8AC3E}">
        <p14:creationId xmlns:p14="http://schemas.microsoft.com/office/powerpoint/2010/main" val="129353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9833350-029F-C062-0CA3-9A371108E775}"/>
              </a:ext>
            </a:extLst>
          </p:cNvPr>
          <p:cNvPicPr>
            <a:picLocks noChangeAspect="1"/>
          </p:cNvPicPr>
          <p:nvPr/>
        </p:nvPicPr>
        <p:blipFill>
          <a:blip r:embed="rId3"/>
          <a:stretch>
            <a:fillRect/>
          </a:stretch>
        </p:blipFill>
        <p:spPr>
          <a:xfrm>
            <a:off x="302940" y="3212976"/>
            <a:ext cx="8538119" cy="3003358"/>
          </a:xfrm>
          <a:prstGeom prst="rect">
            <a:avLst/>
          </a:prstGeom>
        </p:spPr>
      </p:pic>
      <p:sp>
        <p:nvSpPr>
          <p:cNvPr id="2" name="Content Placeholder 1"/>
          <p:cNvSpPr>
            <a:spLocks noGrp="1"/>
          </p:cNvSpPr>
          <p:nvPr>
            <p:ph idx="1"/>
          </p:nvPr>
        </p:nvSpPr>
        <p:spPr>
          <a:xfrm>
            <a:off x="179512" y="1180721"/>
            <a:ext cx="8784976" cy="2248279"/>
          </a:xfrm>
        </p:spPr>
        <p:txBody>
          <a:bodyPr/>
          <a:lstStyle/>
          <a:p>
            <a:pPr indent="0" algn="just">
              <a:lnSpc>
                <a:spcPct val="150000"/>
              </a:lnSpc>
              <a:spcBef>
                <a:spcPts val="0"/>
              </a:spcBef>
            </a:pPr>
            <a:r>
              <a:rPr lang="es-ES" sz="1800" b="1" dirty="0" err="1">
                <a:solidFill>
                  <a:schemeClr val="tx1">
                    <a:lumMod val="95000"/>
                    <a:lumOff val="5000"/>
                  </a:schemeClr>
                </a:solidFill>
                <a:latin typeface="Arial" panose="020B0604020202020204" pitchFamily="34" charset="0"/>
                <a:cs typeface="Arial" panose="020B0604020202020204" pitchFamily="34" charset="0"/>
              </a:rPr>
              <a:t>QoS</a:t>
            </a:r>
            <a:r>
              <a:rPr lang="es-ES" sz="1800" dirty="0">
                <a:solidFill>
                  <a:schemeClr val="tx1">
                    <a:lumMod val="95000"/>
                    <a:lumOff val="5000"/>
                  </a:schemeClr>
                </a:solidFill>
                <a:latin typeface="Arial" panose="020B0604020202020204" pitchFamily="34" charset="0"/>
                <a:cs typeface="Arial" panose="020B0604020202020204" pitchFamily="34" charset="0"/>
              </a:rPr>
              <a:t> es un conjunto de herramientas utilizadas por los dispositivos de red para aplicar diferente trato a diferentes paquetes. Ciertos tipos de tráfico reciben un tratamiento de mayor prioridad y otros tipos de tráfico reciben un tratamiento de menor prioridad.</a:t>
            </a:r>
            <a:endParaRPr lang="en-US" sz="2600"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spTree>
    <p:extLst>
      <p:ext uri="{BB962C8B-B14F-4D97-AF65-F5344CB8AC3E}">
        <p14:creationId xmlns:p14="http://schemas.microsoft.com/office/powerpoint/2010/main" val="356722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700808"/>
            <a:ext cx="7575748" cy="2608319"/>
          </a:xfrm>
        </p:spPr>
        <p:txBody>
          <a:bodyPr/>
          <a:lstStyle/>
          <a:p>
            <a:pPr indent="0" algn="just">
              <a:lnSpc>
                <a:spcPct val="150000"/>
              </a:lnSpc>
              <a:spcBef>
                <a:spcPts val="0"/>
              </a:spcBef>
            </a:pPr>
            <a:r>
              <a:rPr lang="es-ES" sz="1800" b="1" dirty="0" err="1">
                <a:solidFill>
                  <a:schemeClr val="tx1">
                    <a:lumMod val="95000"/>
                    <a:lumOff val="5000"/>
                  </a:schemeClr>
                </a:solidFill>
                <a:latin typeface="Arial" panose="020B0604020202020204" pitchFamily="34" charset="0"/>
                <a:cs typeface="Arial" panose="020B0604020202020204" pitchFamily="34" charset="0"/>
              </a:rPr>
              <a:t>QoS</a:t>
            </a:r>
            <a:r>
              <a:rPr lang="es-ES" sz="1800" b="1" dirty="0">
                <a:solidFill>
                  <a:schemeClr val="tx1">
                    <a:lumMod val="95000"/>
                    <a:lumOff val="5000"/>
                  </a:schemeClr>
                </a:solidFill>
                <a:latin typeface="Arial" panose="020B0604020202020204" pitchFamily="34" charset="0"/>
                <a:cs typeface="Arial" panose="020B0604020202020204" pitchFamily="34" charset="0"/>
              </a:rPr>
              <a:t> </a:t>
            </a:r>
            <a:r>
              <a:rPr lang="es-ES" sz="1800" dirty="0">
                <a:solidFill>
                  <a:schemeClr val="tx1">
                    <a:lumMod val="95000"/>
                    <a:lumOff val="5000"/>
                  </a:schemeClr>
                </a:solidFill>
                <a:latin typeface="Arial" panose="020B0604020202020204" pitchFamily="34" charset="0"/>
                <a:cs typeface="Arial" panose="020B0604020202020204" pitchFamily="34" charset="0"/>
              </a:rPr>
              <a:t>se utiliza para gestionar las siguientes características del tráfico de red:</a:t>
            </a:r>
          </a:p>
          <a:p>
            <a:pPr marL="628590" indent="-342900" algn="just">
              <a:lnSpc>
                <a:spcPct val="150000"/>
              </a:lnSpc>
              <a:spcBef>
                <a:spcPts val="0"/>
              </a:spcBef>
              <a:buAutoNum type="arabicParenR"/>
            </a:pPr>
            <a:r>
              <a:rPr lang="es-ES" sz="1800" b="1" dirty="0">
                <a:solidFill>
                  <a:schemeClr val="accent6">
                    <a:lumMod val="75000"/>
                  </a:schemeClr>
                </a:solidFill>
                <a:latin typeface="Arial" panose="020B0604020202020204" pitchFamily="34" charset="0"/>
                <a:cs typeface="Arial" panose="020B0604020202020204" pitchFamily="34" charset="0"/>
              </a:rPr>
              <a:t>Ancho de banda</a:t>
            </a:r>
          </a:p>
          <a:p>
            <a:pPr marL="628590" indent="-342900" algn="just">
              <a:lnSpc>
                <a:spcPct val="150000"/>
              </a:lnSpc>
              <a:spcBef>
                <a:spcPts val="0"/>
              </a:spcBef>
              <a:buFont typeface="Arial"/>
              <a:buAutoNum type="arabicParenR"/>
            </a:pPr>
            <a:r>
              <a:rPr lang="es-ES" sz="1800" b="1" dirty="0">
                <a:solidFill>
                  <a:schemeClr val="accent6">
                    <a:lumMod val="75000"/>
                  </a:schemeClr>
                </a:solidFill>
                <a:latin typeface="Arial" panose="020B0604020202020204" pitchFamily="34" charset="0"/>
                <a:cs typeface="Arial" panose="020B0604020202020204" pitchFamily="34" charset="0"/>
              </a:rPr>
              <a:t>Demora (</a:t>
            </a:r>
            <a:r>
              <a:rPr lang="es-ES" sz="1800" b="1" dirty="0" err="1">
                <a:solidFill>
                  <a:schemeClr val="accent6">
                    <a:lumMod val="75000"/>
                  </a:schemeClr>
                </a:solidFill>
                <a:latin typeface="Arial" panose="020B0604020202020204" pitchFamily="34" charset="0"/>
                <a:cs typeface="Arial" panose="020B0604020202020204" pitchFamily="34" charset="0"/>
              </a:rPr>
              <a:t>Delay</a:t>
            </a:r>
            <a:r>
              <a:rPr lang="es-ES" sz="1800" b="1" dirty="0">
                <a:solidFill>
                  <a:schemeClr val="accent6">
                    <a:lumMod val="75000"/>
                  </a:schemeClr>
                </a:solidFill>
                <a:latin typeface="Arial" panose="020B0604020202020204" pitchFamily="34" charset="0"/>
                <a:cs typeface="Arial" panose="020B0604020202020204" pitchFamily="34" charset="0"/>
              </a:rPr>
              <a:t>) </a:t>
            </a:r>
          </a:p>
          <a:p>
            <a:pPr marL="628590" indent="-342900" algn="just">
              <a:lnSpc>
                <a:spcPct val="150000"/>
              </a:lnSpc>
              <a:spcBef>
                <a:spcPts val="0"/>
              </a:spcBef>
              <a:buFont typeface="Arial"/>
              <a:buAutoNum type="arabicParenR"/>
            </a:pPr>
            <a:r>
              <a:rPr lang="es-ES" sz="1800" b="1" dirty="0" err="1">
                <a:solidFill>
                  <a:schemeClr val="accent6">
                    <a:lumMod val="75000"/>
                  </a:schemeClr>
                </a:solidFill>
                <a:latin typeface="Arial" panose="020B0604020202020204" pitchFamily="34" charset="0"/>
                <a:cs typeface="Arial" panose="020B0604020202020204" pitchFamily="34" charset="0"/>
              </a:rPr>
              <a:t>Jitter</a:t>
            </a:r>
            <a:r>
              <a:rPr lang="es-ES" sz="1800" b="1" dirty="0">
                <a:solidFill>
                  <a:schemeClr val="accent6">
                    <a:lumMod val="75000"/>
                  </a:schemeClr>
                </a:solidFill>
                <a:latin typeface="Arial" panose="020B0604020202020204" pitchFamily="34" charset="0"/>
                <a:cs typeface="Arial" panose="020B0604020202020204" pitchFamily="34" charset="0"/>
              </a:rPr>
              <a:t> </a:t>
            </a:r>
          </a:p>
          <a:p>
            <a:pPr marL="628590" indent="-342900" algn="just">
              <a:lnSpc>
                <a:spcPct val="150000"/>
              </a:lnSpc>
              <a:spcBef>
                <a:spcPts val="0"/>
              </a:spcBef>
              <a:buFont typeface="Arial"/>
              <a:buAutoNum type="arabicParenR"/>
            </a:pPr>
            <a:r>
              <a:rPr lang="es-ES" sz="1800" b="1" dirty="0" err="1">
                <a:solidFill>
                  <a:schemeClr val="accent6">
                    <a:lumMod val="75000"/>
                  </a:schemeClr>
                </a:solidFill>
                <a:latin typeface="Arial" panose="020B0604020202020204" pitchFamily="34" charset="0"/>
                <a:cs typeface="Arial" panose="020B0604020202020204" pitchFamily="34" charset="0"/>
              </a:rPr>
              <a:t>Loss</a:t>
            </a:r>
            <a:endParaRPr lang="en-US" sz="2600"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Características del tráfico de red</a:t>
            </a:r>
          </a:p>
        </p:txBody>
      </p:sp>
      <p:pic>
        <p:nvPicPr>
          <p:cNvPr id="8" name="Imagen 7">
            <a:extLst>
              <a:ext uri="{FF2B5EF4-FFF2-40B4-BE49-F238E27FC236}">
                <a16:creationId xmlns:a16="http://schemas.microsoft.com/office/drawing/2014/main" id="{128943F3-BAC6-D39C-E4EA-F473C1621574}"/>
              </a:ext>
            </a:extLst>
          </p:cNvPr>
          <p:cNvPicPr>
            <a:picLocks noChangeAspect="1"/>
          </p:cNvPicPr>
          <p:nvPr/>
        </p:nvPicPr>
        <p:blipFill>
          <a:blip r:embed="rId3"/>
          <a:stretch>
            <a:fillRect/>
          </a:stretch>
        </p:blipFill>
        <p:spPr>
          <a:xfrm>
            <a:off x="4003721" y="3068960"/>
            <a:ext cx="4111579" cy="2876733"/>
          </a:xfrm>
          <a:prstGeom prst="rect">
            <a:avLst/>
          </a:prstGeom>
        </p:spPr>
      </p:pic>
    </p:spTree>
    <p:extLst>
      <p:ext uri="{BB962C8B-B14F-4D97-AF65-F5344CB8AC3E}">
        <p14:creationId xmlns:p14="http://schemas.microsoft.com/office/powerpoint/2010/main" val="388695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80721"/>
            <a:ext cx="8590279" cy="2608319"/>
          </a:xfrm>
        </p:spPr>
        <p:txBody>
          <a:bodyPr/>
          <a:lstStyle/>
          <a:p>
            <a:pPr marL="628590" indent="-342900" algn="just">
              <a:lnSpc>
                <a:spcPct val="150000"/>
              </a:lnSpc>
              <a:spcBef>
                <a:spcPts val="0"/>
              </a:spcBef>
              <a:buAutoNum type="arabicParenR"/>
            </a:pPr>
            <a:r>
              <a:rPr lang="es-ES" sz="1800" b="1" dirty="0">
                <a:solidFill>
                  <a:schemeClr val="accent6">
                    <a:lumMod val="75000"/>
                  </a:schemeClr>
                </a:solidFill>
                <a:latin typeface="Arial" panose="020B0604020202020204" pitchFamily="34" charset="0"/>
                <a:cs typeface="Arial" panose="020B0604020202020204" pitchFamily="34" charset="0"/>
              </a:rPr>
              <a:t>Ancho de banda</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Se refiere a la capacidad total del enlace y se mide en bits por segundo (por ejemplo Kbps, Mbps, Gbps, </a:t>
            </a:r>
            <a:r>
              <a:rPr lang="es-ES" sz="1800" dirty="0" err="1">
                <a:solidFill>
                  <a:schemeClr val="tx1">
                    <a:lumMod val="95000"/>
                    <a:lumOff val="5000"/>
                  </a:schemeClr>
                </a:solidFill>
                <a:latin typeface="Arial" panose="020B0604020202020204" pitchFamily="34" charset="0"/>
                <a:cs typeface="Arial" panose="020B0604020202020204" pitchFamily="34" charset="0"/>
              </a:rPr>
              <a:t>etc</a:t>
            </a:r>
            <a:r>
              <a:rPr lang="es-ES" sz="1800" dirty="0">
                <a:solidFill>
                  <a:schemeClr val="tx1">
                    <a:lumMod val="95000"/>
                    <a:lumOff val="5000"/>
                  </a:schemeClr>
                </a:solidFill>
                <a:latin typeface="Arial" panose="020B0604020202020204" pitchFamily="34" charset="0"/>
                <a:cs typeface="Arial" panose="020B0604020202020204" pitchFamily="34" charset="0"/>
              </a:rPr>
              <a:t>).</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Las herramientas de </a:t>
            </a:r>
            <a:r>
              <a:rPr lang="es-ES" sz="1800" b="1" dirty="0" err="1">
                <a:solidFill>
                  <a:schemeClr val="tx1">
                    <a:lumMod val="95000"/>
                    <a:lumOff val="5000"/>
                  </a:schemeClr>
                </a:solidFill>
                <a:latin typeface="Arial" panose="020B0604020202020204" pitchFamily="34" charset="0"/>
                <a:cs typeface="Arial" panose="020B0604020202020204" pitchFamily="34" charset="0"/>
              </a:rPr>
              <a:t>QoS</a:t>
            </a:r>
            <a:r>
              <a:rPr lang="es-ES" sz="1800" dirty="0">
                <a:solidFill>
                  <a:schemeClr val="tx1">
                    <a:lumMod val="95000"/>
                    <a:lumOff val="5000"/>
                  </a:schemeClr>
                </a:solidFill>
                <a:latin typeface="Arial" panose="020B0604020202020204" pitchFamily="34" charset="0"/>
                <a:cs typeface="Arial" panose="020B0604020202020204" pitchFamily="34" charset="0"/>
              </a:rPr>
              <a:t> le permiten </a:t>
            </a:r>
            <a:r>
              <a:rPr lang="es-ES" sz="1800" b="1" dirty="0">
                <a:solidFill>
                  <a:srgbClr val="00B0F0"/>
                </a:solidFill>
                <a:latin typeface="Arial" panose="020B0604020202020204" pitchFamily="34" charset="0"/>
                <a:cs typeface="Arial" panose="020B0604020202020204" pitchFamily="34" charset="0"/>
              </a:rPr>
              <a:t>reservar una cierta cantidad de ancho de banda de un enlace para tipos específicos de tráfico. </a:t>
            </a:r>
          </a:p>
          <a:p>
            <a:pPr marL="571440" indent="-285750" algn="just">
              <a:lnSpc>
                <a:spcPct val="150000"/>
              </a:lnSpc>
              <a:spcBef>
                <a:spcPts val="0"/>
              </a:spcBef>
              <a:buFont typeface="Arial" panose="020B0604020202020204" pitchFamily="34" charset="0"/>
              <a:buChar char="•"/>
            </a:pPr>
            <a:endParaRPr lang="en-US" sz="2600"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Ancho de banda - </a:t>
            </a:r>
            <a:r>
              <a:rPr lang="es-ES_tradnl" altLang="es-MX" sz="1800" b="1" dirty="0" err="1">
                <a:solidFill>
                  <a:schemeClr val="accent3">
                    <a:lumMod val="75000"/>
                  </a:schemeClr>
                </a:solidFill>
                <a:latin typeface="Dom Casual" charset="0"/>
              </a:rPr>
              <a:t>Bandwidth</a:t>
            </a:r>
            <a:endParaRPr lang="es-ES_tradnl" altLang="es-MX" sz="1800" b="1" dirty="0">
              <a:solidFill>
                <a:schemeClr val="accent3">
                  <a:lumMod val="75000"/>
                </a:schemeClr>
              </a:solidFill>
              <a:latin typeface="Dom Casual" charset="0"/>
            </a:endParaRPr>
          </a:p>
        </p:txBody>
      </p:sp>
      <p:pic>
        <p:nvPicPr>
          <p:cNvPr id="8" name="Imagen 7">
            <a:extLst>
              <a:ext uri="{FF2B5EF4-FFF2-40B4-BE49-F238E27FC236}">
                <a16:creationId xmlns:a16="http://schemas.microsoft.com/office/drawing/2014/main" id="{128943F3-BAC6-D39C-E4EA-F473C1621574}"/>
              </a:ext>
            </a:extLst>
          </p:cNvPr>
          <p:cNvPicPr>
            <a:picLocks noChangeAspect="1"/>
          </p:cNvPicPr>
          <p:nvPr/>
        </p:nvPicPr>
        <p:blipFill>
          <a:blip r:embed="rId3"/>
          <a:stretch>
            <a:fillRect/>
          </a:stretch>
        </p:blipFill>
        <p:spPr>
          <a:xfrm>
            <a:off x="4658215" y="3539486"/>
            <a:ext cx="4111579" cy="2876733"/>
          </a:xfrm>
          <a:prstGeom prst="rect">
            <a:avLst/>
          </a:prstGeom>
        </p:spPr>
      </p:pic>
      <p:sp>
        <p:nvSpPr>
          <p:cNvPr id="9" name="Content Placeholder 1">
            <a:extLst>
              <a:ext uri="{FF2B5EF4-FFF2-40B4-BE49-F238E27FC236}">
                <a16:creationId xmlns:a16="http://schemas.microsoft.com/office/drawing/2014/main" id="{333B5D2B-B544-E820-4461-3527D05B7EBA}"/>
              </a:ext>
            </a:extLst>
          </p:cNvPr>
          <p:cNvSpPr txBox="1">
            <a:spLocks/>
          </p:cNvSpPr>
          <p:nvPr/>
        </p:nvSpPr>
        <p:spPr>
          <a:xfrm>
            <a:off x="467543" y="3673692"/>
            <a:ext cx="4018243" cy="2608319"/>
          </a:xfrm>
          <a:prstGeom prst="rect">
            <a:avLst/>
          </a:prstGeom>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Por ejemplo, se podría reservar el </a:t>
            </a:r>
            <a:r>
              <a:rPr lang="es-ES" sz="1800" b="1" dirty="0">
                <a:solidFill>
                  <a:schemeClr val="tx1">
                    <a:lumMod val="95000"/>
                    <a:lumOff val="5000"/>
                  </a:schemeClr>
                </a:solidFill>
                <a:latin typeface="Arial" panose="020B0604020202020204" pitchFamily="34" charset="0"/>
                <a:cs typeface="Arial" panose="020B0604020202020204" pitchFamily="34" charset="0"/>
              </a:rPr>
              <a:t>20% </a:t>
            </a:r>
            <a:r>
              <a:rPr lang="es-ES" sz="1800" dirty="0">
                <a:solidFill>
                  <a:schemeClr val="tx1">
                    <a:lumMod val="95000"/>
                    <a:lumOff val="5000"/>
                  </a:schemeClr>
                </a:solidFill>
                <a:latin typeface="Arial" panose="020B0604020202020204" pitchFamily="34" charset="0"/>
                <a:cs typeface="Arial" panose="020B0604020202020204" pitchFamily="34" charset="0"/>
              </a:rPr>
              <a:t>del ancho de banda del enlace para el tráfico de voz, el </a:t>
            </a:r>
            <a:r>
              <a:rPr lang="es-ES" sz="1800" b="1" dirty="0">
                <a:solidFill>
                  <a:schemeClr val="tx1">
                    <a:lumMod val="95000"/>
                    <a:lumOff val="5000"/>
                  </a:schemeClr>
                </a:solidFill>
                <a:latin typeface="Arial" panose="020B0604020202020204" pitchFamily="34" charset="0"/>
                <a:cs typeface="Arial" panose="020B0604020202020204" pitchFamily="34" charset="0"/>
              </a:rPr>
              <a:t>30% </a:t>
            </a:r>
            <a:r>
              <a:rPr lang="es-ES" sz="1800" dirty="0">
                <a:solidFill>
                  <a:schemeClr val="tx1">
                    <a:lumMod val="95000"/>
                    <a:lumOff val="5000"/>
                  </a:schemeClr>
                </a:solidFill>
                <a:latin typeface="Arial" panose="020B0604020202020204" pitchFamily="34" charset="0"/>
                <a:cs typeface="Arial" panose="020B0604020202020204" pitchFamily="34" charset="0"/>
              </a:rPr>
              <a:t>para tipos específicos de tráfico de datos y dejar el </a:t>
            </a:r>
            <a:r>
              <a:rPr lang="es-ES" sz="1800" b="1" dirty="0">
                <a:solidFill>
                  <a:schemeClr val="tx1">
                    <a:lumMod val="95000"/>
                    <a:lumOff val="5000"/>
                  </a:schemeClr>
                </a:solidFill>
                <a:latin typeface="Arial" panose="020B0604020202020204" pitchFamily="34" charset="0"/>
                <a:cs typeface="Arial" panose="020B0604020202020204" pitchFamily="34" charset="0"/>
              </a:rPr>
              <a:t>50%</a:t>
            </a:r>
            <a:r>
              <a:rPr lang="es-ES" sz="1800" dirty="0">
                <a:solidFill>
                  <a:schemeClr val="tx1">
                    <a:lumMod val="95000"/>
                    <a:lumOff val="5000"/>
                  </a:schemeClr>
                </a:solidFill>
                <a:latin typeface="Arial" panose="020B0604020202020204" pitchFamily="34" charset="0"/>
                <a:cs typeface="Arial" panose="020B0604020202020204" pitchFamily="34" charset="0"/>
              </a:rPr>
              <a:t> para el resto del tráfico.</a:t>
            </a:r>
          </a:p>
          <a:p>
            <a:pPr marL="571440" indent="-285750" algn="just">
              <a:lnSpc>
                <a:spcPct val="150000"/>
              </a:lnSpc>
              <a:spcBef>
                <a:spcPts val="0"/>
              </a:spcBef>
              <a:buFont typeface="Arial" panose="020B0604020202020204" pitchFamily="34" charset="0"/>
              <a:buChar char="•"/>
            </a:pPr>
            <a:endParaRPr lang="es-ES" sz="1800" dirty="0">
              <a:solidFill>
                <a:schemeClr val="tx1">
                  <a:lumMod val="95000"/>
                  <a:lumOff val="5000"/>
                </a:schemeClr>
              </a:solidFill>
              <a:latin typeface="Arial" panose="020B0604020202020204" pitchFamily="34" charset="0"/>
              <a:cs typeface="Arial" panose="020B0604020202020204" pitchFamily="34" charset="0"/>
            </a:endParaRPr>
          </a:p>
          <a:p>
            <a:pPr marL="571440" indent="-285750" algn="just">
              <a:lnSpc>
                <a:spcPct val="150000"/>
              </a:lnSpc>
              <a:spcBef>
                <a:spcPts val="0"/>
              </a:spcBef>
              <a:buFont typeface="Arial" panose="020B0604020202020204" pitchFamily="34" charset="0"/>
              <a:buChar char="•"/>
            </a:pPr>
            <a:endParaRPr lang="en-US" sz="260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95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340768"/>
            <a:ext cx="8590279" cy="2608319"/>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2) Demora (</a:t>
            </a:r>
            <a:r>
              <a:rPr lang="es-ES" sz="1800" b="1" dirty="0" err="1">
                <a:solidFill>
                  <a:schemeClr val="accent6">
                    <a:lumMod val="75000"/>
                  </a:schemeClr>
                </a:solidFill>
                <a:latin typeface="Arial" panose="020B0604020202020204" pitchFamily="34" charset="0"/>
                <a:cs typeface="Arial" panose="020B0604020202020204" pitchFamily="34" charset="0"/>
              </a:rPr>
              <a:t>Delay</a:t>
            </a:r>
            <a:r>
              <a:rPr lang="es-ES" sz="1800" b="1" dirty="0">
                <a:solidFill>
                  <a:schemeClr val="accent6">
                    <a:lumMod val="75000"/>
                  </a:schemeClr>
                </a:solidFill>
                <a:latin typeface="Arial" panose="020B0604020202020204" pitchFamily="34" charset="0"/>
                <a:cs typeface="Arial" panose="020B0604020202020204" pitchFamily="34" charset="0"/>
              </a:rPr>
              <a:t>)  </a:t>
            </a:r>
          </a:p>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    Hay dos formas principales de medir el retraso.</a:t>
            </a:r>
          </a:p>
          <a:p>
            <a:pPr marL="896938" indent="-358775" algn="just">
              <a:lnSpc>
                <a:spcPct val="150000"/>
              </a:lnSpc>
              <a:spcBef>
                <a:spcPts val="0"/>
              </a:spcBef>
              <a:buFont typeface="+mj-lt"/>
              <a:buAutoNum type="alphaLcParenR"/>
            </a:pPr>
            <a:r>
              <a:rPr lang="es-ES" sz="1800" dirty="0">
                <a:solidFill>
                  <a:schemeClr val="tx1">
                    <a:lumMod val="95000"/>
                    <a:lumOff val="5000"/>
                  </a:schemeClr>
                </a:solidFill>
                <a:latin typeface="Arial" panose="020B0604020202020204" pitchFamily="34" charset="0"/>
                <a:cs typeface="Arial" panose="020B0604020202020204" pitchFamily="34" charset="0"/>
              </a:rPr>
              <a:t>La cantidad de tiempo que tarda el tráfico en ir del origen al destino = </a:t>
            </a:r>
            <a:r>
              <a:rPr lang="es-ES" sz="1800" b="1" dirty="0">
                <a:solidFill>
                  <a:srgbClr val="00B0F0"/>
                </a:solidFill>
                <a:latin typeface="Arial" panose="020B0604020202020204" pitchFamily="34" charset="0"/>
                <a:cs typeface="Arial" panose="020B0604020202020204" pitchFamily="34" charset="0"/>
              </a:rPr>
              <a:t>Demora en un solo sentido (</a:t>
            </a:r>
            <a:r>
              <a:rPr lang="es-ES" sz="1800" b="1" dirty="0" err="1">
                <a:solidFill>
                  <a:srgbClr val="00B0F0"/>
                </a:solidFill>
                <a:latin typeface="Arial" panose="020B0604020202020204" pitchFamily="34" charset="0"/>
                <a:cs typeface="Arial" panose="020B0604020202020204" pitchFamily="34" charset="0"/>
              </a:rPr>
              <a:t>one-way</a:t>
            </a:r>
            <a:r>
              <a:rPr lang="es-ES" sz="1800" b="1" dirty="0">
                <a:solidFill>
                  <a:srgbClr val="00B0F0"/>
                </a:solidFill>
                <a:latin typeface="Arial" panose="020B0604020202020204" pitchFamily="34" charset="0"/>
                <a:cs typeface="Arial" panose="020B0604020202020204" pitchFamily="34" charset="0"/>
              </a:rPr>
              <a:t> </a:t>
            </a:r>
            <a:r>
              <a:rPr lang="es-ES" sz="1800" b="1" dirty="0" err="1">
                <a:solidFill>
                  <a:srgbClr val="00B0F0"/>
                </a:solidFill>
                <a:latin typeface="Arial" panose="020B0604020202020204" pitchFamily="34" charset="0"/>
                <a:cs typeface="Arial" panose="020B0604020202020204" pitchFamily="34" charset="0"/>
              </a:rPr>
              <a:t>delay</a:t>
            </a:r>
            <a:r>
              <a:rPr lang="es-ES" sz="1800" b="1" dirty="0">
                <a:solidFill>
                  <a:srgbClr val="00B0F0"/>
                </a:solidFill>
                <a:latin typeface="Arial" panose="020B0604020202020204" pitchFamily="34" charset="0"/>
                <a:cs typeface="Arial" panose="020B0604020202020204" pitchFamily="34" charset="0"/>
              </a:rPr>
              <a:t>) </a:t>
            </a:r>
          </a:p>
          <a:p>
            <a:pPr marL="1255713" lvl="1" indent="-358775"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La cantidad de tiempo que tarda un paquete desde el teléfono 1 en llegar al teléfono 2 se denomina demora unidireccional.</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Demora - </a:t>
            </a:r>
            <a:r>
              <a:rPr lang="es-ES_tradnl" altLang="es-MX" sz="1800" b="1" dirty="0" err="1">
                <a:solidFill>
                  <a:schemeClr val="accent3">
                    <a:lumMod val="75000"/>
                  </a:schemeClr>
                </a:solidFill>
                <a:latin typeface="Dom Casual" charset="0"/>
              </a:rPr>
              <a:t>Delay</a:t>
            </a:r>
            <a:endParaRPr lang="es-ES_tradnl" altLang="es-MX" sz="1800" b="1" dirty="0">
              <a:solidFill>
                <a:schemeClr val="accent3">
                  <a:lumMod val="75000"/>
                </a:schemeClr>
              </a:solidFill>
              <a:latin typeface="Dom Casual" charset="0"/>
            </a:endParaRPr>
          </a:p>
        </p:txBody>
      </p:sp>
      <p:pic>
        <p:nvPicPr>
          <p:cNvPr id="13" name="Imagen 12">
            <a:extLst>
              <a:ext uri="{FF2B5EF4-FFF2-40B4-BE49-F238E27FC236}">
                <a16:creationId xmlns:a16="http://schemas.microsoft.com/office/drawing/2014/main" id="{848DCE5A-B05B-A69C-C728-F2BF7E4DEB00}"/>
              </a:ext>
            </a:extLst>
          </p:cNvPr>
          <p:cNvPicPr>
            <a:picLocks noChangeAspect="1"/>
          </p:cNvPicPr>
          <p:nvPr/>
        </p:nvPicPr>
        <p:blipFill>
          <a:blip r:embed="rId3"/>
          <a:stretch>
            <a:fillRect/>
          </a:stretch>
        </p:blipFill>
        <p:spPr>
          <a:xfrm>
            <a:off x="2836" y="4221088"/>
            <a:ext cx="9141164" cy="1663087"/>
          </a:xfrm>
          <a:prstGeom prst="rect">
            <a:avLst/>
          </a:prstGeom>
        </p:spPr>
      </p:pic>
    </p:spTree>
    <p:extLst>
      <p:ext uri="{BB962C8B-B14F-4D97-AF65-F5344CB8AC3E}">
        <p14:creationId xmlns:p14="http://schemas.microsoft.com/office/powerpoint/2010/main" val="106411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2" y="1556793"/>
            <a:ext cx="8590279" cy="2088232"/>
          </a:xfrm>
        </p:spPr>
        <p:txBody>
          <a:bodyPr/>
          <a:lstStyle/>
          <a:p>
            <a:pPr marL="628590" indent="-342900" algn="just">
              <a:lnSpc>
                <a:spcPct val="150000"/>
              </a:lnSpc>
              <a:spcBef>
                <a:spcPts val="0"/>
              </a:spcBef>
              <a:buFont typeface="+mj-lt"/>
              <a:buAutoNum type="alphaLcParenR" startAt="2"/>
            </a:pPr>
            <a:r>
              <a:rPr lang="es-ES" sz="1800" dirty="0">
                <a:solidFill>
                  <a:schemeClr val="tx1">
                    <a:lumMod val="95000"/>
                    <a:lumOff val="5000"/>
                  </a:schemeClr>
                </a:solidFill>
                <a:latin typeface="Arial" panose="020B0604020202020204" pitchFamily="34" charset="0"/>
                <a:cs typeface="Arial" panose="020B0604020202020204" pitchFamily="34" charset="0"/>
              </a:rPr>
              <a:t>La cantidad de tiempo que tarda el tráfico en ir del origen al destino y regresar = </a:t>
            </a:r>
            <a:r>
              <a:rPr lang="es-ES" sz="1800" b="1" dirty="0">
                <a:solidFill>
                  <a:srgbClr val="00B0F0"/>
                </a:solidFill>
                <a:latin typeface="Arial" panose="020B0604020202020204" pitchFamily="34" charset="0"/>
                <a:cs typeface="Arial" panose="020B0604020202020204" pitchFamily="34" charset="0"/>
              </a:rPr>
              <a:t>Demora bidireccional (</a:t>
            </a:r>
            <a:r>
              <a:rPr lang="es-ES" sz="1800" b="1" dirty="0" err="1">
                <a:solidFill>
                  <a:srgbClr val="00B0F0"/>
                </a:solidFill>
                <a:latin typeface="Arial" panose="020B0604020202020204" pitchFamily="34" charset="0"/>
                <a:cs typeface="Arial" panose="020B0604020202020204" pitchFamily="34" charset="0"/>
              </a:rPr>
              <a:t>two-way</a:t>
            </a:r>
            <a:r>
              <a:rPr lang="es-ES" sz="1800" b="1" dirty="0">
                <a:solidFill>
                  <a:srgbClr val="00B0F0"/>
                </a:solidFill>
                <a:latin typeface="Arial" panose="020B0604020202020204" pitchFamily="34" charset="0"/>
                <a:cs typeface="Arial" panose="020B0604020202020204" pitchFamily="34" charset="0"/>
              </a:rPr>
              <a:t> </a:t>
            </a:r>
            <a:r>
              <a:rPr lang="es-ES" sz="1800" b="1" dirty="0" err="1">
                <a:solidFill>
                  <a:srgbClr val="00B0F0"/>
                </a:solidFill>
                <a:latin typeface="Arial" panose="020B0604020202020204" pitchFamily="34" charset="0"/>
                <a:cs typeface="Arial" panose="020B0604020202020204" pitchFamily="34" charset="0"/>
              </a:rPr>
              <a:t>delay</a:t>
            </a:r>
            <a:r>
              <a:rPr lang="es-ES" sz="1800" b="1" dirty="0">
                <a:solidFill>
                  <a:srgbClr val="00B0F0"/>
                </a:solidFill>
                <a:latin typeface="Arial" panose="020B0604020202020204" pitchFamily="34" charset="0"/>
                <a:cs typeface="Arial" panose="020B0604020202020204" pitchFamily="34" charset="0"/>
              </a:rPr>
              <a:t>) </a:t>
            </a:r>
          </a:p>
          <a:p>
            <a:pPr marL="912813" lvl="1"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No solo mide cuánto tarda un paquete en ir del teléfono 1 al teléfono 2, sino también cuánto tiempo tarda la respuesta en volver al teléfono 1.</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Demora - </a:t>
            </a:r>
            <a:r>
              <a:rPr lang="es-ES_tradnl" altLang="es-MX" sz="1800" b="1" dirty="0" err="1">
                <a:solidFill>
                  <a:schemeClr val="accent3">
                    <a:lumMod val="75000"/>
                  </a:schemeClr>
                </a:solidFill>
                <a:latin typeface="Dom Casual" charset="0"/>
              </a:rPr>
              <a:t>Delay</a:t>
            </a:r>
            <a:endParaRPr lang="es-ES_tradnl" altLang="es-MX" sz="1800" b="1" dirty="0">
              <a:solidFill>
                <a:schemeClr val="accent3">
                  <a:lumMod val="75000"/>
                </a:schemeClr>
              </a:solidFill>
              <a:latin typeface="Dom Casual" charset="0"/>
            </a:endParaRPr>
          </a:p>
        </p:txBody>
      </p:sp>
      <p:pic>
        <p:nvPicPr>
          <p:cNvPr id="15" name="Imagen 14">
            <a:extLst>
              <a:ext uri="{FF2B5EF4-FFF2-40B4-BE49-F238E27FC236}">
                <a16:creationId xmlns:a16="http://schemas.microsoft.com/office/drawing/2014/main" id="{B66CE1CC-F06F-AF30-E86D-1C5D4CC5222B}"/>
              </a:ext>
            </a:extLst>
          </p:cNvPr>
          <p:cNvPicPr>
            <a:picLocks noChangeAspect="1"/>
          </p:cNvPicPr>
          <p:nvPr/>
        </p:nvPicPr>
        <p:blipFill>
          <a:blip r:embed="rId3"/>
          <a:stretch>
            <a:fillRect/>
          </a:stretch>
        </p:blipFill>
        <p:spPr>
          <a:xfrm>
            <a:off x="0" y="3596281"/>
            <a:ext cx="9144000" cy="1704926"/>
          </a:xfrm>
          <a:prstGeom prst="rect">
            <a:avLst/>
          </a:prstGeom>
        </p:spPr>
      </p:pic>
    </p:spTree>
    <p:extLst>
      <p:ext uri="{BB962C8B-B14F-4D97-AF65-F5344CB8AC3E}">
        <p14:creationId xmlns:p14="http://schemas.microsoft.com/office/powerpoint/2010/main" val="303859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80721"/>
            <a:ext cx="8590279" cy="2608319"/>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3) </a:t>
            </a:r>
            <a:r>
              <a:rPr lang="es-ES" sz="1800" b="1" dirty="0" err="1">
                <a:solidFill>
                  <a:schemeClr val="accent6">
                    <a:lumMod val="75000"/>
                  </a:schemeClr>
                </a:solidFill>
                <a:latin typeface="Arial" panose="020B0604020202020204" pitchFamily="34" charset="0"/>
                <a:cs typeface="Arial" panose="020B0604020202020204" pitchFamily="34" charset="0"/>
              </a:rPr>
              <a:t>Jitter</a:t>
            </a:r>
            <a:endParaRPr lang="es-ES" sz="1800" dirty="0">
              <a:solidFill>
                <a:schemeClr val="tx1">
                  <a:lumMod val="95000"/>
                  <a:lumOff val="5000"/>
                </a:schemeClr>
              </a:solidFill>
              <a:latin typeface="Arial" panose="020B0604020202020204" pitchFamily="34" charset="0"/>
              <a:cs typeface="Arial" panose="020B0604020202020204" pitchFamily="34" charset="0"/>
            </a:endParaRPr>
          </a:p>
          <a:p>
            <a:pPr marL="627063"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Es la variación en el retardo unidireccional entre los paquetes enviados por la misma aplicación. </a:t>
            </a:r>
          </a:p>
          <a:p>
            <a:pPr marL="806450" indent="-179388"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Por ejemplo, si algunos paquetes llegan en 10 milisegundos, pero algunos llegan en 100 milisegundos, eso es mucha fluctuación, una gran diferencia en el tiempo que tarda cada paquete en llegar a su destino. </a:t>
            </a:r>
            <a:endParaRPr lang="es-ES" sz="1800" b="1"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Jitter</a:t>
            </a:r>
            <a:endParaRPr lang="es-ES_tradnl" altLang="es-MX" sz="1800" b="1" dirty="0">
              <a:solidFill>
                <a:schemeClr val="accent3">
                  <a:lumMod val="75000"/>
                </a:schemeClr>
              </a:solidFill>
              <a:latin typeface="Dom Casual" charset="0"/>
            </a:endParaRPr>
          </a:p>
        </p:txBody>
      </p:sp>
      <p:pic>
        <p:nvPicPr>
          <p:cNvPr id="6" name="Imagen 5">
            <a:extLst>
              <a:ext uri="{FF2B5EF4-FFF2-40B4-BE49-F238E27FC236}">
                <a16:creationId xmlns:a16="http://schemas.microsoft.com/office/drawing/2014/main" id="{DAB8B6F3-28F0-87A2-65F9-58DB04AAAB3E}"/>
              </a:ext>
            </a:extLst>
          </p:cNvPr>
          <p:cNvPicPr>
            <a:picLocks noChangeAspect="1"/>
          </p:cNvPicPr>
          <p:nvPr/>
        </p:nvPicPr>
        <p:blipFill>
          <a:blip r:embed="rId3"/>
          <a:stretch>
            <a:fillRect/>
          </a:stretch>
        </p:blipFill>
        <p:spPr>
          <a:xfrm>
            <a:off x="1619672" y="4005064"/>
            <a:ext cx="6200775" cy="1476375"/>
          </a:xfrm>
          <a:prstGeom prst="rect">
            <a:avLst/>
          </a:prstGeom>
        </p:spPr>
      </p:pic>
    </p:spTree>
    <p:extLst>
      <p:ext uri="{BB962C8B-B14F-4D97-AF65-F5344CB8AC3E}">
        <p14:creationId xmlns:p14="http://schemas.microsoft.com/office/powerpoint/2010/main" val="60004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80721"/>
            <a:ext cx="8590279" cy="2608319"/>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3) </a:t>
            </a:r>
            <a:r>
              <a:rPr lang="es-ES" sz="1800" b="1" dirty="0" err="1">
                <a:solidFill>
                  <a:schemeClr val="accent6">
                    <a:lumMod val="75000"/>
                  </a:schemeClr>
                </a:solidFill>
                <a:latin typeface="Arial" panose="020B0604020202020204" pitchFamily="34" charset="0"/>
                <a:cs typeface="Arial" panose="020B0604020202020204" pitchFamily="34" charset="0"/>
              </a:rPr>
              <a:t>Jitter</a:t>
            </a:r>
            <a:endParaRPr lang="es-ES" sz="1800" dirty="0">
              <a:solidFill>
                <a:schemeClr val="tx1">
                  <a:lumMod val="95000"/>
                  <a:lumOff val="5000"/>
                </a:schemeClr>
              </a:solidFill>
              <a:latin typeface="Arial" panose="020B0604020202020204" pitchFamily="34" charset="0"/>
              <a:cs typeface="Arial" panose="020B0604020202020204" pitchFamily="34" charset="0"/>
            </a:endParaRP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El </a:t>
            </a:r>
            <a:r>
              <a:rPr lang="es-ES" sz="1800" dirty="0" err="1">
                <a:solidFill>
                  <a:schemeClr val="tx1">
                    <a:lumMod val="95000"/>
                    <a:lumOff val="5000"/>
                  </a:schemeClr>
                </a:solidFill>
                <a:latin typeface="Arial" panose="020B0604020202020204" pitchFamily="34" charset="0"/>
                <a:cs typeface="Arial" panose="020B0604020202020204" pitchFamily="34" charset="0"/>
              </a:rPr>
              <a:t>jitter</a:t>
            </a:r>
            <a:r>
              <a:rPr lang="es-ES" sz="1800" dirty="0">
                <a:solidFill>
                  <a:schemeClr val="tx1">
                    <a:lumMod val="95000"/>
                    <a:lumOff val="5000"/>
                  </a:schemeClr>
                </a:solidFill>
                <a:latin typeface="Arial" panose="020B0604020202020204" pitchFamily="34" charset="0"/>
                <a:cs typeface="Arial" panose="020B0604020202020204" pitchFamily="34" charset="0"/>
              </a:rPr>
              <a:t> afectará negativamente la </a:t>
            </a:r>
            <a:r>
              <a:rPr lang="es-ES" sz="1800" b="1" dirty="0">
                <a:solidFill>
                  <a:schemeClr val="tx1">
                    <a:lumMod val="95000"/>
                    <a:lumOff val="5000"/>
                  </a:schemeClr>
                </a:solidFill>
                <a:latin typeface="Arial" panose="020B0604020202020204" pitchFamily="34" charset="0"/>
                <a:cs typeface="Arial" panose="020B0604020202020204" pitchFamily="34" charset="0"/>
              </a:rPr>
              <a:t>calidad de audio de las llamadas telefónicas</a:t>
            </a:r>
            <a:r>
              <a:rPr lang="es-ES" sz="1800" dirty="0">
                <a:solidFill>
                  <a:schemeClr val="tx1">
                    <a:lumMod val="95000"/>
                    <a:lumOff val="5000"/>
                  </a:schemeClr>
                </a:solidFill>
                <a:latin typeface="Arial" panose="020B0604020202020204" pitchFamily="34" charset="0"/>
                <a:cs typeface="Arial" panose="020B0604020202020204" pitchFamily="34" charset="0"/>
              </a:rPr>
              <a:t>, por lo que los teléfonos IP tienen un búfer de </a:t>
            </a:r>
            <a:r>
              <a:rPr lang="es-ES" sz="1800" dirty="0" err="1">
                <a:solidFill>
                  <a:schemeClr val="tx1">
                    <a:lumMod val="95000"/>
                    <a:lumOff val="5000"/>
                  </a:schemeClr>
                </a:solidFill>
                <a:latin typeface="Arial" panose="020B0604020202020204" pitchFamily="34" charset="0"/>
                <a:cs typeface="Arial" panose="020B0604020202020204" pitchFamily="34" charset="0"/>
              </a:rPr>
              <a:t>jitter</a:t>
            </a:r>
            <a:r>
              <a:rPr lang="es-ES" sz="1800" dirty="0">
                <a:solidFill>
                  <a:schemeClr val="tx1">
                    <a:lumMod val="95000"/>
                    <a:lumOff val="5000"/>
                  </a:schemeClr>
                </a:solidFill>
                <a:latin typeface="Arial" panose="020B0604020202020204" pitchFamily="34" charset="0"/>
                <a:cs typeface="Arial" panose="020B0604020202020204" pitchFamily="34" charset="0"/>
              </a:rPr>
              <a:t> (</a:t>
            </a:r>
            <a:r>
              <a:rPr lang="es-ES" sz="1800" dirty="0" err="1">
                <a:solidFill>
                  <a:schemeClr val="tx1">
                    <a:lumMod val="95000"/>
                    <a:lumOff val="5000"/>
                  </a:schemeClr>
                </a:solidFill>
                <a:latin typeface="Arial" panose="020B0604020202020204" pitchFamily="34" charset="0"/>
                <a:cs typeface="Arial" panose="020B0604020202020204" pitchFamily="34" charset="0"/>
              </a:rPr>
              <a:t>jitter</a:t>
            </a:r>
            <a:r>
              <a:rPr lang="es-ES" sz="1800" dirty="0">
                <a:solidFill>
                  <a:schemeClr val="tx1">
                    <a:lumMod val="95000"/>
                    <a:lumOff val="5000"/>
                  </a:schemeClr>
                </a:solidFill>
                <a:latin typeface="Arial" panose="020B0604020202020204" pitchFamily="34" charset="0"/>
                <a:cs typeface="Arial" panose="020B0604020202020204" pitchFamily="34" charset="0"/>
              </a:rPr>
              <a:t> buffer) para proporcionar un retraso fijo a los paquetes de audio. Sin embargo, si el </a:t>
            </a:r>
            <a:r>
              <a:rPr lang="es-ES" sz="1800" dirty="0" err="1">
                <a:solidFill>
                  <a:schemeClr val="tx1">
                    <a:lumMod val="95000"/>
                    <a:lumOff val="5000"/>
                  </a:schemeClr>
                </a:solidFill>
                <a:latin typeface="Arial" panose="020B0604020202020204" pitchFamily="34" charset="0"/>
                <a:cs typeface="Arial" panose="020B0604020202020204" pitchFamily="34" charset="0"/>
              </a:rPr>
              <a:t>jitter</a:t>
            </a:r>
            <a:r>
              <a:rPr lang="es-ES" sz="1800" dirty="0">
                <a:solidFill>
                  <a:schemeClr val="tx1">
                    <a:lumMod val="95000"/>
                    <a:lumOff val="5000"/>
                  </a:schemeClr>
                </a:solidFill>
                <a:latin typeface="Arial" panose="020B0604020202020204" pitchFamily="34" charset="0"/>
                <a:cs typeface="Arial" panose="020B0604020202020204" pitchFamily="34" charset="0"/>
              </a:rPr>
              <a:t> es demasiado alto, sobrepasará el búfer y la calidad del audio se verá afectada. Finalmente, la pérdida de paquetes se dará.</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Jitter</a:t>
            </a:r>
            <a:endParaRPr lang="es-ES_tradnl" altLang="es-MX" sz="1800" b="1" dirty="0">
              <a:solidFill>
                <a:schemeClr val="accent3">
                  <a:lumMod val="75000"/>
                </a:schemeClr>
              </a:solidFill>
              <a:latin typeface="Dom Casual" charset="0"/>
            </a:endParaRPr>
          </a:p>
        </p:txBody>
      </p:sp>
      <p:pic>
        <p:nvPicPr>
          <p:cNvPr id="6" name="Imagen 5">
            <a:extLst>
              <a:ext uri="{FF2B5EF4-FFF2-40B4-BE49-F238E27FC236}">
                <a16:creationId xmlns:a16="http://schemas.microsoft.com/office/drawing/2014/main" id="{DAB8B6F3-28F0-87A2-65F9-58DB04AAAB3E}"/>
              </a:ext>
            </a:extLst>
          </p:cNvPr>
          <p:cNvPicPr>
            <a:picLocks noChangeAspect="1"/>
          </p:cNvPicPr>
          <p:nvPr/>
        </p:nvPicPr>
        <p:blipFill>
          <a:blip r:embed="rId3"/>
          <a:stretch>
            <a:fillRect/>
          </a:stretch>
        </p:blipFill>
        <p:spPr>
          <a:xfrm>
            <a:off x="1471612" y="3933056"/>
            <a:ext cx="6200775" cy="1476375"/>
          </a:xfrm>
          <a:prstGeom prst="rect">
            <a:avLst/>
          </a:prstGeom>
        </p:spPr>
      </p:pic>
    </p:spTree>
    <p:extLst>
      <p:ext uri="{BB962C8B-B14F-4D97-AF65-F5344CB8AC3E}">
        <p14:creationId xmlns:p14="http://schemas.microsoft.com/office/powerpoint/2010/main" val="238237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3" y="1180721"/>
            <a:ext cx="8391202" cy="2824343"/>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4) </a:t>
            </a:r>
            <a:r>
              <a:rPr lang="es-ES" sz="1800" b="1" dirty="0" err="1">
                <a:solidFill>
                  <a:schemeClr val="accent6">
                    <a:lumMod val="75000"/>
                  </a:schemeClr>
                </a:solidFill>
                <a:latin typeface="Arial" panose="020B0604020202020204" pitchFamily="34" charset="0"/>
                <a:cs typeface="Arial" panose="020B0604020202020204" pitchFamily="34" charset="0"/>
              </a:rPr>
              <a:t>Loss</a:t>
            </a:r>
            <a:endParaRPr lang="es-ES" sz="1800" dirty="0">
              <a:solidFill>
                <a:schemeClr val="tx1">
                  <a:lumMod val="95000"/>
                  <a:lumOff val="5000"/>
                </a:schemeClr>
              </a:solidFill>
              <a:latin typeface="Arial" panose="020B0604020202020204" pitchFamily="34" charset="0"/>
              <a:cs typeface="Arial" panose="020B0604020202020204" pitchFamily="34" charset="0"/>
            </a:endParaRPr>
          </a:p>
          <a:p>
            <a:pPr marL="538163" indent="-17463" algn="just">
              <a:lnSpc>
                <a:spcPct val="150000"/>
              </a:lnSpc>
              <a:spcBef>
                <a:spcPts val="0"/>
              </a:spcBef>
            </a:pPr>
            <a:r>
              <a:rPr lang="es-ES" sz="1600" dirty="0">
                <a:solidFill>
                  <a:schemeClr val="tx1">
                    <a:lumMod val="95000"/>
                    <a:lumOff val="5000"/>
                  </a:schemeClr>
                </a:solidFill>
                <a:latin typeface="Arial" panose="020B0604020202020204" pitchFamily="34" charset="0"/>
                <a:cs typeface="Arial" panose="020B0604020202020204" pitchFamily="34" charset="0"/>
              </a:rPr>
              <a:t>Se refiere al </a:t>
            </a:r>
            <a:r>
              <a:rPr lang="es-ES" sz="1600" b="1" dirty="0">
                <a:solidFill>
                  <a:schemeClr val="tx1">
                    <a:lumMod val="95000"/>
                    <a:lumOff val="5000"/>
                  </a:schemeClr>
                </a:solidFill>
                <a:latin typeface="Arial" panose="020B0604020202020204" pitchFamily="34" charset="0"/>
                <a:cs typeface="Arial" panose="020B0604020202020204" pitchFamily="34" charset="0"/>
              </a:rPr>
              <a:t>porcentaje de paquetes enviados que no llegan a su destino</a:t>
            </a:r>
            <a:r>
              <a:rPr lang="es-ES" sz="1600" dirty="0">
                <a:solidFill>
                  <a:schemeClr val="tx1">
                    <a:lumMod val="95000"/>
                    <a:lumOff val="5000"/>
                  </a:schemeClr>
                </a:solidFill>
                <a:latin typeface="Arial" panose="020B0604020202020204" pitchFamily="34" charset="0"/>
                <a:cs typeface="Arial" panose="020B0604020202020204" pitchFamily="34" charset="0"/>
              </a:rPr>
              <a:t>.</a:t>
            </a:r>
          </a:p>
          <a:p>
            <a:pPr marL="806450" indent="-285750" algn="just">
              <a:lnSpc>
                <a:spcPct val="150000"/>
              </a:lnSpc>
              <a:spcBef>
                <a:spcPts val="0"/>
              </a:spcBef>
              <a:buFont typeface="Arial" panose="020B0604020202020204" pitchFamily="34" charset="0"/>
              <a:buChar char="•"/>
            </a:pPr>
            <a:r>
              <a:rPr lang="es-ES" sz="1600" dirty="0">
                <a:solidFill>
                  <a:schemeClr val="tx1">
                    <a:lumMod val="95000"/>
                    <a:lumOff val="5000"/>
                  </a:schemeClr>
                </a:solidFill>
                <a:latin typeface="Arial" panose="020B0604020202020204" pitchFamily="34" charset="0"/>
                <a:cs typeface="Arial" panose="020B0604020202020204" pitchFamily="34" charset="0"/>
              </a:rPr>
              <a:t>Esto puede deberse a cables defectuosos.</a:t>
            </a:r>
          </a:p>
          <a:p>
            <a:pPr marL="806450" indent="-285750" algn="just">
              <a:lnSpc>
                <a:spcPct val="150000"/>
              </a:lnSpc>
              <a:spcBef>
                <a:spcPts val="0"/>
              </a:spcBef>
              <a:buFont typeface="Arial" panose="020B0604020202020204" pitchFamily="34" charset="0"/>
              <a:buChar char="•"/>
            </a:pPr>
            <a:r>
              <a:rPr lang="es-ES" sz="1600" dirty="0">
                <a:solidFill>
                  <a:schemeClr val="tx1">
                    <a:lumMod val="95000"/>
                    <a:lumOff val="5000"/>
                  </a:schemeClr>
                </a:solidFill>
                <a:latin typeface="Arial" panose="020B0604020202020204" pitchFamily="34" charset="0"/>
                <a:cs typeface="Arial" panose="020B0604020202020204" pitchFamily="34" charset="0"/>
              </a:rPr>
              <a:t>También puede ocurrir cuando la red está congestionada y las colas de paquetes de un dispositivo se llenan y el dispositivo comienza a descartar paquetes. Si algunos paquetes de audio no llegan a su destino, esto tendrá un efecto negativo en la calidad de la llamada.</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Pérdida - </a:t>
            </a:r>
            <a:r>
              <a:rPr lang="es-ES_tradnl" altLang="es-MX" sz="1800" b="1" dirty="0" err="1">
                <a:solidFill>
                  <a:schemeClr val="accent3">
                    <a:lumMod val="75000"/>
                  </a:schemeClr>
                </a:solidFill>
                <a:latin typeface="Dom Casual" charset="0"/>
              </a:rPr>
              <a:t>Loss</a:t>
            </a:r>
            <a:endParaRPr lang="es-ES_tradnl" altLang="es-MX" sz="1800" b="1" dirty="0">
              <a:solidFill>
                <a:schemeClr val="accent3">
                  <a:lumMod val="75000"/>
                </a:schemeClr>
              </a:solidFill>
              <a:latin typeface="Dom Casual" charset="0"/>
            </a:endParaRPr>
          </a:p>
        </p:txBody>
      </p:sp>
      <p:pic>
        <p:nvPicPr>
          <p:cNvPr id="5" name="Imagen 4">
            <a:extLst>
              <a:ext uri="{FF2B5EF4-FFF2-40B4-BE49-F238E27FC236}">
                <a16:creationId xmlns:a16="http://schemas.microsoft.com/office/drawing/2014/main" id="{6D177446-F96E-3313-2C85-477B085C2FCA}"/>
              </a:ext>
            </a:extLst>
          </p:cNvPr>
          <p:cNvPicPr>
            <a:picLocks noChangeAspect="1"/>
          </p:cNvPicPr>
          <p:nvPr/>
        </p:nvPicPr>
        <p:blipFill>
          <a:blip r:embed="rId3"/>
          <a:stretch>
            <a:fillRect/>
          </a:stretch>
        </p:blipFill>
        <p:spPr>
          <a:xfrm>
            <a:off x="3059832" y="4077072"/>
            <a:ext cx="5366866" cy="2262832"/>
          </a:xfrm>
          <a:prstGeom prst="rect">
            <a:avLst/>
          </a:prstGeom>
        </p:spPr>
      </p:pic>
    </p:spTree>
    <p:extLst>
      <p:ext uri="{BB962C8B-B14F-4D97-AF65-F5344CB8AC3E}">
        <p14:creationId xmlns:p14="http://schemas.microsoft.com/office/powerpoint/2010/main" val="307982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268760"/>
            <a:ext cx="8590279" cy="3112375"/>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Se recomiendan los siguientes estándares para una calidad aceptable de audio para llamadas telefónicas:</a:t>
            </a:r>
          </a:p>
          <a:p>
            <a:pPr marL="571440" indent="-285750" algn="just">
              <a:lnSpc>
                <a:spcPct val="150000"/>
              </a:lnSpc>
              <a:spcBef>
                <a:spcPts val="0"/>
              </a:spcBef>
              <a:buFont typeface="Arial" panose="020B0604020202020204" pitchFamily="34" charset="0"/>
              <a:buChar char="•"/>
            </a:pPr>
            <a:r>
              <a:rPr lang="es-ES" sz="1800" b="1" dirty="0">
                <a:solidFill>
                  <a:schemeClr val="accent6">
                    <a:lumMod val="75000"/>
                  </a:schemeClr>
                </a:solidFill>
                <a:latin typeface="Arial" panose="020B0604020202020204" pitchFamily="34" charset="0"/>
                <a:cs typeface="Arial" panose="020B0604020202020204" pitchFamily="34" charset="0"/>
              </a:rPr>
              <a:t>Retraso unidireccional (</a:t>
            </a:r>
            <a:r>
              <a:rPr lang="es-ES" sz="1800" b="1" dirty="0" err="1">
                <a:solidFill>
                  <a:schemeClr val="accent6">
                    <a:lumMod val="75000"/>
                  </a:schemeClr>
                </a:solidFill>
                <a:latin typeface="Arial" panose="020B0604020202020204" pitchFamily="34" charset="0"/>
                <a:cs typeface="Arial" panose="020B0604020202020204" pitchFamily="34" charset="0"/>
              </a:rPr>
              <a:t>One-way</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delay</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dirty="0">
                <a:solidFill>
                  <a:schemeClr val="tx1">
                    <a:lumMod val="95000"/>
                    <a:lumOff val="5000"/>
                  </a:schemeClr>
                </a:solidFill>
                <a:latin typeface="Arial" panose="020B0604020202020204" pitchFamily="34" charset="0"/>
                <a:cs typeface="Arial" panose="020B0604020202020204" pitchFamily="34" charset="0"/>
              </a:rPr>
              <a:t>150 ms o menos. </a:t>
            </a:r>
          </a:p>
          <a:p>
            <a:pPr marL="571440" indent="-285750" algn="just">
              <a:lnSpc>
                <a:spcPct val="150000"/>
              </a:lnSpc>
              <a:spcBef>
                <a:spcPts val="0"/>
              </a:spcBef>
              <a:buFont typeface="Arial" panose="020B0604020202020204" pitchFamily="34" charset="0"/>
              <a:buChar char="•"/>
            </a:pPr>
            <a:r>
              <a:rPr lang="es-ES" sz="1800" b="1" dirty="0" err="1">
                <a:solidFill>
                  <a:schemeClr val="accent6">
                    <a:lumMod val="75000"/>
                  </a:schemeClr>
                </a:solidFill>
                <a:latin typeface="Arial" panose="020B0604020202020204" pitchFamily="34" charset="0"/>
                <a:cs typeface="Arial" panose="020B0604020202020204" pitchFamily="34" charset="0"/>
              </a:rPr>
              <a:t>Jitter</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dirty="0">
                <a:solidFill>
                  <a:schemeClr val="tx1">
                    <a:lumMod val="95000"/>
                    <a:lumOff val="5000"/>
                  </a:schemeClr>
                </a:solidFill>
                <a:latin typeface="Arial" panose="020B0604020202020204" pitchFamily="34" charset="0"/>
                <a:cs typeface="Arial" panose="020B0604020202020204" pitchFamily="34" charset="0"/>
              </a:rPr>
              <a:t>30 ms o menos</a:t>
            </a:r>
          </a:p>
          <a:p>
            <a:pPr marL="571440" indent="-285750" algn="just">
              <a:lnSpc>
                <a:spcPct val="150000"/>
              </a:lnSpc>
              <a:spcBef>
                <a:spcPts val="0"/>
              </a:spcBef>
              <a:buFont typeface="Arial" panose="020B0604020202020204" pitchFamily="34" charset="0"/>
              <a:buChar char="•"/>
            </a:pPr>
            <a:r>
              <a:rPr lang="es-ES" sz="1800" b="1" dirty="0" err="1">
                <a:solidFill>
                  <a:schemeClr val="accent6">
                    <a:lumMod val="75000"/>
                  </a:schemeClr>
                </a:solidFill>
                <a:latin typeface="Arial" panose="020B0604020202020204" pitchFamily="34" charset="0"/>
                <a:cs typeface="Arial" panose="020B0604020202020204" pitchFamily="34" charset="0"/>
              </a:rPr>
              <a:t>Loss</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dirty="0">
                <a:solidFill>
                  <a:schemeClr val="tx1">
                    <a:lumMod val="95000"/>
                    <a:lumOff val="5000"/>
                  </a:schemeClr>
                </a:solidFill>
                <a:latin typeface="Arial" panose="020B0604020202020204" pitchFamily="34" charset="0"/>
                <a:cs typeface="Arial" panose="020B0604020202020204" pitchFamily="34" charset="0"/>
              </a:rPr>
              <a:t>1% o menos</a:t>
            </a:r>
          </a:p>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Si no se cumplen estos estándares, podría haber una reducción notable en la calidad de la llamada telefónica</a:t>
            </a:r>
            <a:r>
              <a:rPr lang="es-ES" sz="1800" dirty="0">
                <a:solidFill>
                  <a:schemeClr val="accent6">
                    <a:lumMod val="75000"/>
                  </a:schemeClr>
                </a:solidFill>
                <a:latin typeface="Arial" panose="020B0604020202020204" pitchFamily="34" charset="0"/>
                <a:cs typeface="Arial" panose="020B0604020202020204" pitchFamily="34" charset="0"/>
              </a:rPr>
              <a:t>. </a:t>
            </a:r>
            <a:r>
              <a:rPr lang="es-ES" sz="1800" dirty="0">
                <a:solidFill>
                  <a:schemeClr val="tx1">
                    <a:lumMod val="95000"/>
                    <a:lumOff val="5000"/>
                  </a:schemeClr>
                </a:solidFill>
                <a:latin typeface="Arial" panose="020B0604020202020204" pitchFamily="34" charset="0"/>
                <a:cs typeface="Arial" panose="020B0604020202020204" pitchFamily="34" charset="0"/>
              </a:rPr>
              <a:t>La experiencia de usuario no será tan buena.</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Estándares para una calidad del servicio aceptable</a:t>
            </a:r>
          </a:p>
        </p:txBody>
      </p:sp>
      <p:pic>
        <p:nvPicPr>
          <p:cNvPr id="3" name="Imagen 2">
            <a:extLst>
              <a:ext uri="{FF2B5EF4-FFF2-40B4-BE49-F238E27FC236}">
                <a16:creationId xmlns:a16="http://schemas.microsoft.com/office/drawing/2014/main" id="{73C9A04A-731B-0521-165E-1AC6C572D3DA}"/>
              </a:ext>
            </a:extLst>
          </p:cNvPr>
          <p:cNvPicPr>
            <a:picLocks noChangeAspect="1"/>
          </p:cNvPicPr>
          <p:nvPr/>
        </p:nvPicPr>
        <p:blipFill>
          <a:blip r:embed="rId3"/>
          <a:stretch>
            <a:fillRect/>
          </a:stretch>
        </p:blipFill>
        <p:spPr>
          <a:xfrm>
            <a:off x="1374263" y="4563020"/>
            <a:ext cx="6200775" cy="1476375"/>
          </a:xfrm>
          <a:prstGeom prst="rect">
            <a:avLst/>
          </a:prstGeom>
        </p:spPr>
      </p:pic>
    </p:spTree>
    <p:extLst>
      <p:ext uri="{BB962C8B-B14F-4D97-AF65-F5344CB8AC3E}">
        <p14:creationId xmlns:p14="http://schemas.microsoft.com/office/powerpoint/2010/main" val="2988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412776"/>
            <a:ext cx="8352930" cy="2016224"/>
          </a:xfrm>
        </p:spPr>
        <p:txBody>
          <a:bodyPr/>
          <a:lstStyle/>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Si un dispositivo de red recibe mensajes más rápido de lo que puede reenviarlos a través de la interfaz adecuada, los mensajes se colocan en una cola o fila. </a:t>
            </a:r>
            <a:r>
              <a:rPr lang="es-ES" sz="1800" dirty="0">
                <a:solidFill>
                  <a:schemeClr val="accent6">
                    <a:lumMod val="75000"/>
                  </a:schemeClr>
                </a:solidFill>
                <a:latin typeface="Arial" panose="020B0604020202020204" pitchFamily="34" charset="0"/>
                <a:cs typeface="Arial" panose="020B0604020202020204" pitchFamily="34" charset="0"/>
              </a:rPr>
              <a:t>Por ejemplo, este enrutador recibe paquetes en sus interfaces </a:t>
            </a:r>
            <a:r>
              <a:rPr lang="es-ES" sz="1800" b="1" dirty="0">
                <a:solidFill>
                  <a:schemeClr val="accent6">
                    <a:lumMod val="75000"/>
                  </a:schemeClr>
                </a:solidFill>
                <a:latin typeface="Arial" panose="020B0604020202020204" pitchFamily="34" charset="0"/>
                <a:cs typeface="Arial" panose="020B0604020202020204" pitchFamily="34" charset="0"/>
              </a:rPr>
              <a:t>G0/0</a:t>
            </a:r>
            <a:r>
              <a:rPr lang="es-ES" sz="1800" dirty="0">
                <a:solidFill>
                  <a:schemeClr val="accent6">
                    <a:lumMod val="75000"/>
                  </a:schemeClr>
                </a:solidFill>
                <a:latin typeface="Arial" panose="020B0604020202020204" pitchFamily="34" charset="0"/>
                <a:cs typeface="Arial" panose="020B0604020202020204" pitchFamily="34" charset="0"/>
              </a:rPr>
              <a:t> y </a:t>
            </a:r>
            <a:r>
              <a:rPr lang="es-ES" sz="1800" b="1" dirty="0">
                <a:solidFill>
                  <a:schemeClr val="accent6">
                    <a:lumMod val="75000"/>
                  </a:schemeClr>
                </a:solidFill>
                <a:latin typeface="Arial" panose="020B0604020202020204" pitchFamily="34" charset="0"/>
                <a:cs typeface="Arial" panose="020B0604020202020204" pitchFamily="34" charset="0"/>
              </a:rPr>
              <a:t>G0/1 </a:t>
            </a:r>
            <a:r>
              <a:rPr lang="es-ES" sz="1800" dirty="0">
                <a:solidFill>
                  <a:schemeClr val="accent6">
                    <a:lumMod val="75000"/>
                  </a:schemeClr>
                </a:solidFill>
                <a:latin typeface="Arial" panose="020B0604020202020204" pitchFamily="34" charset="0"/>
                <a:cs typeface="Arial" panose="020B0604020202020204" pitchFamily="34" charset="0"/>
              </a:rPr>
              <a:t>más rápido de lo que puede reenviarlos desde su interfaz </a:t>
            </a:r>
            <a:r>
              <a:rPr lang="es-ES" sz="1800" b="1" dirty="0">
                <a:solidFill>
                  <a:schemeClr val="accent6">
                    <a:lumMod val="75000"/>
                  </a:schemeClr>
                </a:solidFill>
                <a:latin typeface="Arial" panose="020B0604020202020204" pitchFamily="34" charset="0"/>
                <a:cs typeface="Arial" panose="020B0604020202020204" pitchFamily="34" charset="0"/>
              </a:rPr>
              <a:t>G0/2</a:t>
            </a:r>
            <a:r>
              <a:rPr lang="es-ES" sz="1800" dirty="0">
                <a:solidFill>
                  <a:schemeClr val="accent6">
                    <a:lumMod val="75000"/>
                  </a:schemeClr>
                </a:solidFill>
                <a:latin typeface="Arial" panose="020B0604020202020204" pitchFamily="34" charset="0"/>
                <a:cs typeface="Arial" panose="020B0604020202020204" pitchFamily="34" charset="0"/>
              </a:rPr>
              <a:t>. </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Queuing</a:t>
            </a:r>
            <a:r>
              <a:rPr lang="es-ES_tradnl" altLang="es-MX" sz="1800" b="1" dirty="0">
                <a:solidFill>
                  <a:schemeClr val="accent3">
                    <a:lumMod val="75000"/>
                  </a:schemeClr>
                </a:solidFill>
                <a:latin typeface="Dom Casual" charset="0"/>
              </a:rPr>
              <a:t> – Haciendo fila - Encolamiento</a:t>
            </a:r>
          </a:p>
        </p:txBody>
      </p:sp>
      <p:pic>
        <p:nvPicPr>
          <p:cNvPr id="6" name="Imagen 5">
            <a:extLst>
              <a:ext uri="{FF2B5EF4-FFF2-40B4-BE49-F238E27FC236}">
                <a16:creationId xmlns:a16="http://schemas.microsoft.com/office/drawing/2014/main" id="{3A7BCCF0-C9BC-5487-D6ED-370DC91D5EDA}"/>
              </a:ext>
            </a:extLst>
          </p:cNvPr>
          <p:cNvPicPr>
            <a:picLocks noChangeAspect="1"/>
          </p:cNvPicPr>
          <p:nvPr/>
        </p:nvPicPr>
        <p:blipFill>
          <a:blip r:embed="rId3"/>
          <a:stretch>
            <a:fillRect/>
          </a:stretch>
        </p:blipFill>
        <p:spPr>
          <a:xfrm>
            <a:off x="28636" y="3677986"/>
            <a:ext cx="9144000" cy="2387978"/>
          </a:xfrm>
          <a:prstGeom prst="rect">
            <a:avLst/>
          </a:prstGeom>
        </p:spPr>
      </p:pic>
    </p:spTree>
    <p:extLst>
      <p:ext uri="{BB962C8B-B14F-4D97-AF65-F5344CB8AC3E}">
        <p14:creationId xmlns:p14="http://schemas.microsoft.com/office/powerpoint/2010/main" val="60854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una computadora&#10;&#10;Descripción generada automáticamente con confianza media">
            <a:extLst>
              <a:ext uri="{FF2B5EF4-FFF2-40B4-BE49-F238E27FC236}">
                <a16:creationId xmlns:a16="http://schemas.microsoft.com/office/drawing/2014/main" id="{069253FC-52A6-4B7E-B893-87B9E83FE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297" y="2021171"/>
            <a:ext cx="4104456" cy="2815657"/>
          </a:xfrm>
          <a:prstGeom prst="rect">
            <a:avLst/>
          </a:prstGeom>
        </p:spPr>
      </p:pic>
      <p:sp>
        <p:nvSpPr>
          <p:cNvPr id="26629" name="Text Box 5"/>
          <p:cNvSpPr txBox="1">
            <a:spLocks noChangeArrowheads="1"/>
          </p:cNvSpPr>
          <p:nvPr/>
        </p:nvSpPr>
        <p:spPr bwMode="auto">
          <a:xfrm>
            <a:off x="814905" y="2348880"/>
            <a:ext cx="3528392" cy="115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Introducción a la calidad del servicio (</a:t>
            </a:r>
            <a:r>
              <a:rPr lang="es-MX" dirty="0" err="1">
                <a:latin typeface="Arial" panose="020B0604020202020204" pitchFamily="34" charset="0"/>
                <a:cs typeface="Arial" panose="020B0604020202020204" pitchFamily="34" charset="0"/>
              </a:rPr>
              <a:t>QoS</a:t>
            </a:r>
            <a:r>
              <a:rPr lang="es-MX"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Configuración de </a:t>
            </a:r>
            <a:r>
              <a:rPr lang="es-MX" dirty="0" err="1">
                <a:latin typeface="Arial" panose="020B0604020202020204" pitchFamily="34" charset="0"/>
                <a:cs typeface="Arial" panose="020B0604020202020204" pitchFamily="34" charset="0"/>
              </a:rPr>
              <a:t>QoS</a:t>
            </a:r>
            <a:endParaRPr lang="es-MX" dirty="0">
              <a:latin typeface="Arial" panose="020B0604020202020204" pitchFamily="34" charset="0"/>
              <a:cs typeface="Arial" panose="020B0604020202020204" pitchFamily="34" charset="0"/>
            </a:endParaRPr>
          </a:p>
        </p:txBody>
      </p:sp>
      <p:sp>
        <p:nvSpPr>
          <p:cNvPr id="3078" name="Text Box 6"/>
          <p:cNvSpPr txBox="1">
            <a:spLocks noChangeArrowheads="1"/>
          </p:cNvSpPr>
          <p:nvPr/>
        </p:nvSpPr>
        <p:spPr bwMode="auto">
          <a:xfrm>
            <a:off x="792025"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3" y="1268760"/>
            <a:ext cx="8533061" cy="1512167"/>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Entonces, como podemos observar, la cola para su interfaz </a:t>
            </a:r>
            <a:r>
              <a:rPr lang="es-ES" sz="1800" b="1" dirty="0">
                <a:solidFill>
                  <a:schemeClr val="tx1">
                    <a:lumMod val="95000"/>
                    <a:lumOff val="5000"/>
                  </a:schemeClr>
                </a:solidFill>
                <a:latin typeface="Arial" panose="020B0604020202020204" pitchFamily="34" charset="0"/>
                <a:cs typeface="Arial" panose="020B0604020202020204" pitchFamily="34" charset="0"/>
              </a:rPr>
              <a:t>G0/2</a:t>
            </a:r>
            <a:r>
              <a:rPr lang="es-ES" sz="1800" dirty="0">
                <a:solidFill>
                  <a:schemeClr val="tx1">
                    <a:lumMod val="95000"/>
                    <a:lumOff val="5000"/>
                  </a:schemeClr>
                </a:solidFill>
                <a:latin typeface="Arial" panose="020B0604020202020204" pitchFamily="34" charset="0"/>
                <a:cs typeface="Arial" panose="020B0604020202020204" pitchFamily="34" charset="0"/>
              </a:rPr>
              <a:t> comienza a llenarse. </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Queuing</a:t>
            </a:r>
            <a:r>
              <a:rPr lang="es-ES_tradnl" altLang="es-MX" sz="1800" b="1" dirty="0">
                <a:solidFill>
                  <a:schemeClr val="accent3">
                    <a:lumMod val="75000"/>
                  </a:schemeClr>
                </a:solidFill>
                <a:latin typeface="Dom Casual" charset="0"/>
              </a:rPr>
              <a:t> – Haciendo fila - Encolamiento</a:t>
            </a:r>
          </a:p>
        </p:txBody>
      </p:sp>
      <p:pic>
        <p:nvPicPr>
          <p:cNvPr id="8" name="Imagen 7">
            <a:extLst>
              <a:ext uri="{FF2B5EF4-FFF2-40B4-BE49-F238E27FC236}">
                <a16:creationId xmlns:a16="http://schemas.microsoft.com/office/drawing/2014/main" id="{AF549197-CD5A-CE6A-0AC6-3BADF1053C0B}"/>
              </a:ext>
            </a:extLst>
          </p:cNvPr>
          <p:cNvPicPr>
            <a:picLocks noChangeAspect="1"/>
          </p:cNvPicPr>
          <p:nvPr/>
        </p:nvPicPr>
        <p:blipFill>
          <a:blip r:embed="rId3"/>
          <a:stretch>
            <a:fillRect/>
          </a:stretch>
        </p:blipFill>
        <p:spPr>
          <a:xfrm>
            <a:off x="305469" y="2212587"/>
            <a:ext cx="8533061" cy="4607692"/>
          </a:xfrm>
          <a:prstGeom prst="rect">
            <a:avLst/>
          </a:prstGeom>
        </p:spPr>
      </p:pic>
    </p:spTree>
    <p:extLst>
      <p:ext uri="{BB962C8B-B14F-4D97-AF65-F5344CB8AC3E}">
        <p14:creationId xmlns:p14="http://schemas.microsoft.com/office/powerpoint/2010/main" val="252004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8" y="1171097"/>
            <a:ext cx="8671768" cy="2016224"/>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Por default, los mensajes en cola se reenviarán de forma </a:t>
            </a:r>
            <a:r>
              <a:rPr lang="es-ES" sz="1800" b="1" dirty="0">
                <a:solidFill>
                  <a:schemeClr val="accent6">
                    <a:lumMod val="75000"/>
                  </a:schemeClr>
                </a:solidFill>
                <a:latin typeface="Arial" panose="020B0604020202020204" pitchFamily="34" charset="0"/>
                <a:cs typeface="Arial" panose="020B0604020202020204" pitchFamily="34" charset="0"/>
              </a:rPr>
              <a:t>FIFO (primero en entrar, primero en salir)</a:t>
            </a:r>
            <a:r>
              <a:rPr lang="es-ES" sz="1800" dirty="0">
                <a:solidFill>
                  <a:schemeClr val="tx1">
                    <a:lumMod val="95000"/>
                    <a:lumOff val="5000"/>
                  </a:schemeClr>
                </a:solidFill>
                <a:latin typeface="Arial" panose="020B0604020202020204" pitchFamily="34" charset="0"/>
                <a:cs typeface="Arial" panose="020B0604020202020204" pitchFamily="34" charset="0"/>
              </a:rPr>
              <a:t>. Lo que eso significa es que los mensajes se enviarán en el orden en que se reciben. </a:t>
            </a:r>
            <a:r>
              <a:rPr lang="es-ES" sz="1800" dirty="0">
                <a:solidFill>
                  <a:schemeClr val="accent6">
                    <a:lumMod val="75000"/>
                  </a:schemeClr>
                </a:solidFill>
                <a:latin typeface="Arial" panose="020B0604020202020204" pitchFamily="34" charset="0"/>
                <a:cs typeface="Arial" panose="020B0604020202020204" pitchFamily="34" charset="0"/>
              </a:rPr>
              <a:t>No se da un tratamiento especial a ningún tipo de tráfico.</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Queuing</a:t>
            </a:r>
            <a:r>
              <a:rPr lang="es-ES_tradnl" altLang="es-MX" sz="1800" b="1" dirty="0">
                <a:solidFill>
                  <a:schemeClr val="accent3">
                    <a:lumMod val="75000"/>
                  </a:schemeClr>
                </a:solidFill>
                <a:latin typeface="Dom Casual" charset="0"/>
              </a:rPr>
              <a:t> – Haciendo fila - Encolamiento</a:t>
            </a:r>
          </a:p>
        </p:txBody>
      </p:sp>
      <p:pic>
        <p:nvPicPr>
          <p:cNvPr id="8" name="Imagen 7">
            <a:extLst>
              <a:ext uri="{FF2B5EF4-FFF2-40B4-BE49-F238E27FC236}">
                <a16:creationId xmlns:a16="http://schemas.microsoft.com/office/drawing/2014/main" id="{AF549197-CD5A-CE6A-0AC6-3BADF1053C0B}"/>
              </a:ext>
            </a:extLst>
          </p:cNvPr>
          <p:cNvPicPr>
            <a:picLocks noChangeAspect="1"/>
          </p:cNvPicPr>
          <p:nvPr/>
        </p:nvPicPr>
        <p:blipFill>
          <a:blip r:embed="rId3"/>
          <a:stretch>
            <a:fillRect/>
          </a:stretch>
        </p:blipFill>
        <p:spPr>
          <a:xfrm>
            <a:off x="1187624" y="2852936"/>
            <a:ext cx="7103118" cy="3835550"/>
          </a:xfrm>
          <a:prstGeom prst="rect">
            <a:avLst/>
          </a:prstGeom>
        </p:spPr>
      </p:pic>
    </p:spTree>
    <p:extLst>
      <p:ext uri="{BB962C8B-B14F-4D97-AF65-F5344CB8AC3E}">
        <p14:creationId xmlns:p14="http://schemas.microsoft.com/office/powerpoint/2010/main" val="115808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8" y="1171097"/>
            <a:ext cx="8671768" cy="2016224"/>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¿Qué pasa si la cola se llena? El tráfico sigue llegando a G0/0 y G0/1 más rápido de lo que el ruteador puede reenviar los paquetes desde G0/2 y la cola se llena. Cuando esto sucede, se descartarán nuevos paquetes. Por lo tanto, si un nuevo paquete llega y debe reenviarse desde G0/2, pero la cola está llena, se descarta. </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Queuing</a:t>
            </a:r>
            <a:r>
              <a:rPr lang="es-ES_tradnl" altLang="es-MX" sz="1800" b="1" dirty="0">
                <a:solidFill>
                  <a:schemeClr val="accent3">
                    <a:lumMod val="75000"/>
                  </a:schemeClr>
                </a:solidFill>
                <a:latin typeface="Dom Casual" charset="0"/>
              </a:rPr>
              <a:t> – Haciendo fila - Encolamiento</a:t>
            </a:r>
          </a:p>
        </p:txBody>
      </p:sp>
      <p:pic>
        <p:nvPicPr>
          <p:cNvPr id="5" name="Imagen 4">
            <a:extLst>
              <a:ext uri="{FF2B5EF4-FFF2-40B4-BE49-F238E27FC236}">
                <a16:creationId xmlns:a16="http://schemas.microsoft.com/office/drawing/2014/main" id="{1B178AD4-9A3C-2563-1C51-CC145127A54D}"/>
              </a:ext>
            </a:extLst>
          </p:cNvPr>
          <p:cNvPicPr>
            <a:picLocks noChangeAspect="1"/>
          </p:cNvPicPr>
          <p:nvPr/>
        </p:nvPicPr>
        <p:blipFill>
          <a:blip r:embed="rId3"/>
          <a:stretch>
            <a:fillRect/>
          </a:stretch>
        </p:blipFill>
        <p:spPr>
          <a:xfrm>
            <a:off x="1331640" y="3187321"/>
            <a:ext cx="6984776" cy="3548345"/>
          </a:xfrm>
          <a:prstGeom prst="rect">
            <a:avLst/>
          </a:prstGeom>
        </p:spPr>
      </p:pic>
    </p:spTree>
    <p:extLst>
      <p:ext uri="{BB962C8B-B14F-4D97-AF65-F5344CB8AC3E}">
        <p14:creationId xmlns:p14="http://schemas.microsoft.com/office/powerpoint/2010/main" val="214607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6360" y="1556792"/>
            <a:ext cx="7086600" cy="1033768"/>
          </a:xfrm>
        </p:spPr>
        <p:txBody>
          <a:bodyPr/>
          <a:lstStyle/>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Si la cola está llena, se eliminarán los paquetes nuevos.</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Esto se llama caída de la fila </a:t>
            </a:r>
            <a:r>
              <a:rPr lang="es-ES" sz="1800" b="1" dirty="0">
                <a:solidFill>
                  <a:schemeClr val="tx1">
                    <a:lumMod val="95000"/>
                    <a:lumOff val="5000"/>
                  </a:schemeClr>
                </a:solidFill>
                <a:latin typeface="Arial" panose="020B0604020202020204" pitchFamily="34" charset="0"/>
                <a:cs typeface="Arial" panose="020B0604020202020204" pitchFamily="34" charset="0"/>
              </a:rPr>
              <a:t>(</a:t>
            </a:r>
            <a:r>
              <a:rPr lang="es-ES" sz="1800" b="1" dirty="0" err="1">
                <a:solidFill>
                  <a:schemeClr val="tx1">
                    <a:lumMod val="95000"/>
                    <a:lumOff val="5000"/>
                  </a:schemeClr>
                </a:solidFill>
                <a:latin typeface="Arial" panose="020B0604020202020204" pitchFamily="34" charset="0"/>
                <a:cs typeface="Arial" panose="020B0604020202020204" pitchFamily="34" charset="0"/>
              </a:rPr>
              <a:t>tail</a:t>
            </a:r>
            <a:r>
              <a:rPr lang="es-ES" sz="1800" b="1" dirty="0">
                <a:solidFill>
                  <a:schemeClr val="tx1">
                    <a:lumMod val="95000"/>
                    <a:lumOff val="5000"/>
                  </a:schemeClr>
                </a:solidFill>
                <a:latin typeface="Arial" panose="020B0604020202020204" pitchFamily="34" charset="0"/>
                <a:cs typeface="Arial" panose="020B0604020202020204" pitchFamily="34" charset="0"/>
              </a:rPr>
              <a:t> </a:t>
            </a:r>
            <a:r>
              <a:rPr lang="es-ES" sz="1800" b="1" dirty="0" err="1">
                <a:solidFill>
                  <a:schemeClr val="tx1">
                    <a:lumMod val="95000"/>
                    <a:lumOff val="5000"/>
                  </a:schemeClr>
                </a:solidFill>
                <a:latin typeface="Arial" panose="020B0604020202020204" pitchFamily="34" charset="0"/>
                <a:cs typeface="Arial" panose="020B0604020202020204" pitchFamily="34" charset="0"/>
              </a:rPr>
              <a:t>drop</a:t>
            </a:r>
            <a:r>
              <a:rPr lang="es-ES" sz="1800" b="1" dirty="0">
                <a:solidFill>
                  <a:schemeClr val="tx1">
                    <a:lumMod val="95000"/>
                    <a:lumOff val="5000"/>
                  </a:schemeClr>
                </a:solidFill>
                <a:latin typeface="Arial" panose="020B0604020202020204" pitchFamily="34" charset="0"/>
                <a:cs typeface="Arial" panose="020B0604020202020204" pitchFamily="34" charset="0"/>
              </a:rPr>
              <a:t>)</a:t>
            </a: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err="1">
                <a:solidFill>
                  <a:schemeClr val="accent3">
                    <a:lumMod val="75000"/>
                  </a:schemeClr>
                </a:solidFill>
                <a:latin typeface="Dom Casual" charset="0"/>
              </a:rPr>
              <a:t>Queuing</a:t>
            </a:r>
            <a:r>
              <a:rPr lang="es-ES_tradnl" altLang="es-MX" sz="1800" b="1" dirty="0">
                <a:solidFill>
                  <a:schemeClr val="accent3">
                    <a:lumMod val="75000"/>
                  </a:schemeClr>
                </a:solidFill>
                <a:latin typeface="Dom Casual" charset="0"/>
              </a:rPr>
              <a:t> – Haciendo fila - Encolamiento</a:t>
            </a:r>
          </a:p>
        </p:txBody>
      </p:sp>
      <p:pic>
        <p:nvPicPr>
          <p:cNvPr id="5" name="Imagen 4">
            <a:extLst>
              <a:ext uri="{FF2B5EF4-FFF2-40B4-BE49-F238E27FC236}">
                <a16:creationId xmlns:a16="http://schemas.microsoft.com/office/drawing/2014/main" id="{1B178AD4-9A3C-2563-1C51-CC145127A54D}"/>
              </a:ext>
            </a:extLst>
          </p:cNvPr>
          <p:cNvPicPr>
            <a:picLocks noChangeAspect="1"/>
          </p:cNvPicPr>
          <p:nvPr/>
        </p:nvPicPr>
        <p:blipFill>
          <a:blip r:embed="rId3"/>
          <a:stretch>
            <a:fillRect/>
          </a:stretch>
        </p:blipFill>
        <p:spPr>
          <a:xfrm>
            <a:off x="1028700" y="2852936"/>
            <a:ext cx="6984776" cy="3548345"/>
          </a:xfrm>
          <a:prstGeom prst="rect">
            <a:avLst/>
          </a:prstGeom>
        </p:spPr>
      </p:pic>
    </p:spTree>
    <p:extLst>
      <p:ext uri="{BB962C8B-B14F-4D97-AF65-F5344CB8AC3E}">
        <p14:creationId xmlns:p14="http://schemas.microsoft.com/office/powerpoint/2010/main" val="286995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Rectangle 308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1" name="Freeform: Shape 309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78" name="Text Box 6"/>
          <p:cNvSpPr txBox="1">
            <a:spLocks noChangeArrowheads="1"/>
          </p:cNvSpPr>
          <p:nvPr/>
        </p:nvSpPr>
        <p:spPr bwMode="auto">
          <a:xfrm>
            <a:off x="195133" y="2767106"/>
            <a:ext cx="2792691" cy="307190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90000"/>
              </a:lnSpc>
              <a:spcBef>
                <a:spcPct val="0"/>
              </a:spcBef>
              <a:spcAft>
                <a:spcPts val="600"/>
              </a:spcAft>
            </a:pPr>
            <a:r>
              <a:rPr lang="en-US" sz="3500" b="1" kern="1200" dirty="0" err="1">
                <a:solidFill>
                  <a:srgbClr val="FFFFFF"/>
                </a:solidFill>
                <a:effectLst>
                  <a:outerShdw blurRad="38100" dist="38100" dir="2700000" algn="tl">
                    <a:srgbClr val="C0C0C0"/>
                  </a:outerShdw>
                </a:effectLst>
                <a:latin typeface="+mj-lt"/>
                <a:ea typeface="+mj-ea"/>
                <a:cs typeface="+mj-cs"/>
              </a:rPr>
              <a:t>Configuración</a:t>
            </a:r>
            <a:r>
              <a:rPr lang="en-US" sz="3500" b="1" kern="1200" dirty="0">
                <a:solidFill>
                  <a:srgbClr val="FFFFFF"/>
                </a:solidFill>
                <a:effectLst>
                  <a:outerShdw blurRad="38100" dist="38100" dir="2700000" algn="tl">
                    <a:srgbClr val="C0C0C0"/>
                  </a:outerShdw>
                </a:effectLst>
                <a:latin typeface="+mj-lt"/>
                <a:ea typeface="+mj-ea"/>
                <a:cs typeface="+mj-cs"/>
              </a:rPr>
              <a:t> QoS</a:t>
            </a:r>
          </a:p>
        </p:txBody>
      </p:sp>
      <p:pic>
        <p:nvPicPr>
          <p:cNvPr id="2" name="Imagen 1" descr="Diagrama&#10;&#10;Descripción generada automáticamente con confianza media">
            <a:extLst>
              <a:ext uri="{FF2B5EF4-FFF2-40B4-BE49-F238E27FC236}">
                <a16:creationId xmlns:a16="http://schemas.microsoft.com/office/drawing/2014/main" id="{E3F98FCC-D2F6-2828-30A3-5A1EA1E9C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821" y="1749013"/>
            <a:ext cx="5419311" cy="3359973"/>
          </a:xfrm>
          <a:prstGeom prst="rect">
            <a:avLst/>
          </a:prstGeom>
        </p:spPr>
      </p:pic>
    </p:spTree>
    <p:extLst>
      <p:ext uri="{BB962C8B-B14F-4D97-AF65-F5344CB8AC3E}">
        <p14:creationId xmlns:p14="http://schemas.microsoft.com/office/powerpoint/2010/main" val="20072696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4784"/>
            <a:ext cx="8450682" cy="3024336"/>
          </a:xfrm>
        </p:spPr>
        <p:txBody>
          <a:bodyPr/>
          <a:lstStyle/>
          <a:p>
            <a:pPr marL="628590" indent="-342900" algn="just">
              <a:lnSpc>
                <a:spcPct val="150000"/>
              </a:lnSpc>
              <a:spcBef>
                <a:spcPts val="0"/>
              </a:spcBef>
              <a:buFont typeface="+mj-lt"/>
              <a:buAutoNum type="arabicPeriod"/>
            </a:pPr>
            <a:r>
              <a:rPr lang="es-ES" sz="1800" b="1" dirty="0">
                <a:solidFill>
                  <a:schemeClr val="accent6">
                    <a:lumMod val="75000"/>
                  </a:schemeClr>
                </a:solidFill>
                <a:latin typeface="Arial" panose="020B0604020202020204" pitchFamily="34" charset="0"/>
                <a:cs typeface="Arial" panose="020B0604020202020204" pitchFamily="34" charset="0"/>
              </a:rPr>
              <a:t>Identificar los tipos de tráfico a los que se desea aplicar un tratamiento especial. </a:t>
            </a:r>
          </a:p>
          <a:p>
            <a:pPr marL="1085850" lvl="1" indent="-342900"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Para dar un tratamiento especial a ciertos tipos de tráfico, debemos decirle al ruteador a qué tipo de tráfico deseamos darle ese tratamiento especial. </a:t>
            </a:r>
          </a:p>
          <a:p>
            <a:pPr marL="1085850" lvl="1" indent="-342900"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Para identificar el tráfico en una configuración de </a:t>
            </a:r>
            <a:r>
              <a:rPr lang="es-ES" sz="1800" b="1" dirty="0" err="1">
                <a:solidFill>
                  <a:schemeClr val="tx1"/>
                </a:solidFill>
                <a:latin typeface="Arial" panose="020B0604020202020204" pitchFamily="34" charset="0"/>
                <a:cs typeface="Arial" panose="020B0604020202020204" pitchFamily="34" charset="0"/>
              </a:rPr>
              <a:t>QoS</a:t>
            </a:r>
            <a:r>
              <a:rPr lang="es-ES" sz="1800" dirty="0">
                <a:solidFill>
                  <a:schemeClr val="tx1"/>
                </a:solidFill>
                <a:latin typeface="Arial" panose="020B0604020202020204" pitchFamily="34" charset="0"/>
                <a:cs typeface="Arial" panose="020B0604020202020204" pitchFamily="34" charset="0"/>
              </a:rPr>
              <a:t>, usamos </a:t>
            </a:r>
            <a:r>
              <a:rPr lang="es-ES" sz="1800" b="1" dirty="0">
                <a:solidFill>
                  <a:srgbClr val="00B0F0"/>
                </a:solidFill>
                <a:latin typeface="Arial" panose="020B0604020202020204" pitchFamily="34" charset="0"/>
                <a:cs typeface="Arial" panose="020B0604020202020204" pitchFamily="34" charset="0"/>
              </a:rPr>
              <a:t>mapas de clase</a:t>
            </a:r>
            <a:r>
              <a:rPr lang="es-ES" sz="1800" dirty="0">
                <a:solidFill>
                  <a:schemeClr val="tx1"/>
                </a:solidFill>
                <a:latin typeface="Arial" panose="020B0604020202020204" pitchFamily="34" charset="0"/>
                <a:cs typeface="Arial" panose="020B0604020202020204" pitchFamily="34" charset="0"/>
              </a:rPr>
              <a:t>. El comando es </a:t>
            </a:r>
            <a:r>
              <a:rPr lang="es-ES" sz="1800" b="1" dirty="0" err="1">
                <a:solidFill>
                  <a:srgbClr val="00B0F0"/>
                </a:solidFill>
                <a:latin typeface="Arial" panose="020B0604020202020204" pitchFamily="34" charset="0"/>
                <a:cs typeface="Arial" panose="020B0604020202020204" pitchFamily="34" charset="0"/>
              </a:rPr>
              <a:t>class-map</a:t>
            </a:r>
            <a:r>
              <a:rPr lang="es-ES" sz="1800" dirty="0">
                <a:solidFill>
                  <a:schemeClr val="tx1"/>
                </a:solidFill>
                <a:latin typeface="Arial" panose="020B0604020202020204" pitchFamily="34" charset="0"/>
                <a:cs typeface="Arial" panose="020B0604020202020204" pitchFamily="34" charset="0"/>
              </a:rPr>
              <a:t>. </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3289CEFD-E50F-A306-556C-88A39EA26602}"/>
              </a:ext>
            </a:extLst>
          </p:cNvPr>
          <p:cNvPicPr>
            <a:picLocks noChangeAspect="1"/>
          </p:cNvPicPr>
          <p:nvPr/>
        </p:nvPicPr>
        <p:blipFill>
          <a:blip r:embed="rId3"/>
          <a:stretch>
            <a:fillRect/>
          </a:stretch>
        </p:blipFill>
        <p:spPr>
          <a:xfrm>
            <a:off x="1619672" y="4869160"/>
            <a:ext cx="6192688" cy="1365891"/>
          </a:xfrm>
          <a:prstGeom prst="rect">
            <a:avLst/>
          </a:prstGeom>
        </p:spPr>
      </p:pic>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1. Mapas de clase</a:t>
            </a:r>
          </a:p>
        </p:txBody>
      </p:sp>
    </p:spTree>
    <p:extLst>
      <p:ext uri="{BB962C8B-B14F-4D97-AF65-F5344CB8AC3E}">
        <p14:creationId xmlns:p14="http://schemas.microsoft.com/office/powerpoint/2010/main" val="371344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4784"/>
            <a:ext cx="8421194" cy="3456384"/>
          </a:xfrm>
        </p:spPr>
        <p:txBody>
          <a:bodyPr/>
          <a:lstStyle/>
          <a:p>
            <a:pPr marL="628590" indent="-342900" algn="just">
              <a:lnSpc>
                <a:spcPct val="150000"/>
              </a:lnSpc>
              <a:spcBef>
                <a:spcPts val="0"/>
              </a:spcBef>
              <a:buFont typeface="+mj-lt"/>
              <a:buAutoNum type="arabicPeriod"/>
            </a:pPr>
            <a:r>
              <a:rPr lang="es-ES" sz="1800" b="1" dirty="0">
                <a:solidFill>
                  <a:schemeClr val="accent6">
                    <a:lumMod val="75000"/>
                  </a:schemeClr>
                </a:solidFill>
                <a:latin typeface="Arial" panose="020B0604020202020204" pitchFamily="34" charset="0"/>
                <a:cs typeface="Arial" panose="020B0604020202020204" pitchFamily="34" charset="0"/>
              </a:rPr>
              <a:t>Identificar los tipos de tráfico a los que se desea aplicar un tratamiento especial. </a:t>
            </a:r>
          </a:p>
          <a:p>
            <a:pPr marL="1028700" lvl="1"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Define el </a:t>
            </a:r>
            <a:r>
              <a:rPr lang="es-ES" sz="1800" b="1" dirty="0">
                <a:solidFill>
                  <a:schemeClr val="tx1"/>
                </a:solidFill>
                <a:latin typeface="Arial" panose="020B0604020202020204" pitchFamily="34" charset="0"/>
                <a:cs typeface="Arial" panose="020B0604020202020204" pitchFamily="34" charset="0"/>
              </a:rPr>
              <a:t>mapa de clase</a:t>
            </a:r>
            <a:r>
              <a:rPr lang="es-ES" sz="1800" dirty="0">
                <a:solidFill>
                  <a:schemeClr val="tx1"/>
                </a:solidFill>
                <a:latin typeface="Arial" panose="020B0604020202020204" pitchFamily="34" charset="0"/>
                <a:cs typeface="Arial" panose="020B0604020202020204" pitchFamily="34" charset="0"/>
              </a:rPr>
              <a:t>: </a:t>
            </a:r>
            <a:r>
              <a:rPr lang="es-ES" sz="1800" b="1" dirty="0">
                <a:solidFill>
                  <a:srgbClr val="00B050"/>
                </a:solidFill>
                <a:latin typeface="Arial" panose="020B0604020202020204" pitchFamily="34" charset="0"/>
                <a:cs typeface="Arial" panose="020B0604020202020204" pitchFamily="34" charset="0"/>
              </a:rPr>
              <a:t>HTTP_MAP</a:t>
            </a:r>
            <a:r>
              <a:rPr lang="es-ES" sz="1800" dirty="0">
                <a:solidFill>
                  <a:schemeClr val="tx1"/>
                </a:solidFill>
                <a:latin typeface="Arial" panose="020B0604020202020204" pitchFamily="34" charset="0"/>
                <a:cs typeface="Arial" panose="020B0604020202020204" pitchFamily="34" charset="0"/>
              </a:rPr>
              <a:t>, que se usará para hacer coincidir el tráfico </a:t>
            </a:r>
            <a:r>
              <a:rPr lang="es-ES" sz="1800" b="1" dirty="0">
                <a:solidFill>
                  <a:schemeClr val="tx1"/>
                </a:solidFill>
                <a:latin typeface="Arial" panose="020B0604020202020204" pitchFamily="34" charset="0"/>
                <a:cs typeface="Arial" panose="020B0604020202020204" pitchFamily="34" charset="0"/>
              </a:rPr>
              <a:t>HTTP</a:t>
            </a:r>
            <a:r>
              <a:rPr lang="es-ES" sz="1800" dirty="0">
                <a:solidFill>
                  <a:schemeClr val="tx1"/>
                </a:solidFill>
                <a:latin typeface="Arial" panose="020B0604020202020204" pitchFamily="34" charset="0"/>
                <a:cs typeface="Arial" panose="020B0604020202020204" pitchFamily="34" charset="0"/>
              </a:rPr>
              <a:t>.</a:t>
            </a:r>
          </a:p>
          <a:p>
            <a:pPr indent="0" algn="just">
              <a:lnSpc>
                <a:spcPct val="150000"/>
              </a:lnSpc>
              <a:spcBef>
                <a:spcPts val="1200"/>
              </a:spcBef>
              <a:spcAft>
                <a:spcPts val="1200"/>
              </a:spcAft>
            </a:pPr>
            <a:r>
              <a:rPr lang="es-ES" dirty="0">
                <a:solidFill>
                  <a:schemeClr val="tx1"/>
                </a:solidFill>
                <a:latin typeface="Arial" panose="020B0604020202020204" pitchFamily="34" charset="0"/>
                <a:cs typeface="Arial" panose="020B0604020202020204" pitchFamily="34" charset="0"/>
              </a:rPr>
              <a:t>            </a:t>
            </a:r>
            <a:r>
              <a:rPr lang="es-ES" b="1" dirty="0" err="1">
                <a:solidFill>
                  <a:schemeClr val="tx1"/>
                </a:solidFill>
                <a:latin typeface="Arial" panose="020B0604020202020204" pitchFamily="34" charset="0"/>
                <a:cs typeface="Arial" panose="020B0604020202020204" pitchFamily="34" charset="0"/>
              </a:rPr>
              <a:t>class-map</a:t>
            </a:r>
            <a:r>
              <a:rPr lang="es-ES" b="1" dirty="0">
                <a:solidFill>
                  <a:schemeClr val="tx1"/>
                </a:solidFill>
                <a:latin typeface="Arial" panose="020B0604020202020204" pitchFamily="34" charset="0"/>
                <a:cs typeface="Arial" panose="020B0604020202020204" pitchFamily="34" charset="0"/>
              </a:rPr>
              <a:t> </a:t>
            </a:r>
            <a:r>
              <a:rPr lang="es-ES" b="1" dirty="0">
                <a:solidFill>
                  <a:srgbClr val="00B0F0"/>
                </a:solidFill>
                <a:latin typeface="Arial" panose="020B0604020202020204" pitchFamily="34" charset="0"/>
                <a:cs typeface="Arial" panose="020B0604020202020204" pitchFamily="34" charset="0"/>
              </a:rPr>
              <a:t>HTTP_MAP</a:t>
            </a:r>
          </a:p>
          <a:p>
            <a:pPr marL="1028700" lvl="1" algn="just">
              <a:lnSpc>
                <a:spcPct val="150000"/>
              </a:lnSpc>
              <a:spcBef>
                <a:spcPts val="0"/>
              </a:spcBef>
              <a:buFont typeface="Arial" panose="020B0604020202020204" pitchFamily="34" charset="0"/>
              <a:buChar char="•"/>
            </a:pPr>
            <a:r>
              <a:rPr lang="es-ES" sz="1800" dirty="0">
                <a:latin typeface="Arial" panose="020B0604020202020204" pitchFamily="34" charset="0"/>
                <a:cs typeface="Arial" panose="020B0604020202020204" pitchFamily="34" charset="0"/>
              </a:rPr>
              <a:t>Este </a:t>
            </a:r>
            <a:r>
              <a:rPr lang="es-ES" sz="1800" b="1" dirty="0">
                <a:latin typeface="Arial" panose="020B0604020202020204" pitchFamily="34" charset="0"/>
                <a:cs typeface="Arial" panose="020B0604020202020204" pitchFamily="34" charset="0"/>
              </a:rPr>
              <a:t>mapa de clase </a:t>
            </a:r>
            <a:r>
              <a:rPr lang="es-ES" sz="1800" dirty="0">
                <a:latin typeface="Arial" panose="020B0604020202020204" pitchFamily="34" charset="0"/>
                <a:cs typeface="Arial" panose="020B0604020202020204" pitchFamily="34" charset="0"/>
              </a:rPr>
              <a:t>se usará para identificar el tráfico </a:t>
            </a:r>
            <a:r>
              <a:rPr lang="es-ES" sz="1800" b="1" dirty="0">
                <a:solidFill>
                  <a:srgbClr val="00B050"/>
                </a:solidFill>
                <a:latin typeface="Arial" panose="020B0604020202020204" pitchFamily="34" charset="0"/>
                <a:cs typeface="Arial" panose="020B0604020202020204" pitchFamily="34" charset="0"/>
              </a:rPr>
              <a:t>HTTP</a:t>
            </a:r>
            <a:endParaRPr lang="es-ES" sz="1800" dirty="0">
              <a:solidFill>
                <a:schemeClr val="tx1"/>
              </a:solidFill>
              <a:latin typeface="Arial" panose="020B0604020202020204" pitchFamily="34" charset="0"/>
              <a:cs typeface="Arial" panose="020B0604020202020204" pitchFamily="34" charset="0"/>
            </a:endParaRPr>
          </a:p>
          <a:p>
            <a:pPr lvl="2" indent="0" algn="just">
              <a:lnSpc>
                <a:spcPct val="150000"/>
              </a:lnSpc>
              <a:spcBef>
                <a:spcPts val="1200"/>
              </a:spcBef>
              <a:spcAft>
                <a:spcPts val="1200"/>
              </a:spcAft>
              <a:buNone/>
            </a:pPr>
            <a:r>
              <a:rPr lang="es-ES" sz="2000" b="1" dirty="0">
                <a:solidFill>
                  <a:schemeClr val="tx1"/>
                </a:solidFill>
                <a:latin typeface="Arial" panose="020B0604020202020204" pitchFamily="34" charset="0"/>
                <a:cs typeface="Arial" panose="020B0604020202020204" pitchFamily="34" charset="0"/>
              </a:rPr>
              <a:t>match </a:t>
            </a:r>
            <a:r>
              <a:rPr lang="es-ES" sz="2000" b="1" dirty="0" err="1">
                <a:solidFill>
                  <a:schemeClr val="tx1"/>
                </a:solidFill>
                <a:latin typeface="Arial" panose="020B0604020202020204" pitchFamily="34" charset="0"/>
                <a:cs typeface="Arial" panose="020B0604020202020204" pitchFamily="34" charset="0"/>
              </a:rPr>
              <a:t>protocol</a:t>
            </a:r>
            <a:r>
              <a:rPr lang="es-ES" sz="2000" b="1" dirty="0">
                <a:solidFill>
                  <a:schemeClr val="tx1"/>
                </a:solidFill>
                <a:latin typeface="Arial" panose="020B0604020202020204" pitchFamily="34" charset="0"/>
                <a:cs typeface="Arial" panose="020B0604020202020204" pitchFamily="34" charset="0"/>
              </a:rPr>
              <a:t> </a:t>
            </a:r>
            <a:r>
              <a:rPr lang="es-ES" sz="2000" b="1" dirty="0">
                <a:solidFill>
                  <a:srgbClr val="00B0F0"/>
                </a:solidFill>
                <a:latin typeface="Arial" panose="020B0604020202020204" pitchFamily="34" charset="0"/>
                <a:cs typeface="Arial" panose="020B0604020202020204" pitchFamily="34" charset="0"/>
              </a:rPr>
              <a:t>http</a:t>
            </a:r>
          </a:p>
          <a:p>
            <a:pPr marL="628590" indent="-342900" algn="just">
              <a:lnSpc>
                <a:spcPct val="150000"/>
              </a:lnSpc>
              <a:spcBef>
                <a:spcPts val="0"/>
              </a:spcBef>
              <a:buFont typeface="+mj-lt"/>
              <a:buAutoNum type="arabicPeriod"/>
            </a:pPr>
            <a:endParaRPr lang="es-ES" sz="1800" b="1"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1. Mapas de clase</a:t>
            </a:r>
          </a:p>
        </p:txBody>
      </p:sp>
      <p:pic>
        <p:nvPicPr>
          <p:cNvPr id="6" name="Imagen 5">
            <a:extLst>
              <a:ext uri="{FF2B5EF4-FFF2-40B4-BE49-F238E27FC236}">
                <a16:creationId xmlns:a16="http://schemas.microsoft.com/office/drawing/2014/main" id="{3289CEFD-E50F-A306-556C-88A39EA26602}"/>
              </a:ext>
            </a:extLst>
          </p:cNvPr>
          <p:cNvPicPr>
            <a:picLocks noChangeAspect="1"/>
          </p:cNvPicPr>
          <p:nvPr/>
        </p:nvPicPr>
        <p:blipFill>
          <a:blip r:embed="rId3"/>
          <a:stretch>
            <a:fillRect/>
          </a:stretch>
        </p:blipFill>
        <p:spPr>
          <a:xfrm>
            <a:off x="2051720" y="5157192"/>
            <a:ext cx="5518870" cy="1217270"/>
          </a:xfrm>
          <a:prstGeom prst="rect">
            <a:avLst/>
          </a:prstGeom>
        </p:spPr>
      </p:pic>
    </p:spTree>
    <p:extLst>
      <p:ext uri="{BB962C8B-B14F-4D97-AF65-F5344CB8AC3E}">
        <p14:creationId xmlns:p14="http://schemas.microsoft.com/office/powerpoint/2010/main" val="292015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8609"/>
            <a:ext cx="7416824" cy="1019175"/>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Para verificar los mapas de clase utiliza el siguiente comando:</a:t>
            </a:r>
          </a:p>
          <a:p>
            <a:pPr indent="0" algn="just">
              <a:lnSpc>
                <a:spcPct val="150000"/>
              </a:lnSpc>
              <a:spcBef>
                <a:spcPts val="1200"/>
              </a:spcBef>
              <a:spcAft>
                <a:spcPts val="1200"/>
              </a:spcAft>
            </a:pPr>
            <a:r>
              <a:rPr lang="es-ES" b="1" dirty="0" err="1">
                <a:solidFill>
                  <a:schemeClr val="accent6">
                    <a:lumMod val="75000"/>
                  </a:schemeClr>
                </a:solidFill>
                <a:latin typeface="Arial" panose="020B0604020202020204" pitchFamily="34" charset="0"/>
                <a:cs typeface="Arial" panose="020B0604020202020204" pitchFamily="34" charset="0"/>
              </a:rPr>
              <a:t>sh</a:t>
            </a:r>
            <a:r>
              <a:rPr lang="es-ES" b="1" dirty="0">
                <a:solidFill>
                  <a:schemeClr val="accent6">
                    <a:lumMod val="75000"/>
                  </a:schemeClr>
                </a:solidFill>
                <a:latin typeface="Arial" panose="020B0604020202020204" pitchFamily="34" charset="0"/>
                <a:cs typeface="Arial" panose="020B0604020202020204" pitchFamily="34" charset="0"/>
              </a:rPr>
              <a:t> run | section </a:t>
            </a:r>
            <a:r>
              <a:rPr lang="es-ES" b="1" dirty="0" err="1">
                <a:solidFill>
                  <a:schemeClr val="accent6">
                    <a:lumMod val="75000"/>
                  </a:schemeClr>
                </a:solidFill>
                <a:latin typeface="Arial" panose="020B0604020202020204" pitchFamily="34" charset="0"/>
                <a:cs typeface="Arial" panose="020B0604020202020204" pitchFamily="34" charset="0"/>
              </a:rPr>
              <a:t>class-map</a:t>
            </a:r>
            <a:endParaRPr lang="es-ES" b="1" dirty="0">
              <a:solidFill>
                <a:schemeClr val="accent6">
                  <a:lumMod val="75000"/>
                </a:schemeClr>
              </a:solidFill>
              <a:latin typeface="Arial" panose="020B0604020202020204" pitchFamily="34" charset="0"/>
              <a:cs typeface="Arial" panose="020B0604020202020204" pitchFamily="34" charset="0"/>
            </a:endParaRPr>
          </a:p>
          <a:p>
            <a:pPr marL="628590" indent="-342900" algn="just">
              <a:lnSpc>
                <a:spcPct val="150000"/>
              </a:lnSpc>
              <a:spcBef>
                <a:spcPts val="0"/>
              </a:spcBef>
              <a:buFont typeface="+mj-lt"/>
              <a:buAutoNum type="arabicPeriod"/>
            </a:pPr>
            <a:endParaRPr lang="es-ES" sz="1800" b="1"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Verificar mapas de clase</a:t>
            </a:r>
          </a:p>
        </p:txBody>
      </p:sp>
      <p:pic>
        <p:nvPicPr>
          <p:cNvPr id="5" name="Imagen 4">
            <a:extLst>
              <a:ext uri="{FF2B5EF4-FFF2-40B4-BE49-F238E27FC236}">
                <a16:creationId xmlns:a16="http://schemas.microsoft.com/office/drawing/2014/main" id="{41EAA70E-08BE-E893-1C8E-D25F6383234C}"/>
              </a:ext>
            </a:extLst>
          </p:cNvPr>
          <p:cNvPicPr>
            <a:picLocks noChangeAspect="1"/>
          </p:cNvPicPr>
          <p:nvPr/>
        </p:nvPicPr>
        <p:blipFill>
          <a:blip r:embed="rId3"/>
          <a:stretch>
            <a:fillRect/>
          </a:stretch>
        </p:blipFill>
        <p:spPr>
          <a:xfrm>
            <a:off x="2195736" y="3235554"/>
            <a:ext cx="3971925" cy="1019175"/>
          </a:xfrm>
          <a:prstGeom prst="rect">
            <a:avLst/>
          </a:prstGeom>
        </p:spPr>
      </p:pic>
      <p:sp>
        <p:nvSpPr>
          <p:cNvPr id="7" name="CuadroTexto 6">
            <a:extLst>
              <a:ext uri="{FF2B5EF4-FFF2-40B4-BE49-F238E27FC236}">
                <a16:creationId xmlns:a16="http://schemas.microsoft.com/office/drawing/2014/main" id="{5EA1AD29-2958-D9B0-5854-0AA4E325F932}"/>
              </a:ext>
            </a:extLst>
          </p:cNvPr>
          <p:cNvSpPr txBox="1"/>
          <p:nvPr/>
        </p:nvSpPr>
        <p:spPr>
          <a:xfrm>
            <a:off x="899592" y="4649226"/>
            <a:ext cx="7488832" cy="8785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Se muestran los mapas de clase que se configuraron. </a:t>
            </a:r>
          </a:p>
          <a:p>
            <a:pPr marL="285750" indent="-285750">
              <a:lnSpc>
                <a:spcPct val="150000"/>
              </a:lnSpc>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En todos los mapas de clase, se aplicó el modo default </a:t>
            </a:r>
            <a:r>
              <a:rPr lang="es-ES" sz="1800" b="1" dirty="0">
                <a:solidFill>
                  <a:schemeClr val="accent5">
                    <a:lumMod val="75000"/>
                  </a:schemeClr>
                </a:solidFill>
                <a:latin typeface="Arial" panose="020B0604020202020204" pitchFamily="34" charset="0"/>
                <a:cs typeface="Arial" panose="020B0604020202020204" pitchFamily="34" charset="0"/>
              </a:rPr>
              <a:t>match-</a:t>
            </a:r>
            <a:r>
              <a:rPr lang="es-ES" sz="1800" b="1" dirty="0" err="1">
                <a:solidFill>
                  <a:schemeClr val="accent5">
                    <a:lumMod val="75000"/>
                  </a:schemeClr>
                </a:solidFill>
                <a:latin typeface="Arial" panose="020B0604020202020204" pitchFamily="34" charset="0"/>
                <a:cs typeface="Arial" panose="020B0604020202020204" pitchFamily="34" charset="0"/>
              </a:rPr>
              <a:t>all</a:t>
            </a:r>
            <a:r>
              <a:rPr lang="es-ES" sz="1800" dirty="0">
                <a:solidFill>
                  <a:schemeClr val="tx1">
                    <a:lumMod val="95000"/>
                    <a:lumOff val="5000"/>
                  </a:schemeClr>
                </a:solidFill>
                <a:latin typeface="Arial" panose="020B0604020202020204" pitchFamily="34" charset="0"/>
                <a:cs typeface="Arial" panose="020B0604020202020204" pitchFamily="34" charset="0"/>
              </a:rPr>
              <a:t> </a:t>
            </a:r>
            <a:endParaRPr lang="es-MX" dirty="0"/>
          </a:p>
        </p:txBody>
      </p:sp>
    </p:spTree>
    <p:extLst>
      <p:ext uri="{BB962C8B-B14F-4D97-AF65-F5344CB8AC3E}">
        <p14:creationId xmlns:p14="http://schemas.microsoft.com/office/powerpoint/2010/main" val="84116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331640"/>
            <a:ext cx="8352928" cy="4248472"/>
          </a:xfrm>
        </p:spPr>
        <p:txBody>
          <a:bodyPr/>
          <a:lstStyle/>
          <a:p>
            <a:pPr indent="0" algn="just">
              <a:lnSpc>
                <a:spcPct val="150000"/>
              </a:lnSpc>
              <a:spcBef>
                <a:spcPts val="1200"/>
              </a:spcBef>
              <a:spcAft>
                <a:spcPts val="1200"/>
              </a:spcAft>
            </a:pPr>
            <a:r>
              <a:rPr lang="es-ES" b="1" dirty="0">
                <a:solidFill>
                  <a:schemeClr val="accent6">
                    <a:lumMod val="75000"/>
                  </a:schemeClr>
                </a:solidFill>
                <a:latin typeface="Arial" panose="020B0604020202020204" pitchFamily="34" charset="0"/>
                <a:cs typeface="Arial" panose="020B0604020202020204" pitchFamily="34" charset="0"/>
              </a:rPr>
              <a:t>mach-</a:t>
            </a:r>
            <a:r>
              <a:rPr lang="es-ES" b="1" dirty="0" err="1">
                <a:solidFill>
                  <a:schemeClr val="accent6">
                    <a:lumMod val="75000"/>
                  </a:schemeClr>
                </a:solidFill>
                <a:latin typeface="Arial" panose="020B0604020202020204" pitchFamily="34" charset="0"/>
                <a:cs typeface="Arial" panose="020B0604020202020204" pitchFamily="34" charset="0"/>
              </a:rPr>
              <a:t>all</a:t>
            </a:r>
            <a:endParaRPr lang="es-ES" b="1" dirty="0">
              <a:solidFill>
                <a:schemeClr val="accent6">
                  <a:lumMod val="75000"/>
                </a:schemeClr>
              </a:solidFill>
              <a:latin typeface="Arial" panose="020B0604020202020204" pitchFamily="34" charset="0"/>
              <a:cs typeface="Arial" panose="020B0604020202020204" pitchFamily="34" charset="0"/>
            </a:endParaRPr>
          </a:p>
          <a:p>
            <a:pPr indent="0" algn="just">
              <a:lnSpc>
                <a:spcPts val="3000"/>
              </a:lnSpc>
              <a:spcBef>
                <a:spcPts val="0"/>
              </a:spcBef>
              <a:spcAft>
                <a:spcPts val="1200"/>
              </a:spcAft>
            </a:pPr>
            <a:r>
              <a:rPr lang="es-ES" sz="1800" dirty="0">
                <a:solidFill>
                  <a:schemeClr val="tx1"/>
                </a:solidFill>
                <a:latin typeface="Arial" panose="020B0604020202020204" pitchFamily="34" charset="0"/>
                <a:cs typeface="Arial" panose="020B0604020202020204" pitchFamily="34" charset="0"/>
              </a:rPr>
              <a:t>Esto significa que, para que coincida con este mapa de clase, </a:t>
            </a:r>
            <a:r>
              <a:rPr lang="es-ES" sz="1800" b="1" dirty="0">
                <a:solidFill>
                  <a:srgbClr val="00B0F0"/>
                </a:solidFill>
                <a:latin typeface="Arial" panose="020B0604020202020204" pitchFamily="34" charset="0"/>
                <a:cs typeface="Arial" panose="020B0604020202020204" pitchFamily="34" charset="0"/>
              </a:rPr>
              <a:t>el tráfico debe coincidir con </a:t>
            </a:r>
            <a:r>
              <a:rPr lang="es-ES" sz="1800" b="1" u="sng" dirty="0">
                <a:solidFill>
                  <a:srgbClr val="00B0F0"/>
                </a:solidFill>
                <a:latin typeface="Arial" panose="020B0604020202020204" pitchFamily="34" charset="0"/>
                <a:cs typeface="Arial" panose="020B0604020202020204" pitchFamily="34" charset="0"/>
              </a:rPr>
              <a:t>todas las declaraciones </a:t>
            </a:r>
            <a:r>
              <a:rPr lang="es-ES" sz="1800" b="1" dirty="0">
                <a:solidFill>
                  <a:srgbClr val="00B0F0"/>
                </a:solidFill>
                <a:latin typeface="Arial" panose="020B0604020202020204" pitchFamily="34" charset="0"/>
                <a:cs typeface="Arial" panose="020B0604020202020204" pitchFamily="34" charset="0"/>
              </a:rPr>
              <a:t>de coincidencia en ese mapa de clase</a:t>
            </a:r>
            <a:r>
              <a:rPr lang="es-ES" sz="1800" dirty="0">
                <a:solidFill>
                  <a:srgbClr val="00B0F0"/>
                </a:solidFill>
                <a:latin typeface="Arial" panose="020B0604020202020204" pitchFamily="34" charset="0"/>
                <a:cs typeface="Arial" panose="020B0604020202020204" pitchFamily="34" charset="0"/>
              </a:rPr>
              <a:t>. </a:t>
            </a:r>
          </a:p>
          <a:p>
            <a:pPr indent="0" algn="just">
              <a:lnSpc>
                <a:spcPts val="3000"/>
              </a:lnSpc>
              <a:spcBef>
                <a:spcPts val="0"/>
              </a:spcBef>
            </a:pPr>
            <a:r>
              <a:rPr lang="es-ES" b="1" dirty="0" err="1">
                <a:solidFill>
                  <a:schemeClr val="tx1"/>
                </a:solidFill>
                <a:latin typeface="Arial" panose="020B0604020202020204" pitchFamily="34" charset="0"/>
                <a:cs typeface="Arial" panose="020B0604020202020204" pitchFamily="34" charset="0"/>
              </a:rPr>
              <a:t>class-map</a:t>
            </a:r>
            <a:r>
              <a:rPr lang="es-ES" b="1" dirty="0">
                <a:solidFill>
                  <a:schemeClr val="tx1"/>
                </a:solidFill>
                <a:latin typeface="Arial" panose="020B0604020202020204" pitchFamily="34" charset="0"/>
                <a:cs typeface="Arial" panose="020B0604020202020204" pitchFamily="34" charset="0"/>
              </a:rPr>
              <a:t> </a:t>
            </a:r>
            <a:r>
              <a:rPr lang="es-ES" b="1" dirty="0">
                <a:solidFill>
                  <a:srgbClr val="FF0000"/>
                </a:solidFill>
                <a:latin typeface="Arial" panose="020B0604020202020204" pitchFamily="34" charset="0"/>
                <a:cs typeface="Arial" panose="020B0604020202020204" pitchFamily="34" charset="0"/>
              </a:rPr>
              <a:t>mach-</a:t>
            </a:r>
            <a:r>
              <a:rPr lang="es-ES" b="1" dirty="0" err="1">
                <a:solidFill>
                  <a:srgbClr val="FF0000"/>
                </a:solidFill>
                <a:latin typeface="Arial" panose="020B0604020202020204" pitchFamily="34" charset="0"/>
                <a:cs typeface="Arial" panose="020B0604020202020204" pitchFamily="34" charset="0"/>
              </a:rPr>
              <a:t>all</a:t>
            </a:r>
            <a:r>
              <a:rPr lang="es-ES" b="1" dirty="0">
                <a:solidFill>
                  <a:srgbClr val="00B050"/>
                </a:solidFill>
                <a:latin typeface="Arial" panose="020B0604020202020204" pitchFamily="34" charset="0"/>
                <a:cs typeface="Arial" panose="020B0604020202020204" pitchFamily="34" charset="0"/>
              </a:rPr>
              <a:t> </a:t>
            </a:r>
            <a:r>
              <a:rPr lang="es-ES" b="1" dirty="0">
                <a:solidFill>
                  <a:schemeClr val="tx1"/>
                </a:solidFill>
                <a:latin typeface="Arial" panose="020B0604020202020204" pitchFamily="34" charset="0"/>
                <a:cs typeface="Arial" panose="020B0604020202020204" pitchFamily="34" charset="0"/>
              </a:rPr>
              <a:t>HTTP_FTP_MAP</a:t>
            </a:r>
          </a:p>
          <a:p>
            <a:pPr indent="0" algn="just">
              <a:lnSpc>
                <a:spcPts val="3000"/>
              </a:lnSpc>
              <a:spcBef>
                <a:spcPts val="0"/>
              </a:spcBef>
            </a:pPr>
            <a:r>
              <a:rPr lang="es-ES" b="1" dirty="0">
                <a:solidFill>
                  <a:schemeClr val="tx1"/>
                </a:solidFill>
                <a:latin typeface="Arial" panose="020B0604020202020204" pitchFamily="34" charset="0"/>
                <a:cs typeface="Arial" panose="020B0604020202020204" pitchFamily="34" charset="0"/>
              </a:rPr>
              <a:t>  match </a:t>
            </a:r>
            <a:r>
              <a:rPr lang="es-ES" b="1" dirty="0" err="1">
                <a:solidFill>
                  <a:schemeClr val="tx1"/>
                </a:solidFill>
                <a:latin typeface="Arial" panose="020B0604020202020204" pitchFamily="34" charset="0"/>
                <a:cs typeface="Arial" panose="020B0604020202020204" pitchFamily="34" charset="0"/>
              </a:rPr>
              <a:t>protocol</a:t>
            </a:r>
            <a:r>
              <a:rPr lang="es-ES" b="1" dirty="0">
                <a:solidFill>
                  <a:schemeClr val="tx1"/>
                </a:solidFill>
                <a:latin typeface="Arial" panose="020B0604020202020204" pitchFamily="34" charset="0"/>
                <a:cs typeface="Arial" panose="020B0604020202020204" pitchFamily="34" charset="0"/>
              </a:rPr>
              <a:t> http </a:t>
            </a:r>
          </a:p>
          <a:p>
            <a:pPr indent="0" algn="just">
              <a:lnSpc>
                <a:spcPts val="3000"/>
              </a:lnSpc>
              <a:spcBef>
                <a:spcPts val="0"/>
              </a:spcBef>
            </a:pPr>
            <a:r>
              <a:rPr lang="es-ES" b="1" dirty="0">
                <a:solidFill>
                  <a:schemeClr val="tx1"/>
                </a:solidFill>
                <a:latin typeface="Arial" panose="020B0604020202020204" pitchFamily="34" charset="0"/>
                <a:cs typeface="Arial" panose="020B0604020202020204" pitchFamily="34" charset="0"/>
              </a:rPr>
              <a:t>  match </a:t>
            </a:r>
            <a:r>
              <a:rPr lang="es-ES" b="1" dirty="0" err="1">
                <a:solidFill>
                  <a:schemeClr val="tx1"/>
                </a:solidFill>
                <a:latin typeface="Arial" panose="020B0604020202020204" pitchFamily="34" charset="0"/>
                <a:cs typeface="Arial" panose="020B0604020202020204" pitchFamily="34" charset="0"/>
              </a:rPr>
              <a:t>protocol</a:t>
            </a:r>
            <a:r>
              <a:rPr lang="es-ES" b="1" dirty="0">
                <a:solidFill>
                  <a:schemeClr val="tx1"/>
                </a:solidFill>
                <a:latin typeface="Arial" panose="020B0604020202020204" pitchFamily="34" charset="0"/>
                <a:cs typeface="Arial" panose="020B0604020202020204" pitchFamily="34" charset="0"/>
              </a:rPr>
              <a:t> ftp</a:t>
            </a:r>
            <a:endParaRPr lang="es-ES" dirty="0">
              <a:solidFill>
                <a:schemeClr val="tx1"/>
              </a:solidFill>
              <a:latin typeface="Arial" panose="020B0604020202020204" pitchFamily="34" charset="0"/>
              <a:cs typeface="Arial" panose="020B0604020202020204" pitchFamily="34" charset="0"/>
            </a:endParaRPr>
          </a:p>
          <a:p>
            <a:pPr indent="0" algn="just">
              <a:lnSpc>
                <a:spcPts val="3000"/>
              </a:lnSpc>
              <a:spcBef>
                <a:spcPts val="1200"/>
              </a:spcBef>
              <a:spcAft>
                <a:spcPts val="1200"/>
              </a:spcAft>
            </a:pPr>
            <a:r>
              <a:rPr lang="es-ES" sz="1800" dirty="0">
                <a:solidFill>
                  <a:schemeClr val="tx1"/>
                </a:solidFill>
                <a:latin typeface="Arial" panose="020B0604020202020204" pitchFamily="34" charset="0"/>
                <a:cs typeface="Arial" panose="020B0604020202020204" pitchFamily="34" charset="0"/>
              </a:rPr>
              <a:t>Si hay varias declaraciones de coincidencia, deben cumplirse todas.</a:t>
            </a:r>
          </a:p>
          <a:p>
            <a:pPr indent="0" algn="just">
              <a:lnSpc>
                <a:spcPct val="150000"/>
              </a:lnSpc>
              <a:spcBef>
                <a:spcPts val="1200"/>
              </a:spcBef>
              <a:spcAft>
                <a:spcPts val="1200"/>
              </a:spcAft>
            </a:pPr>
            <a:endParaRPr lang="es-ES" dirty="0">
              <a:solidFill>
                <a:schemeClr val="tx1"/>
              </a:solidFill>
              <a:latin typeface="Arial" panose="020B0604020202020204" pitchFamily="34" charset="0"/>
              <a:cs typeface="Arial" panose="020B0604020202020204" pitchFamily="34" charset="0"/>
            </a:endParaRPr>
          </a:p>
          <a:p>
            <a:pPr marL="628590" indent="-342900" algn="just">
              <a:lnSpc>
                <a:spcPct val="150000"/>
              </a:lnSpc>
              <a:spcBef>
                <a:spcPts val="0"/>
              </a:spcBef>
              <a:buFont typeface="+mj-lt"/>
              <a:buAutoNum type="arabicPeriod"/>
            </a:pPr>
            <a:endParaRPr lang="es-ES" sz="1800" dirty="0">
              <a:solidFill>
                <a:schemeClr val="tx1"/>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Diferencia entre match-</a:t>
            </a:r>
            <a:r>
              <a:rPr lang="es-ES_tradnl" altLang="es-MX" sz="2000" b="1" dirty="0" err="1">
                <a:solidFill>
                  <a:schemeClr val="accent3">
                    <a:lumMod val="75000"/>
                  </a:schemeClr>
                </a:solidFill>
                <a:latin typeface="Dom Casual" charset="0"/>
              </a:rPr>
              <a:t>all</a:t>
            </a:r>
            <a:r>
              <a:rPr lang="es-ES_tradnl" altLang="es-MX" sz="2000" b="1" dirty="0">
                <a:solidFill>
                  <a:schemeClr val="accent3">
                    <a:lumMod val="75000"/>
                  </a:schemeClr>
                </a:solidFill>
                <a:latin typeface="Dom Casual" charset="0"/>
              </a:rPr>
              <a:t> y match-any</a:t>
            </a:r>
          </a:p>
        </p:txBody>
      </p:sp>
      <p:pic>
        <p:nvPicPr>
          <p:cNvPr id="7" name="Imagen 6">
            <a:extLst>
              <a:ext uri="{FF2B5EF4-FFF2-40B4-BE49-F238E27FC236}">
                <a16:creationId xmlns:a16="http://schemas.microsoft.com/office/drawing/2014/main" id="{E391EDA6-FD5B-695E-D18D-18E3BC718B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373216"/>
            <a:ext cx="7088059" cy="1037952"/>
          </a:xfrm>
          <a:prstGeom prst="rect">
            <a:avLst/>
          </a:prstGeom>
          <a:noFill/>
          <a:ln>
            <a:noFill/>
          </a:ln>
        </p:spPr>
      </p:pic>
    </p:spTree>
    <p:extLst>
      <p:ext uri="{BB962C8B-B14F-4D97-AF65-F5344CB8AC3E}">
        <p14:creationId xmlns:p14="http://schemas.microsoft.com/office/powerpoint/2010/main" val="94774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164" y="1412776"/>
            <a:ext cx="8056283" cy="3528392"/>
          </a:xfrm>
        </p:spPr>
        <p:txBody>
          <a:bodyPr/>
          <a:lstStyle/>
          <a:p>
            <a:pPr indent="0" algn="just">
              <a:lnSpc>
                <a:spcPct val="150000"/>
              </a:lnSpc>
              <a:spcBef>
                <a:spcPts val="1200"/>
              </a:spcBef>
              <a:spcAft>
                <a:spcPts val="1200"/>
              </a:spcAft>
            </a:pPr>
            <a:r>
              <a:rPr lang="es-ES" b="1" dirty="0">
                <a:solidFill>
                  <a:schemeClr val="accent6">
                    <a:lumMod val="75000"/>
                  </a:schemeClr>
                </a:solidFill>
                <a:latin typeface="Arial" panose="020B0604020202020204" pitchFamily="34" charset="0"/>
                <a:cs typeface="Arial" panose="020B0604020202020204" pitchFamily="34" charset="0"/>
              </a:rPr>
              <a:t>mach-</a:t>
            </a:r>
            <a:r>
              <a:rPr lang="es-ES" b="1" dirty="0" err="1">
                <a:solidFill>
                  <a:schemeClr val="accent6">
                    <a:lumMod val="75000"/>
                  </a:schemeClr>
                </a:solidFill>
                <a:latin typeface="Arial" panose="020B0604020202020204" pitchFamily="34" charset="0"/>
                <a:cs typeface="Arial" panose="020B0604020202020204" pitchFamily="34" charset="0"/>
              </a:rPr>
              <a:t>all</a:t>
            </a:r>
            <a:endParaRPr lang="es-ES" b="1" dirty="0">
              <a:solidFill>
                <a:schemeClr val="accent6">
                  <a:lumMod val="75000"/>
                </a:schemeClr>
              </a:solidFill>
              <a:latin typeface="Arial" panose="020B0604020202020204" pitchFamily="34" charset="0"/>
              <a:cs typeface="Arial" panose="020B0604020202020204" pitchFamily="34" charset="0"/>
            </a:endParaRPr>
          </a:p>
          <a:p>
            <a:pPr indent="0" algn="just">
              <a:lnSpc>
                <a:spcPts val="3000"/>
              </a:lnSpc>
              <a:spcBef>
                <a:spcPts val="1200"/>
              </a:spcBef>
              <a:spcAft>
                <a:spcPts val="1200"/>
              </a:spcAft>
            </a:pPr>
            <a:r>
              <a:rPr lang="es-ES" sz="1800" dirty="0">
                <a:solidFill>
                  <a:schemeClr val="tx1"/>
                </a:solidFill>
                <a:latin typeface="Arial" panose="020B0604020202020204" pitchFamily="34" charset="0"/>
                <a:cs typeface="Arial" panose="020B0604020202020204" pitchFamily="34" charset="0"/>
              </a:rPr>
              <a:t>En este caso, cada mapa de clase solo tiene una declaración match, por lo que no importa, pero si hay varias declaraciones de coincidencia, deben cumplirse todas.</a:t>
            </a:r>
          </a:p>
          <a:p>
            <a:pPr indent="0" algn="just">
              <a:lnSpc>
                <a:spcPct val="150000"/>
              </a:lnSpc>
              <a:spcBef>
                <a:spcPts val="1200"/>
              </a:spcBef>
              <a:spcAft>
                <a:spcPts val="1200"/>
              </a:spcAft>
            </a:pPr>
            <a:endParaRPr lang="es-ES" dirty="0">
              <a:solidFill>
                <a:schemeClr val="tx1"/>
              </a:solidFill>
              <a:latin typeface="Arial" panose="020B0604020202020204" pitchFamily="34" charset="0"/>
              <a:cs typeface="Arial" panose="020B0604020202020204" pitchFamily="34" charset="0"/>
            </a:endParaRPr>
          </a:p>
          <a:p>
            <a:pPr marL="628590" indent="-342900" algn="just">
              <a:lnSpc>
                <a:spcPct val="150000"/>
              </a:lnSpc>
              <a:spcBef>
                <a:spcPts val="0"/>
              </a:spcBef>
              <a:buFont typeface="+mj-lt"/>
              <a:buAutoNum type="arabicPeriod"/>
            </a:pPr>
            <a:endParaRPr lang="es-ES" sz="1800" dirty="0">
              <a:solidFill>
                <a:schemeClr val="tx1"/>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Diferencia entre match-</a:t>
            </a:r>
            <a:r>
              <a:rPr lang="es-ES_tradnl" altLang="es-MX" sz="2000" b="1" dirty="0" err="1">
                <a:solidFill>
                  <a:schemeClr val="accent3">
                    <a:lumMod val="75000"/>
                  </a:schemeClr>
                </a:solidFill>
                <a:latin typeface="Dom Casual" charset="0"/>
              </a:rPr>
              <a:t>all</a:t>
            </a:r>
            <a:r>
              <a:rPr lang="es-ES_tradnl" altLang="es-MX" sz="2000" b="1" dirty="0">
                <a:solidFill>
                  <a:schemeClr val="accent3">
                    <a:lumMod val="75000"/>
                  </a:schemeClr>
                </a:solidFill>
                <a:latin typeface="Dom Casual" charset="0"/>
              </a:rPr>
              <a:t> y match-any</a:t>
            </a:r>
          </a:p>
        </p:txBody>
      </p:sp>
      <p:pic>
        <p:nvPicPr>
          <p:cNvPr id="5" name="Imagen 4">
            <a:extLst>
              <a:ext uri="{FF2B5EF4-FFF2-40B4-BE49-F238E27FC236}">
                <a16:creationId xmlns:a16="http://schemas.microsoft.com/office/drawing/2014/main" id="{41EAA70E-08BE-E893-1C8E-D25F6383234C}"/>
              </a:ext>
            </a:extLst>
          </p:cNvPr>
          <p:cNvPicPr>
            <a:picLocks noChangeAspect="1"/>
          </p:cNvPicPr>
          <p:nvPr/>
        </p:nvPicPr>
        <p:blipFill>
          <a:blip r:embed="rId3"/>
          <a:stretch>
            <a:fillRect/>
          </a:stretch>
        </p:blipFill>
        <p:spPr>
          <a:xfrm>
            <a:off x="2586037" y="3789040"/>
            <a:ext cx="3971925" cy="1019175"/>
          </a:xfrm>
          <a:prstGeom prst="rect">
            <a:avLst/>
          </a:prstGeom>
        </p:spPr>
      </p:pic>
    </p:spTree>
    <p:extLst>
      <p:ext uri="{BB962C8B-B14F-4D97-AF65-F5344CB8AC3E}">
        <p14:creationId xmlns:p14="http://schemas.microsoft.com/office/powerpoint/2010/main" val="283965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628800"/>
            <a:ext cx="4464496" cy="3960440"/>
          </a:xfrm>
        </p:spPr>
        <p:txBody>
          <a:bodyPr/>
          <a:lstStyle/>
          <a:p>
            <a:pPr marL="571440" indent="-285750" algn="just">
              <a:lnSpc>
                <a:spcPct val="150000"/>
              </a:lnSpc>
              <a:spcBef>
                <a:spcPts val="0"/>
              </a:spcBef>
              <a:buFont typeface="Arial" panose="020B0604020202020204" pitchFamily="34" charset="0"/>
              <a:buChar char="•"/>
            </a:pPr>
            <a:r>
              <a:rPr lang="es-ES" sz="1800" dirty="0" err="1">
                <a:solidFill>
                  <a:srgbClr val="000000"/>
                </a:solidFill>
                <a:latin typeface="Arial" panose="020B0604020202020204" pitchFamily="34" charset="0"/>
                <a:cs typeface="Arial" panose="020B0604020202020204" pitchFamily="34" charset="0"/>
              </a:rPr>
              <a:t>QoS</a:t>
            </a:r>
            <a:r>
              <a:rPr lang="es-ES" sz="1800" dirty="0">
                <a:solidFill>
                  <a:srgbClr val="000000"/>
                </a:solidFill>
                <a:latin typeface="Arial" panose="020B0604020202020204" pitchFamily="34" charset="0"/>
                <a:cs typeface="Arial" panose="020B0604020202020204" pitchFamily="34" charset="0"/>
              </a:rPr>
              <a:t> se usa para </a:t>
            </a:r>
            <a:r>
              <a:rPr lang="es-ES" sz="1800" b="1" dirty="0">
                <a:solidFill>
                  <a:schemeClr val="accent6">
                    <a:lumMod val="75000"/>
                  </a:schemeClr>
                </a:solidFill>
                <a:latin typeface="Arial" panose="020B0604020202020204" pitchFamily="34" charset="0"/>
                <a:cs typeface="Arial" panose="020B0604020202020204" pitchFamily="34" charset="0"/>
              </a:rPr>
              <a:t>dar prioridad a ciertos tipos de tráfico de red y para minimizar la demora y la pérdida de paquetes</a:t>
            </a:r>
            <a:r>
              <a:rPr lang="es-ES" sz="1800" dirty="0">
                <a:solidFill>
                  <a:srgbClr val="000000"/>
                </a:solidFill>
                <a:latin typeface="Arial" panose="020B0604020202020204" pitchFamily="34" charset="0"/>
                <a:cs typeface="Arial" panose="020B0604020202020204" pitchFamily="34" charset="0"/>
              </a:rPr>
              <a:t>. </a:t>
            </a:r>
          </a:p>
          <a:p>
            <a:pPr marL="571440" indent="-285750" algn="just">
              <a:lnSpc>
                <a:spcPct val="150000"/>
              </a:lnSpc>
              <a:spcBef>
                <a:spcPts val="0"/>
              </a:spcBef>
              <a:buFont typeface="Arial" panose="020B0604020202020204" pitchFamily="34" charset="0"/>
              <a:buChar char="•"/>
            </a:pPr>
            <a:r>
              <a:rPr lang="es-ES" sz="1800" dirty="0" err="1">
                <a:solidFill>
                  <a:srgbClr val="000000"/>
                </a:solidFill>
                <a:latin typeface="Arial" panose="020B0604020202020204" pitchFamily="34" charset="0"/>
                <a:cs typeface="Arial" panose="020B0604020202020204" pitchFamily="34" charset="0"/>
              </a:rPr>
              <a:t>QoS</a:t>
            </a:r>
            <a:r>
              <a:rPr lang="es-ES" sz="1800" dirty="0">
                <a:solidFill>
                  <a:srgbClr val="000000"/>
                </a:solidFill>
                <a:latin typeface="Arial" panose="020B0604020202020204" pitchFamily="34" charset="0"/>
                <a:cs typeface="Arial" panose="020B0604020202020204" pitchFamily="34" charset="0"/>
              </a:rPr>
              <a:t> a menudo se usa para </a:t>
            </a:r>
            <a:r>
              <a:rPr lang="es-ES" sz="1800" b="1" dirty="0">
                <a:solidFill>
                  <a:schemeClr val="accent6">
                    <a:lumMod val="75000"/>
                  </a:schemeClr>
                </a:solidFill>
                <a:latin typeface="Arial" panose="020B0604020202020204" pitchFamily="34" charset="0"/>
                <a:cs typeface="Arial" panose="020B0604020202020204" pitchFamily="34" charset="0"/>
              </a:rPr>
              <a:t>priorizar el tráfico de voz sobre IP </a:t>
            </a:r>
            <a:r>
              <a:rPr lang="es-ES" sz="1800" dirty="0">
                <a:solidFill>
                  <a:srgbClr val="000000"/>
                </a:solidFill>
                <a:latin typeface="Arial" panose="020B0604020202020204" pitchFamily="34" charset="0"/>
                <a:cs typeface="Arial" panose="020B0604020202020204" pitchFamily="34" charset="0"/>
              </a:rPr>
              <a:t>desde teléfonos IP para garantizar que la calidad de audio sea aceptable.</a:t>
            </a:r>
            <a:endParaRPr lang="en-US" sz="1800" dirty="0">
              <a:solidFill>
                <a:srgbClr val="000000"/>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E00053A9-C954-D220-8547-5064D8450A0C}"/>
              </a:ext>
            </a:extLst>
          </p:cNvPr>
          <p:cNvSpPr txBox="1">
            <a:spLocks noChangeArrowheads="1"/>
          </p:cNvSpPr>
          <p:nvPr/>
        </p:nvSpPr>
        <p:spPr bwMode="auto">
          <a:xfrm>
            <a:off x="1028700" y="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br>
              <a:rPr lang="es-ES_tradnl" altLang="es-MX" sz="3200" b="1" dirty="0">
                <a:solidFill>
                  <a:schemeClr val="accent4">
                    <a:lumMod val="50000"/>
                  </a:schemeClr>
                </a:solidFill>
                <a:effectLst>
                  <a:outerShdw blurRad="38100" dist="38100" dir="2700000" algn="tl">
                    <a:srgbClr val="C0C0C0"/>
                  </a:outerShdw>
                </a:effectLst>
                <a:latin typeface="Dom Casual" charset="0"/>
              </a:rPr>
            </a:br>
            <a:r>
              <a:rPr lang="es-ES_tradnl" altLang="es-MX" sz="2200" b="1" dirty="0">
                <a:solidFill>
                  <a:schemeClr val="accent3">
                    <a:lumMod val="75000"/>
                  </a:schemeClr>
                </a:solidFill>
                <a:latin typeface="Arial" panose="020B0604020202020204" pitchFamily="34" charset="0"/>
              </a:rPr>
              <a:t>Calidad del servicio</a:t>
            </a:r>
            <a:endParaRPr lang="es-ES_tradnl" altLang="es-MX" sz="2200" b="1" dirty="0">
              <a:solidFill>
                <a:schemeClr val="accent3">
                  <a:lumMod val="75000"/>
                </a:schemeClr>
              </a:solidFill>
              <a:effectLst>
                <a:outerShdw blurRad="38100" dist="38100" dir="2700000" algn="tl">
                  <a:srgbClr val="C0C0C0"/>
                </a:outerShdw>
              </a:effectLst>
              <a:latin typeface="Dom Casual" charset="0"/>
            </a:endParaRPr>
          </a:p>
        </p:txBody>
      </p:sp>
      <p:pic>
        <p:nvPicPr>
          <p:cNvPr id="6" name="Imagen 5" descr="Gráfico, Gráfico de burbujas&#10;&#10;Descripción generada automáticamente">
            <a:extLst>
              <a:ext uri="{FF2B5EF4-FFF2-40B4-BE49-F238E27FC236}">
                <a16:creationId xmlns:a16="http://schemas.microsoft.com/office/drawing/2014/main" id="{5C3DBB10-C79F-24F0-F575-8F7040645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2096852"/>
            <a:ext cx="3217379" cy="3024336"/>
          </a:xfrm>
          <a:prstGeom prst="rect">
            <a:avLst/>
          </a:prstGeom>
        </p:spPr>
      </p:pic>
    </p:spTree>
    <p:extLst>
      <p:ext uri="{BB962C8B-B14F-4D97-AF65-F5344CB8AC3E}">
        <p14:creationId xmlns:p14="http://schemas.microsoft.com/office/powerpoint/2010/main" val="158687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334840"/>
            <a:ext cx="7992888" cy="3330370"/>
          </a:xfrm>
        </p:spPr>
        <p:txBody>
          <a:bodyPr/>
          <a:lstStyle/>
          <a:p>
            <a:pPr indent="0" algn="just">
              <a:lnSpc>
                <a:spcPct val="150000"/>
              </a:lnSpc>
              <a:spcBef>
                <a:spcPts val="1200"/>
              </a:spcBef>
              <a:spcAft>
                <a:spcPts val="1200"/>
              </a:spcAft>
            </a:pPr>
            <a:r>
              <a:rPr lang="es-ES" b="1" dirty="0">
                <a:solidFill>
                  <a:schemeClr val="accent6">
                    <a:lumMod val="75000"/>
                  </a:schemeClr>
                </a:solidFill>
                <a:latin typeface="Arial" panose="020B0604020202020204" pitchFamily="34" charset="0"/>
                <a:cs typeface="Arial" panose="020B0604020202020204" pitchFamily="34" charset="0"/>
              </a:rPr>
              <a:t>mach-any</a:t>
            </a:r>
          </a:p>
          <a:p>
            <a:pPr indent="0" algn="just">
              <a:lnSpc>
                <a:spcPts val="3000"/>
              </a:lnSpc>
              <a:spcBef>
                <a:spcPts val="0"/>
              </a:spcBef>
              <a:spcAft>
                <a:spcPts val="1200"/>
              </a:spcAft>
            </a:pPr>
            <a:r>
              <a:rPr lang="es-ES" sz="1800" dirty="0">
                <a:solidFill>
                  <a:schemeClr val="tx1"/>
                </a:solidFill>
                <a:latin typeface="Arial" panose="020B0604020202020204" pitchFamily="34" charset="0"/>
                <a:cs typeface="Arial" panose="020B0604020202020204" pitchFamily="34" charset="0"/>
              </a:rPr>
              <a:t>Esto significa que, para que coincida con este mapa de clase, </a:t>
            </a:r>
            <a:r>
              <a:rPr lang="es-ES" sz="1800" b="1" dirty="0">
                <a:solidFill>
                  <a:srgbClr val="00B0F0"/>
                </a:solidFill>
                <a:latin typeface="Arial" panose="020B0604020202020204" pitchFamily="34" charset="0"/>
                <a:cs typeface="Arial" panose="020B0604020202020204" pitchFamily="34" charset="0"/>
              </a:rPr>
              <a:t>el tráfico debe coincidir con </a:t>
            </a:r>
            <a:r>
              <a:rPr lang="es-ES" sz="1800" b="1" u="sng" dirty="0">
                <a:solidFill>
                  <a:srgbClr val="00B0F0"/>
                </a:solidFill>
                <a:latin typeface="Arial" panose="020B0604020202020204" pitchFamily="34" charset="0"/>
                <a:cs typeface="Arial" panose="020B0604020202020204" pitchFamily="34" charset="0"/>
              </a:rPr>
              <a:t>al menos una</a:t>
            </a:r>
            <a:r>
              <a:rPr lang="es-ES" sz="1800" b="1" dirty="0">
                <a:solidFill>
                  <a:srgbClr val="00B0F0"/>
                </a:solidFill>
                <a:latin typeface="Arial" panose="020B0604020202020204" pitchFamily="34" charset="0"/>
                <a:cs typeface="Arial" panose="020B0604020202020204" pitchFamily="34" charset="0"/>
              </a:rPr>
              <a:t> de las declaraciones de coincidencia</a:t>
            </a:r>
            <a:r>
              <a:rPr lang="es-ES" sz="1800" dirty="0">
                <a:solidFill>
                  <a:srgbClr val="00B0F0"/>
                </a:solidFill>
                <a:latin typeface="Arial" panose="020B0604020202020204" pitchFamily="34" charset="0"/>
                <a:cs typeface="Arial" panose="020B0604020202020204" pitchFamily="34" charset="0"/>
              </a:rPr>
              <a:t> </a:t>
            </a:r>
            <a:r>
              <a:rPr lang="es-ES" sz="1800" dirty="0">
                <a:solidFill>
                  <a:schemeClr val="tx1"/>
                </a:solidFill>
                <a:latin typeface="Arial" panose="020B0604020202020204" pitchFamily="34" charset="0"/>
                <a:cs typeface="Arial" panose="020B0604020202020204" pitchFamily="34" charset="0"/>
              </a:rPr>
              <a:t>en ese mapa de clase. </a:t>
            </a:r>
          </a:p>
          <a:p>
            <a:pPr indent="0" algn="just">
              <a:lnSpc>
                <a:spcPts val="3000"/>
              </a:lnSpc>
              <a:spcBef>
                <a:spcPts val="0"/>
              </a:spcBef>
            </a:pPr>
            <a:r>
              <a:rPr lang="es-ES" b="1" dirty="0" err="1">
                <a:solidFill>
                  <a:schemeClr val="tx1"/>
                </a:solidFill>
                <a:latin typeface="Arial" panose="020B0604020202020204" pitchFamily="34" charset="0"/>
                <a:cs typeface="Arial" panose="020B0604020202020204" pitchFamily="34" charset="0"/>
              </a:rPr>
              <a:t>class-map</a:t>
            </a:r>
            <a:r>
              <a:rPr lang="es-ES" b="1" dirty="0">
                <a:solidFill>
                  <a:schemeClr val="tx1"/>
                </a:solidFill>
                <a:latin typeface="Arial" panose="020B0604020202020204" pitchFamily="34" charset="0"/>
                <a:cs typeface="Arial" panose="020B0604020202020204" pitchFamily="34" charset="0"/>
              </a:rPr>
              <a:t> </a:t>
            </a:r>
            <a:r>
              <a:rPr lang="es-ES" b="1" dirty="0">
                <a:solidFill>
                  <a:srgbClr val="FF0000"/>
                </a:solidFill>
                <a:latin typeface="Arial" panose="020B0604020202020204" pitchFamily="34" charset="0"/>
                <a:cs typeface="Arial" panose="020B0604020202020204" pitchFamily="34" charset="0"/>
              </a:rPr>
              <a:t>mach-any</a:t>
            </a:r>
            <a:r>
              <a:rPr lang="es-ES" b="1" dirty="0">
                <a:solidFill>
                  <a:srgbClr val="00B0F0"/>
                </a:solidFill>
                <a:latin typeface="Arial" panose="020B0604020202020204" pitchFamily="34" charset="0"/>
                <a:cs typeface="Arial" panose="020B0604020202020204" pitchFamily="34" charset="0"/>
              </a:rPr>
              <a:t> </a:t>
            </a:r>
            <a:r>
              <a:rPr lang="es-ES" b="1" dirty="0">
                <a:solidFill>
                  <a:schemeClr val="tx1"/>
                </a:solidFill>
                <a:latin typeface="Arial" panose="020B0604020202020204" pitchFamily="34" charset="0"/>
                <a:cs typeface="Arial" panose="020B0604020202020204" pitchFamily="34" charset="0"/>
              </a:rPr>
              <a:t>HTTP_HTTPS_MAP</a:t>
            </a:r>
          </a:p>
          <a:p>
            <a:pPr indent="0" algn="just">
              <a:lnSpc>
                <a:spcPts val="3000"/>
              </a:lnSpc>
              <a:spcBef>
                <a:spcPts val="0"/>
              </a:spcBef>
            </a:pPr>
            <a:r>
              <a:rPr lang="es-ES" b="1" dirty="0">
                <a:solidFill>
                  <a:schemeClr val="tx1"/>
                </a:solidFill>
                <a:latin typeface="Arial" panose="020B0604020202020204" pitchFamily="34" charset="0"/>
                <a:cs typeface="Arial" panose="020B0604020202020204" pitchFamily="34" charset="0"/>
              </a:rPr>
              <a:t>  match </a:t>
            </a:r>
            <a:r>
              <a:rPr lang="es-ES" b="1" dirty="0" err="1">
                <a:solidFill>
                  <a:schemeClr val="tx1"/>
                </a:solidFill>
                <a:latin typeface="Arial" panose="020B0604020202020204" pitchFamily="34" charset="0"/>
                <a:cs typeface="Arial" panose="020B0604020202020204" pitchFamily="34" charset="0"/>
              </a:rPr>
              <a:t>protocol</a:t>
            </a:r>
            <a:r>
              <a:rPr lang="es-ES" b="1" dirty="0">
                <a:solidFill>
                  <a:schemeClr val="tx1"/>
                </a:solidFill>
                <a:latin typeface="Arial" panose="020B0604020202020204" pitchFamily="34" charset="0"/>
                <a:cs typeface="Arial" panose="020B0604020202020204" pitchFamily="34" charset="0"/>
              </a:rPr>
              <a:t> http </a:t>
            </a:r>
          </a:p>
          <a:p>
            <a:pPr indent="0" algn="just">
              <a:lnSpc>
                <a:spcPts val="3000"/>
              </a:lnSpc>
              <a:spcBef>
                <a:spcPts val="0"/>
              </a:spcBef>
            </a:pPr>
            <a:r>
              <a:rPr lang="es-ES" b="1" dirty="0">
                <a:solidFill>
                  <a:schemeClr val="tx1"/>
                </a:solidFill>
                <a:latin typeface="Arial" panose="020B0604020202020204" pitchFamily="34" charset="0"/>
                <a:cs typeface="Arial" panose="020B0604020202020204" pitchFamily="34" charset="0"/>
              </a:rPr>
              <a:t>  match </a:t>
            </a:r>
            <a:r>
              <a:rPr lang="es-ES" b="1" dirty="0" err="1">
                <a:solidFill>
                  <a:schemeClr val="tx1"/>
                </a:solidFill>
                <a:latin typeface="Arial" panose="020B0604020202020204" pitchFamily="34" charset="0"/>
                <a:cs typeface="Arial" panose="020B0604020202020204" pitchFamily="34" charset="0"/>
              </a:rPr>
              <a:t>protocol</a:t>
            </a:r>
            <a:r>
              <a:rPr lang="es-ES" b="1" dirty="0">
                <a:solidFill>
                  <a:schemeClr val="tx1"/>
                </a:solidFill>
                <a:latin typeface="Arial" panose="020B0604020202020204" pitchFamily="34" charset="0"/>
                <a:cs typeface="Arial" panose="020B0604020202020204" pitchFamily="34" charset="0"/>
              </a:rPr>
              <a:t> https</a:t>
            </a:r>
          </a:p>
          <a:p>
            <a:pPr indent="0" algn="just">
              <a:lnSpc>
                <a:spcPts val="3000"/>
              </a:lnSpc>
              <a:spcBef>
                <a:spcPts val="1200"/>
              </a:spcBef>
              <a:spcAft>
                <a:spcPts val="1200"/>
              </a:spcAft>
            </a:pPr>
            <a:endParaRPr lang="es-ES" sz="1800" dirty="0">
              <a:solidFill>
                <a:schemeClr val="tx1"/>
              </a:solidFill>
              <a:latin typeface="Arial" panose="020B0604020202020204" pitchFamily="34" charset="0"/>
              <a:cs typeface="Arial" panose="020B0604020202020204" pitchFamily="34" charset="0"/>
            </a:endParaRPr>
          </a:p>
          <a:p>
            <a:pPr indent="0" algn="just">
              <a:lnSpc>
                <a:spcPct val="150000"/>
              </a:lnSpc>
              <a:spcBef>
                <a:spcPts val="1200"/>
              </a:spcBef>
              <a:spcAft>
                <a:spcPts val="1200"/>
              </a:spcAft>
            </a:pPr>
            <a:endParaRPr lang="es-ES" dirty="0">
              <a:solidFill>
                <a:schemeClr val="tx1"/>
              </a:solidFill>
              <a:latin typeface="Arial" panose="020B0604020202020204" pitchFamily="34" charset="0"/>
              <a:cs typeface="Arial" panose="020B0604020202020204" pitchFamily="34" charset="0"/>
            </a:endParaRPr>
          </a:p>
          <a:p>
            <a:pPr marL="628590" indent="-342900" algn="just">
              <a:lnSpc>
                <a:spcPct val="150000"/>
              </a:lnSpc>
              <a:spcBef>
                <a:spcPts val="0"/>
              </a:spcBef>
              <a:buFont typeface="+mj-lt"/>
              <a:buAutoNum type="arabicPeriod"/>
            </a:pPr>
            <a:endParaRPr lang="es-ES" sz="1800" dirty="0">
              <a:solidFill>
                <a:schemeClr val="tx1"/>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Diferencia entre match-</a:t>
            </a:r>
            <a:r>
              <a:rPr lang="es-ES_tradnl" altLang="es-MX" sz="2000" b="1" dirty="0" err="1">
                <a:solidFill>
                  <a:schemeClr val="accent3">
                    <a:lumMod val="75000"/>
                  </a:schemeClr>
                </a:solidFill>
                <a:latin typeface="Dom Casual" charset="0"/>
              </a:rPr>
              <a:t>all</a:t>
            </a:r>
            <a:r>
              <a:rPr lang="es-ES_tradnl" altLang="es-MX" sz="2000" b="1" dirty="0">
                <a:solidFill>
                  <a:schemeClr val="accent3">
                    <a:lumMod val="75000"/>
                  </a:schemeClr>
                </a:solidFill>
                <a:latin typeface="Dom Casual" charset="0"/>
              </a:rPr>
              <a:t> y match-any</a:t>
            </a:r>
          </a:p>
        </p:txBody>
      </p:sp>
      <p:pic>
        <p:nvPicPr>
          <p:cNvPr id="3" name="Imagen 2">
            <a:extLst>
              <a:ext uri="{FF2B5EF4-FFF2-40B4-BE49-F238E27FC236}">
                <a16:creationId xmlns:a16="http://schemas.microsoft.com/office/drawing/2014/main" id="{A0811DE5-DB42-F94B-A9EE-F6B7057E5A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4869160"/>
            <a:ext cx="6711652" cy="982832"/>
          </a:xfrm>
          <a:prstGeom prst="rect">
            <a:avLst/>
          </a:prstGeom>
          <a:noFill/>
          <a:ln>
            <a:noFill/>
          </a:ln>
        </p:spPr>
      </p:pic>
      <p:sp>
        <p:nvSpPr>
          <p:cNvPr id="7" name="CuadroTexto 6">
            <a:extLst>
              <a:ext uri="{FF2B5EF4-FFF2-40B4-BE49-F238E27FC236}">
                <a16:creationId xmlns:a16="http://schemas.microsoft.com/office/drawing/2014/main" id="{B0CBB0A7-10BD-D26D-6721-6A689FE1016B}"/>
              </a:ext>
            </a:extLst>
          </p:cNvPr>
          <p:cNvSpPr txBox="1"/>
          <p:nvPr/>
        </p:nvSpPr>
        <p:spPr>
          <a:xfrm>
            <a:off x="4355976" y="3861048"/>
            <a:ext cx="4176464" cy="923330"/>
          </a:xfrm>
          <a:prstGeom prst="rect">
            <a:avLst/>
          </a:prstGeom>
          <a:noFill/>
        </p:spPr>
        <p:txBody>
          <a:bodyPr wrap="square">
            <a:spAutoFit/>
          </a:bodyPr>
          <a:lstStyle/>
          <a:p>
            <a:pPr algn="just"/>
            <a:r>
              <a:rPr lang="es-MX" sz="1800" dirty="0">
                <a:effectLst/>
                <a:latin typeface="Calibri" panose="020F0502020204030204" pitchFamily="34" charset="0"/>
                <a:ea typeface="Calibri" panose="020F0502020204030204" pitchFamily="34" charset="0"/>
                <a:cs typeface="Arial" panose="020B0604020202020204" pitchFamily="34" charset="0"/>
              </a:rPr>
              <a:t>En ese caso, si un paquete es un paquete HTTP o un paquete HTTPS, coincidiría con este mapa de clase.</a:t>
            </a:r>
            <a:endParaRPr lang="es-MX" dirty="0"/>
          </a:p>
        </p:txBody>
      </p:sp>
    </p:spTree>
    <p:extLst>
      <p:ext uri="{BB962C8B-B14F-4D97-AF65-F5344CB8AC3E}">
        <p14:creationId xmlns:p14="http://schemas.microsoft.com/office/powerpoint/2010/main" val="123431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4784"/>
            <a:ext cx="8604448" cy="4968552"/>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2. Configure el mapa de políticas </a:t>
            </a:r>
            <a:r>
              <a:rPr lang="es-ES" sz="1800" dirty="0">
                <a:solidFill>
                  <a:schemeClr val="tx1"/>
                </a:solidFill>
                <a:latin typeface="Arial" panose="020B0604020202020204" pitchFamily="34" charset="0"/>
                <a:cs typeface="Arial" panose="020B0604020202020204" pitchFamily="34" charset="0"/>
              </a:rPr>
              <a:t>para definir qué tipo de tratamiento le queremos dar a cada tipo de tráfico. </a:t>
            </a:r>
          </a:p>
          <a:p>
            <a:pPr lvl="1" indent="0" algn="just">
              <a:lnSpc>
                <a:spcPct val="150000"/>
              </a:lnSpc>
              <a:spcBef>
                <a:spcPts val="1200"/>
              </a:spcBef>
              <a:buNone/>
            </a:pPr>
            <a:r>
              <a:rPr lang="es-ES" sz="2000" b="1" dirty="0" err="1">
                <a:latin typeface="Arial" panose="020B0604020202020204" pitchFamily="34" charset="0"/>
                <a:cs typeface="Arial" panose="020B0604020202020204" pitchFamily="34" charset="0"/>
              </a:rPr>
              <a:t>p</a:t>
            </a:r>
            <a:r>
              <a:rPr lang="es-ES" sz="2000" b="1" dirty="0" err="1">
                <a:solidFill>
                  <a:schemeClr val="tx1"/>
                </a:solidFill>
                <a:latin typeface="Arial" panose="020B0604020202020204" pitchFamily="34" charset="0"/>
                <a:cs typeface="Arial" panose="020B0604020202020204" pitchFamily="34" charset="0"/>
              </a:rPr>
              <a:t>olicy-map</a:t>
            </a:r>
            <a:r>
              <a:rPr lang="es-ES" sz="2000" b="1" dirty="0">
                <a:solidFill>
                  <a:schemeClr val="tx1"/>
                </a:solidFill>
                <a:latin typeface="Arial" panose="020B0604020202020204" pitchFamily="34" charset="0"/>
                <a:cs typeface="Arial" panose="020B0604020202020204" pitchFamily="34" charset="0"/>
              </a:rPr>
              <a:t> </a:t>
            </a:r>
            <a:r>
              <a:rPr lang="es-ES" sz="2000" b="1" dirty="0">
                <a:solidFill>
                  <a:srgbClr val="00B0F0"/>
                </a:solidFill>
                <a:latin typeface="Arial" panose="020B0604020202020204" pitchFamily="34" charset="0"/>
                <a:cs typeface="Arial" panose="020B0604020202020204" pitchFamily="34" charset="0"/>
              </a:rPr>
              <a:t>NOMBRE DE LA POLÍTICA</a:t>
            </a:r>
          </a:p>
          <a:p>
            <a:pPr lvl="1" indent="0" algn="just">
              <a:lnSpc>
                <a:spcPct val="150000"/>
              </a:lnSpc>
              <a:spcBef>
                <a:spcPts val="0"/>
              </a:spcBef>
              <a:spcAft>
                <a:spcPts val="1200"/>
              </a:spcAft>
              <a:buNone/>
            </a:pPr>
            <a:r>
              <a:rPr lang="es-ES" sz="2000" b="1" dirty="0" err="1">
                <a:latin typeface="Arial" panose="020B0604020202020204" pitchFamily="34" charset="0"/>
                <a:cs typeface="Arial" panose="020B0604020202020204" pitchFamily="34" charset="0"/>
              </a:rPr>
              <a:t>class</a:t>
            </a:r>
            <a:r>
              <a:rPr lang="es-ES" sz="2000" dirty="0">
                <a:latin typeface="Arial" panose="020B0604020202020204" pitchFamily="34" charset="0"/>
                <a:cs typeface="Arial" panose="020B0604020202020204" pitchFamily="34" charset="0"/>
              </a:rPr>
              <a:t> </a:t>
            </a:r>
            <a:r>
              <a:rPr lang="es-ES" sz="2000" b="1" dirty="0">
                <a:solidFill>
                  <a:srgbClr val="00B0F0"/>
                </a:solidFill>
                <a:latin typeface="Arial" panose="020B0604020202020204" pitchFamily="34" charset="0"/>
                <a:cs typeface="Arial" panose="020B0604020202020204" pitchFamily="34" charset="0"/>
              </a:rPr>
              <a:t>MAPA DE CLASE</a:t>
            </a:r>
          </a:p>
          <a:p>
            <a:pPr indent="0" algn="just">
              <a:lnSpc>
                <a:spcPct val="150000"/>
              </a:lnSpc>
              <a:spcBef>
                <a:spcPts val="0"/>
              </a:spcBef>
            </a:pPr>
            <a:r>
              <a:rPr lang="es-ES" sz="1800" b="1" dirty="0">
                <a:solidFill>
                  <a:schemeClr val="tx1">
                    <a:lumMod val="95000"/>
                    <a:lumOff val="5000"/>
                  </a:schemeClr>
                </a:solidFill>
                <a:latin typeface="Arial" panose="020B0604020202020204" pitchFamily="34" charset="0"/>
                <a:cs typeface="Arial" panose="020B0604020202020204" pitchFamily="34" charset="0"/>
              </a:rPr>
              <a:t>Qué hacer con el tráfico que coincide con este mapa de clases:</a:t>
            </a:r>
          </a:p>
          <a:p>
            <a:pPr marL="57144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Marca el paquete con un valor </a:t>
            </a:r>
            <a:r>
              <a:rPr lang="es-ES" sz="1800" b="1" dirty="0">
                <a:solidFill>
                  <a:srgbClr val="FF0000"/>
                </a:solidFill>
                <a:latin typeface="Arial" panose="020B0604020202020204" pitchFamily="34" charset="0"/>
                <a:cs typeface="Arial" panose="020B0604020202020204" pitchFamily="34" charset="0"/>
              </a:rPr>
              <a:t>DSCP (</a:t>
            </a:r>
            <a:r>
              <a:rPr lang="es-ES" sz="1800" b="1" dirty="0" err="1">
                <a:solidFill>
                  <a:srgbClr val="FF0000"/>
                </a:solidFill>
                <a:latin typeface="Arial" panose="020B0604020202020204" pitchFamily="34" charset="0"/>
                <a:cs typeface="Arial" panose="020B0604020202020204" pitchFamily="34" charset="0"/>
              </a:rPr>
              <a:t>Differentiated</a:t>
            </a:r>
            <a:r>
              <a:rPr lang="es-ES" sz="1800" b="1" dirty="0">
                <a:solidFill>
                  <a:srgbClr val="FF0000"/>
                </a:solidFill>
                <a:latin typeface="Arial" panose="020B0604020202020204" pitchFamily="34" charset="0"/>
                <a:cs typeface="Arial" panose="020B0604020202020204" pitchFamily="34" charset="0"/>
              </a:rPr>
              <a:t> </a:t>
            </a:r>
            <a:r>
              <a:rPr lang="es-ES" sz="1800" b="1" dirty="0" err="1">
                <a:solidFill>
                  <a:srgbClr val="FF0000"/>
                </a:solidFill>
                <a:latin typeface="Arial" panose="020B0604020202020204" pitchFamily="34" charset="0"/>
                <a:cs typeface="Arial" panose="020B0604020202020204" pitchFamily="34" charset="0"/>
              </a:rPr>
              <a:t>Services</a:t>
            </a:r>
            <a:r>
              <a:rPr lang="es-ES" sz="1800" b="1" dirty="0">
                <a:solidFill>
                  <a:srgbClr val="FF0000"/>
                </a:solidFill>
                <a:latin typeface="Arial" panose="020B0604020202020204" pitchFamily="34" charset="0"/>
                <a:cs typeface="Arial" panose="020B0604020202020204" pitchFamily="34" charset="0"/>
              </a:rPr>
              <a:t> </a:t>
            </a:r>
            <a:r>
              <a:rPr lang="es-ES" sz="1800" b="1" dirty="0" err="1">
                <a:solidFill>
                  <a:srgbClr val="FF0000"/>
                </a:solidFill>
                <a:latin typeface="Arial" panose="020B0604020202020204" pitchFamily="34" charset="0"/>
                <a:cs typeface="Arial" panose="020B0604020202020204" pitchFamily="34" charset="0"/>
              </a:rPr>
              <a:t>Code</a:t>
            </a:r>
            <a:r>
              <a:rPr lang="es-ES" sz="1800" b="1" dirty="0">
                <a:solidFill>
                  <a:srgbClr val="FF0000"/>
                </a:solidFill>
                <a:latin typeface="Arial" panose="020B0604020202020204" pitchFamily="34" charset="0"/>
                <a:cs typeface="Arial" panose="020B0604020202020204" pitchFamily="34" charset="0"/>
              </a:rPr>
              <a:t> Point)</a:t>
            </a:r>
            <a:r>
              <a:rPr lang="es-ES" sz="1800" dirty="0">
                <a:solidFill>
                  <a:srgbClr val="FF0000"/>
                </a:solidFill>
                <a:latin typeface="Arial" panose="020B0604020202020204" pitchFamily="34" charset="0"/>
                <a:cs typeface="Arial" panose="020B0604020202020204" pitchFamily="34" charset="0"/>
              </a:rPr>
              <a:t> </a:t>
            </a:r>
          </a:p>
          <a:p>
            <a:pPr marL="743010" lvl="1" indent="0" algn="just">
              <a:lnSpc>
                <a:spcPct val="150000"/>
              </a:lnSpc>
              <a:spcBef>
                <a:spcPts val="0"/>
              </a:spcBef>
              <a:buNone/>
            </a:pPr>
            <a:r>
              <a:rPr lang="es-ES" sz="2000" b="1" dirty="0">
                <a:latin typeface="Arial" panose="020B0604020202020204" pitchFamily="34" charset="0"/>
                <a:cs typeface="Arial" panose="020B0604020202020204" pitchFamily="34" charset="0"/>
              </a:rPr>
              <a:t>set </a:t>
            </a:r>
            <a:r>
              <a:rPr lang="es-ES" sz="2000" b="1" dirty="0" err="1">
                <a:latin typeface="Arial" panose="020B0604020202020204" pitchFamily="34" charset="0"/>
                <a:cs typeface="Arial" panose="020B0604020202020204" pitchFamily="34" charset="0"/>
              </a:rPr>
              <a:t>ip</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dscp</a:t>
            </a:r>
            <a:r>
              <a:rPr lang="es-ES" sz="2000" b="1" dirty="0">
                <a:latin typeface="Arial" panose="020B0604020202020204" pitchFamily="34" charset="0"/>
                <a:cs typeface="Arial" panose="020B0604020202020204" pitchFamily="34" charset="0"/>
              </a:rPr>
              <a:t> </a:t>
            </a:r>
          </a:p>
          <a:p>
            <a:pPr marL="57144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Establecer una prioridad</a:t>
            </a:r>
            <a:r>
              <a:rPr lang="es-ES" sz="1800" dirty="0">
                <a:solidFill>
                  <a:schemeClr val="tx1"/>
                </a:solidFill>
                <a:latin typeface="Arial" panose="020B0604020202020204" pitchFamily="34" charset="0"/>
                <a:cs typeface="Arial" panose="020B0604020202020204" pitchFamily="34" charset="0"/>
              </a:rPr>
              <a:t>. </a:t>
            </a:r>
          </a:p>
          <a:p>
            <a:pPr marL="743010" lvl="1" indent="0" algn="just">
              <a:lnSpc>
                <a:spcPct val="150000"/>
              </a:lnSpc>
              <a:spcBef>
                <a:spcPts val="0"/>
              </a:spcBef>
              <a:buNone/>
            </a:pPr>
            <a:r>
              <a:rPr lang="es-ES" sz="2000" b="1" dirty="0" err="1">
                <a:latin typeface="Arial" panose="020B0604020202020204" pitchFamily="34" charset="0"/>
                <a:cs typeface="Arial" panose="020B0604020202020204" pitchFamily="34" charset="0"/>
              </a:rPr>
              <a:t>priority</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percent</a:t>
            </a:r>
            <a:r>
              <a:rPr lang="es-ES" sz="2000" b="1" dirty="0">
                <a:latin typeface="Arial" panose="020B0604020202020204" pitchFamily="34" charset="0"/>
                <a:cs typeface="Arial" panose="020B0604020202020204" pitchFamily="34" charset="0"/>
              </a:rPr>
              <a:t> </a:t>
            </a:r>
          </a:p>
          <a:p>
            <a:pPr marL="57144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Establecer un ancho de banda</a:t>
            </a:r>
            <a:r>
              <a:rPr lang="es-ES" sz="1800" dirty="0">
                <a:solidFill>
                  <a:schemeClr val="tx1"/>
                </a:solidFill>
                <a:latin typeface="Arial" panose="020B0604020202020204" pitchFamily="34" charset="0"/>
                <a:cs typeface="Arial" panose="020B0604020202020204" pitchFamily="34" charset="0"/>
              </a:rPr>
              <a:t>. </a:t>
            </a:r>
          </a:p>
          <a:p>
            <a:pPr marL="743010" lvl="1" indent="0" algn="just">
              <a:lnSpc>
                <a:spcPct val="150000"/>
              </a:lnSpc>
              <a:spcBef>
                <a:spcPts val="0"/>
              </a:spcBef>
              <a:buNone/>
            </a:pPr>
            <a:r>
              <a:rPr lang="es-ES" sz="2000" b="1" dirty="0" err="1">
                <a:latin typeface="Arial" panose="020B0604020202020204" pitchFamily="34" charset="0"/>
                <a:cs typeface="Arial" panose="020B0604020202020204" pitchFamily="34" charset="0"/>
              </a:rPr>
              <a:t>bandwidth</a:t>
            </a:r>
            <a:r>
              <a:rPr lang="es-ES" sz="2000" b="1" dirty="0">
                <a:latin typeface="Arial" panose="020B0604020202020204" pitchFamily="34" charset="0"/>
                <a:cs typeface="Arial" panose="020B0604020202020204" pitchFamily="34" charset="0"/>
              </a:rPr>
              <a:t> </a:t>
            </a:r>
          </a:p>
          <a:p>
            <a:pPr marL="743010" lvl="1" indent="0" algn="just">
              <a:lnSpc>
                <a:spcPct val="150000"/>
              </a:lnSpc>
              <a:spcBef>
                <a:spcPts val="0"/>
              </a:spcBef>
              <a:buNone/>
            </a:pPr>
            <a:endParaRPr lang="es-ES" sz="2000" b="1" dirty="0">
              <a:latin typeface="Arial" panose="020B0604020202020204" pitchFamily="34" charset="0"/>
              <a:cs typeface="Arial" panose="020B0604020202020204" pitchFamily="34" charset="0"/>
            </a:endParaRPr>
          </a:p>
          <a:p>
            <a:pPr marL="743010" lvl="1" indent="0" algn="just">
              <a:lnSpc>
                <a:spcPct val="150000"/>
              </a:lnSpc>
              <a:spcBef>
                <a:spcPts val="0"/>
              </a:spcBef>
              <a:buNone/>
            </a:pPr>
            <a:endParaRPr lang="es-ES" sz="2000" b="1" dirty="0">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2. Configure el mapa de políticas</a:t>
            </a:r>
          </a:p>
        </p:txBody>
      </p:sp>
    </p:spTree>
    <p:extLst>
      <p:ext uri="{BB962C8B-B14F-4D97-AF65-F5344CB8AC3E}">
        <p14:creationId xmlns:p14="http://schemas.microsoft.com/office/powerpoint/2010/main" val="305250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7551" y="1484784"/>
            <a:ext cx="4282441" cy="3024336"/>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DSCP (</a:t>
            </a:r>
            <a:r>
              <a:rPr lang="es-ES" sz="1800" b="1" dirty="0" err="1">
                <a:solidFill>
                  <a:schemeClr val="accent6">
                    <a:lumMod val="75000"/>
                  </a:schemeClr>
                </a:solidFill>
                <a:latin typeface="Arial" panose="020B0604020202020204" pitchFamily="34" charset="0"/>
                <a:cs typeface="Arial" panose="020B0604020202020204" pitchFamily="34" charset="0"/>
              </a:rPr>
              <a:t>Differentiated</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Services</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Code</a:t>
            </a:r>
            <a:r>
              <a:rPr lang="es-ES" sz="1800" b="1" dirty="0">
                <a:solidFill>
                  <a:schemeClr val="accent6">
                    <a:lumMod val="75000"/>
                  </a:schemeClr>
                </a:solidFill>
                <a:latin typeface="Arial" panose="020B0604020202020204" pitchFamily="34" charset="0"/>
                <a:cs typeface="Arial" panose="020B0604020202020204" pitchFamily="34" charset="0"/>
              </a:rPr>
              <a:t> Point) </a:t>
            </a:r>
          </a:p>
          <a:p>
            <a:pPr marL="571440" indent="-285750"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Hace referencia al segundo byte del encabezado de los paquetes IP y se utiliza para diferenciar la </a:t>
            </a:r>
            <a:r>
              <a:rPr lang="es-ES" sz="1800" b="1" dirty="0">
                <a:solidFill>
                  <a:schemeClr val="tx1"/>
                </a:solidFill>
                <a:latin typeface="Arial" panose="020B0604020202020204" pitchFamily="34" charset="0"/>
                <a:cs typeface="Arial" panose="020B0604020202020204" pitchFamily="34" charset="0"/>
              </a:rPr>
              <a:t>calidad en la comunicación </a:t>
            </a:r>
            <a:r>
              <a:rPr lang="es-ES" sz="1800" dirty="0">
                <a:solidFill>
                  <a:schemeClr val="tx1"/>
                </a:solidFill>
                <a:latin typeface="Arial" panose="020B0604020202020204" pitchFamily="34" charset="0"/>
                <a:cs typeface="Arial" panose="020B0604020202020204" pitchFamily="34" charset="0"/>
              </a:rPr>
              <a:t>que tienen los datos que se transportan.</a:t>
            </a:r>
          </a:p>
          <a:p>
            <a:pPr marL="571440" indent="-285750" algn="just">
              <a:lnSpc>
                <a:spcPct val="150000"/>
              </a:lnSpc>
              <a:spcBef>
                <a:spcPts val="0"/>
              </a:spcBef>
              <a:buFont typeface="Arial" panose="020B0604020202020204" pitchFamily="34" charset="0"/>
              <a:buChar char="•"/>
            </a:pPr>
            <a:r>
              <a:rPr lang="es-ES" sz="1800" dirty="0">
                <a:solidFill>
                  <a:schemeClr val="tx1"/>
                </a:solidFill>
                <a:latin typeface="Arial" panose="020B0604020202020204" pitchFamily="34" charset="0"/>
                <a:cs typeface="Arial" panose="020B0604020202020204" pitchFamily="34" charset="0"/>
              </a:rPr>
              <a:t>El marcado </a:t>
            </a:r>
            <a:r>
              <a:rPr lang="es-ES" sz="1800" b="1" dirty="0">
                <a:solidFill>
                  <a:schemeClr val="tx1"/>
                </a:solidFill>
                <a:latin typeface="Arial" panose="020B0604020202020204" pitchFamily="34" charset="0"/>
                <a:cs typeface="Arial" panose="020B0604020202020204" pitchFamily="34" charset="0"/>
              </a:rPr>
              <a:t>DSCP </a:t>
            </a:r>
            <a:r>
              <a:rPr lang="es-ES" sz="1800" dirty="0">
                <a:solidFill>
                  <a:schemeClr val="tx1"/>
                </a:solidFill>
                <a:latin typeface="Arial" panose="020B0604020202020204" pitchFamily="34" charset="0"/>
                <a:cs typeface="Arial" panose="020B0604020202020204" pitchFamily="34" charset="0"/>
              </a:rPr>
              <a:t>de calidad del servicio (</a:t>
            </a:r>
            <a:r>
              <a:rPr lang="es-ES" sz="1800" dirty="0" err="1">
                <a:solidFill>
                  <a:schemeClr val="tx1"/>
                </a:solidFill>
                <a:latin typeface="Arial" panose="020B0604020202020204" pitchFamily="34" charset="0"/>
                <a:cs typeface="Arial" panose="020B0604020202020204" pitchFamily="34" charset="0"/>
              </a:rPr>
              <a:t>QoS</a:t>
            </a:r>
            <a:r>
              <a:rPr lang="es-ES" sz="1800" dirty="0">
                <a:solidFill>
                  <a:schemeClr val="tx1"/>
                </a:solidFill>
                <a:latin typeface="Arial" panose="020B0604020202020204" pitchFamily="34" charset="0"/>
                <a:cs typeface="Arial" panose="020B0604020202020204" pitchFamily="34" charset="0"/>
              </a:rPr>
              <a:t>) determina la </a:t>
            </a:r>
            <a:r>
              <a:rPr lang="es-ES" sz="1800" b="1" dirty="0">
                <a:solidFill>
                  <a:schemeClr val="tx1"/>
                </a:solidFill>
                <a:latin typeface="Arial" panose="020B0604020202020204" pitchFamily="34" charset="0"/>
                <a:cs typeface="Arial" panose="020B0604020202020204" pitchFamily="34" charset="0"/>
              </a:rPr>
              <a:t>clasificación del tráfico </a:t>
            </a:r>
            <a:r>
              <a:rPr lang="es-ES" sz="1800" dirty="0">
                <a:solidFill>
                  <a:schemeClr val="tx1"/>
                </a:solidFill>
                <a:latin typeface="Arial" panose="020B0604020202020204" pitchFamily="34" charset="0"/>
                <a:cs typeface="Arial" panose="020B0604020202020204" pitchFamily="34" charset="0"/>
              </a:rPr>
              <a:t>para los datos de red. </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DSCP -DSCP (</a:t>
            </a:r>
            <a:r>
              <a:rPr lang="es-ES_tradnl" altLang="es-MX" sz="2000" b="1" dirty="0" err="1">
                <a:solidFill>
                  <a:schemeClr val="accent3">
                    <a:lumMod val="75000"/>
                  </a:schemeClr>
                </a:solidFill>
                <a:latin typeface="Dom Casual" charset="0"/>
              </a:rPr>
              <a:t>Differentiated</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Services</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Code</a:t>
            </a:r>
            <a:r>
              <a:rPr lang="es-ES_tradnl" altLang="es-MX" sz="2000" b="1" dirty="0">
                <a:solidFill>
                  <a:schemeClr val="accent3">
                    <a:lumMod val="75000"/>
                  </a:schemeClr>
                </a:solidFill>
                <a:latin typeface="Dom Casual" charset="0"/>
              </a:rPr>
              <a:t> Point)</a:t>
            </a:r>
          </a:p>
        </p:txBody>
      </p:sp>
      <p:pic>
        <p:nvPicPr>
          <p:cNvPr id="5" name="Imagen 4">
            <a:extLst>
              <a:ext uri="{FF2B5EF4-FFF2-40B4-BE49-F238E27FC236}">
                <a16:creationId xmlns:a16="http://schemas.microsoft.com/office/drawing/2014/main" id="{DC785B9D-9A5D-0303-7FC0-BE954C15037B}"/>
              </a:ext>
            </a:extLst>
          </p:cNvPr>
          <p:cNvPicPr>
            <a:picLocks noChangeAspect="1"/>
          </p:cNvPicPr>
          <p:nvPr/>
        </p:nvPicPr>
        <p:blipFill>
          <a:blip r:embed="rId3"/>
          <a:stretch>
            <a:fillRect/>
          </a:stretch>
        </p:blipFill>
        <p:spPr>
          <a:xfrm>
            <a:off x="4788024" y="2060848"/>
            <a:ext cx="3744416" cy="4493299"/>
          </a:xfrm>
          <a:prstGeom prst="rect">
            <a:avLst/>
          </a:prstGeom>
        </p:spPr>
      </p:pic>
    </p:spTree>
    <p:extLst>
      <p:ext uri="{BB962C8B-B14F-4D97-AF65-F5344CB8AC3E}">
        <p14:creationId xmlns:p14="http://schemas.microsoft.com/office/powerpoint/2010/main" val="398912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628800"/>
            <a:ext cx="4282441" cy="3024336"/>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DSCP (</a:t>
            </a:r>
            <a:r>
              <a:rPr lang="es-ES" sz="1800" b="1" dirty="0" err="1">
                <a:solidFill>
                  <a:schemeClr val="accent6">
                    <a:lumMod val="75000"/>
                  </a:schemeClr>
                </a:solidFill>
                <a:latin typeface="Arial" panose="020B0604020202020204" pitchFamily="34" charset="0"/>
                <a:cs typeface="Arial" panose="020B0604020202020204" pitchFamily="34" charset="0"/>
              </a:rPr>
              <a:t>Differentiated</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Services</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Code</a:t>
            </a:r>
            <a:r>
              <a:rPr lang="es-ES" sz="1800" b="1" dirty="0">
                <a:solidFill>
                  <a:schemeClr val="accent6">
                    <a:lumMod val="75000"/>
                  </a:schemeClr>
                </a:solidFill>
                <a:latin typeface="Arial" panose="020B0604020202020204" pitchFamily="34" charset="0"/>
                <a:cs typeface="Arial" panose="020B0604020202020204" pitchFamily="34" charset="0"/>
              </a:rPr>
              <a:t> Point) </a:t>
            </a:r>
          </a:p>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Se utiliza para determinar </a:t>
            </a:r>
            <a:r>
              <a:rPr lang="es-ES" sz="1800" b="1" dirty="0">
                <a:solidFill>
                  <a:schemeClr val="tx1"/>
                </a:solidFill>
                <a:latin typeface="Arial" panose="020B0604020202020204" pitchFamily="34" charset="0"/>
                <a:cs typeface="Arial" panose="020B0604020202020204" pitchFamily="34" charset="0"/>
              </a:rPr>
              <a:t>qué tráfico de red requiere un mayor ancho de banda, tiene una mayor prioridad y tiene más probabilidades de pérdida de paquetes</a:t>
            </a:r>
            <a:r>
              <a:rPr lang="es-ES" sz="1800" dirty="0">
                <a:solidFill>
                  <a:schemeClr val="tx1"/>
                </a:solidFill>
                <a:latin typeface="Arial" panose="020B0604020202020204" pitchFamily="34" charset="0"/>
                <a:cs typeface="Arial" panose="020B0604020202020204" pitchFamily="34" charset="0"/>
              </a:rPr>
              <a:t>.</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DSCP -DSCP (</a:t>
            </a:r>
            <a:r>
              <a:rPr lang="es-ES_tradnl" altLang="es-MX" sz="2000" b="1" dirty="0" err="1">
                <a:solidFill>
                  <a:schemeClr val="accent3">
                    <a:lumMod val="75000"/>
                  </a:schemeClr>
                </a:solidFill>
                <a:latin typeface="Dom Casual" charset="0"/>
              </a:rPr>
              <a:t>Differentiated</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Services</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Code</a:t>
            </a:r>
            <a:r>
              <a:rPr lang="es-ES_tradnl" altLang="es-MX" sz="2000" b="1" dirty="0">
                <a:solidFill>
                  <a:schemeClr val="accent3">
                    <a:lumMod val="75000"/>
                  </a:schemeClr>
                </a:solidFill>
                <a:latin typeface="Dom Casual" charset="0"/>
              </a:rPr>
              <a:t> Point)</a:t>
            </a:r>
          </a:p>
        </p:txBody>
      </p:sp>
      <p:pic>
        <p:nvPicPr>
          <p:cNvPr id="5" name="Imagen 4">
            <a:extLst>
              <a:ext uri="{FF2B5EF4-FFF2-40B4-BE49-F238E27FC236}">
                <a16:creationId xmlns:a16="http://schemas.microsoft.com/office/drawing/2014/main" id="{DC785B9D-9A5D-0303-7FC0-BE954C15037B}"/>
              </a:ext>
            </a:extLst>
          </p:cNvPr>
          <p:cNvPicPr>
            <a:picLocks noChangeAspect="1"/>
          </p:cNvPicPr>
          <p:nvPr/>
        </p:nvPicPr>
        <p:blipFill>
          <a:blip r:embed="rId3"/>
          <a:stretch>
            <a:fillRect/>
          </a:stretch>
        </p:blipFill>
        <p:spPr>
          <a:xfrm>
            <a:off x="4682049" y="1772816"/>
            <a:ext cx="3744416" cy="4493299"/>
          </a:xfrm>
          <a:prstGeom prst="rect">
            <a:avLst/>
          </a:prstGeom>
        </p:spPr>
      </p:pic>
    </p:spTree>
    <p:extLst>
      <p:ext uri="{BB962C8B-B14F-4D97-AF65-F5344CB8AC3E}">
        <p14:creationId xmlns:p14="http://schemas.microsoft.com/office/powerpoint/2010/main" val="265080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4784"/>
            <a:ext cx="8450682" cy="3024336"/>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DSCP (</a:t>
            </a:r>
            <a:r>
              <a:rPr lang="es-ES" sz="1800" b="1" dirty="0" err="1">
                <a:solidFill>
                  <a:schemeClr val="accent6">
                    <a:lumMod val="75000"/>
                  </a:schemeClr>
                </a:solidFill>
                <a:latin typeface="Arial" panose="020B0604020202020204" pitchFamily="34" charset="0"/>
                <a:cs typeface="Arial" panose="020B0604020202020204" pitchFamily="34" charset="0"/>
              </a:rPr>
              <a:t>Differentiated</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Services</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Code</a:t>
            </a:r>
            <a:r>
              <a:rPr lang="es-ES" sz="1800" b="1" dirty="0">
                <a:solidFill>
                  <a:schemeClr val="accent6">
                    <a:lumMod val="75000"/>
                  </a:schemeClr>
                </a:solidFill>
                <a:latin typeface="Arial" panose="020B0604020202020204" pitchFamily="34" charset="0"/>
                <a:cs typeface="Arial" panose="020B0604020202020204" pitchFamily="34" charset="0"/>
              </a:rPr>
              <a:t> Point) </a:t>
            </a:r>
          </a:p>
          <a:p>
            <a:pPr indent="0" algn="just">
              <a:lnSpc>
                <a:spcPct val="150000"/>
              </a:lnSpc>
              <a:spcBef>
                <a:spcPts val="0"/>
              </a:spcBef>
            </a:pPr>
            <a:r>
              <a:rPr lang="es-ES" sz="1800" b="1" dirty="0" err="1">
                <a:solidFill>
                  <a:schemeClr val="tx1"/>
                </a:solidFill>
                <a:latin typeface="Arial" panose="020B0604020202020204" pitchFamily="34" charset="0"/>
                <a:cs typeface="Arial" panose="020B0604020202020204" pitchFamily="34" charset="0"/>
              </a:rPr>
              <a:t>Drop</a:t>
            </a:r>
            <a:r>
              <a:rPr lang="es-ES" sz="1800" b="1" dirty="0">
                <a:solidFill>
                  <a:schemeClr val="tx1"/>
                </a:solidFill>
                <a:latin typeface="Arial" panose="020B0604020202020204" pitchFamily="34" charset="0"/>
                <a:cs typeface="Arial" panose="020B0604020202020204" pitchFamily="34" charset="0"/>
              </a:rPr>
              <a:t> </a:t>
            </a:r>
            <a:r>
              <a:rPr lang="es-ES" sz="1800" b="1" dirty="0" err="1">
                <a:solidFill>
                  <a:schemeClr val="tx1"/>
                </a:solidFill>
                <a:latin typeface="Arial" panose="020B0604020202020204" pitchFamily="34" charset="0"/>
                <a:cs typeface="Arial" panose="020B0604020202020204" pitchFamily="34" charset="0"/>
              </a:rPr>
              <a:t>precedence</a:t>
            </a:r>
            <a:r>
              <a:rPr lang="es-ES" sz="1800" b="1" dirty="0">
                <a:solidFill>
                  <a:schemeClr val="tx1"/>
                </a:solidFill>
                <a:latin typeface="Arial" panose="020B0604020202020204" pitchFamily="34" charset="0"/>
                <a:cs typeface="Arial" panose="020B0604020202020204" pitchFamily="34" charset="0"/>
              </a:rPr>
              <a:t> </a:t>
            </a:r>
            <a:r>
              <a:rPr lang="es-ES" sz="1800" dirty="0">
                <a:solidFill>
                  <a:schemeClr val="tx1"/>
                </a:solidFill>
                <a:latin typeface="Arial" panose="020B0604020202020204" pitchFamily="34" charset="0"/>
                <a:cs typeface="Arial" panose="020B0604020202020204" pitchFamily="34" charset="0"/>
              </a:rPr>
              <a:t>alta implica mayor probabilidad de descarte.</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DSCP -DSCP (</a:t>
            </a:r>
            <a:r>
              <a:rPr lang="es-ES_tradnl" altLang="es-MX" sz="2000" b="1" dirty="0" err="1">
                <a:solidFill>
                  <a:schemeClr val="accent3">
                    <a:lumMod val="75000"/>
                  </a:schemeClr>
                </a:solidFill>
                <a:latin typeface="Dom Casual" charset="0"/>
              </a:rPr>
              <a:t>Differentiated</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Services</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Code</a:t>
            </a:r>
            <a:r>
              <a:rPr lang="es-ES_tradnl" altLang="es-MX" sz="2000" b="1" dirty="0">
                <a:solidFill>
                  <a:schemeClr val="accent3">
                    <a:lumMod val="75000"/>
                  </a:schemeClr>
                </a:solidFill>
                <a:latin typeface="Dom Casual" charset="0"/>
              </a:rPr>
              <a:t> Point)</a:t>
            </a:r>
          </a:p>
        </p:txBody>
      </p:sp>
      <p:pic>
        <p:nvPicPr>
          <p:cNvPr id="6" name="Imagen 5">
            <a:extLst>
              <a:ext uri="{FF2B5EF4-FFF2-40B4-BE49-F238E27FC236}">
                <a16:creationId xmlns:a16="http://schemas.microsoft.com/office/drawing/2014/main" id="{1901ADB4-1F8A-94B6-A736-4AB8CEFD3865}"/>
              </a:ext>
            </a:extLst>
          </p:cNvPr>
          <p:cNvPicPr>
            <a:picLocks noChangeAspect="1"/>
          </p:cNvPicPr>
          <p:nvPr/>
        </p:nvPicPr>
        <p:blipFill>
          <a:blip r:embed="rId3"/>
          <a:stretch>
            <a:fillRect/>
          </a:stretch>
        </p:blipFill>
        <p:spPr>
          <a:xfrm>
            <a:off x="1747837" y="2604120"/>
            <a:ext cx="5648325" cy="3810000"/>
          </a:xfrm>
          <a:prstGeom prst="rect">
            <a:avLst/>
          </a:prstGeom>
        </p:spPr>
      </p:pic>
    </p:spTree>
    <p:extLst>
      <p:ext uri="{BB962C8B-B14F-4D97-AF65-F5344CB8AC3E}">
        <p14:creationId xmlns:p14="http://schemas.microsoft.com/office/powerpoint/2010/main" val="301631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753920"/>
            <a:ext cx="4176464" cy="3024336"/>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DSCP (</a:t>
            </a:r>
            <a:r>
              <a:rPr lang="es-ES" sz="1800" b="1" dirty="0" err="1">
                <a:solidFill>
                  <a:schemeClr val="accent6">
                    <a:lumMod val="75000"/>
                  </a:schemeClr>
                </a:solidFill>
                <a:latin typeface="Arial" panose="020B0604020202020204" pitchFamily="34" charset="0"/>
                <a:cs typeface="Arial" panose="020B0604020202020204" pitchFamily="34" charset="0"/>
              </a:rPr>
              <a:t>Differentiated</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Services</a:t>
            </a:r>
            <a:r>
              <a:rPr lang="es-ES" sz="1800" b="1" dirty="0">
                <a:solidFill>
                  <a:schemeClr val="accent6">
                    <a:lumMod val="75000"/>
                  </a:schemeClr>
                </a:solidFill>
                <a:latin typeface="Arial" panose="020B0604020202020204" pitchFamily="34" charset="0"/>
                <a:cs typeface="Arial" panose="020B0604020202020204" pitchFamily="34" charset="0"/>
              </a:rPr>
              <a:t> </a:t>
            </a:r>
            <a:r>
              <a:rPr lang="es-ES" sz="1800" b="1" dirty="0" err="1">
                <a:solidFill>
                  <a:schemeClr val="accent6">
                    <a:lumMod val="75000"/>
                  </a:schemeClr>
                </a:solidFill>
                <a:latin typeface="Arial" panose="020B0604020202020204" pitchFamily="34" charset="0"/>
                <a:cs typeface="Arial" panose="020B0604020202020204" pitchFamily="34" charset="0"/>
              </a:rPr>
              <a:t>Code</a:t>
            </a:r>
            <a:r>
              <a:rPr lang="es-ES" sz="1800" b="1" dirty="0">
                <a:solidFill>
                  <a:schemeClr val="accent6">
                    <a:lumMod val="75000"/>
                  </a:schemeClr>
                </a:solidFill>
                <a:latin typeface="Arial" panose="020B0604020202020204" pitchFamily="34" charset="0"/>
                <a:cs typeface="Arial" panose="020B0604020202020204" pitchFamily="34" charset="0"/>
              </a:rPr>
              <a:t> Point) </a:t>
            </a:r>
          </a:p>
          <a:p>
            <a:pPr indent="0" algn="just">
              <a:lnSpc>
                <a:spcPct val="150000"/>
              </a:lnSpc>
              <a:spcBef>
                <a:spcPts val="0"/>
              </a:spcBef>
            </a:pPr>
            <a:r>
              <a:rPr lang="es-ES" sz="1800" b="1" dirty="0" err="1">
                <a:solidFill>
                  <a:schemeClr val="tx1"/>
                </a:solidFill>
                <a:latin typeface="Arial" panose="020B0604020202020204" pitchFamily="34" charset="0"/>
                <a:cs typeface="Arial" panose="020B0604020202020204" pitchFamily="34" charset="0"/>
              </a:rPr>
              <a:t>Drop</a:t>
            </a:r>
            <a:r>
              <a:rPr lang="es-ES" sz="1800" b="1" dirty="0">
                <a:solidFill>
                  <a:schemeClr val="tx1"/>
                </a:solidFill>
                <a:latin typeface="Arial" panose="020B0604020202020204" pitchFamily="34" charset="0"/>
                <a:cs typeface="Arial" panose="020B0604020202020204" pitchFamily="34" charset="0"/>
              </a:rPr>
              <a:t> </a:t>
            </a:r>
            <a:r>
              <a:rPr lang="es-ES" sz="1800" b="1" dirty="0" err="1">
                <a:solidFill>
                  <a:schemeClr val="tx1"/>
                </a:solidFill>
                <a:latin typeface="Arial" panose="020B0604020202020204" pitchFamily="34" charset="0"/>
                <a:cs typeface="Arial" panose="020B0604020202020204" pitchFamily="34" charset="0"/>
              </a:rPr>
              <a:t>precedence</a:t>
            </a:r>
            <a:r>
              <a:rPr lang="es-ES" sz="1800" b="1" dirty="0">
                <a:solidFill>
                  <a:schemeClr val="tx1"/>
                </a:solidFill>
                <a:latin typeface="Arial" panose="020B0604020202020204" pitchFamily="34" charset="0"/>
                <a:cs typeface="Arial" panose="020B0604020202020204" pitchFamily="34" charset="0"/>
              </a:rPr>
              <a:t> </a:t>
            </a:r>
            <a:r>
              <a:rPr lang="es-ES" sz="1800" dirty="0">
                <a:solidFill>
                  <a:schemeClr val="tx1"/>
                </a:solidFill>
                <a:latin typeface="Arial" panose="020B0604020202020204" pitchFamily="34" charset="0"/>
                <a:cs typeface="Arial" panose="020B0604020202020204" pitchFamily="34" charset="0"/>
              </a:rPr>
              <a:t>alta implica mayor probabilidad de descarte.</a:t>
            </a:r>
            <a:endParaRPr lang="es-ES" sz="1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DSCP -DSCP (</a:t>
            </a:r>
            <a:r>
              <a:rPr lang="es-ES_tradnl" altLang="es-MX" sz="2000" b="1" dirty="0" err="1">
                <a:solidFill>
                  <a:schemeClr val="accent3">
                    <a:lumMod val="75000"/>
                  </a:schemeClr>
                </a:solidFill>
                <a:latin typeface="Dom Casual" charset="0"/>
              </a:rPr>
              <a:t>Differentiated</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Services</a:t>
            </a:r>
            <a:r>
              <a:rPr lang="es-ES_tradnl" altLang="es-MX" sz="2000" b="1" dirty="0">
                <a:solidFill>
                  <a:schemeClr val="accent3">
                    <a:lumMod val="75000"/>
                  </a:schemeClr>
                </a:solidFill>
                <a:latin typeface="Dom Casual" charset="0"/>
              </a:rPr>
              <a:t> </a:t>
            </a:r>
            <a:r>
              <a:rPr lang="es-ES_tradnl" altLang="es-MX" sz="2000" b="1" dirty="0" err="1">
                <a:solidFill>
                  <a:schemeClr val="accent3">
                    <a:lumMod val="75000"/>
                  </a:schemeClr>
                </a:solidFill>
                <a:latin typeface="Dom Casual" charset="0"/>
              </a:rPr>
              <a:t>Code</a:t>
            </a:r>
            <a:r>
              <a:rPr lang="es-ES_tradnl" altLang="es-MX" sz="2000" b="1" dirty="0">
                <a:solidFill>
                  <a:schemeClr val="accent3">
                    <a:lumMod val="75000"/>
                  </a:schemeClr>
                </a:solidFill>
                <a:latin typeface="Dom Casual" charset="0"/>
              </a:rPr>
              <a:t> Point)</a:t>
            </a:r>
          </a:p>
        </p:txBody>
      </p:sp>
      <p:pic>
        <p:nvPicPr>
          <p:cNvPr id="4" name="Imagen 3">
            <a:extLst>
              <a:ext uri="{FF2B5EF4-FFF2-40B4-BE49-F238E27FC236}">
                <a16:creationId xmlns:a16="http://schemas.microsoft.com/office/drawing/2014/main" id="{308DDC91-27B8-26B1-0870-586AD7D31654}"/>
              </a:ext>
            </a:extLst>
          </p:cNvPr>
          <p:cNvPicPr>
            <a:picLocks noChangeAspect="1"/>
          </p:cNvPicPr>
          <p:nvPr/>
        </p:nvPicPr>
        <p:blipFill>
          <a:blip r:embed="rId3"/>
          <a:stretch>
            <a:fillRect/>
          </a:stretch>
        </p:blipFill>
        <p:spPr>
          <a:xfrm>
            <a:off x="4860032" y="1420416"/>
            <a:ext cx="3528392" cy="5224040"/>
          </a:xfrm>
          <a:prstGeom prst="rect">
            <a:avLst/>
          </a:prstGeom>
        </p:spPr>
      </p:pic>
    </p:spTree>
    <p:extLst>
      <p:ext uri="{BB962C8B-B14F-4D97-AF65-F5344CB8AC3E}">
        <p14:creationId xmlns:p14="http://schemas.microsoft.com/office/powerpoint/2010/main" val="400766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84784"/>
            <a:ext cx="8856984" cy="4968552"/>
          </a:xfrm>
        </p:spPr>
        <p:txBody>
          <a:bodyPr/>
          <a:lstStyle/>
          <a:p>
            <a:pPr indent="0" algn="just">
              <a:lnSpc>
                <a:spcPct val="150000"/>
              </a:lnSpc>
              <a:spcBef>
                <a:spcPts val="0"/>
              </a:spcBef>
            </a:pPr>
            <a:r>
              <a:rPr lang="es-ES" sz="1800" b="1" dirty="0">
                <a:solidFill>
                  <a:schemeClr val="accent6">
                    <a:lumMod val="75000"/>
                  </a:schemeClr>
                </a:solidFill>
                <a:latin typeface="Arial" panose="020B0604020202020204" pitchFamily="34" charset="0"/>
                <a:cs typeface="Arial" panose="020B0604020202020204" pitchFamily="34" charset="0"/>
              </a:rPr>
              <a:t>3. Aplique el mapa de políticas usando una política de servicios</a:t>
            </a:r>
            <a:endParaRPr lang="es-ES" sz="1800" dirty="0">
              <a:solidFill>
                <a:schemeClr val="tx1"/>
              </a:solidFill>
              <a:latin typeface="Arial" panose="020B0604020202020204" pitchFamily="34" charset="0"/>
              <a:cs typeface="Arial" panose="020B0604020202020204" pitchFamily="34" charset="0"/>
            </a:endParaRPr>
          </a:p>
          <a:p>
            <a:pPr lvl="1" indent="0" algn="just">
              <a:lnSpc>
                <a:spcPct val="150000"/>
              </a:lnSpc>
              <a:spcBef>
                <a:spcPts val="1800"/>
              </a:spcBef>
              <a:buNone/>
            </a:pPr>
            <a:r>
              <a:rPr lang="es-ES" sz="2000" b="1" dirty="0" err="1">
                <a:latin typeface="Arial" panose="020B0604020202020204" pitchFamily="34" charset="0"/>
                <a:cs typeface="Arial" panose="020B0604020202020204" pitchFamily="34" charset="0"/>
              </a:rPr>
              <a:t>int</a:t>
            </a:r>
            <a:r>
              <a:rPr lang="es-ES" sz="2000" b="1" dirty="0">
                <a:latin typeface="Arial" panose="020B0604020202020204" pitchFamily="34" charset="0"/>
                <a:cs typeface="Arial" panose="020B0604020202020204" pitchFamily="34" charset="0"/>
              </a:rPr>
              <a:t> </a:t>
            </a:r>
            <a:r>
              <a:rPr lang="es-ES" sz="2000" b="1" dirty="0">
                <a:solidFill>
                  <a:schemeClr val="accent5">
                    <a:lumMod val="75000"/>
                  </a:schemeClr>
                </a:solidFill>
                <a:latin typeface="Arial" panose="020B0604020202020204" pitchFamily="34" charset="0"/>
                <a:cs typeface="Arial" panose="020B0604020202020204" pitchFamily="34" charset="0"/>
              </a:rPr>
              <a:t>interfaz de salida del ruteador</a:t>
            </a:r>
          </a:p>
          <a:p>
            <a:pPr lvl="1" indent="0" algn="just">
              <a:lnSpc>
                <a:spcPct val="150000"/>
              </a:lnSpc>
              <a:spcBef>
                <a:spcPts val="0"/>
              </a:spcBef>
              <a:spcAft>
                <a:spcPts val="1200"/>
              </a:spcAft>
              <a:buNone/>
            </a:pPr>
            <a:r>
              <a:rPr lang="es-ES" sz="2000" b="1" dirty="0" err="1">
                <a:latin typeface="Arial" panose="020B0604020202020204" pitchFamily="34" charset="0"/>
                <a:cs typeface="Arial" panose="020B0604020202020204" pitchFamily="34" charset="0"/>
              </a:rPr>
              <a:t>service-police</a:t>
            </a:r>
            <a:r>
              <a:rPr lang="es-ES" sz="2000" b="1" dirty="0">
                <a:latin typeface="Arial" panose="020B0604020202020204" pitchFamily="34" charset="0"/>
                <a:cs typeface="Arial" panose="020B0604020202020204" pitchFamily="34" charset="0"/>
              </a:rPr>
              <a:t> output </a:t>
            </a:r>
            <a:r>
              <a:rPr lang="es-ES" sz="2000" b="1" dirty="0">
                <a:solidFill>
                  <a:schemeClr val="accent5">
                    <a:lumMod val="75000"/>
                  </a:schemeClr>
                </a:solidFill>
                <a:latin typeface="Arial" panose="020B0604020202020204" pitchFamily="34" charset="0"/>
                <a:cs typeface="Arial" panose="020B0604020202020204" pitchFamily="34" charset="0"/>
              </a:rPr>
              <a:t>NOMBRE DE LA POLÍTICA DE SERVICIOS</a:t>
            </a:r>
          </a:p>
        </p:txBody>
      </p:sp>
      <p:sp>
        <p:nvSpPr>
          <p:cNvPr id="7" name="Rectangle 5">
            <a:extLst>
              <a:ext uri="{FF2B5EF4-FFF2-40B4-BE49-F238E27FC236}">
                <a16:creationId xmlns:a16="http://schemas.microsoft.com/office/drawing/2014/main" id="{D9507BCF-1FAB-8CE7-567E-0ED326A82967}"/>
              </a:ext>
            </a:extLst>
          </p:cNvPr>
          <p:cNvSpPr txBox="1">
            <a:spLocks noChangeArrowheads="1"/>
          </p:cNvSpPr>
          <p:nvPr/>
        </p:nvSpPr>
        <p:spPr bwMode="auto">
          <a:xfrm>
            <a:off x="1028700" y="18864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a:solidFill>
                  <a:schemeClr val="accent4">
                    <a:lumMod val="50000"/>
                  </a:schemeClr>
                </a:solidFill>
                <a:effectLst>
                  <a:outerShdw blurRad="38100" dist="38100" dir="2700000" algn="tl">
                    <a:srgbClr val="C0C0C0"/>
                  </a:outerShdw>
                </a:effectLst>
                <a:latin typeface="Dom Casual" charset="0"/>
              </a:rPr>
              <a:t>Principales pasos para configurar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endParaRPr lang="es-ES_tradnl" altLang="es-MX" sz="2000" b="1" dirty="0">
              <a:solidFill>
                <a:schemeClr val="accent3">
                  <a:lumMod val="75000"/>
                </a:schemeClr>
              </a:solidFill>
              <a:latin typeface="Dom Casual" charset="0"/>
            </a:endParaRPr>
          </a:p>
          <a:p>
            <a:pPr>
              <a:spcBef>
                <a:spcPts val="0"/>
              </a:spcBef>
            </a:pPr>
            <a:r>
              <a:rPr lang="es-ES_tradnl" altLang="es-MX" sz="2000" b="1" dirty="0">
                <a:solidFill>
                  <a:schemeClr val="accent3">
                    <a:lumMod val="75000"/>
                  </a:schemeClr>
                </a:solidFill>
                <a:latin typeface="Dom Casual" charset="0"/>
              </a:rPr>
              <a:t>3. Aplique el mapa de políticas</a:t>
            </a:r>
          </a:p>
        </p:txBody>
      </p:sp>
      <p:pic>
        <p:nvPicPr>
          <p:cNvPr id="4" name="Imagen 3">
            <a:extLst>
              <a:ext uri="{FF2B5EF4-FFF2-40B4-BE49-F238E27FC236}">
                <a16:creationId xmlns:a16="http://schemas.microsoft.com/office/drawing/2014/main" id="{7798AC2A-DA85-876A-BA73-1822B21AF8D4}"/>
              </a:ext>
            </a:extLst>
          </p:cNvPr>
          <p:cNvPicPr>
            <a:picLocks noChangeAspect="1"/>
          </p:cNvPicPr>
          <p:nvPr/>
        </p:nvPicPr>
        <p:blipFill>
          <a:blip r:embed="rId3"/>
          <a:stretch>
            <a:fillRect/>
          </a:stretch>
        </p:blipFill>
        <p:spPr>
          <a:xfrm>
            <a:off x="1747528" y="3645024"/>
            <a:ext cx="5648943" cy="1944216"/>
          </a:xfrm>
          <a:prstGeom prst="rect">
            <a:avLst/>
          </a:prstGeom>
        </p:spPr>
      </p:pic>
    </p:spTree>
    <p:extLst>
      <p:ext uri="{BB962C8B-B14F-4D97-AF65-F5344CB8AC3E}">
        <p14:creationId xmlns:p14="http://schemas.microsoft.com/office/powerpoint/2010/main" val="170702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Rectangle 308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1" name="Freeform: Shape 309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78" name="Text Box 6"/>
          <p:cNvSpPr txBox="1">
            <a:spLocks noChangeArrowheads="1"/>
          </p:cNvSpPr>
          <p:nvPr/>
        </p:nvSpPr>
        <p:spPr bwMode="auto">
          <a:xfrm>
            <a:off x="247514" y="2649728"/>
            <a:ext cx="2533922" cy="2030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90000"/>
              </a:lnSpc>
              <a:spcBef>
                <a:spcPct val="0"/>
              </a:spcBef>
              <a:spcAft>
                <a:spcPts val="600"/>
              </a:spcAft>
            </a:pPr>
            <a:r>
              <a:rPr lang="en-US" sz="3500" b="1" kern="1200" dirty="0" err="1">
                <a:solidFill>
                  <a:srgbClr val="FFFFFF"/>
                </a:solidFill>
                <a:effectLst>
                  <a:outerShdw blurRad="38100" dist="38100" dir="2700000" algn="tl">
                    <a:srgbClr val="C0C0C0"/>
                  </a:outerShdw>
                </a:effectLst>
                <a:latin typeface="+mj-lt"/>
                <a:ea typeface="+mj-ea"/>
                <a:cs typeface="+mj-cs"/>
              </a:rPr>
              <a:t>Introducción</a:t>
            </a:r>
            <a:r>
              <a:rPr lang="en-US" sz="3500" b="1" kern="1200" dirty="0">
                <a:solidFill>
                  <a:srgbClr val="FFFFFF"/>
                </a:solidFill>
                <a:effectLst>
                  <a:outerShdw blurRad="38100" dist="38100" dir="2700000" algn="tl">
                    <a:srgbClr val="C0C0C0"/>
                  </a:outerShdw>
                </a:effectLst>
                <a:latin typeface="+mj-lt"/>
                <a:ea typeface="+mj-ea"/>
                <a:cs typeface="+mj-cs"/>
              </a:rPr>
              <a:t> a la </a:t>
            </a:r>
            <a:r>
              <a:rPr lang="en-US" sz="3500" b="1" kern="1200" dirty="0" err="1">
                <a:solidFill>
                  <a:srgbClr val="FFFFFF"/>
                </a:solidFill>
                <a:effectLst>
                  <a:outerShdw blurRad="38100" dist="38100" dir="2700000" algn="tl">
                    <a:srgbClr val="C0C0C0"/>
                  </a:outerShdw>
                </a:effectLst>
                <a:latin typeface="+mj-lt"/>
                <a:ea typeface="+mj-ea"/>
                <a:cs typeface="+mj-cs"/>
              </a:rPr>
              <a:t>calidad</a:t>
            </a:r>
            <a:r>
              <a:rPr lang="en-US" sz="3500" b="1" kern="1200" dirty="0">
                <a:solidFill>
                  <a:srgbClr val="FFFFFF"/>
                </a:solidFill>
                <a:effectLst>
                  <a:outerShdw blurRad="38100" dist="38100" dir="2700000" algn="tl">
                    <a:srgbClr val="C0C0C0"/>
                  </a:outerShdw>
                </a:effectLst>
                <a:latin typeface="+mj-lt"/>
                <a:ea typeface="+mj-ea"/>
                <a:cs typeface="+mj-cs"/>
              </a:rPr>
              <a:t> del </a:t>
            </a:r>
            <a:r>
              <a:rPr lang="en-US" sz="3500" b="1" kern="1200" dirty="0" err="1">
                <a:solidFill>
                  <a:srgbClr val="FFFFFF"/>
                </a:solidFill>
                <a:effectLst>
                  <a:outerShdw blurRad="38100" dist="38100" dir="2700000" algn="tl">
                    <a:srgbClr val="C0C0C0"/>
                  </a:outerShdw>
                </a:effectLst>
                <a:latin typeface="+mj-lt"/>
                <a:ea typeface="+mj-ea"/>
                <a:cs typeface="+mj-cs"/>
              </a:rPr>
              <a:t>servicio</a:t>
            </a:r>
            <a:r>
              <a:rPr lang="en-US" sz="3500" b="1" kern="1200" dirty="0">
                <a:solidFill>
                  <a:srgbClr val="FFFFFF"/>
                </a:solidFill>
                <a:effectLst>
                  <a:outerShdw blurRad="38100" dist="38100" dir="2700000" algn="tl">
                    <a:srgbClr val="C0C0C0"/>
                  </a:outerShdw>
                </a:effectLst>
                <a:latin typeface="+mj-lt"/>
                <a:ea typeface="+mj-ea"/>
                <a:cs typeface="+mj-cs"/>
              </a:rPr>
              <a:t> (QoS)</a:t>
            </a:r>
          </a:p>
        </p:txBody>
      </p:sp>
      <p:pic>
        <p:nvPicPr>
          <p:cNvPr id="2" name="Imagen 1" descr="Diagrama&#10;&#10;Descripción generada automáticamente con confianza media">
            <a:extLst>
              <a:ext uri="{FF2B5EF4-FFF2-40B4-BE49-F238E27FC236}">
                <a16:creationId xmlns:a16="http://schemas.microsoft.com/office/drawing/2014/main" id="{E3F98FCC-D2F6-2828-30A3-5A1EA1E9C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821" y="1749013"/>
            <a:ext cx="5419311" cy="3359973"/>
          </a:xfrm>
          <a:prstGeom prst="rect">
            <a:avLst/>
          </a:prstGeom>
        </p:spPr>
      </p:pic>
    </p:spTree>
    <p:extLst>
      <p:ext uri="{BB962C8B-B14F-4D97-AF65-F5344CB8AC3E}">
        <p14:creationId xmlns:p14="http://schemas.microsoft.com/office/powerpoint/2010/main" val="10420544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43000"/>
            <a:ext cx="8496944" cy="2385391"/>
          </a:xfrm>
        </p:spPr>
        <p:txBody>
          <a:body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Aquí hay una historia extremadamente simple de por qué se creó </a:t>
            </a:r>
            <a:r>
              <a:rPr lang="es-ES" sz="1800" b="1" dirty="0" err="1">
                <a:solidFill>
                  <a:schemeClr val="tx1"/>
                </a:solidFill>
                <a:latin typeface="Arial" panose="020B0604020202020204" pitchFamily="34" charset="0"/>
                <a:cs typeface="Arial" panose="020B0604020202020204" pitchFamily="34" charset="0"/>
              </a:rPr>
              <a:t>QoS</a:t>
            </a:r>
            <a:r>
              <a:rPr lang="es-ES" sz="1800" dirty="0">
                <a:solidFill>
                  <a:schemeClr val="tx1"/>
                </a:solidFill>
                <a:latin typeface="Arial" panose="020B0604020202020204" pitchFamily="34" charset="0"/>
                <a:cs typeface="Arial" panose="020B0604020202020204" pitchFamily="34" charset="0"/>
              </a:rPr>
              <a:t>.</a:t>
            </a:r>
          </a:p>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El tráfico de voz y el tráfico de datos solían utilizar redes separadas enteras.</a:t>
            </a:r>
          </a:p>
          <a:p>
            <a:pPr marL="571440" algn="just">
              <a:lnSpc>
                <a:spcPct val="150000"/>
              </a:lnSpc>
              <a:spcBef>
                <a:spcPts val="0"/>
              </a:spcBef>
              <a:buFont typeface="Courier New" panose="02070309020205020404" pitchFamily="49" charset="0"/>
              <a:buChar char="o"/>
            </a:pPr>
            <a:r>
              <a:rPr lang="es-ES" sz="1800" dirty="0">
                <a:solidFill>
                  <a:schemeClr val="tx1"/>
                </a:solidFill>
                <a:latin typeface="Arial" panose="020B0604020202020204" pitchFamily="34" charset="0"/>
                <a:cs typeface="Arial" panose="020B0604020202020204" pitchFamily="34" charset="0"/>
              </a:rPr>
              <a:t>El </a:t>
            </a:r>
            <a:r>
              <a:rPr lang="es-ES" sz="1800" b="1" dirty="0">
                <a:solidFill>
                  <a:srgbClr val="FF0000"/>
                </a:solidFill>
                <a:latin typeface="Arial" panose="020B0604020202020204" pitchFamily="34" charset="0"/>
                <a:cs typeface="Arial" panose="020B0604020202020204" pitchFamily="34" charset="0"/>
              </a:rPr>
              <a:t>tráfico de voz </a:t>
            </a:r>
            <a:r>
              <a:rPr lang="es-ES" sz="1800" dirty="0">
                <a:solidFill>
                  <a:schemeClr val="tx1"/>
                </a:solidFill>
                <a:latin typeface="Arial" panose="020B0604020202020204" pitchFamily="34" charset="0"/>
                <a:cs typeface="Arial" panose="020B0604020202020204" pitchFamily="34" charset="0"/>
              </a:rPr>
              <a:t>utilizó la PSTN (red telefónica pública conmutada).</a:t>
            </a:r>
          </a:p>
          <a:p>
            <a:pPr marL="571440" algn="just">
              <a:lnSpc>
                <a:spcPct val="150000"/>
              </a:lnSpc>
              <a:spcBef>
                <a:spcPts val="0"/>
              </a:spcBef>
              <a:buFont typeface="Courier New" panose="02070309020205020404" pitchFamily="49" charset="0"/>
              <a:buChar char="o"/>
            </a:pPr>
            <a:r>
              <a:rPr lang="es-ES" sz="1800" dirty="0">
                <a:solidFill>
                  <a:schemeClr val="tx1"/>
                </a:solidFill>
                <a:latin typeface="Arial" panose="020B0604020202020204" pitchFamily="34" charset="0"/>
                <a:cs typeface="Arial" panose="020B0604020202020204" pitchFamily="34" charset="0"/>
              </a:rPr>
              <a:t>El </a:t>
            </a:r>
            <a:r>
              <a:rPr lang="es-ES" sz="1800" b="1" dirty="0">
                <a:solidFill>
                  <a:srgbClr val="0070C0"/>
                </a:solidFill>
                <a:latin typeface="Arial" panose="020B0604020202020204" pitchFamily="34" charset="0"/>
                <a:cs typeface="Arial" panose="020B0604020202020204" pitchFamily="34" charset="0"/>
              </a:rPr>
              <a:t>tráfico de datos</a:t>
            </a:r>
            <a:r>
              <a:rPr lang="es-ES" sz="1800" dirty="0">
                <a:solidFill>
                  <a:srgbClr val="0070C0"/>
                </a:solidFill>
                <a:latin typeface="Arial" panose="020B0604020202020204" pitchFamily="34" charset="0"/>
                <a:cs typeface="Arial" panose="020B0604020202020204" pitchFamily="34" charset="0"/>
              </a:rPr>
              <a:t> </a:t>
            </a:r>
            <a:r>
              <a:rPr lang="es-ES" sz="1800" dirty="0">
                <a:solidFill>
                  <a:schemeClr val="tx1"/>
                </a:solidFill>
                <a:latin typeface="Arial" panose="020B0604020202020204" pitchFamily="34" charset="0"/>
                <a:cs typeface="Arial" panose="020B0604020202020204" pitchFamily="34" charset="0"/>
              </a:rPr>
              <a:t>utilizó redes IP como una WAN empresarial o Internet. </a:t>
            </a:r>
            <a:endParaRPr lang="en-US" sz="1800" dirty="0">
              <a:solidFill>
                <a:schemeClr val="tx1"/>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pic>
        <p:nvPicPr>
          <p:cNvPr id="13" name="Imagen 12">
            <a:extLst>
              <a:ext uri="{FF2B5EF4-FFF2-40B4-BE49-F238E27FC236}">
                <a16:creationId xmlns:a16="http://schemas.microsoft.com/office/drawing/2014/main" id="{2E3E8A9B-A726-CA10-545F-3B4ADD7C57A9}"/>
              </a:ext>
            </a:extLst>
          </p:cNvPr>
          <p:cNvPicPr>
            <a:picLocks noChangeAspect="1"/>
          </p:cNvPicPr>
          <p:nvPr/>
        </p:nvPicPr>
        <p:blipFill>
          <a:blip r:embed="rId3"/>
          <a:stretch>
            <a:fillRect/>
          </a:stretch>
        </p:blipFill>
        <p:spPr>
          <a:xfrm>
            <a:off x="1251505" y="2924944"/>
            <a:ext cx="6640990" cy="3098389"/>
          </a:xfrm>
          <a:prstGeom prst="rect">
            <a:avLst/>
          </a:prstGeom>
        </p:spPr>
      </p:pic>
      <p:sp>
        <p:nvSpPr>
          <p:cNvPr id="3" name="Content Placeholder 1">
            <a:extLst>
              <a:ext uri="{FF2B5EF4-FFF2-40B4-BE49-F238E27FC236}">
                <a16:creationId xmlns:a16="http://schemas.microsoft.com/office/drawing/2014/main" id="{F5EC0748-617C-8C2D-ABBA-D03EC50CB9D7}"/>
              </a:ext>
            </a:extLst>
          </p:cNvPr>
          <p:cNvSpPr txBox="1">
            <a:spLocks/>
          </p:cNvSpPr>
          <p:nvPr/>
        </p:nvSpPr>
        <p:spPr>
          <a:xfrm>
            <a:off x="3203848" y="6017248"/>
            <a:ext cx="2952328" cy="455376"/>
          </a:xfrm>
          <a:prstGeom prst="rect">
            <a:avLst/>
          </a:prstGeom>
          <a:solidFill>
            <a:schemeClr val="bg1">
              <a:lumMod val="85000"/>
            </a:schemeClr>
          </a:solidFill>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WAN IP empresarial</a:t>
            </a:r>
            <a:endParaRPr lang="es-ES" sz="1800" dirty="0">
              <a:solidFill>
                <a:schemeClr val="accent6">
                  <a:lumMod val="75000"/>
                </a:schemeClr>
              </a:solidFill>
              <a:latin typeface="Arial" panose="020B0604020202020204" pitchFamily="34" charset="0"/>
              <a:cs typeface="Arial" panose="020B0604020202020204" pitchFamily="34" charset="0"/>
            </a:endParaRPr>
          </a:p>
          <a:p>
            <a:pPr marL="1028700" lvl="1" algn="just">
              <a:lnSpc>
                <a:spcPct val="150000"/>
              </a:lnSpc>
              <a:spcBef>
                <a:spcPts val="0"/>
              </a:spcBef>
              <a:buFont typeface="Courier New" panose="02070309020205020404" pitchFamily="49" charset="0"/>
              <a:buChar char="o"/>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684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96752"/>
            <a:ext cx="8424936" cy="1421904"/>
          </a:xfrm>
        </p:spPr>
        <p:txBody>
          <a:bodyPr/>
          <a:lstStyle/>
          <a:p>
            <a:pPr indent="0" algn="just">
              <a:lnSpc>
                <a:spcPct val="150000"/>
              </a:lnSpc>
              <a:spcBef>
                <a:spcPts val="0"/>
              </a:spcBef>
            </a:pPr>
            <a:r>
              <a:rPr lang="es-ES" sz="1800" b="1" dirty="0" err="1">
                <a:solidFill>
                  <a:schemeClr val="tx1"/>
                </a:solidFill>
                <a:latin typeface="Arial" panose="020B0604020202020204" pitchFamily="34" charset="0"/>
                <a:cs typeface="Arial" panose="020B0604020202020204" pitchFamily="34" charset="0"/>
              </a:rPr>
              <a:t>QoS</a:t>
            </a:r>
            <a:r>
              <a:rPr lang="es-ES" sz="1800" b="1" dirty="0">
                <a:solidFill>
                  <a:schemeClr val="tx1"/>
                </a:solidFill>
                <a:latin typeface="Arial" panose="020B0604020202020204" pitchFamily="34" charset="0"/>
                <a:cs typeface="Arial" panose="020B0604020202020204" pitchFamily="34" charset="0"/>
              </a:rPr>
              <a:t> </a:t>
            </a:r>
            <a:r>
              <a:rPr lang="es-ES" sz="1800" dirty="0">
                <a:solidFill>
                  <a:schemeClr val="tx1"/>
                </a:solidFill>
                <a:latin typeface="Arial" panose="020B0604020202020204" pitchFamily="34" charset="0"/>
                <a:cs typeface="Arial" panose="020B0604020202020204" pitchFamily="34" charset="0"/>
              </a:rPr>
              <a:t>no era realmente necesario, porque </a:t>
            </a:r>
            <a:r>
              <a:rPr lang="es-ES" sz="1800" b="1" dirty="0">
                <a:solidFill>
                  <a:schemeClr val="tx1"/>
                </a:solidFill>
                <a:latin typeface="Arial" panose="020B0604020202020204" pitchFamily="34" charset="0"/>
                <a:cs typeface="Arial" panose="020B0604020202020204" pitchFamily="34" charset="0"/>
              </a:rPr>
              <a:t>los diferentes tipos de tráfico no competían por el ancho de banda</a:t>
            </a:r>
            <a:r>
              <a:rPr lang="es-ES" sz="1800" dirty="0">
                <a:solidFill>
                  <a:schemeClr val="tx1"/>
                </a:solidFill>
                <a:latin typeface="Arial" panose="020B0604020202020204" pitchFamily="34" charset="0"/>
                <a:cs typeface="Arial" panose="020B0604020202020204" pitchFamily="34" charset="0"/>
              </a:rPr>
              <a:t>. El tráfico de voz y el tráfico de datos solían utilizar redes separadas enteras. </a:t>
            </a:r>
            <a:r>
              <a:rPr lang="es-ES" sz="1800" dirty="0">
                <a:solidFill>
                  <a:schemeClr val="accent6">
                    <a:lumMod val="75000"/>
                  </a:schemeClr>
                </a:solidFill>
                <a:latin typeface="Arial" panose="020B0604020202020204" pitchFamily="34" charset="0"/>
                <a:cs typeface="Arial" panose="020B0604020202020204" pitchFamily="34" charset="0"/>
              </a:rPr>
              <a:t>La calidad de audio de una llamada telefónica no se veía afectada si la conexión a Internet estaba ocupada.</a:t>
            </a:r>
            <a:endParaRPr lang="en-US" sz="2600"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pic>
        <p:nvPicPr>
          <p:cNvPr id="13" name="Imagen 12">
            <a:extLst>
              <a:ext uri="{FF2B5EF4-FFF2-40B4-BE49-F238E27FC236}">
                <a16:creationId xmlns:a16="http://schemas.microsoft.com/office/drawing/2014/main" id="{2E3E8A9B-A726-CA10-545F-3B4ADD7C57A9}"/>
              </a:ext>
            </a:extLst>
          </p:cNvPr>
          <p:cNvPicPr>
            <a:picLocks noChangeAspect="1"/>
          </p:cNvPicPr>
          <p:nvPr/>
        </p:nvPicPr>
        <p:blipFill>
          <a:blip r:embed="rId3"/>
          <a:stretch>
            <a:fillRect/>
          </a:stretch>
        </p:blipFill>
        <p:spPr>
          <a:xfrm>
            <a:off x="1251505" y="3068960"/>
            <a:ext cx="6640990" cy="3098389"/>
          </a:xfrm>
          <a:prstGeom prst="rect">
            <a:avLst/>
          </a:prstGeom>
        </p:spPr>
      </p:pic>
    </p:spTree>
    <p:extLst>
      <p:ext uri="{BB962C8B-B14F-4D97-AF65-F5344CB8AC3E}">
        <p14:creationId xmlns:p14="http://schemas.microsoft.com/office/powerpoint/2010/main" val="82674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57667"/>
            <a:ext cx="8784976" cy="909101"/>
          </a:xfrm>
        </p:spPr>
        <p:txBody>
          <a:body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Las redes modernas suelen ser </a:t>
            </a:r>
            <a:r>
              <a:rPr lang="es-ES" sz="1800" b="1" dirty="0">
                <a:solidFill>
                  <a:schemeClr val="accent6">
                    <a:lumMod val="75000"/>
                  </a:schemeClr>
                </a:solidFill>
                <a:latin typeface="Arial" panose="020B0604020202020204" pitchFamily="34" charset="0"/>
                <a:cs typeface="Arial" panose="020B0604020202020204" pitchFamily="34" charset="0"/>
              </a:rPr>
              <a:t>redes convergentes </a:t>
            </a:r>
            <a:r>
              <a:rPr lang="es-ES" sz="1800" dirty="0">
                <a:solidFill>
                  <a:schemeClr val="tx1"/>
                </a:solidFill>
                <a:latin typeface="Arial" panose="020B0604020202020204" pitchFamily="34" charset="0"/>
                <a:cs typeface="Arial" panose="020B0604020202020204" pitchFamily="34" charset="0"/>
              </a:rPr>
              <a:t>en donde los teléfonos IP, el tráfico de video y el tráfico de datos comparten la misma red IP. </a:t>
            </a:r>
            <a:endParaRPr lang="en-US" sz="2600"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grpSp>
        <p:nvGrpSpPr>
          <p:cNvPr id="5" name="Group 4">
            <a:extLst>
              <a:ext uri="{FF2B5EF4-FFF2-40B4-BE49-F238E27FC236}">
                <a16:creationId xmlns:a16="http://schemas.microsoft.com/office/drawing/2014/main" id="{3C9174D4-885E-D547-F5DB-993284DAB4BF}"/>
              </a:ext>
            </a:extLst>
          </p:cNvPr>
          <p:cNvGrpSpPr/>
          <p:nvPr/>
        </p:nvGrpSpPr>
        <p:grpSpPr>
          <a:xfrm>
            <a:off x="1452" y="2300667"/>
            <a:ext cx="9144000" cy="4406592"/>
            <a:chOff x="1452" y="2300667"/>
            <a:chExt cx="9144000" cy="4406592"/>
          </a:xfrm>
        </p:grpSpPr>
        <p:pic>
          <p:nvPicPr>
            <p:cNvPr id="6" name="Imagen 5">
              <a:extLst>
                <a:ext uri="{FF2B5EF4-FFF2-40B4-BE49-F238E27FC236}">
                  <a16:creationId xmlns:a16="http://schemas.microsoft.com/office/drawing/2014/main" id="{29833350-029F-C062-0CA3-9A371108E775}"/>
                </a:ext>
              </a:extLst>
            </p:cNvPr>
            <p:cNvPicPr>
              <a:picLocks noChangeAspect="1"/>
            </p:cNvPicPr>
            <p:nvPr/>
          </p:nvPicPr>
          <p:blipFill>
            <a:blip r:embed="rId3"/>
            <a:stretch>
              <a:fillRect/>
            </a:stretch>
          </p:blipFill>
          <p:spPr>
            <a:xfrm>
              <a:off x="1452" y="3061691"/>
              <a:ext cx="9144000" cy="3216482"/>
            </a:xfrm>
            <a:prstGeom prst="rect">
              <a:avLst/>
            </a:prstGeom>
          </p:spPr>
        </p:pic>
        <p:sp>
          <p:nvSpPr>
            <p:cNvPr id="7" name="Content Placeholder 1">
              <a:extLst>
                <a:ext uri="{FF2B5EF4-FFF2-40B4-BE49-F238E27FC236}">
                  <a16:creationId xmlns:a16="http://schemas.microsoft.com/office/drawing/2014/main" id="{85DE273E-42E0-636F-ADC8-BE928AD82509}"/>
                </a:ext>
              </a:extLst>
            </p:cNvPr>
            <p:cNvSpPr txBox="1">
              <a:spLocks/>
            </p:cNvSpPr>
            <p:nvPr/>
          </p:nvSpPr>
          <p:spPr>
            <a:xfrm>
              <a:off x="3210979" y="6251883"/>
              <a:ext cx="2952328" cy="455376"/>
            </a:xfrm>
            <a:prstGeom prst="rect">
              <a:avLst/>
            </a:prstGeom>
            <a:solidFill>
              <a:schemeClr val="bg1">
                <a:lumMod val="85000"/>
              </a:schemeClr>
            </a:solidFill>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WAN IP empresarial</a:t>
              </a:r>
              <a:endParaRPr lang="es-ES" sz="1800" dirty="0">
                <a:solidFill>
                  <a:schemeClr val="accent6">
                    <a:lumMod val="75000"/>
                  </a:schemeClr>
                </a:solidFill>
                <a:latin typeface="Arial" panose="020B0604020202020204" pitchFamily="34" charset="0"/>
                <a:cs typeface="Arial" panose="020B0604020202020204" pitchFamily="34" charset="0"/>
              </a:endParaRPr>
            </a:p>
            <a:p>
              <a:pPr marL="1028700" lvl="1" algn="just">
                <a:lnSpc>
                  <a:spcPct val="150000"/>
                </a:lnSpc>
                <a:spcBef>
                  <a:spcPts val="0"/>
                </a:spcBef>
                <a:buFont typeface="Courier New" panose="02070309020205020404" pitchFamily="49" charset="0"/>
                <a:buChar char="o"/>
              </a:pPr>
              <a:endParaRPr lang="en-US" sz="2600" dirty="0">
                <a:latin typeface="Arial" panose="020B0604020202020204" pitchFamily="34" charset="0"/>
                <a:cs typeface="Arial" panose="020B0604020202020204" pitchFamily="34" charset="0"/>
              </a:endParaRPr>
            </a:p>
          </p:txBody>
        </p:sp>
        <p:pic>
          <p:nvPicPr>
            <p:cNvPr id="3" name="Imagen 2" descr="Gráfico, Gráfico de burbujas&#10;&#10;Descripción generada automáticamente">
              <a:extLst>
                <a:ext uri="{FF2B5EF4-FFF2-40B4-BE49-F238E27FC236}">
                  <a16:creationId xmlns:a16="http://schemas.microsoft.com/office/drawing/2014/main" id="{A2A7E427-66BB-8945-DE96-E16C5CC87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4995" y="2300667"/>
              <a:ext cx="2160240" cy="2030625"/>
            </a:xfrm>
            <a:prstGeom prst="rect">
              <a:avLst/>
            </a:prstGeom>
          </p:spPr>
        </p:pic>
      </p:grpSp>
    </p:spTree>
    <p:extLst>
      <p:ext uri="{BB962C8B-B14F-4D97-AF65-F5344CB8AC3E}">
        <p14:creationId xmlns:p14="http://schemas.microsoft.com/office/powerpoint/2010/main" val="105351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076" y="1297001"/>
            <a:ext cx="7633231" cy="757698"/>
          </a:xfrm>
        </p:spPr>
        <p:txBody>
          <a:body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Las </a:t>
            </a:r>
            <a:r>
              <a:rPr lang="es-ES" sz="1800" b="1" dirty="0">
                <a:solidFill>
                  <a:schemeClr val="accent6">
                    <a:lumMod val="75000"/>
                  </a:schemeClr>
                </a:solidFill>
                <a:latin typeface="Arial" panose="020B0604020202020204" pitchFamily="34" charset="0"/>
                <a:cs typeface="Arial" panose="020B0604020202020204" pitchFamily="34" charset="0"/>
              </a:rPr>
              <a:t>redes convergentes </a:t>
            </a:r>
            <a:r>
              <a:rPr lang="es-ES" sz="1800" dirty="0">
                <a:solidFill>
                  <a:schemeClr val="tx1"/>
                </a:solidFill>
                <a:latin typeface="Arial" panose="020B0604020202020204" pitchFamily="34" charset="0"/>
                <a:cs typeface="Arial" panose="020B0604020202020204" pitchFamily="34" charset="0"/>
              </a:rPr>
              <a:t>nos permiten ahorrar costos.</a:t>
            </a:r>
            <a:endParaRPr lang="en-US" sz="2600" b="1" dirty="0">
              <a:solidFill>
                <a:schemeClr val="accent6">
                  <a:lumMod val="7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grpSp>
        <p:nvGrpSpPr>
          <p:cNvPr id="3" name="Group 2">
            <a:extLst>
              <a:ext uri="{FF2B5EF4-FFF2-40B4-BE49-F238E27FC236}">
                <a16:creationId xmlns:a16="http://schemas.microsoft.com/office/drawing/2014/main" id="{C44F4B66-8A95-739C-41A2-2AF59D9C4930}"/>
              </a:ext>
            </a:extLst>
          </p:cNvPr>
          <p:cNvGrpSpPr/>
          <p:nvPr/>
        </p:nvGrpSpPr>
        <p:grpSpPr>
          <a:xfrm>
            <a:off x="611560" y="1988840"/>
            <a:ext cx="7818039" cy="4578801"/>
            <a:chOff x="479285" y="2210223"/>
            <a:chExt cx="7818039" cy="4578801"/>
          </a:xfrm>
        </p:grpSpPr>
        <p:sp>
          <p:nvSpPr>
            <p:cNvPr id="7" name="Content Placeholder 1">
              <a:extLst>
                <a:ext uri="{FF2B5EF4-FFF2-40B4-BE49-F238E27FC236}">
                  <a16:creationId xmlns:a16="http://schemas.microsoft.com/office/drawing/2014/main" id="{85DE273E-42E0-636F-ADC8-BE928AD82509}"/>
                </a:ext>
              </a:extLst>
            </p:cNvPr>
            <p:cNvSpPr txBox="1">
              <a:spLocks/>
            </p:cNvSpPr>
            <p:nvPr/>
          </p:nvSpPr>
          <p:spPr>
            <a:xfrm>
              <a:off x="3241856" y="6333648"/>
              <a:ext cx="2736304" cy="455376"/>
            </a:xfrm>
            <a:prstGeom prst="rect">
              <a:avLst/>
            </a:prstGeom>
            <a:solidFill>
              <a:schemeClr val="bg1">
                <a:lumMod val="85000"/>
              </a:schemeClr>
            </a:solidFill>
          </p:spPr>
          <p:txBody>
            <a:bodyPr vert="horz" lIns="91420" tIns="45710" rIns="91420" bIns="45710" rtlCol="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kern="1200" baseline="0">
                  <a:solidFill>
                    <a:schemeClr val="bg1"/>
                  </a:solidFill>
                  <a:latin typeface="+mn-lt"/>
                  <a:ea typeface="+mn-ea"/>
                  <a:cs typeface="CiscoSans ExtraLigh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spcBef>
                  <a:spcPts val="0"/>
                </a:spcBef>
              </a:pPr>
              <a:r>
                <a:rPr lang="es-ES" sz="1800" dirty="0">
                  <a:solidFill>
                    <a:schemeClr val="tx1"/>
                  </a:solidFill>
                  <a:latin typeface="Arial" panose="020B0604020202020204" pitchFamily="34" charset="0"/>
                  <a:cs typeface="Arial" panose="020B0604020202020204" pitchFamily="34" charset="0"/>
                </a:rPr>
                <a:t>WAN IP empresarial</a:t>
              </a:r>
              <a:endParaRPr lang="es-ES" sz="1800" dirty="0">
                <a:solidFill>
                  <a:schemeClr val="accent6">
                    <a:lumMod val="75000"/>
                  </a:schemeClr>
                </a:solidFill>
                <a:latin typeface="Arial" panose="020B0604020202020204" pitchFamily="34" charset="0"/>
                <a:cs typeface="Arial" panose="020B0604020202020204" pitchFamily="34" charset="0"/>
              </a:endParaRPr>
            </a:p>
            <a:p>
              <a:pPr marL="1028700" lvl="1" algn="just">
                <a:lnSpc>
                  <a:spcPct val="150000"/>
                </a:lnSpc>
                <a:spcBef>
                  <a:spcPts val="0"/>
                </a:spcBef>
                <a:buFont typeface="Courier New" panose="02070309020205020404" pitchFamily="49" charset="0"/>
                <a:buChar char="o"/>
              </a:pPr>
              <a:endParaRPr lang="en-US" sz="2600"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29833350-029F-C062-0CA3-9A371108E775}"/>
                </a:ext>
              </a:extLst>
            </p:cNvPr>
            <p:cNvPicPr>
              <a:picLocks noChangeAspect="1"/>
            </p:cNvPicPr>
            <p:nvPr/>
          </p:nvPicPr>
          <p:blipFill>
            <a:blip r:embed="rId3"/>
            <a:stretch>
              <a:fillRect/>
            </a:stretch>
          </p:blipFill>
          <p:spPr>
            <a:xfrm>
              <a:off x="479285" y="3645669"/>
              <a:ext cx="7818039" cy="2750064"/>
            </a:xfrm>
            <a:prstGeom prst="rect">
              <a:avLst/>
            </a:prstGeom>
          </p:spPr>
        </p:pic>
        <p:pic>
          <p:nvPicPr>
            <p:cNvPr id="5" name="Imagen 4" descr="Gráfico, Gráfico de burbujas&#10;&#10;Descripción generada automáticamente">
              <a:extLst>
                <a:ext uri="{FF2B5EF4-FFF2-40B4-BE49-F238E27FC236}">
                  <a16:creationId xmlns:a16="http://schemas.microsoft.com/office/drawing/2014/main" id="{A4780E3E-4403-CF41-FA2B-F786CE54A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5543" y="2210223"/>
              <a:ext cx="2593143" cy="2437554"/>
            </a:xfrm>
            <a:prstGeom prst="rect">
              <a:avLst/>
            </a:prstGeom>
          </p:spPr>
        </p:pic>
      </p:grpSp>
    </p:spTree>
    <p:extLst>
      <p:ext uri="{BB962C8B-B14F-4D97-AF65-F5344CB8AC3E}">
        <p14:creationId xmlns:p14="http://schemas.microsoft.com/office/powerpoint/2010/main" val="189098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9833350-029F-C062-0CA3-9A371108E775}"/>
              </a:ext>
            </a:extLst>
          </p:cNvPr>
          <p:cNvPicPr>
            <a:picLocks noChangeAspect="1"/>
          </p:cNvPicPr>
          <p:nvPr/>
        </p:nvPicPr>
        <p:blipFill>
          <a:blip r:embed="rId3"/>
          <a:stretch>
            <a:fillRect/>
          </a:stretch>
        </p:blipFill>
        <p:spPr>
          <a:xfrm>
            <a:off x="179512" y="3573016"/>
            <a:ext cx="8784976" cy="3090192"/>
          </a:xfrm>
          <a:prstGeom prst="rect">
            <a:avLst/>
          </a:prstGeom>
        </p:spPr>
      </p:pic>
      <p:sp>
        <p:nvSpPr>
          <p:cNvPr id="2" name="Content Placeholder 1"/>
          <p:cNvSpPr>
            <a:spLocks noGrp="1"/>
          </p:cNvSpPr>
          <p:nvPr>
            <p:ph idx="1"/>
          </p:nvPr>
        </p:nvSpPr>
        <p:spPr>
          <a:xfrm>
            <a:off x="179512" y="1180721"/>
            <a:ext cx="8784976" cy="2248279"/>
          </a:xfrm>
        </p:spPr>
        <p:txBody>
          <a:bodyPr/>
          <a:lstStyle/>
          <a:p>
            <a:pPr indent="0" algn="just">
              <a:lnSpc>
                <a:spcPct val="150000"/>
              </a:lnSpc>
              <a:spcBef>
                <a:spcPts val="0"/>
              </a:spcBef>
            </a:pPr>
            <a:r>
              <a:rPr lang="es-ES" sz="1800" dirty="0">
                <a:solidFill>
                  <a:schemeClr val="tx1">
                    <a:lumMod val="95000"/>
                    <a:lumOff val="5000"/>
                  </a:schemeClr>
                </a:solidFill>
                <a:latin typeface="Arial" panose="020B0604020202020204" pitchFamily="34" charset="0"/>
                <a:cs typeface="Arial" panose="020B0604020202020204" pitchFamily="34" charset="0"/>
              </a:rPr>
              <a:t>Sin embargo, los diferentes tipos de tráfico ahora tienen que competir por el </a:t>
            </a:r>
            <a:r>
              <a:rPr lang="es-ES" sz="1800" b="1" dirty="0">
                <a:solidFill>
                  <a:schemeClr val="tx1">
                    <a:lumMod val="95000"/>
                    <a:lumOff val="5000"/>
                  </a:schemeClr>
                </a:solidFill>
                <a:latin typeface="Arial" panose="020B0604020202020204" pitchFamily="34" charset="0"/>
                <a:cs typeface="Arial" panose="020B0604020202020204" pitchFamily="34" charset="0"/>
              </a:rPr>
              <a:t>ancho de banda. </a:t>
            </a:r>
          </a:p>
          <a:p>
            <a:pPr marL="571440" indent="-285750" algn="just">
              <a:lnSpc>
                <a:spcPct val="150000"/>
              </a:lnSpc>
              <a:spcBef>
                <a:spcPts val="0"/>
              </a:spcBef>
              <a:buFont typeface="Arial" panose="020B0604020202020204" pitchFamily="34" charset="0"/>
              <a:buChar char="•"/>
            </a:pPr>
            <a:r>
              <a:rPr lang="es-ES" sz="1800" dirty="0">
                <a:solidFill>
                  <a:schemeClr val="tx1">
                    <a:lumMod val="95000"/>
                    <a:lumOff val="5000"/>
                  </a:schemeClr>
                </a:solidFill>
                <a:latin typeface="Arial" panose="020B0604020202020204" pitchFamily="34" charset="0"/>
                <a:cs typeface="Arial" panose="020B0604020202020204" pitchFamily="34" charset="0"/>
              </a:rPr>
              <a:t>Si hay mucho ancho de banda disponible y la red no está congestionada, esto no es un problema, pero una red ocupada puede traer problemas para el tráfico de voz y video que es sensible a situaciones como la demora.</a:t>
            </a:r>
            <a:endParaRPr lang="en-US" sz="26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5">
            <a:extLst>
              <a:ext uri="{FF2B5EF4-FFF2-40B4-BE49-F238E27FC236}">
                <a16:creationId xmlns:a16="http://schemas.microsoft.com/office/drawing/2014/main" id="{BD2FAA3E-64BB-4FFB-46CC-02579F1E62D9}"/>
              </a:ext>
            </a:extLst>
          </p:cNvPr>
          <p:cNvSpPr txBox="1">
            <a:spLocks noChangeArrowheads="1"/>
          </p:cNvSpPr>
          <p:nvPr/>
        </p:nvSpPr>
        <p:spPr bwMode="auto">
          <a:xfrm>
            <a:off x="1028700" y="37721"/>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rgbClr val="004C69"/>
                </a:solidFill>
                <a:latin typeface="+mj-lt"/>
                <a:ea typeface="+mj-ea"/>
                <a:cs typeface="+mj-cs"/>
              </a:defRPr>
            </a:lvl1pPr>
          </a:lstStyle>
          <a:p>
            <a:pPr>
              <a:spcBef>
                <a:spcPts val="0"/>
              </a:spcBef>
            </a:pPr>
            <a:r>
              <a:rPr lang="es-ES_tradnl" altLang="es-MX" sz="3200" b="1" dirty="0" err="1">
                <a:solidFill>
                  <a:schemeClr val="accent4">
                    <a:lumMod val="50000"/>
                  </a:schemeClr>
                </a:solidFill>
                <a:effectLst>
                  <a:outerShdw blurRad="38100" dist="38100" dir="2700000" algn="tl">
                    <a:srgbClr val="C0C0C0"/>
                  </a:outerShdw>
                </a:effectLst>
                <a:latin typeface="Dom Casual" charset="0"/>
              </a:rPr>
              <a:t>Quality</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of</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service</a:t>
            </a:r>
            <a:r>
              <a:rPr lang="es-ES_tradnl" altLang="es-MX" sz="3200" b="1" dirty="0">
                <a:solidFill>
                  <a:schemeClr val="accent4">
                    <a:lumMod val="50000"/>
                  </a:schemeClr>
                </a:solidFill>
                <a:effectLst>
                  <a:outerShdw blurRad="38100" dist="38100" dir="2700000" algn="tl">
                    <a:srgbClr val="C0C0C0"/>
                  </a:outerShdw>
                </a:effectLst>
                <a:latin typeface="Dom Casual" charset="0"/>
              </a:rPr>
              <a:t>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QoS</a:t>
            </a:r>
            <a:r>
              <a:rPr lang="es-ES_tradnl" altLang="es-MX" sz="3200" b="1" dirty="0">
                <a:solidFill>
                  <a:schemeClr val="accent4">
                    <a:lumMod val="50000"/>
                  </a:schemeClr>
                </a:solidFill>
                <a:effectLst>
                  <a:outerShdw blurRad="38100" dist="38100" dir="2700000" algn="tl">
                    <a:srgbClr val="C0C0C0"/>
                  </a:outerShdw>
                </a:effectLst>
                <a:latin typeface="Dom Casual" charset="0"/>
              </a:rPr>
              <a:t>)</a:t>
            </a:r>
          </a:p>
          <a:p>
            <a:pPr>
              <a:spcBef>
                <a:spcPts val="0"/>
              </a:spcBef>
            </a:pPr>
            <a:r>
              <a:rPr lang="es-ES_tradnl" altLang="es-MX" sz="1800" b="1" dirty="0">
                <a:solidFill>
                  <a:schemeClr val="accent3">
                    <a:lumMod val="75000"/>
                  </a:schemeClr>
                </a:solidFill>
                <a:latin typeface="Dom Casual" charset="0"/>
              </a:rPr>
              <a:t>Calidad del servicio</a:t>
            </a:r>
          </a:p>
        </p:txBody>
      </p:sp>
    </p:spTree>
    <p:extLst>
      <p:ext uri="{BB962C8B-B14F-4D97-AF65-F5344CB8AC3E}">
        <p14:creationId xmlns:p14="http://schemas.microsoft.com/office/powerpoint/2010/main" val="314452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4773</TotalTime>
  <Words>1978</Words>
  <Application>Microsoft Office PowerPoint</Application>
  <PresentationFormat>On-screen Show (4:3)</PresentationFormat>
  <Paragraphs>203</Paragraphs>
  <Slides>36</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Courier New</vt:lpstr>
      <vt:lpstr>Dom Casual</vt:lpstr>
      <vt:lpstr>Tema de Office</vt:lpstr>
      <vt:lpstr>TC 3003B Implementación de redes de área amplia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2022 Interconexión de redes</dc:title>
  <dc:creator>Lizethe Pérez Fuertes</dc:creator>
  <cp:lastModifiedBy>Lizethe Pérez Fuertes</cp:lastModifiedBy>
  <cp:revision>45</cp:revision>
  <dcterms:created xsi:type="dcterms:W3CDTF">2021-02-08T03:07:42Z</dcterms:created>
  <dcterms:modified xsi:type="dcterms:W3CDTF">2024-04-29T22:41:48Z</dcterms:modified>
</cp:coreProperties>
</file>