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6" r:id="rId4"/>
    <p:sldId id="334" r:id="rId5"/>
    <p:sldId id="267" r:id="rId6"/>
    <p:sldId id="273" r:id="rId7"/>
    <p:sldId id="335" r:id="rId8"/>
    <p:sldId id="343" r:id="rId9"/>
    <p:sldId id="342" r:id="rId10"/>
    <p:sldId id="339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EAEAEA"/>
    <a:srgbClr val="3366CC"/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2873" autoAdjust="0"/>
  </p:normalViewPr>
  <p:slideViewPr>
    <p:cSldViewPr>
      <p:cViewPr varScale="1">
        <p:scale>
          <a:sx n="102" d="100"/>
          <a:sy n="102" d="100"/>
        </p:scale>
        <p:origin x="1800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25/04/2023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583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2055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55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362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25/04/2023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25/04/2023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25/04/2023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25/04/2023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25/04/2023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25/04/2023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25/04/2023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NAT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853914F6-FE98-4C47-9A17-305EC2A41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39" y="3573016"/>
            <a:ext cx="3670721" cy="23377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11ECD4F-D7F5-1728-AABB-2C8E849C999D}"/>
              </a:ext>
            </a:extLst>
          </p:cNvPr>
          <p:cNvSpPr txBox="1">
            <a:spLocks/>
          </p:cNvSpPr>
          <p:nvPr/>
        </p:nvSpPr>
        <p:spPr>
          <a:xfrm>
            <a:off x="827584" y="548680"/>
            <a:ext cx="765787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3003B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Implementación de redes de área amplia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52920" y="1484784"/>
            <a:ext cx="7838159" cy="1600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estática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direcciones de uno a uno, es decir, para traducir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dirección IP privada por una dirección IP pública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Reservado para dispositivos fijos como un servidor, una cámara, un dispositivo de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444500" lvl="1" indent="12700">
              <a:lnSpc>
                <a:spcPct val="150000"/>
              </a:lnSpc>
              <a:spcBef>
                <a:spcPts val="600"/>
              </a:spcBef>
            </a:pP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IP-local IP-Global</a:t>
            </a:r>
            <a:endParaRPr lang="es-MX" sz="16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46292" y="169488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  <a:p>
            <a:pPr>
              <a:defRPr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de direcciones con una dirección IP estática</a:t>
            </a:r>
            <a:endParaRPr lang="es-ES_tradnl" sz="16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472CB85-D26A-F537-9ECE-26C898E44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497502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7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94562"/>
              </p:ext>
            </p:extLst>
          </p:nvPr>
        </p:nvGraphicFramePr>
        <p:xfrm>
          <a:off x="569642" y="1792726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819280" imgH="2552567" progId="PBrush">
                  <p:embed/>
                </p:oleObj>
              </mc:Choice>
              <mc:Fallback>
                <p:oleObj name="Bitmap Image" r:id="rId3" imgW="1819280" imgH="2552567" progId="PBrush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42" y="1792726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 de esta sesión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18658C-33C7-4ABF-9977-CAAD440BD411}"/>
              </a:ext>
            </a:extLst>
          </p:cNvPr>
          <p:cNvSpPr txBox="1"/>
          <p:nvPr/>
        </p:nvSpPr>
        <p:spPr>
          <a:xfrm>
            <a:off x="3059832" y="2276872"/>
            <a:ext cx="4608512" cy="103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200000"/>
              </a:lnSpc>
            </a:pP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9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tu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di</a:t>
            </a:r>
            <a:r>
              <a:rPr b="1" spc="-26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cs typeface="Arial Narrow"/>
              </a:rPr>
              <a:t> 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implementar 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los servicios NAT en los ruteadores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CISC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7851" y="1169388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500"/>
              </a:lnSpc>
              <a:defRPr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direcciones de cada clase que no están asignadas.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738188" y="4794150"/>
          <a:ext cx="7839075" cy="12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</a:t>
                      </a:r>
                      <a:r>
                        <a:rPr lang="es-MX" sz="16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10.X.X.X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10.0.0.0 a 10.255.255.255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B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172.16.X.X – 172.31.X.X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172.16.0.0 a 172.31.255.255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C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192.168.X.X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192.168.0.0 a 192.168.255.255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604838" y="1700112"/>
            <a:ext cx="7999412" cy="137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pueden ser utilizadas por: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usan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traducción de dirección de red (NAT)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para conectarse a una red pública.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no se conectan a Internet.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188" y="3166962"/>
            <a:ext cx="7999412" cy="1054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una misma red no pueden existir dos direcciones iguales, pero sí se pueden repetir en dos redes privadas que no tengan conexión entre sí o que se conecten mediante el protocolo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 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(Network Address Translation - Traducción de Dirección de Red)</a:t>
            </a:r>
            <a:r>
              <a:rPr lang="es-E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11188" y="4292500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son: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 privadas</a:t>
            </a:r>
          </a:p>
        </p:txBody>
      </p:sp>
    </p:spTree>
    <p:extLst>
      <p:ext uri="{BB962C8B-B14F-4D97-AF65-F5344CB8AC3E}">
        <p14:creationId xmlns:p14="http://schemas.microsoft.com/office/powerpoint/2010/main" val="166247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43" y="2847475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971601" y="1629442"/>
            <a:ext cx="7560840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Utilizado para permitir a los hosts, que utilizan 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direccionamiento privado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, acceder los servicios de Internet.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356297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32820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899592" y="2318765"/>
            <a:ext cx="7758113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Las direcciones privadas se pueden utilizar junto con un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servidor de traducción de direcciones de red (NAT)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para suministrar conectividad a todos los hosts de una red que tiene relativamente pocas direcciones públicas disponibles. 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739266" y="1374042"/>
            <a:ext cx="7773987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 uso más común es permitir utilizar direcciones privadas para acceder a Internet.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13827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4975025" cy="3168352"/>
          </a:xfrm>
          <a:prstGeom prst="rect">
            <a:avLst/>
          </a:prstGeom>
        </p:spPr>
      </p:pic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611560" y="1556792"/>
            <a:ext cx="77755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número de direcciones privadas es muy grande puede usarse solo una parte de direcciones públicas para salir a Internet desde la red privada.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De esta manera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simultáneamente sólo pueden salir a Internet con una dirección IP tantos equipos como direcciones públicas se hayan contratado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197558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305780" y="1124744"/>
            <a:ext cx="8568952" cy="478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globales (públicas)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necesarias.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-final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netmask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MáscaraSubneteo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estándar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(defino las direcciones IP privadas que tienen permiso a ser traducidas):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access-list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WildMask_ACL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de direcciones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utilizando: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Una lista de control de acceso.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Una dirección IP de traducción estática.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s-MX" sz="1600" dirty="0">
              <a:solidFill>
                <a:schemeClr val="bg2">
                  <a:lumMod val="25000"/>
                </a:schemeClr>
              </a:solidFill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MX" sz="16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IP-local IP-Global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</p:spTree>
    <p:extLst>
      <p:ext uri="{BB962C8B-B14F-4D97-AF65-F5344CB8AC3E}">
        <p14:creationId xmlns:p14="http://schemas.microsoft.com/office/powerpoint/2010/main" val="56800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303973" y="1412776"/>
            <a:ext cx="8444491" cy="361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4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Especificar las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 interiores y exteriores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es decir, vamos a especificar si haremos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nateo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interno o externo.</a:t>
            </a: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u="sng" dirty="0">
                <a:latin typeface="Arial" panose="020B0604020202020204" pitchFamily="34" charset="0"/>
                <a:cs typeface="Arial" panose="020B0604020202020204" pitchFamily="34" charset="0"/>
              </a:rPr>
              <a:t>Todas las interfaces que tengamos configuradas en nuestra red local.</a:t>
            </a:r>
          </a:p>
          <a:p>
            <a:pPr lvl="1"/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0">
              <a:lnSpc>
                <a:spcPct val="150000"/>
              </a:lnSpc>
            </a:pPr>
            <a:r>
              <a:rPr lang="es-MX" sz="1600" u="sng" dirty="0">
                <a:latin typeface="Arial" panose="020B0604020202020204" pitchFamily="34" charset="0"/>
                <a:cs typeface="Arial" panose="020B0604020202020204" pitchFamily="34" charset="0"/>
              </a:rPr>
              <a:t>Todas las interfaces que tengamos configuradas con un proveedor de servicios (ISP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), ya que por ahí va a salir la traducción del direccionamiento privado a público.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51520" y="188640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  <a:p>
            <a:pPr>
              <a:defRPr/>
            </a:pPr>
            <a:endParaRPr lang="es-ES_tradnl" sz="18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94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323528" y="1128319"/>
            <a:ext cx="8356541" cy="417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direcciones utilizando una </a:t>
            </a:r>
            <a:r>
              <a:rPr lang="es-MX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de control de acceso (ACL) definida</a:t>
            </a:r>
            <a:r>
              <a:rPr 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(Network </a:t>
            </a:r>
            <a:r>
              <a:rPr lang="es-MX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uno a uno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por cada dirección IP privada se asignará una dirección IP pública.</a:t>
            </a:r>
          </a:p>
          <a:p>
            <a:pPr indent="-285750">
              <a:lnSpc>
                <a:spcPct val="150000"/>
              </a:lnSpc>
            </a:pP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</a:p>
          <a:p>
            <a:pPr indent="-285750"/>
            <a:endParaRPr lang="es-MX" sz="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 (Port </a:t>
            </a:r>
            <a:r>
              <a:rPr lang="es-MX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/ NAT </a:t>
            </a:r>
            <a:r>
              <a:rPr lang="es-MX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overloading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de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direcciones </a:t>
            </a:r>
            <a:r>
              <a:rPr lang="es-MX" sz="1600" u="sng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privadas contra una o pocas direcciones IP públicas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salir al exterior.</a:t>
            </a:r>
          </a:p>
          <a:p>
            <a:pPr indent="-285750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endParaRPr lang="es-MX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12700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defRPr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de direcciones con una ACL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3" name="7 CuadroTexto">
            <a:extLst>
              <a:ext uri="{FF2B5EF4-FFF2-40B4-BE49-F238E27FC236}">
                <a16:creationId xmlns:a16="http://schemas.microsoft.com/office/drawing/2014/main" id="{6AECE9D9-C3B6-44F4-9D68-6C4A66E95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362" y="5157192"/>
            <a:ext cx="7848872" cy="1021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98450" algn="just">
              <a:lnSpc>
                <a:spcPct val="150000"/>
              </a:lnSpc>
              <a:spcBef>
                <a:spcPts val="1200"/>
              </a:spcBef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utiliza la palabra reservada </a:t>
            </a:r>
            <a:r>
              <a:rPr lang="es-ES" sz="1400" b="1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poder llevar a cabo una traducción de </a:t>
            </a:r>
            <a:r>
              <a:rPr lang="es-ES" sz="14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direcciones IP privadas con una o pocas direcciones IP públicas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para la traducción se utiliza el puerto (puerto generado de manera dinámica y aleatoria arriba de 1024).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50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13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7555</TotalTime>
  <Words>696</Words>
  <Application>Microsoft Office PowerPoint</Application>
  <PresentationFormat>Presentación en pantalla (4:3)</PresentationFormat>
  <Paragraphs>69</Paragraphs>
  <Slides>10</Slides>
  <Notes>6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Dom Casual</vt:lpstr>
      <vt:lpstr>Times New Roman</vt:lpstr>
      <vt:lpstr>Tema de Office</vt:lpstr>
      <vt:lpstr>Bitmap Image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248</cp:revision>
  <dcterms:created xsi:type="dcterms:W3CDTF">2013-06-11T22:32:36Z</dcterms:created>
  <dcterms:modified xsi:type="dcterms:W3CDTF">2023-04-25T17:36:12Z</dcterms:modified>
</cp:coreProperties>
</file>