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6" r:id="rId10"/>
    <p:sldId id="337" r:id="rId11"/>
    <p:sldId id="338" r:id="rId12"/>
    <p:sldId id="339" r:id="rId13"/>
    <p:sldId id="352" r:id="rId14"/>
    <p:sldId id="264" r:id="rId15"/>
    <p:sldId id="265" r:id="rId16"/>
    <p:sldId id="357" r:id="rId17"/>
    <p:sldId id="355" r:id="rId18"/>
    <p:sldId id="356" r:id="rId19"/>
    <p:sldId id="341" r:id="rId20"/>
    <p:sldId id="353" r:id="rId21"/>
    <p:sldId id="358" r:id="rId22"/>
    <p:sldId id="360" r:id="rId23"/>
    <p:sldId id="361" r:id="rId24"/>
    <p:sldId id="364" r:id="rId25"/>
    <p:sldId id="365" r:id="rId26"/>
    <p:sldId id="366" r:id="rId27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6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86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9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12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2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3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2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036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59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6481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302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911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6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3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6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27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24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11/11/2021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6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g8Hosr20y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1467775"/>
            <a:ext cx="3886200" cy="4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ejemplo,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 configuró con las asignaciones estáticas para las direcciones locales internas del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Svr1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Cuando estos dispositivos envían tráfico a Internet, sus direcciones locales internas se traducen a las direcciones globales internas configuradas. Para las redes externas, estos dispositivos tienen direcciones IPv4 públicas.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estático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CCBC75-D28D-4131-8928-B8BF5C15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6553200" cy="5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139301"/>
            <a:ext cx="4343400" cy="46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dinámicamente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Utiliza un conjunto de direcciones públicas y las asigna según el orden de llegada. Cuando un dispositivo interno solicita acceso a una red externa, se asigna una dirección IPv4 pública disponible del conjunto.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accede a Internet mediante la primera dirección disponible del conjunto de NAT dinámico. Las demás direcciones siguen disponibles para utilizarlas.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dinámico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72EC7C-A97C-4908-BDC7-FC7CC9AE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6580230" cy="5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210055"/>
            <a:ext cx="3886200" cy="49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Cuando un dispositivo inicia una sesión TCP/IP, genera un valor de puerto de origen TCP o UDP para identificar la sesión de forma exclusiva. Cuando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NAT recibe un paquete del cliente, utiliza su número de puerto de origen para identificar de forma exclusiva la traducción NAT específica.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con sobrecarga (PAT)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0AC25F-EB64-4D2F-9EDE-3A27C35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9954"/>
            <a:ext cx="71183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26740" y="1122825"/>
            <a:ext cx="9982200" cy="1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necesito realizar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una traducción estática, una dirección IP privada, una dirección IP pública,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por el que me van a contactar desde el exterior.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PAT con una sola dirección y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port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forwarding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5623976-67C1-44F7-B5B4-F006ED33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80996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AD1F1B-5211-40AD-B0B5-38FA78DD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33400"/>
            <a:ext cx="7372350" cy="53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853D76-3BBA-4051-8CFC-A7EFA351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219200"/>
            <a:ext cx="7172325" cy="4581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2590800" y="424190"/>
            <a:ext cx="613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Configuración de PAT &amp; Port </a:t>
            </a:r>
            <a:r>
              <a:rPr lang="es-ES" sz="2800" b="1" dirty="0" err="1"/>
              <a:t>Forwarding</a:t>
            </a:r>
            <a:endParaRPr lang="es-MX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AF648F-2D73-4271-8D36-A3102CB7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1" y="2553894"/>
            <a:ext cx="8582450" cy="39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95400"/>
            <a:ext cx="7069095" cy="49126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</a:t>
            </a:r>
            <a:r>
              <a:rPr lang="es-ES" sz="3200" b="1" spc="-25" dirty="0" err="1">
                <a:latin typeface="Calibri"/>
                <a:cs typeface="Calibri"/>
              </a:rPr>
              <a:t>switch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59" y="1676400"/>
            <a:ext cx="3810000" cy="279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primeras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las que nos pueden dar servicio.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</a:t>
            </a: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tiene nombre, está configurada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nativa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tiene asignados los puertos 22 – 24 y el g0/2. Si nos conectamos a estos puertos estaremos entrando a la VLAN 1.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tiene un direccionamiento IP</a:t>
            </a: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D70D168F-5EF0-4018-8129-1441A254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59" y="1066800"/>
            <a:ext cx="7772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MyNewSwitch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851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48483"/>
            <a:ext cx="7069095" cy="49126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362200" y="238896"/>
            <a:ext cx="6620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equipos terminales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D70D168F-5EF0-4018-8129-1441A254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9677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del servidor, impresora, PC0, Laptops, Tablet y Smartphone.</a:t>
            </a:r>
          </a:p>
        </p:txBody>
      </p:sp>
    </p:spTree>
    <p:extLst>
      <p:ext uri="{BB962C8B-B14F-4D97-AF65-F5344CB8AC3E}">
        <p14:creationId xmlns:p14="http://schemas.microsoft.com/office/powerpoint/2010/main" val="25722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052" y="1433613"/>
            <a:ext cx="6961900" cy="483815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</a:t>
            </a:r>
            <a:r>
              <a:rPr lang="es-ES" sz="3200" b="1" spc="-25" dirty="0" err="1">
                <a:latin typeface="Calibri"/>
                <a:cs typeface="Calibri"/>
              </a:rPr>
              <a:t>router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3581400" cy="30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MyRouter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 sugiere identificar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las subinterfaces con el mismo ID que le corresponde a la VLAN).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default.</a:t>
            </a:r>
          </a:p>
          <a:p>
            <a:pPr>
              <a:lnSpc>
                <a:spcPct val="150000"/>
              </a:lnSpc>
            </a:pP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ISP ya está configurado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6467027" cy="449424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67000" y="269449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70" y="914400"/>
            <a:ext cx="10820400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cinco subredes asociadas con las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10, 20, 30, 40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tienen direccionamiento estático.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MyRouter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dispositivos terminales.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pruebas de conectividad interna.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7053ED6-7223-461A-8F79-3F35D564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30555"/>
            <a:ext cx="861060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990600"/>
            <a:ext cx="9906000" cy="187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20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43064"/>
            <a:ext cx="10744200" cy="27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s-MX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762000" y="1371600"/>
            <a:ext cx="9906000" cy="8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(PAT).</a:t>
            </a: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65213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PAT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47832"/>
            <a:ext cx="10134600" cy="27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35977" y="914400"/>
            <a:ext cx="9906000" cy="8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con una sola dirección y </a:t>
            </a:r>
            <a:r>
              <a:rPr lang="es-E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sola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8306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PAT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76" y="1905000"/>
            <a:ext cx="11175023" cy="417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con la IP pública de una interface</a:t>
            </a: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 indent="0"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definida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una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0" lvl="3" indent="0">
              <a:lnSpc>
                <a:spcPct val="150000"/>
              </a:lnSpc>
            </a:pP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4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4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con un pool con una sola dirección IP pública</a:t>
            </a: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con una sola dirección global (pública)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3">
              <a:lnSpc>
                <a:spcPct val="150000"/>
              </a:lnSpc>
            </a:pP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 </a:t>
            </a:r>
          </a:p>
          <a:p>
            <a:pPr lvl="3">
              <a:lnSpc>
                <a:spcPct val="150000"/>
              </a:lnSpc>
            </a:pP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definida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 </a:t>
            </a:r>
            <a:r>
              <a:rPr lang="es-MX" sz="14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01750" lvl="3" indent="12700">
              <a:lnSpc>
                <a:spcPct val="150000"/>
              </a:lnSpc>
            </a:pP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4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82578"/>
            <a:ext cx="6907860" cy="48006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52600" y="381000"/>
            <a:ext cx="769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PAT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1082040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utilizando la dirección del puerto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la única dirección IP pública, con el fin de permitir que todas las estaciones locales puedan salir al exterior.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48C8B2BF-8C2B-432F-8BC5-5884EE63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52143"/>
            <a:ext cx="3682314" cy="390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2"/>
              <a:tabLst>
                <a:tab pos="2693988" algn="l"/>
              </a:tabLst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comandos para configurar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utilizando un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una sola dirección IP.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interfaces que son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interfaces que son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 startAt="2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pruebas de conectividad con el exterior.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81000"/>
            <a:ext cx="769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Port </a:t>
            </a:r>
            <a:r>
              <a:rPr lang="es-ES" sz="3200" b="1" spc="-25" dirty="0" err="1">
                <a:latin typeface="Calibri"/>
                <a:cs typeface="Calibri"/>
              </a:rPr>
              <a:t>Forwarding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97A5F177-69B7-4D90-83F6-DE5C57E0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05240"/>
            <a:ext cx="11277600" cy="183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es una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NAT estática con un número de puerto TCP o UDP específico.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que: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sea accedido vía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sea accedido por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telnet.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4EA0FC-09EC-4FB5-AE66-3344B12D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5646412" cy="3923960"/>
          </a:xfrm>
          <a:prstGeom prst="rect">
            <a:avLst/>
          </a:prstGeom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F3B38376-942D-49E2-95FA-5A5A2BE09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08" y="3048000"/>
            <a:ext cx="4891216" cy="32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necesito realizar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pública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que se va a traducir.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escuchar.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puerto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por el que me van a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contactar desde el exterior.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1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81000"/>
            <a:ext cx="769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Port </a:t>
            </a:r>
            <a:r>
              <a:rPr lang="es-ES" sz="3200" b="1" spc="-25" dirty="0" err="1">
                <a:latin typeface="Calibri"/>
                <a:cs typeface="Calibri"/>
              </a:rPr>
              <a:t>Forwarding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97A5F177-69B7-4D90-83F6-DE5C57E0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56477"/>
            <a:ext cx="10972800" cy="29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Realizar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 Esto 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 todos los servicios de la traducción de </a:t>
            </a:r>
            <a:r>
              <a:rPr lang="es-MX" sz="16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estático y los demás usuarios no podrán hacer la traducción.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IP-local-privada IP-Global-pública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resolver este problema existe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es una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NAT estática con un número de puerto TCP o UDP específico.  Se llama </a:t>
            </a:r>
            <a:r>
              <a:rPr lang="es-E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lo que lo que llega por un puerto de petición, lo podemos enviar a otro puerto diferente o al mismo puerto.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tcp-udp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IP-local-privada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local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IP-Global-publica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global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4694BF8-D161-44D0-AE19-3FF48716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96256"/>
            <a:ext cx="10439400" cy="25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 que se va a traducir.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IP privada interna.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local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(TCP/UDP)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o por el que me voy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conectar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(puertos de las aplicaciones: web 80, telnet 23, etc.)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Dirección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IP pública global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global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(TCP/UDP)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me van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contactar desde el exterior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( 2 a la 16 desde 1 hasta 65535).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30E95D-9676-4451-AD42-75A75CD7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9029700" cy="368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C73E23-8B95-4334-99EC-3962650B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85800"/>
            <a:ext cx="79224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8E04A0-8463-4CB9-9CA1-F0F858D8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200"/>
            <a:ext cx="7315200" cy="57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5C6333-FFC3-47A3-B600-C5F6FAEE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09600"/>
            <a:ext cx="7620000" cy="5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492F09-7190-4CAF-9692-109230A0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00" y="609600"/>
            <a:ext cx="785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384024-FB5F-4AA4-808C-383D2FE7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609600"/>
            <a:ext cx="7029450" cy="4543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D4A910-D3A5-4F07-8ACC-21EAEFC2D617}"/>
              </a:ext>
            </a:extLst>
          </p:cNvPr>
          <p:cNvSpPr txBox="1"/>
          <p:nvPr/>
        </p:nvSpPr>
        <p:spPr>
          <a:xfrm>
            <a:off x="3048000" y="5562600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hlinkClick r:id="rId4"/>
              </a:rPr>
              <a:t>https://www.youtube.com/watch?v=wg8Hosr20yw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493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017240" y="1371600"/>
            <a:ext cx="9906000" cy="40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Hay 4 formas de instalar el servicio de NAT: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con una sola dirección y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sola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NAT</a:t>
            </a:r>
          </a:p>
        </p:txBody>
      </p:sp>
    </p:spTree>
    <p:extLst>
      <p:ext uri="{BB962C8B-B14F-4D97-AF65-F5344CB8AC3E}">
        <p14:creationId xmlns:p14="http://schemas.microsoft.com/office/powerpoint/2010/main" val="1709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1482</Words>
  <Application>Microsoft Office PowerPoint</Application>
  <PresentationFormat>Panorámica</PresentationFormat>
  <Paragraphs>119</Paragraphs>
  <Slides>26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Dom Casual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45</cp:revision>
  <dcterms:created xsi:type="dcterms:W3CDTF">2021-02-01T12:33:05Z</dcterms:created>
  <dcterms:modified xsi:type="dcterms:W3CDTF">2021-11-11T17:26:39Z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