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76" r:id="rId4"/>
    <p:sldId id="277" r:id="rId5"/>
    <p:sldId id="260" r:id="rId6"/>
    <p:sldId id="261" r:id="rId7"/>
    <p:sldId id="275" r:id="rId8"/>
    <p:sldId id="303" r:id="rId9"/>
    <p:sldId id="262" r:id="rId10"/>
    <p:sldId id="278" r:id="rId11"/>
    <p:sldId id="263" r:id="rId12"/>
    <p:sldId id="266" r:id="rId13"/>
    <p:sldId id="267" r:id="rId14"/>
    <p:sldId id="273" r:id="rId15"/>
    <p:sldId id="279" r:id="rId16"/>
    <p:sldId id="281" r:id="rId17"/>
    <p:sldId id="282" r:id="rId18"/>
    <p:sldId id="304" r:id="rId19"/>
    <p:sldId id="265" r:id="rId20"/>
    <p:sldId id="285" r:id="rId21"/>
    <p:sldId id="283" r:id="rId22"/>
    <p:sldId id="291" r:id="rId23"/>
    <p:sldId id="288" r:id="rId24"/>
    <p:sldId id="305" r:id="rId25"/>
    <p:sldId id="286" r:id="rId26"/>
    <p:sldId id="270" r:id="rId27"/>
    <p:sldId id="271" r:id="rId28"/>
    <p:sldId id="292" r:id="rId29"/>
    <p:sldId id="302" r:id="rId30"/>
    <p:sldId id="295" r:id="rId31"/>
    <p:sldId id="296" r:id="rId32"/>
    <p:sldId id="297" r:id="rId33"/>
    <p:sldId id="299" r:id="rId34"/>
    <p:sldId id="301" r:id="rId35"/>
    <p:sldId id="298" r:id="rId36"/>
    <p:sldId id="306" r:id="rId3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819" autoAdjust="0"/>
  </p:normalViewPr>
  <p:slideViewPr>
    <p:cSldViewPr>
      <p:cViewPr varScale="1">
        <p:scale>
          <a:sx n="71" d="100"/>
          <a:sy n="71" d="100"/>
        </p:scale>
        <p:origin x="106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17/02/2021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19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8457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193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864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622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17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9836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146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17/02/2021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17/02/2021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17/02/2021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17/02/2021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Esquemas de 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5695" y="1543858"/>
            <a:ext cx="583264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4064"/>
              </p:ext>
            </p:extLst>
          </p:nvPr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28604"/>
            <a:ext cx="2847975" cy="1600200"/>
          </a:xfrm>
          <a:prstGeom prst="rect">
            <a:avLst/>
          </a:prstGeom>
        </p:spPr>
      </p:pic>
      <p:sp>
        <p:nvSpPr>
          <p:cNvPr id="34820" name="4 CuadroTexto"/>
          <p:cNvSpPr txBox="1">
            <a:spLocks noChangeArrowheads="1"/>
          </p:cNvSpPr>
          <p:nvPr/>
        </p:nvSpPr>
        <p:spPr bwMode="auto">
          <a:xfrm>
            <a:off x="539552" y="1387193"/>
            <a:ext cx="59046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reservada para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539552" y="4702785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en tareas de diagnóstico de conectividad y validez del protocolo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comunicación. Se utiliza para checar que la tarjeta de red esté funcionando. Ping 127.0.0.1. Todas las tarjetas se conectan a esta dirección.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539552" y="1958693"/>
            <a:ext cx="513311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dispositivo de red loopback es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interfaz de red virtual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siempre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representa al propio dispositivo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independientemente de la dirección IP que se le haya asignado. </a:t>
            </a:r>
          </a:p>
        </p:txBody>
      </p:sp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539552" y="3717032"/>
            <a:ext cx="8001000" cy="81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interface loopback no está asociada con ningún tipo de hardware y no está físicamente conectada a la red.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127.0.0.1</a:t>
            </a:r>
          </a:p>
        </p:txBody>
      </p:sp>
    </p:spTree>
    <p:extLst>
      <p:ext uri="{BB962C8B-B14F-4D97-AF65-F5344CB8AC3E}">
        <p14:creationId xmlns:p14="http://schemas.microsoft.com/office/powerpoint/2010/main" val="4236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55696"/>
              </p:ext>
            </p:extLst>
          </p:nvPr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21406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746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745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IP Address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IP Address with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5748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máscara de subred en notación punto decimal?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s-E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255.255.11111100.00000000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255.255.252.0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4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dirección de red y la dirección de broadcast?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10.25.96.2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              01100000.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255.255.11111100.00000000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</a:t>
            </a:r>
          </a:p>
          <a:p>
            <a:pPr>
              <a:tabLst>
                <a:tab pos="4553585" algn="l"/>
              </a:tabLst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10.25.0110 00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00.0</a:t>
            </a:r>
          </a:p>
          <a:p>
            <a:pPr>
              <a:tabLst>
                <a:tab pos="4553585" algn="l"/>
              </a:tabLs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11.255</a:t>
            </a:r>
          </a:p>
          <a:p>
            <a:pPr>
              <a:tabLst>
                <a:tab pos="4553585" algn="l"/>
              </a:tabLst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10.25.96.0 subred</a:t>
            </a:r>
          </a:p>
          <a:p>
            <a:pPr>
              <a:tabLst>
                <a:tab pos="4553585" algn="l"/>
              </a:tabLs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10.25.99.255 broadcast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442564"/>
            <a:ext cx="3600400" cy="19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453480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429000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ut</a:t>
            </a:r>
            <a:r>
              <a:rPr sz="2000" spc="5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359584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427839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475036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72121"/>
              </p:ext>
            </p:extLst>
          </p:nvPr>
        </p:nvGraphicFramePr>
        <p:xfrm>
          <a:off x="2016520" y="1969028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73278"/>
              </p:ext>
            </p:extLst>
          </p:nvPr>
        </p:nvGraphicFramePr>
        <p:xfrm>
          <a:off x="1877568" y="420127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1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915816" y="2190579"/>
            <a:ext cx="5791200" cy="167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Estudiar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entender</a:t>
            </a:r>
            <a:r>
              <a:rPr lang="es-MX" sz="1800" dirty="0">
                <a:latin typeface="ZapfHumnst BT"/>
              </a:rPr>
              <a:t> los esquemas de direccionamiento IPv4,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crear</a:t>
            </a:r>
            <a:r>
              <a:rPr lang="es-MX" sz="1800" dirty="0">
                <a:latin typeface="ZapfHumnst BT"/>
              </a:rPr>
              <a:t> esquemas de direccionamiento 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reconocer</a:t>
            </a:r>
            <a:r>
              <a:rPr lang="es-MX" sz="1800" dirty="0">
                <a:latin typeface="ZapfHumnst BT"/>
              </a:rPr>
              <a:t> esquemas con base de una dirección IP y su máscara.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3567" y="1521841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res</a:t>
            </a:r>
            <a:r>
              <a:rPr sz="2000" spc="-1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prefij</a:t>
            </a:r>
            <a:r>
              <a:rPr sz="2000" spc="5" dirty="0" err="1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096296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subne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4789235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2861429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2847967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59641"/>
              </p:ext>
            </p:extLst>
          </p:nvPr>
        </p:nvGraphicFramePr>
        <p:xfrm>
          <a:off x="1893794" y="1988840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353204" y="3204791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esponde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37298"/>
              </p:ext>
            </p:extLst>
          </p:nvPr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27091"/>
              </p:ext>
            </p:extLst>
          </p:nvPr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28153"/>
              </p:ext>
            </p:extLst>
          </p:nvPr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255.255.255.1100 0000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255.255.255.192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255.255.11111100.0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255.255.252.0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255.11111000.0.0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255.248.0.0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00826" y="558924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78440"/>
              </p:ext>
            </p:extLst>
          </p:nvPr>
        </p:nvGraphicFramePr>
        <p:xfrm>
          <a:off x="500826" y="2094924"/>
          <a:ext cx="8280920" cy="3216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  <a:cs typeface="Times New Roman"/>
                        </a:rPr>
                        <a:t>135. 21. </a:t>
                      </a:r>
                      <a:r>
                        <a:rPr lang="es-MX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MX" sz="2000" dirty="0">
                          <a:latin typeface="+mn-lt"/>
                          <a:cs typeface="Times New Roman"/>
                        </a:rPr>
                        <a:t>. 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5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255.255.256-32.0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.224.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1.0.0.</a:t>
                      </a:r>
                      <a:r>
                        <a:rPr lang="es-ES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6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255.255.255.256-2 a la 6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255.255.255.256-64 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.192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145.0.</a:t>
                      </a:r>
                      <a:r>
                        <a:rPr lang="es-ES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255.255.256-4.0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.252.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10.</a:t>
                      </a:r>
                      <a:r>
                        <a:rPr lang="es-ES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255.256-8.0.0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.248.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0.0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8520" y="11663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464945">
              <a:lnSpc>
                <a:spcPct val="100000"/>
              </a:lnSpc>
            </a:pP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79116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219342"/>
              </p:ext>
            </p:extLst>
          </p:nvPr>
        </p:nvGraphicFramePr>
        <p:xfrm>
          <a:off x="1524000" y="2948019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129.10.255.255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68.255.255.255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195.79.1.255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130.0.255.255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221.0.0.255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pc="-5" dirty="0">
                <a:cs typeface="Times New Roman"/>
              </a:rPr>
              <a:t>NOTA: 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sz="2400" dirty="0" err="1">
                <a:cs typeface="Times New Roman"/>
              </a:rPr>
              <a:t>numerar</a:t>
            </a:r>
            <a:r>
              <a:rPr sz="2400" dirty="0">
                <a:cs typeface="Times New Roman"/>
              </a:rPr>
              <a:t> </a:t>
            </a:r>
            <a:r>
              <a:rPr sz="2400" dirty="0" err="1">
                <a:cs typeface="Times New Roman"/>
              </a:rPr>
              <a:t>cada</a:t>
            </a:r>
            <a:r>
              <a:rPr sz="2400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12776"/>
            <a:ext cx="768604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3333CC"/>
                </a:solidFill>
                <a:cs typeface="Times New Roman"/>
              </a:rPr>
              <a:t>1)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Ident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fi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ar</a:t>
            </a:r>
            <a:r>
              <a:rPr sz="2000" spc="229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,</a:t>
            </a:r>
            <a:r>
              <a:rPr sz="2000" spc="2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</a:t>
            </a:r>
            <a:r>
              <a:rPr sz="2000" spc="285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servados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por</a:t>
            </a:r>
            <a:r>
              <a:rPr sz="2000" spc="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clase</a:t>
            </a:r>
            <a:r>
              <a:rPr sz="2000" spc="2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la </a:t>
            </a:r>
            <a:r>
              <a:rPr sz="2000" dirty="0">
                <a:cs typeface="Times New Roman"/>
              </a:rPr>
              <a:t>po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ción orig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nal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bits para hosts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5446" y="366126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506" y="3874574"/>
            <a:ext cx="7010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1076" y="3661265"/>
            <a:ext cx="1273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Bytes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572684"/>
              </p:ext>
            </p:extLst>
          </p:nvPr>
        </p:nvGraphicFramePr>
        <p:xfrm>
          <a:off x="1733009" y="2836243"/>
          <a:ext cx="487679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539552" y="4244063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lang="es-ES" sz="2000" dirty="0">
                <a:cs typeface="Times New Roman"/>
              </a:rPr>
              <a:t>dentificar los bits para subredes y los bits para hosts</a:t>
            </a:r>
            <a:endParaRPr sz="2000" dirty="0"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8FDB048-32FE-4879-BC5B-EF3ACF531B33}"/>
              </a:ext>
            </a:extLst>
          </p:cNvPr>
          <p:cNvSpPr txBox="1"/>
          <p:nvPr/>
        </p:nvSpPr>
        <p:spPr>
          <a:xfrm>
            <a:off x="2079330" y="593799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24984C6-A7FF-4492-85F5-09306FC353AF}"/>
              </a:ext>
            </a:extLst>
          </p:cNvPr>
          <p:cNvSpPr txBox="1"/>
          <p:nvPr/>
        </p:nvSpPr>
        <p:spPr>
          <a:xfrm>
            <a:off x="2178390" y="6151110"/>
            <a:ext cx="7016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0E8FCEF-325F-4D04-9533-6C42FE9E106A}"/>
              </a:ext>
            </a:extLst>
          </p:cNvPr>
          <p:cNvSpPr txBox="1"/>
          <p:nvPr/>
        </p:nvSpPr>
        <p:spPr>
          <a:xfrm>
            <a:off x="5276123" y="5947275"/>
            <a:ext cx="1133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3B51151-D7D3-41F0-9DFC-81F4C42638AD}"/>
              </a:ext>
            </a:extLst>
          </p:cNvPr>
          <p:cNvSpPr txBox="1"/>
          <p:nvPr/>
        </p:nvSpPr>
        <p:spPr>
          <a:xfrm>
            <a:off x="3458804" y="5981175"/>
            <a:ext cx="1417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sub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edes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DB8AFD55-DE6F-4903-AF7A-F32178BA1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72044"/>
              </p:ext>
            </p:extLst>
          </p:nvPr>
        </p:nvGraphicFramePr>
        <p:xfrm>
          <a:off x="1862677" y="4660401"/>
          <a:ext cx="4876797" cy="124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870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2609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5555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9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238" y="1450167"/>
            <a:ext cx="781819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Identificar el  </a:t>
            </a:r>
            <a:r>
              <a:rPr lang="es-ES" sz="2000" b="1" dirty="0">
                <a:cs typeface="Times New Roman"/>
              </a:rPr>
              <a:t>Byte 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3C12018B-9DB4-4D66-94E6-BB063DA1BB74}"/>
              </a:ext>
            </a:extLst>
          </p:cNvPr>
          <p:cNvSpPr txBox="1"/>
          <p:nvPr/>
        </p:nvSpPr>
        <p:spPr>
          <a:xfrm>
            <a:off x="1295936" y="361437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A9E61E45-9F21-441B-B759-3DD4BB841B13}"/>
              </a:ext>
            </a:extLst>
          </p:cNvPr>
          <p:cNvSpPr txBox="1"/>
          <p:nvPr/>
        </p:nvSpPr>
        <p:spPr>
          <a:xfrm>
            <a:off x="2936744" y="360913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CB1D6EEB-6B13-4492-B8E4-3C9F16795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60378"/>
              </p:ext>
            </p:extLst>
          </p:nvPr>
        </p:nvGraphicFramePr>
        <p:xfrm>
          <a:off x="971600" y="274178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4CFE23-31D0-46E0-B680-1F11777D306D}"/>
              </a:ext>
            </a:extLst>
          </p:cNvPr>
          <p:cNvSpPr txBox="1"/>
          <p:nvPr/>
        </p:nvSpPr>
        <p:spPr>
          <a:xfrm>
            <a:off x="971600" y="4389870"/>
            <a:ext cx="49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dirty="0"/>
              <a:t>  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CE153-68AC-4FB0-8637-F818E1FE9716}"/>
              </a:ext>
            </a:extLst>
          </p:cNvPr>
          <p:cNvSpPr/>
          <p:nvPr/>
        </p:nvSpPr>
        <p:spPr>
          <a:xfrm>
            <a:off x="3409999" y="2741783"/>
            <a:ext cx="1214263" cy="2127377"/>
          </a:xfrm>
          <a:prstGeom prst="rect">
            <a:avLst/>
          </a:prstGeom>
          <a:noFill/>
          <a:ln w="63500">
            <a:solidFill>
              <a:srgbClr val="EE2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object 50">
            <a:extLst>
              <a:ext uri="{FF2B5EF4-FFF2-40B4-BE49-F238E27FC236}">
                <a16:creationId xmlns:a16="http://schemas.microsoft.com/office/drawing/2014/main" id="{F8AF7685-303E-434A-83FC-C9A88FF87F59}"/>
              </a:ext>
            </a:extLst>
          </p:cNvPr>
          <p:cNvSpPr txBox="1"/>
          <p:nvPr/>
        </p:nvSpPr>
        <p:spPr>
          <a:xfrm>
            <a:off x="3409998" y="519900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EE2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800" y="16002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85800" y="22860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94093" y="3422382"/>
            <a:ext cx="457200" cy="464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9" y="1614195"/>
            <a:ext cx="7385050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Diseñado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al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inicio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-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1</a:t>
            </a:r>
            <a:r>
              <a:rPr sz="2000" b="1" spc="-10" dirty="0">
                <a:cs typeface="Times New Roman"/>
              </a:rPr>
              <a:t>9</a:t>
            </a:r>
            <a:r>
              <a:rPr sz="2000" b="1" spc="-15" dirty="0">
                <a:cs typeface="Times New Roman"/>
              </a:rPr>
              <a:t>80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Se</a:t>
            </a:r>
            <a:r>
              <a:rPr sz="2000" b="1" spc="3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15" dirty="0">
                <a:cs typeface="Times New Roman"/>
              </a:rPr>
              <a:t>an</a:t>
            </a:r>
            <a:r>
              <a:rPr sz="2000" b="1" spc="33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4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b</a:t>
            </a:r>
            <a:r>
              <a:rPr sz="2000" b="1" spc="-10" dirty="0">
                <a:cs typeface="Times New Roman"/>
              </a:rPr>
              <a:t>y</a:t>
            </a:r>
            <a:r>
              <a:rPr sz="2000" b="1" spc="-15" dirty="0">
                <a:cs typeface="Times New Roman"/>
              </a:rPr>
              <a:t>tes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ra</a:t>
            </a:r>
            <a:r>
              <a:rPr sz="2000" b="1" spc="320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id</a:t>
            </a:r>
            <a:r>
              <a:rPr sz="2000" b="1" spc="-15" dirty="0">
                <a:cs typeface="Times New Roman"/>
              </a:rPr>
              <a:t>en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5" dirty="0">
                <a:cs typeface="Times New Roman"/>
              </a:rPr>
              <a:t>f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</a:t>
            </a:r>
            <a:r>
              <a:rPr sz="2000" b="1" spc="254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3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m</a:t>
            </a:r>
            <a:r>
              <a:rPr sz="2000" b="1" spc="-15" dirty="0">
                <a:cs typeface="Times New Roman"/>
              </a:rPr>
              <a:t>ane</a:t>
            </a:r>
            <a:r>
              <a:rPr sz="2000" b="1" spc="-3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a</a:t>
            </a: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20" dirty="0">
                <a:cs typeface="Times New Roman"/>
              </a:rPr>
              <a:t>ún</a:t>
            </a:r>
            <a:r>
              <a:rPr sz="2000" b="1" spc="-5" dirty="0">
                <a:cs typeface="Times New Roman"/>
              </a:rPr>
              <a:t>i</a:t>
            </a:r>
            <a:r>
              <a:rPr sz="2000" b="1" spc="-15" dirty="0">
                <a:cs typeface="Times New Roman"/>
              </a:rPr>
              <a:t>ca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cada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di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osi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ivo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25" dirty="0">
                <a:cs typeface="Times New Roman"/>
              </a:rPr>
              <a:t>d</a:t>
            </a:r>
            <a:r>
              <a:rPr sz="2000" b="1" spc="-1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Not</a:t>
            </a:r>
            <a:r>
              <a:rPr sz="2000" b="1" spc="-5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ción</a:t>
            </a:r>
            <a:r>
              <a:rPr sz="2000" b="1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Pun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De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5" dirty="0">
                <a:cs typeface="Times New Roman"/>
              </a:rPr>
              <a:t>imal</a:t>
            </a:r>
            <a:endParaRPr sz="2000" dirty="0">
              <a:cs typeface="Times New Roman"/>
            </a:endParaRPr>
          </a:p>
          <a:p>
            <a:pPr marL="680085" algn="ctr">
              <a:lnSpc>
                <a:spcPct val="100000"/>
              </a:lnSpc>
              <a:spcBef>
                <a:spcPts val="1440"/>
              </a:spcBef>
              <a:tabLst>
                <a:tab pos="3741420" algn="l"/>
              </a:tabLst>
            </a:pPr>
            <a:r>
              <a:rPr sz="2000" b="1" dirty="0">
                <a:solidFill>
                  <a:srgbClr val="3333CC"/>
                </a:solidFill>
                <a:cs typeface="Times New Roman"/>
              </a:rPr>
              <a:t>A</a:t>
            </a:r>
            <a:r>
              <a:rPr sz="2000" b="1" spc="-1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B . C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D	132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163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128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17</a:t>
            </a:r>
            <a:endParaRPr sz="2000" dirty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000" b="1" spc="-10" dirty="0">
                <a:cs typeface="Times New Roman"/>
              </a:rPr>
              <a:t>¿</a:t>
            </a:r>
            <a:r>
              <a:rPr sz="2000" b="1" spc="-20" dirty="0">
                <a:cs typeface="Times New Roman"/>
              </a:rPr>
              <a:t>Cóm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eco</a:t>
            </a:r>
            <a:r>
              <a:rPr sz="2000" b="1" spc="-10" dirty="0">
                <a:cs typeface="Times New Roman"/>
              </a:rPr>
              <a:t>no</a:t>
            </a:r>
            <a:r>
              <a:rPr sz="2000" b="1" spc="-15" dirty="0">
                <a:cs typeface="Times New Roman"/>
              </a:rPr>
              <a:t>cer</a:t>
            </a:r>
            <a:r>
              <a:rPr sz="2000" b="1" spc="-6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pa</a:t>
            </a:r>
            <a:r>
              <a:rPr sz="2000" b="1" spc="-15" dirty="0">
                <a:cs typeface="Times New Roman"/>
              </a:rPr>
              <a:t>rte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per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enece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la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ed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y</a:t>
            </a:r>
            <a:r>
              <a:rPr lang="es-ES" sz="2000" b="1" spc="-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</a:t>
            </a:r>
            <a:r>
              <a:rPr sz="2000" b="1" spc="-15" dirty="0">
                <a:cs typeface="Times New Roman"/>
              </a:rPr>
              <a:t>ar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un</a:t>
            </a:r>
            <a:r>
              <a:rPr sz="2000" b="1" spc="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h</a:t>
            </a:r>
            <a:r>
              <a:rPr sz="2000" b="1" spc="-5" dirty="0">
                <a:cs typeface="Times New Roman"/>
              </a:rPr>
              <a:t>o</a:t>
            </a:r>
            <a:r>
              <a:rPr sz="2000" b="1" spc="-15" dirty="0">
                <a:cs typeface="Times New Roman"/>
              </a:rPr>
              <a:t>s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?</a:t>
            </a:r>
            <a:endParaRPr sz="2000" dirty="0">
              <a:cs typeface="Times New Roman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2C186E-9131-4443-A748-7163DD65D87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4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5)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216474"/>
              </p:ext>
            </p:extLst>
          </p:nvPr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980728"/>
            <a:ext cx="7818193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Utilizar el desplazamiento calculado en el paso 4 y crear la información de las primeras cuatro subredes. No  olvidar  que  el desplazamiento se da en 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. Máscara 255.</a:t>
            </a:r>
            <a:r>
              <a:rPr lang="es-ES" sz="2000" b="1" dirty="0">
                <a:cs typeface="Times New Roman"/>
              </a:rPr>
              <a:t>255.248</a:t>
            </a:r>
            <a:r>
              <a:rPr lang="es-ES" sz="2000" dirty="0">
                <a:cs typeface="Times New Roman"/>
              </a:rPr>
              <a:t>.0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668686"/>
              </p:ext>
            </p:extLst>
          </p:nvPr>
        </p:nvGraphicFramePr>
        <p:xfrm>
          <a:off x="595627" y="2123728"/>
          <a:ext cx="7818192" cy="3281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828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88620" indent="0" algn="ctr">
                        <a:lnSpc>
                          <a:spcPts val="21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112.0.16.1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112.0.23.254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112.0.24.1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112.0.31.254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3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112.1.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823439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112.1.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55512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336757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95626" y="5583454"/>
            <a:ext cx="7818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1600" b="1" dirty="0"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valor inicial del byte crítico +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788" y="1412776"/>
            <a:ext cx="8388424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la red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será la </a:t>
            </a:r>
            <a:r>
              <a:rPr lang="es-ES" sz="2000" b="1" dirty="0">
                <a:cs typeface="Times New Roman"/>
              </a:rPr>
              <a:t>máscara de subred </a:t>
            </a:r>
            <a:r>
              <a:rPr lang="es-ES" sz="2000" dirty="0">
                <a:cs typeface="Times New Roman"/>
              </a:rPr>
              <a:t>en notación decimal para este esquema de direccionamiento?_255_.255_._255_. 11110000_</a:t>
            </a:r>
            <a:r>
              <a:rPr lang="es-ES" sz="2000" dirty="0">
                <a:highlight>
                  <a:srgbClr val="FFFF00"/>
                </a:highlight>
                <a:cs typeface="Times New Roman"/>
              </a:rPr>
              <a:t>240</a:t>
            </a:r>
            <a:r>
              <a:rPr lang="es-ES" sz="2000" dirty="0">
                <a:cs typeface="Times New Roman"/>
              </a:rPr>
              <a:t>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la posición del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_____4_______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el valor del desplazamiento en 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256 – 240 = </a:t>
            </a:r>
            <a:r>
              <a:rPr lang="es-ES" sz="2000" b="1" dirty="0">
                <a:cs typeface="Times New Roman"/>
              </a:rPr>
              <a:t>16</a:t>
            </a:r>
            <a:endParaRPr lang="es-ES" sz="2000" dirty="0">
              <a:cs typeface="Times New Roman"/>
            </a:endParaRP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Llena la siguiente tabla con los valores de las subredes que se muestran: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58862"/>
            <a:ext cx="822666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 la IP y el prefijo?</a:t>
            </a:r>
          </a:p>
        </p:txBody>
      </p:sp>
      <p:graphicFrame>
        <p:nvGraphicFramePr>
          <p:cNvPr id="9" name="Tabla 10">
            <a:extLst>
              <a:ext uri="{FF2B5EF4-FFF2-40B4-BE49-F238E27FC236}">
                <a16:creationId xmlns:a16="http://schemas.microsoft.com/office/drawing/2014/main" id="{3E6DE81C-1BB7-45C9-B176-D82FA9A94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68225"/>
              </p:ext>
            </p:extLst>
          </p:nvPr>
        </p:nvGraphicFramePr>
        <p:xfrm>
          <a:off x="2768007" y="3789040"/>
          <a:ext cx="3607986" cy="2664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864">
                  <a:extLst>
                    <a:ext uri="{9D8B030D-6E8A-4147-A177-3AD203B41FA5}">
                      <a16:colId xmlns:a16="http://schemas.microsoft.com/office/drawing/2014/main" val="539608324"/>
                    </a:ext>
                  </a:extLst>
                </a:gridCol>
                <a:gridCol w="2605122">
                  <a:extLst>
                    <a:ext uri="{9D8B030D-6E8A-4147-A177-3AD203B41FA5}">
                      <a16:colId xmlns:a16="http://schemas.microsoft.com/office/drawing/2014/main" val="3698879628"/>
                    </a:ext>
                  </a:extLst>
                </a:gridCol>
              </a:tblGrid>
              <a:tr h="49459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Subred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Dir. IP de la subred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253930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7570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211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244487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296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90672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970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73501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1913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7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267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788" y="1772816"/>
            <a:ext cx="8388424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los siguientes datos IP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reserva de clase: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19</a:t>
            </a:r>
            <a:r>
              <a:rPr lang="es-ES" sz="2000" dirty="0">
                <a:cs typeface="Times New Roman"/>
              </a:rPr>
              <a:t>. 0. 0. 0 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subnetting: </a:t>
            </a:r>
            <a:r>
              <a:rPr lang="es-ES" sz="2000" dirty="0">
                <a:solidFill>
                  <a:srgbClr val="FF0000"/>
                </a:solidFill>
                <a:cs typeface="Times New Roman"/>
              </a:rPr>
              <a:t>11111111</a:t>
            </a:r>
            <a:r>
              <a:rPr lang="es-ES" sz="2000" dirty="0">
                <a:cs typeface="Times New Roman"/>
              </a:rPr>
              <a:t>. </a:t>
            </a:r>
            <a:r>
              <a:rPr lang="es-ES" sz="2000" dirty="0">
                <a:solidFill>
                  <a:srgbClr val="0070C0"/>
                </a:solidFill>
                <a:cs typeface="Times New Roman"/>
              </a:rPr>
              <a:t>11111111. 11111111. 1111</a:t>
            </a:r>
            <a:r>
              <a:rPr lang="es-ES" sz="2000" dirty="0">
                <a:cs typeface="Times New Roman"/>
              </a:rPr>
              <a:t>0000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55248"/>
            <a:ext cx="79928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 la IP y el prefijo con el </a:t>
            </a:r>
            <a:r>
              <a:rPr lang="es-ES_tradnl" sz="3200" b="1" u="sng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binario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?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71FA9D1B-E1A2-4B7B-826D-101FD95DE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990858"/>
              </p:ext>
            </p:extLst>
          </p:nvPr>
        </p:nvGraphicFramePr>
        <p:xfrm>
          <a:off x="611560" y="3429000"/>
          <a:ext cx="7704856" cy="243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Transformar el #subred en binario utilizando los bits de subnetting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 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00000000. 00000000. 0011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19.0.0.48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00000000. 00001101. 0011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19.0.13.48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00000000. 00010010. 1000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19.0.18.128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00000000. 0011 1100. 1010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19.0.60.160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00000000. 01110111. 1001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19.0.119.144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455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584" y="2132856"/>
            <a:ext cx="7686040" cy="3181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Identificar la posición del </a:t>
            </a:r>
            <a:r>
              <a:rPr lang="es-ES" sz="2000" b="1" dirty="0">
                <a:cs typeface="Times New Roman"/>
              </a:rPr>
              <a:t>Byte Crítico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desplazamiento en el Byte Crítico 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Multiplicar </a:t>
            </a:r>
            <a:r>
              <a:rPr lang="es-ES" sz="2000" b="1" dirty="0">
                <a:cs typeface="Times New Roman"/>
              </a:rPr>
              <a:t>#Subred * Desplazamiento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Dividir de forma entera entre 256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cocient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e se escribe a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</a:rPr>
              <a:t>Si el cociente &gt; 255 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692696"/>
            <a:ext cx="8423868" cy="1210527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dado la IP y la Máscara con el </a:t>
            </a:r>
            <a:r>
              <a:rPr lang="es-ES_tradnl" sz="3200" b="1" u="sng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61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543" y="1124744"/>
            <a:ext cx="8323421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Utilizando la dirección de red: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dirty="0">
                <a:cs typeface="Times New Roman"/>
              </a:rPr>
              <a:t>: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Identificar la </a:t>
            </a:r>
            <a:r>
              <a:rPr lang="es-ES" sz="1600" b="1" dirty="0">
                <a:cs typeface="Times New Roman"/>
              </a:rPr>
              <a:t>máscara de subred</a:t>
            </a:r>
            <a:r>
              <a:rPr lang="es-ES" sz="1600" dirty="0">
                <a:cs typeface="Times New Roman"/>
              </a:rPr>
              <a:t> __255.255.255.11110000 y la 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_4__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 </a:t>
            </a:r>
            <a:r>
              <a:rPr lang="es-ES" sz="1600" dirty="0">
                <a:cs typeface="Times New Roman"/>
              </a:rPr>
              <a:t>__ 16______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Multiplicar </a:t>
            </a:r>
            <a:r>
              <a:rPr lang="es-ES" sz="1600" b="1" dirty="0">
                <a:cs typeface="Times New Roman"/>
              </a:rPr>
              <a:t>#Subred</a:t>
            </a:r>
            <a:r>
              <a:rPr lang="es-ES" sz="1600" dirty="0">
                <a:cs typeface="Times New Roman"/>
              </a:rPr>
              <a:t> * </a:t>
            </a:r>
            <a:r>
              <a:rPr lang="es-ES" sz="1600" b="1" dirty="0">
                <a:cs typeface="Times New Roman"/>
              </a:rPr>
              <a:t>Desplazamiento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Dividir de forma entera entre </a:t>
            </a:r>
            <a:r>
              <a:rPr lang="es-ES" sz="1600" b="1" dirty="0">
                <a:cs typeface="Times New Roman"/>
              </a:rPr>
              <a:t>256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cociente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a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Si el cociente &gt; 255 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53035" y="216405"/>
            <a:ext cx="8154652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dado la IP y la máscara con el método base 10?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45758"/>
              </p:ext>
            </p:extLst>
          </p:nvPr>
        </p:nvGraphicFramePr>
        <p:xfrm>
          <a:off x="494944" y="3212976"/>
          <a:ext cx="8268618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059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669624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908143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033578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431107">
                  <a:extLst>
                    <a:ext uri="{9D8B030D-6E8A-4147-A177-3AD203B41FA5}">
                      <a16:colId xmlns:a16="http://schemas.microsoft.com/office/drawing/2014/main" val="597884049"/>
                    </a:ext>
                  </a:extLst>
                </a:gridCol>
                <a:gridCol w="1431107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 * desplazamiento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Dividir entre 256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Cociente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Residuo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3*16=48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0</a:t>
                      </a:r>
                    </a:p>
                    <a:p>
                      <a:pPr algn="ctr"/>
                      <a:r>
                        <a:rPr lang="es-ES" sz="1400" dirty="0"/>
                        <a:t>256 /48</a:t>
                      </a:r>
                    </a:p>
                    <a:p>
                      <a:pPr algn="ctr"/>
                      <a:r>
                        <a:rPr lang="es-ES" sz="1400" dirty="0"/>
                        <a:t>          48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48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211*16=3376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13.1875</a:t>
                      </a:r>
                    </a:p>
                    <a:p>
                      <a:pPr algn="ctr"/>
                      <a:r>
                        <a:rPr lang="es-ES" sz="1400" dirty="0"/>
                        <a:t>256 /3376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.1875*256= </a:t>
                      </a:r>
                      <a:r>
                        <a:rPr lang="es-ES" sz="1400" b="1" dirty="0"/>
                        <a:t>48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296*16=4736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18.5</a:t>
                      </a:r>
                    </a:p>
                    <a:p>
                      <a:pPr algn="ctr"/>
                      <a:r>
                        <a:rPr lang="es-ES" sz="1400" dirty="0"/>
                        <a:t>256 /4736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18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.5*256 = </a:t>
                      </a:r>
                      <a:r>
                        <a:rPr lang="es-ES" sz="1400" b="1" dirty="0"/>
                        <a:t>128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970*16=15520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60.625</a:t>
                      </a:r>
                    </a:p>
                    <a:p>
                      <a:pPr algn="ctr"/>
                      <a:r>
                        <a:rPr lang="es-ES" sz="1400" dirty="0"/>
                        <a:t>256 /15520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60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.625*256 = </a:t>
                      </a:r>
                      <a:r>
                        <a:rPr lang="es-ES" sz="1400" b="1" dirty="0"/>
                        <a:t>160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1913*16=30608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119.5625</a:t>
                      </a:r>
                    </a:p>
                    <a:p>
                      <a:pPr algn="ctr"/>
                      <a:r>
                        <a:rPr lang="es-ES" sz="1400" dirty="0"/>
                        <a:t>256 /30608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119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.5625*256 = </a:t>
                      </a:r>
                      <a:r>
                        <a:rPr lang="es-ES" sz="1400" b="1" dirty="0"/>
                        <a:t>144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90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034" y="1268760"/>
            <a:ext cx="8323421" cy="1064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Dirección de red: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Máscara de subred:</a:t>
            </a:r>
            <a:r>
              <a:rPr lang="es-ES" sz="1600" b="1" dirty="0">
                <a:cs typeface="Times New Roman"/>
              </a:rPr>
              <a:t> </a:t>
            </a:r>
            <a:r>
              <a:rPr lang="es-ES" sz="1600" dirty="0">
                <a:cs typeface="Times New Roman"/>
              </a:rPr>
              <a:t>255</a:t>
            </a:r>
            <a:r>
              <a:rPr lang="es-ES" sz="1600" b="1" dirty="0">
                <a:cs typeface="Times New Roman"/>
              </a:rPr>
              <a:t>.255.255.240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_4__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crítico: </a:t>
            </a:r>
            <a:r>
              <a:rPr lang="es-ES" sz="1600" dirty="0">
                <a:cs typeface="Times New Roman"/>
              </a:rPr>
              <a:t> 16</a:t>
            </a:r>
            <a:endParaRPr lang="es-ES" sz="1600" dirty="0">
              <a:cs typeface="Times New Roman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31696" y="260648"/>
            <a:ext cx="8448270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Identificar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la primera y última dirección IP válida y la dirección de broadcast de una subred?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99520"/>
              </p:ext>
            </p:extLst>
          </p:nvPr>
        </p:nvGraphicFramePr>
        <p:xfrm>
          <a:off x="550076" y="2617020"/>
          <a:ext cx="8043847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30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964194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850827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609900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683596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Primera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Última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broadcast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840314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+ 15</a:t>
                      </a:r>
                    </a:p>
                    <a:p>
                      <a:pPr algn="ctr"/>
                      <a:r>
                        <a:rPr lang="es-ES" sz="1400" dirty="0"/>
                        <a:t>19.0.0.</a:t>
                      </a:r>
                      <a:r>
                        <a:rPr lang="es-ES" sz="1400" b="1" dirty="0"/>
                        <a:t>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13.48+15</a:t>
                      </a:r>
                    </a:p>
                    <a:p>
                      <a:pPr algn="ctr"/>
                      <a:r>
                        <a:rPr lang="es-ES" sz="1400" b="1" dirty="0"/>
                        <a:t>19.0.13.63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19. 0. 18.142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18.128+15</a:t>
                      </a:r>
                    </a:p>
                    <a:p>
                      <a:pPr algn="ctr"/>
                      <a:r>
                        <a:rPr lang="es-ES" sz="1400" dirty="0"/>
                        <a:t>19.0.18.</a:t>
                      </a:r>
                      <a:r>
                        <a:rPr lang="es-ES" sz="1400" b="1" dirty="0"/>
                        <a:t>143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19. 0. 60.161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19. 0. 60.194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60.160+15</a:t>
                      </a:r>
                    </a:p>
                    <a:p>
                      <a:pPr algn="ctr"/>
                      <a:r>
                        <a:rPr lang="es-ES" sz="1400" dirty="0"/>
                        <a:t>190.0.60.</a:t>
                      </a:r>
                      <a:r>
                        <a:rPr lang="es-ES" sz="1400" b="1" dirty="0"/>
                        <a:t>195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19. 0. 119.145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19. 0. 119.158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119.144+15</a:t>
                      </a:r>
                    </a:p>
                    <a:p>
                      <a:pPr algn="ctr"/>
                      <a:r>
                        <a:rPr lang="es-ES" sz="1400" dirty="0"/>
                        <a:t>19.0.119.</a:t>
                      </a:r>
                      <a:r>
                        <a:rPr lang="es-ES" sz="1400" b="1" dirty="0"/>
                        <a:t>159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7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1309640"/>
            <a:ext cx="5673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cs typeface="Times New Roman"/>
              </a:rPr>
              <a:t>Cinco</a:t>
            </a:r>
            <a:r>
              <a:rPr sz="2400" b="1" spc="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clases</a:t>
            </a:r>
            <a:r>
              <a:rPr sz="2400" b="1" spc="-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di</a:t>
            </a:r>
            <a:r>
              <a:rPr sz="2400" b="1" spc="-10" dirty="0">
                <a:cs typeface="Times New Roman"/>
              </a:rPr>
              <a:t>s</a:t>
            </a:r>
            <a:r>
              <a:rPr sz="2400" b="1" spc="-15" dirty="0">
                <a:cs typeface="Times New Roman"/>
              </a:rPr>
              <a:t>eñadas</a:t>
            </a:r>
            <a:r>
              <a:rPr sz="2400" b="1" spc="-10" dirty="0">
                <a:cs typeface="Times New Roman"/>
              </a:rPr>
              <a:t> :</a:t>
            </a:r>
            <a:r>
              <a:rPr sz="2400" b="1" spc="-14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A,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B,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D,</a:t>
            </a:r>
            <a:r>
              <a:rPr sz="2400" b="1" spc="15" dirty="0">
                <a:cs typeface="Times New Roman"/>
              </a:rPr>
              <a:t> </a:t>
            </a:r>
            <a:r>
              <a:rPr sz="2400" b="1" spc="-20" dirty="0">
                <a:cs typeface="Times New Roman"/>
              </a:rPr>
              <a:t>E</a:t>
            </a:r>
            <a:endParaRPr sz="24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2954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56141" y="4941168"/>
            <a:ext cx="1773718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Mult</a:t>
            </a:r>
            <a:r>
              <a:rPr sz="2000" b="1" spc="5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cast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 dirty="0"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n</a:t>
            </a:r>
            <a:r>
              <a:rPr sz="2000" b="1" dirty="0">
                <a:cs typeface="Times New Roman"/>
              </a:rPr>
              <a:t>vestiga</a:t>
            </a:r>
            <a:r>
              <a:rPr sz="2000" b="1" spc="5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ión</a:t>
            </a:r>
            <a:endParaRPr sz="2000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01100"/>
              </p:ext>
            </p:extLst>
          </p:nvPr>
        </p:nvGraphicFramePr>
        <p:xfrm>
          <a:off x="2190650" y="2010995"/>
          <a:ext cx="5679579" cy="4053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46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20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5E448B3-6A4D-424B-8A7A-7BB678DFA6C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888057" y="1335484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(Direccionamiento lógico)</a:t>
            </a:r>
          </a:p>
        </p:txBody>
      </p:sp>
      <p:sp>
        <p:nvSpPr>
          <p:cNvPr id="31748" name="26 CuadroTexto"/>
          <p:cNvSpPr txBox="1">
            <a:spLocks noChangeArrowheads="1"/>
          </p:cNvSpPr>
          <p:nvPr/>
        </p:nvSpPr>
        <p:spPr bwMode="auto">
          <a:xfrm>
            <a:off x="888057" y="1906984"/>
            <a:ext cx="757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dirección IP puede escribirse de tres formas distintas: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87" y="3879875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49" y="2594000"/>
            <a:ext cx="7572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4021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15 CuadroTexto"/>
          <p:cNvSpPr txBox="1">
            <a:spLocks noChangeArrowheads="1"/>
          </p:cNvSpPr>
          <p:nvPr/>
        </p:nvSpPr>
        <p:spPr bwMode="auto">
          <a:xfrm>
            <a:off x="817761" y="1340768"/>
            <a:ext cx="3898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 (Direccionamiento lógico)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2503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5D6007-616A-4287-B29E-A3D2168D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3248025" cy="25241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C7349E8-C914-42B8-9483-F3A528E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85" y="1761474"/>
            <a:ext cx="3096344" cy="4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Bytes para Network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801020-40F2-45B1-84D8-D7B2F061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14" y="1760772"/>
            <a:ext cx="4991265" cy="4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Rango de cada clase en binario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13">
            <a:extLst>
              <a:ext uri="{FF2B5EF4-FFF2-40B4-BE49-F238E27FC236}">
                <a16:creationId xmlns:a16="http://schemas.microsoft.com/office/drawing/2014/main" id="{8B1FBD4D-C81A-432F-92E6-26ECB9640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34517"/>
              </p:ext>
            </p:extLst>
          </p:nvPr>
        </p:nvGraphicFramePr>
        <p:xfrm>
          <a:off x="4427984" y="2539950"/>
          <a:ext cx="40324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836254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30450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334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24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4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99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8880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F158590-9096-4ED3-8108-2BDEF440D0DB}"/>
              </a:ext>
            </a:extLst>
          </p:cNvPr>
          <p:cNvSpPr txBox="1"/>
          <p:nvPr/>
        </p:nvSpPr>
        <p:spPr>
          <a:xfrm>
            <a:off x="1259632" y="2852937"/>
            <a:ext cx="720080" cy="36003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s-E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0 - 127</a:t>
            </a:r>
            <a:endParaRPr lang="es-MX" sz="17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</TotalTime>
  <Words>2888</Words>
  <Application>Microsoft Office PowerPoint</Application>
  <PresentationFormat>Presentación en pantalla (4:3)</PresentationFormat>
  <Paragraphs>487</Paragraphs>
  <Slides>36</Slides>
  <Notes>28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4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Bitmap Image</vt:lpstr>
      <vt:lpstr>TC 2022 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Dirección IP y prefijo de red</vt:lpstr>
      <vt:lpstr>Subredes y máscaras de subred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Direcciones de broadcast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129</cp:revision>
  <dcterms:created xsi:type="dcterms:W3CDTF">2013-06-11T22:32:36Z</dcterms:created>
  <dcterms:modified xsi:type="dcterms:W3CDTF">2021-02-18T04:34:24Z</dcterms:modified>
</cp:coreProperties>
</file>