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33600" y="304800"/>
            <a:ext cx="7924800" cy="6416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041" y="413366"/>
            <a:ext cx="696391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8794" y="2293649"/>
            <a:ext cx="7614411" cy="3513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0.xml"/><Relationship Id="rId4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4.xml"/><Relationship Id="rId4" Type="http://schemas.openxmlformats.org/officeDocument/2006/relationships/slide" Target="slide1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notesSlide" Target="../notesSlides/notesSlide2.xml"/><Relationship Id="rId9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4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7160">
              <a:lnSpc>
                <a:spcPct val="100000"/>
              </a:lnSpc>
            </a:pPr>
            <a:r>
              <a:rPr dirty="0" spc="-25"/>
              <a:t>¿Cómo</a:t>
            </a:r>
            <a:r>
              <a:rPr dirty="0" spc="-25"/>
              <a:t> </a:t>
            </a:r>
            <a:r>
              <a:rPr dirty="0" spc="-15"/>
              <a:t>trabajan</a:t>
            </a:r>
            <a:r>
              <a:rPr dirty="0" spc="-15"/>
              <a:t> </a:t>
            </a:r>
            <a:r>
              <a:rPr dirty="0" spc="-5"/>
              <a:t>la</a:t>
            </a:r>
            <a:r>
              <a:rPr dirty="0"/>
              <a:t>s l</a:t>
            </a:r>
            <a:r>
              <a:rPr dirty="0" spc="-15"/>
              <a:t>i</a:t>
            </a:r>
            <a:r>
              <a:rPr dirty="0" spc="-5"/>
              <a:t>sta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de</a:t>
            </a:r>
            <a:r>
              <a:rPr dirty="0" spc="-5"/>
              <a:t> acceso?</a:t>
            </a:r>
          </a:p>
        </p:txBody>
      </p:sp>
      <p:sp>
        <p:nvSpPr>
          <p:cNvPr id="3" name="object 3"/>
          <p:cNvSpPr/>
          <p:nvPr/>
        </p:nvSpPr>
        <p:spPr>
          <a:xfrm>
            <a:off x="4805171" y="3108960"/>
            <a:ext cx="2203704" cy="2165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44973" y="3201161"/>
            <a:ext cx="2171700" cy="21336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44973" y="3201161"/>
            <a:ext cx="2171700" cy="21336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94860" y="4227957"/>
            <a:ext cx="1239520" cy="22860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77000" y="4227957"/>
            <a:ext cx="1289685" cy="22860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791200" y="2592323"/>
            <a:ext cx="228600" cy="1076325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54115" y="4789932"/>
            <a:ext cx="228600" cy="1229995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21629" y="3745229"/>
            <a:ext cx="967740" cy="967740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64994" y="1234232"/>
            <a:ext cx="7386955" cy="186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Cuando</a:t>
            </a:r>
            <a:r>
              <a:rPr dirty="0" sz="2800" spc="229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u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spc="2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ruteador</a:t>
            </a:r>
            <a:r>
              <a:rPr dirty="0" sz="2800" spc="2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cuent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</a:t>
            </a:r>
            <a:r>
              <a:rPr dirty="0" sz="2800" spc="-30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spc="229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listas</a:t>
            </a:r>
            <a:r>
              <a:rPr dirty="0" sz="2800" spc="2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t</a:t>
            </a:r>
            <a:r>
              <a:rPr dirty="0" sz="2800" spc="-5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do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tráfico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9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pasa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9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por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spc="-10" b="1">
                <a:latin typeface="Arial Narrow"/>
                <a:cs typeface="Arial Narrow"/>
              </a:rPr>
              <a:t>u</a:t>
            </a:r>
            <a:r>
              <a:rPr dirty="0" sz="2800" spc="-15" b="1">
                <a:latin typeface="Arial Narrow"/>
                <a:cs typeface="Arial Narrow"/>
              </a:rPr>
              <a:t>teador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</a:t>
            </a:r>
            <a:r>
              <a:rPr dirty="0" sz="2800" spc="-20" b="1">
                <a:latin typeface="Arial Narrow"/>
                <a:cs typeface="Arial Narrow"/>
              </a:rPr>
              <a:t> analizad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ante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conti</a:t>
            </a:r>
            <a:r>
              <a:rPr dirty="0" sz="2800" spc="-10" b="1">
                <a:latin typeface="Arial Narrow"/>
                <a:cs typeface="Arial Narrow"/>
              </a:rPr>
              <a:t>n</a:t>
            </a:r>
            <a:r>
              <a:rPr dirty="0" sz="2800" spc="-15" b="1">
                <a:latin typeface="Arial Narrow"/>
                <a:cs typeface="Arial Narrow"/>
              </a:rPr>
              <a:t>uar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u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camin</a:t>
            </a:r>
            <a:r>
              <a:rPr dirty="0" sz="2800" spc="-15" b="1">
                <a:latin typeface="Arial Narrow"/>
                <a:cs typeface="Arial Narrow"/>
              </a:rPr>
              <a:t>o.</a:t>
            </a:r>
            <a:endParaRPr sz="2800">
              <a:latin typeface="Arial Narrow"/>
              <a:cs typeface="Arial Narrow"/>
            </a:endParaRPr>
          </a:p>
          <a:p>
            <a:pPr algn="ctr" marL="601345">
              <a:lnSpc>
                <a:spcPct val="100000"/>
              </a:lnSpc>
              <a:spcBef>
                <a:spcPts val="1900"/>
              </a:spcBef>
            </a:pPr>
            <a:r>
              <a:rPr dirty="0" sz="2400" spc="-5" b="1">
                <a:latin typeface="Calibri"/>
                <a:cs typeface="Calibri"/>
              </a:rPr>
              <a:t>G</a:t>
            </a:r>
            <a:r>
              <a:rPr dirty="0" sz="2400" spc="-10" b="1">
                <a:latin typeface="Calibri"/>
                <a:cs typeface="Calibri"/>
              </a:rPr>
              <a:t>0</a:t>
            </a:r>
            <a:r>
              <a:rPr dirty="0" sz="2400" spc="-15" b="1">
                <a:latin typeface="Calibri"/>
                <a:cs typeface="Calibri"/>
              </a:rPr>
              <a:t>/1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8175" y="4045176"/>
            <a:ext cx="45021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 i="1">
                <a:latin typeface="Times New Roman"/>
                <a:cs typeface="Times New Roman"/>
              </a:rPr>
              <a:t>te</a:t>
            </a:r>
            <a:r>
              <a:rPr dirty="0" sz="2400" spc="5" b="1" i="1">
                <a:latin typeface="Times New Roman"/>
                <a:cs typeface="Times New Roman"/>
              </a:rPr>
              <a:t>s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59733" y="3870705"/>
            <a:ext cx="65913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G</a:t>
            </a:r>
            <a:r>
              <a:rPr dirty="0" sz="2400" spc="-10" b="1">
                <a:latin typeface="Calibri"/>
                <a:cs typeface="Calibri"/>
              </a:rPr>
              <a:t>0</a:t>
            </a:r>
            <a:r>
              <a:rPr dirty="0" sz="2400" spc="-15" b="1">
                <a:latin typeface="Calibri"/>
                <a:cs typeface="Calibri"/>
              </a:rPr>
              <a:t>/0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9736" y="3903090"/>
            <a:ext cx="89598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 b="1">
                <a:latin typeface="Calibri"/>
                <a:cs typeface="Calibri"/>
              </a:rPr>
              <a:t>S0/0/1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175" y="5512104"/>
            <a:ext cx="65913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G</a:t>
            </a:r>
            <a:r>
              <a:rPr dirty="0" sz="2400" spc="-10" b="1">
                <a:latin typeface="Calibri"/>
                <a:cs typeface="Calibri"/>
              </a:rPr>
              <a:t>1</a:t>
            </a:r>
            <a:r>
              <a:rPr dirty="0" sz="2400" spc="-15" b="1">
                <a:latin typeface="Calibri"/>
                <a:cs typeface="Calibri"/>
              </a:rPr>
              <a:t>/1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985">
              <a:lnSpc>
                <a:spcPct val="100000"/>
              </a:lnSpc>
            </a:pPr>
            <a:r>
              <a:rPr dirty="0"/>
              <a:t>Listas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c</a:t>
            </a:r>
            <a:r>
              <a:rPr dirty="0" spc="-15"/>
              <a:t>o</a:t>
            </a:r>
            <a:r>
              <a:rPr dirty="0" spc="-15"/>
              <a:t>ntrol</a:t>
            </a:r>
            <a:r>
              <a:rPr dirty="0"/>
              <a:t> de</a:t>
            </a:r>
            <a:r>
              <a:rPr dirty="0" spc="-5"/>
              <a:t> a</a:t>
            </a:r>
            <a:r>
              <a:rPr dirty="0" spc="5"/>
              <a:t>c</a:t>
            </a:r>
            <a:r>
              <a:rPr dirty="0" spc="-5"/>
              <a:t>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234232"/>
            <a:ext cx="7005955" cy="4938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5100" marR="951865" indent="-152400">
              <a:lnSpc>
                <a:spcPct val="160800"/>
              </a:lnSpc>
            </a:pPr>
            <a:r>
              <a:rPr dirty="0" sz="2800" spc="-20" b="1">
                <a:latin typeface="Arial Narrow"/>
                <a:cs typeface="Arial Narrow"/>
              </a:rPr>
              <a:t>P</a:t>
            </a:r>
            <a:r>
              <a:rPr dirty="0" sz="2800" spc="-25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ra</a:t>
            </a:r>
            <a:r>
              <a:rPr dirty="0" sz="2800" spc="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prot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20" b="1">
                <a:latin typeface="Arial Narrow"/>
                <a:cs typeface="Arial Narrow"/>
              </a:rPr>
              <a:t>col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TCP/IP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exi</a:t>
            </a:r>
            <a:r>
              <a:rPr dirty="0" sz="2800" spc="-30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ten</a:t>
            </a:r>
            <a:r>
              <a:rPr dirty="0" sz="2800" spc="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dos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tip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r>
              <a:rPr dirty="0" sz="2800" spc="-10" b="1">
                <a:latin typeface="Arial Narrow"/>
                <a:cs typeface="Arial Narrow"/>
              </a:rPr>
              <a:t> Lista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estándar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  <a:p>
            <a:pPr algn="just" marL="622300" marR="5080">
              <a:lnSpc>
                <a:spcPct val="100000"/>
              </a:lnSpc>
              <a:spcBef>
                <a:spcPts val="1440"/>
              </a:spcBef>
            </a:pPr>
            <a:r>
              <a:rPr dirty="0" sz="2800" spc="-15" b="1">
                <a:latin typeface="Arial Narrow"/>
                <a:cs typeface="Arial Narrow"/>
              </a:rPr>
              <a:t>Bloqu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7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7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permite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to</a:t>
            </a:r>
            <a:r>
              <a:rPr dirty="0" sz="2800" spc="-10" b="1">
                <a:latin typeface="Arial Narrow"/>
                <a:cs typeface="Arial Narrow"/>
              </a:rPr>
              <a:t>d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8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2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protocolo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comunicacione</a:t>
            </a:r>
            <a:r>
              <a:rPr dirty="0" sz="2800" spc="-10" b="1">
                <a:latin typeface="Arial Narrow"/>
                <a:cs typeface="Arial Narrow"/>
              </a:rPr>
              <a:t>s.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14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15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identi</a:t>
            </a:r>
            <a:r>
              <a:rPr dirty="0" sz="2800" spc="-5" b="1">
                <a:latin typeface="Arial Narrow"/>
                <a:cs typeface="Arial Narrow"/>
              </a:rPr>
              <a:t>f</a:t>
            </a:r>
            <a:r>
              <a:rPr dirty="0" sz="2800" spc="-10" b="1">
                <a:latin typeface="Arial Narrow"/>
                <a:cs typeface="Arial Narrow"/>
              </a:rPr>
              <a:t>i</a:t>
            </a:r>
            <a:r>
              <a:rPr dirty="0" sz="2800" spc="-35" b="1">
                <a:latin typeface="Arial Narrow"/>
                <a:cs typeface="Arial Narrow"/>
              </a:rPr>
              <a:t>c</a:t>
            </a:r>
            <a:r>
              <a:rPr dirty="0" sz="2800" spc="-20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15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por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13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spc="-15" b="1">
                <a:latin typeface="Arial Narrow"/>
                <a:cs typeface="Arial Narrow"/>
              </a:rPr>
              <a:t> número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enter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intervalo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[</a:t>
            </a:r>
            <a:r>
              <a:rPr dirty="0" sz="2800" spc="-20" b="1">
                <a:solidFill>
                  <a:srgbClr val="3333CC"/>
                </a:solidFill>
                <a:latin typeface="Arial Narrow"/>
                <a:cs typeface="Arial Narrow"/>
              </a:rPr>
              <a:t>1..99</a:t>
            </a:r>
            <a:r>
              <a:rPr dirty="0" sz="2800" spc="-10" b="1">
                <a:latin typeface="Arial Narrow"/>
                <a:cs typeface="Arial Narrow"/>
              </a:rPr>
              <a:t>]</a:t>
            </a:r>
            <a:endParaRPr sz="2800">
              <a:latin typeface="Arial Narrow"/>
              <a:cs typeface="Arial Narrow"/>
            </a:endParaRPr>
          </a:p>
          <a:p>
            <a:pPr marL="165100">
              <a:lnSpc>
                <a:spcPct val="100000"/>
              </a:lnSpc>
              <a:spcBef>
                <a:spcPts val="720"/>
              </a:spcBef>
            </a:pPr>
            <a:r>
              <a:rPr dirty="0" sz="2800" spc="-15" b="1">
                <a:latin typeface="Arial Narrow"/>
                <a:cs typeface="Arial Narrow"/>
              </a:rPr>
              <a:t>Lista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extendid</a:t>
            </a:r>
            <a:r>
              <a:rPr dirty="0" sz="2800" spc="-15" b="1">
                <a:latin typeface="Arial Narrow"/>
                <a:cs typeface="Arial Narrow"/>
              </a:rPr>
              <a:t>a:</a:t>
            </a:r>
            <a:endParaRPr sz="2800">
              <a:latin typeface="Arial Narrow"/>
              <a:cs typeface="Arial Narrow"/>
            </a:endParaRPr>
          </a:p>
          <a:p>
            <a:pPr algn="just" marL="622300" marR="5715">
              <a:lnSpc>
                <a:spcPct val="100000"/>
              </a:lnSpc>
              <a:spcBef>
                <a:spcPts val="1440"/>
              </a:spcBef>
            </a:pPr>
            <a:r>
              <a:rPr dirty="0" sz="2800" spc="-15" b="1">
                <a:latin typeface="Arial Narrow"/>
                <a:cs typeface="Arial Narrow"/>
              </a:rPr>
              <a:t>Bloquea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27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8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perm</a:t>
            </a:r>
            <a:r>
              <a:rPr dirty="0" sz="2800" spc="-20" b="1">
                <a:latin typeface="Arial Narrow"/>
                <a:cs typeface="Arial Narrow"/>
              </a:rPr>
              <a:t>i</a:t>
            </a:r>
            <a:r>
              <a:rPr dirty="0" sz="2800" spc="-15" b="1">
                <a:latin typeface="Arial Narrow"/>
                <a:cs typeface="Arial Narrow"/>
              </a:rPr>
              <a:t>te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8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subconju</a:t>
            </a:r>
            <a:r>
              <a:rPr dirty="0" sz="2800" spc="-10" b="1">
                <a:latin typeface="Arial Narrow"/>
                <a:cs typeface="Arial Narrow"/>
              </a:rPr>
              <a:t>n</a:t>
            </a:r>
            <a:r>
              <a:rPr dirty="0" sz="2800" spc="-15" b="1">
                <a:latin typeface="Arial Narrow"/>
                <a:cs typeface="Arial Narrow"/>
              </a:rPr>
              <a:t>to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6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7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spc="-15" b="1">
                <a:latin typeface="Arial Narrow"/>
                <a:cs typeface="Arial Narrow"/>
              </a:rPr>
              <a:t> protocolo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8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7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comunic</a:t>
            </a:r>
            <a:r>
              <a:rPr dirty="0" sz="2800" spc="-3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ciones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6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6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identi</a:t>
            </a:r>
            <a:r>
              <a:rPr dirty="0" sz="2800" spc="-5" b="1">
                <a:latin typeface="Arial Narrow"/>
                <a:cs typeface="Arial Narrow"/>
              </a:rPr>
              <a:t>f</a:t>
            </a:r>
            <a:r>
              <a:rPr dirty="0" sz="2800" spc="-15" b="1">
                <a:latin typeface="Arial Narrow"/>
                <a:cs typeface="Arial Narrow"/>
              </a:rPr>
              <a:t>ican</a:t>
            </a:r>
            <a:r>
              <a:rPr dirty="0" sz="2800" spc="-15" b="1">
                <a:latin typeface="Arial Narrow"/>
                <a:cs typeface="Arial Narrow"/>
              </a:rPr>
              <a:t> por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04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número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00" b="1">
                <a:latin typeface="Arial Narrow"/>
                <a:cs typeface="Arial Narrow"/>
              </a:rPr>
              <a:t> 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ntero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1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  </a:t>
            </a:r>
            <a:r>
              <a:rPr dirty="0" sz="2800" spc="-204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intervalo</a:t>
            </a:r>
            <a:r>
              <a:rPr dirty="0" sz="2800" spc="-10" b="1">
                <a:latin typeface="Arial Narrow"/>
                <a:cs typeface="Arial Narrow"/>
              </a:rPr>
              <a:t> [</a:t>
            </a:r>
            <a:r>
              <a:rPr dirty="0" sz="2800" spc="-20" b="1">
                <a:solidFill>
                  <a:srgbClr val="3333CC"/>
                </a:solidFill>
                <a:latin typeface="Arial Narrow"/>
                <a:cs typeface="Arial Narrow"/>
              </a:rPr>
              <a:t>100..199</a:t>
            </a:r>
            <a:r>
              <a:rPr dirty="0" sz="2800" spc="-10" b="1">
                <a:latin typeface="Arial Narrow"/>
                <a:cs typeface="Arial Narrow"/>
              </a:rPr>
              <a:t>]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635">
              <a:lnSpc>
                <a:spcPct val="100000"/>
              </a:lnSpc>
            </a:pPr>
            <a:r>
              <a:rPr dirty="0" spc="-55"/>
              <a:t>W</a:t>
            </a:r>
            <a:r>
              <a:rPr dirty="0"/>
              <a:t>il</a:t>
            </a:r>
            <a:r>
              <a:rPr dirty="0" spc="-15"/>
              <a:t>d</a:t>
            </a:r>
            <a:r>
              <a:rPr dirty="0" spc="-20"/>
              <a:t>car</a:t>
            </a:r>
            <a:r>
              <a:rPr dirty="0" spc="-20"/>
              <a:t>d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I</a:t>
            </a:r>
            <a:r>
              <a:rPr dirty="0" spc="-20"/>
              <a:t>P</a:t>
            </a:r>
            <a:r>
              <a:rPr dirty="0" spc="-40"/>
              <a:t> </a:t>
            </a:r>
            <a:r>
              <a:rPr dirty="0" spc="-20"/>
              <a:t>para</a:t>
            </a:r>
            <a:r>
              <a:rPr dirty="0" spc="-5"/>
              <a:t> lista</a:t>
            </a:r>
            <a:r>
              <a:rPr dirty="0"/>
              <a:t>s de</a:t>
            </a:r>
            <a:r>
              <a:rPr dirty="0" spc="-5"/>
              <a:t> acce</a:t>
            </a:r>
            <a:r>
              <a:rPr dirty="0" spc="5"/>
              <a:t>s</a:t>
            </a:r>
            <a:r>
              <a:rPr dirty="0" spc="-2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3594" y="1233440"/>
            <a:ext cx="6527800" cy="4877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: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345">
                <a:latin typeface="Times New Roman"/>
                <a:cs typeface="Times New Roman"/>
              </a:rPr>
              <a:t>V</a:t>
            </a:r>
            <a:r>
              <a:rPr dirty="0" sz="2800" spc="-10">
                <a:latin typeface="Times New Roman"/>
                <a:cs typeface="Times New Roman"/>
              </a:rPr>
              <a:t>erif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ca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valor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b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cor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 spc="-15">
                <a:latin typeface="Times New Roman"/>
                <a:cs typeface="Times New Roman"/>
              </a:rPr>
              <a:t>esp</a:t>
            </a:r>
            <a:r>
              <a:rPr dirty="0" sz="2800" spc="-10">
                <a:latin typeface="Times New Roman"/>
                <a:cs typeface="Times New Roman"/>
              </a:rPr>
              <a:t>o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iente.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  <a:tabLst>
                <a:tab pos="367665" algn="l"/>
              </a:tabLst>
            </a:pP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1</a:t>
            </a:r>
            <a:r>
              <a:rPr dirty="0" sz="2800" spc="-15" b="1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Ig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5">
                <a:latin typeface="Times New Roman"/>
                <a:cs typeface="Times New Roman"/>
              </a:rPr>
              <a:t>o</a:t>
            </a:r>
            <a:r>
              <a:rPr dirty="0" sz="2800" spc="-5">
                <a:latin typeface="Times New Roman"/>
                <a:cs typeface="Times New Roman"/>
              </a:rPr>
              <a:t>r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el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sign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ficado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del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bi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any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5" b="1">
                <a:latin typeface="Times New Roman"/>
                <a:cs typeface="Times New Roman"/>
              </a:rPr>
              <a:t>w</a:t>
            </a:r>
            <a:r>
              <a:rPr dirty="0" sz="2800" spc="-10" b="1">
                <a:latin typeface="Times New Roman"/>
                <a:cs typeface="Times New Roman"/>
              </a:rPr>
              <a:t>il</a:t>
            </a:r>
            <a:r>
              <a:rPr dirty="0" sz="2800" spc="-15" b="1">
                <a:latin typeface="Times New Roman"/>
                <a:cs typeface="Times New Roman"/>
              </a:rPr>
              <a:t>d</a:t>
            </a:r>
            <a:r>
              <a:rPr dirty="0" sz="2800" spc="-15" b="1">
                <a:latin typeface="Times New Roman"/>
                <a:cs typeface="Times New Roman"/>
              </a:rPr>
              <a:t>card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cuyo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si</a:t>
            </a:r>
            <a:r>
              <a:rPr dirty="0" sz="2800" spc="-5">
                <a:latin typeface="Times New Roman"/>
                <a:cs typeface="Times New Roman"/>
              </a:rPr>
              <a:t>g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ficado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Times New Roman"/>
                <a:cs typeface="Times New Roman"/>
              </a:rPr>
              <a:t>o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ef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-15">
                <a:latin typeface="Times New Roman"/>
                <a:cs typeface="Times New Roman"/>
              </a:rPr>
              <a:t>cto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para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cualquier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</a:t>
            </a:r>
            <a:r>
              <a:rPr dirty="0" sz="2800" spc="-325">
                <a:latin typeface="Times New Roman"/>
                <a:cs typeface="Times New Roman"/>
              </a:rPr>
              <a:t>P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1680"/>
              </a:spcBef>
              <a:tabLst>
                <a:tab pos="2500630" algn="l"/>
              </a:tabLst>
            </a:pP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0.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.0.0</a:t>
            </a:r>
            <a:r>
              <a:rPr dirty="0" sz="280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25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.2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5.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.2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h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o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st</a:t>
            </a:r>
            <a:r>
              <a:rPr dirty="0" sz="2800" spc="-1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: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una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5" b="1">
                <a:latin typeface="Times New Roman"/>
                <a:cs typeface="Times New Roman"/>
              </a:rPr>
              <a:t>w</a:t>
            </a:r>
            <a:r>
              <a:rPr dirty="0" sz="2800" spc="-15" b="1">
                <a:latin typeface="Times New Roman"/>
                <a:cs typeface="Times New Roman"/>
              </a:rPr>
              <a:t>ildcard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cuyo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sign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ficado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to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spc="-15">
                <a:latin typeface="Times New Roman"/>
                <a:cs typeface="Times New Roman"/>
              </a:rPr>
              <a:t>efe</a:t>
            </a:r>
            <a:r>
              <a:rPr dirty="0" sz="2800" spc="-30">
                <a:latin typeface="Times New Roman"/>
                <a:cs typeface="Times New Roman"/>
              </a:rPr>
              <a:t>c</a:t>
            </a:r>
            <a:r>
              <a:rPr dirty="0" sz="2800" spc="-1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so</a:t>
            </a:r>
            <a:r>
              <a:rPr dirty="0" sz="2800" spc="-5">
                <a:latin typeface="Times New Roman"/>
                <a:cs typeface="Times New Roman"/>
              </a:rPr>
              <a:t>b</a:t>
            </a:r>
            <a:r>
              <a:rPr dirty="0" sz="2800" spc="-15">
                <a:latin typeface="Times New Roman"/>
                <a:cs typeface="Times New Roman"/>
              </a:rPr>
              <a:t>re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5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ú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5">
                <a:latin typeface="Times New Roman"/>
                <a:cs typeface="Times New Roman"/>
              </a:rPr>
              <a:t>ica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</a:t>
            </a:r>
            <a:r>
              <a:rPr dirty="0" sz="2800" spc="-325">
                <a:latin typeface="Times New Roman"/>
                <a:cs typeface="Times New Roman"/>
              </a:rPr>
              <a:t>P</a:t>
            </a:r>
            <a:r>
              <a:rPr dirty="0" sz="2800" spc="-1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059180">
              <a:lnSpc>
                <a:spcPct val="100000"/>
              </a:lnSpc>
              <a:spcBef>
                <a:spcPts val="1680"/>
              </a:spcBef>
              <a:tabLst>
                <a:tab pos="2669540" algn="l"/>
              </a:tabLst>
            </a:pPr>
            <a:r>
              <a:rPr dirty="0" sz="2800" spc="-20">
                <a:solidFill>
                  <a:srgbClr val="3333CC"/>
                </a:solidFill>
                <a:latin typeface="Times New Roman"/>
                <a:cs typeface="Times New Roman"/>
              </a:rPr>
              <a:t>A.B</a:t>
            </a:r>
            <a:r>
              <a:rPr dirty="0" sz="2800" spc="-25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dirty="0" sz="2800" spc="-20">
                <a:solidFill>
                  <a:srgbClr val="3333CC"/>
                </a:solidFill>
                <a:latin typeface="Times New Roman"/>
                <a:cs typeface="Times New Roman"/>
              </a:rPr>
              <a:t>C.D</a:t>
            </a:r>
            <a:r>
              <a:rPr dirty="0" sz="280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 sz="2800" spc="-15">
                <a:solidFill>
                  <a:srgbClr val="3333CC"/>
                </a:solidFill>
                <a:latin typeface="Times New Roman"/>
                <a:cs typeface="Times New Roman"/>
              </a:rPr>
              <a:t>0.0.0.0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50540" algn="l"/>
              </a:tabLst>
            </a:pPr>
            <a:r>
              <a:rPr dirty="0" spc="-20"/>
              <a:t>Comandos</a:t>
            </a:r>
            <a:r>
              <a:rPr dirty="0" spc="-30"/>
              <a:t> </a:t>
            </a:r>
            <a:r>
              <a:rPr dirty="0" spc="-20"/>
              <a:t>para</a:t>
            </a:r>
            <a:r>
              <a:rPr dirty="0"/>
              <a:t>	</a:t>
            </a:r>
            <a:r>
              <a:rPr dirty="0" spc="-25"/>
              <a:t>c</a:t>
            </a:r>
            <a:r>
              <a:rPr dirty="0" spc="-5"/>
              <a:t>r</a:t>
            </a:r>
            <a:r>
              <a:rPr dirty="0" spc="-25"/>
              <a:t>ea</a:t>
            </a:r>
            <a:r>
              <a:rPr dirty="0" spc="-15"/>
              <a:t>r</a:t>
            </a:r>
            <a:r>
              <a:rPr dirty="0"/>
              <a:t> </a:t>
            </a:r>
            <a:r>
              <a:rPr dirty="0" spc="-15"/>
              <a:t>l</a:t>
            </a:r>
            <a:r>
              <a:rPr dirty="0" spc="-5"/>
              <a:t>ista</a:t>
            </a:r>
            <a:r>
              <a:rPr dirty="0"/>
              <a:t>s de</a:t>
            </a:r>
            <a:r>
              <a:rPr dirty="0" spc="-5"/>
              <a:t> ac</a:t>
            </a:r>
            <a:r>
              <a:rPr dirty="0" spc="5"/>
              <a:t>c</a:t>
            </a:r>
            <a:r>
              <a:rPr dirty="0" spc="-5"/>
              <a:t>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9800" y="1295400"/>
            <a:ext cx="7543800" cy="946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Cre</a:t>
            </a:r>
            <a:r>
              <a:rPr dirty="0" sz="2800" spc="-25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ció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spc="9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estatut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8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listas</a:t>
            </a:r>
            <a:r>
              <a:rPr dirty="0" sz="2800" spc="8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10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d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acceso</a:t>
            </a:r>
            <a:endParaRPr sz="28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estánda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3642" y="2525510"/>
            <a:ext cx="7890509" cy="356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547495" algn="l"/>
                <a:tab pos="6777990" algn="l"/>
              </a:tabLst>
            </a:pPr>
            <a:r>
              <a:rPr dirty="0" sz="2600" b="1">
                <a:latin typeface="Arial Narrow"/>
                <a:cs typeface="Arial Narrow"/>
              </a:rPr>
              <a:t>access</a:t>
            </a:r>
            <a:r>
              <a:rPr dirty="0" sz="2600" spc="-5" b="1">
                <a:latin typeface="Arial Narrow"/>
                <a:cs typeface="Arial Narrow"/>
              </a:rPr>
              <a:t>-</a:t>
            </a:r>
            <a:r>
              <a:rPr dirty="0" sz="2600" b="1">
                <a:latin typeface="Arial Narrow"/>
                <a:cs typeface="Arial Narrow"/>
              </a:rPr>
              <a:t>l</a:t>
            </a:r>
            <a:r>
              <a:rPr dirty="0" sz="2600" spc="-15" b="1">
                <a:latin typeface="Arial Narrow"/>
                <a:cs typeface="Arial Narrow"/>
              </a:rPr>
              <a:t>i</a:t>
            </a:r>
            <a:r>
              <a:rPr dirty="0" sz="2600" spc="-5" b="1">
                <a:latin typeface="Arial Narrow"/>
                <a:cs typeface="Arial Narrow"/>
              </a:rPr>
              <a:t>s</a:t>
            </a:r>
            <a:r>
              <a:rPr dirty="0" sz="2600" b="1">
                <a:latin typeface="Arial Narrow"/>
                <a:cs typeface="Arial Narrow"/>
              </a:rPr>
              <a:t>t	</a:t>
            </a:r>
            <a:r>
              <a:rPr dirty="0" sz="2600" b="1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dirty="0" sz="2600" spc="-3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600" spc="-5" b="1">
                <a:latin typeface="Arial Narrow"/>
                <a:cs typeface="Arial Narrow"/>
              </a:rPr>
              <a:t>{</a:t>
            </a:r>
            <a:r>
              <a:rPr dirty="0" sz="2600" b="1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dirty="0" sz="2600" spc="-15" b="1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dirty="0" sz="2600" b="1">
                <a:latin typeface="Arial Narrow"/>
                <a:cs typeface="Arial Narrow"/>
              </a:rPr>
              <a:t>|</a:t>
            </a:r>
            <a:r>
              <a:rPr dirty="0" sz="2600" spc="-5" b="1">
                <a:latin typeface="Arial Narrow"/>
                <a:cs typeface="Arial Narrow"/>
              </a:rPr>
              <a:t> </a:t>
            </a:r>
            <a:r>
              <a:rPr dirty="0" sz="2600" b="1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dirty="0" sz="2600" spc="5" b="1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dirty="0" sz="2600" b="1">
                <a:latin typeface="Arial Narrow"/>
                <a:cs typeface="Arial Narrow"/>
              </a:rPr>
              <a:t>}</a:t>
            </a:r>
            <a:r>
              <a:rPr dirty="0" sz="2600" spc="-35" b="1">
                <a:latin typeface="Arial Narrow"/>
                <a:cs typeface="Arial Narrow"/>
              </a:rPr>
              <a:t> </a:t>
            </a:r>
            <a:r>
              <a:rPr dirty="0" sz="2600" b="1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dirty="0" sz="2600" spc="-15" b="1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dirty="0" sz="2600" b="1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dirty="0" sz="2600" spc="-5" b="1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dirty="0" sz="2600" spc="-1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600" b="1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394" y="4587419"/>
            <a:ext cx="5496560" cy="991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468120" algn="l"/>
              </a:tabLst>
            </a:pPr>
            <a:r>
              <a:rPr dirty="0" sz="2800" spc="-10" b="1">
                <a:latin typeface="Arial Narrow"/>
                <a:cs typeface="Arial Narrow"/>
              </a:rPr>
              <a:t>interfa</a:t>
            </a:r>
            <a:r>
              <a:rPr dirty="0" sz="2800" spc="-25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2406650" algn="l"/>
              </a:tabLst>
            </a:pPr>
            <a:r>
              <a:rPr dirty="0" sz="2800" spc="-15" b="1">
                <a:latin typeface="Arial Narrow"/>
                <a:cs typeface="Arial Narrow"/>
              </a:rPr>
              <a:t>i</a:t>
            </a:r>
            <a:r>
              <a:rPr dirty="0" sz="2800" spc="-15" b="1">
                <a:latin typeface="Arial Narrow"/>
                <a:cs typeface="Arial Narrow"/>
              </a:rPr>
              <a:t>p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access</a:t>
            </a:r>
            <a:r>
              <a:rPr dirty="0" sz="2800" spc="-15" b="1">
                <a:latin typeface="Arial Narrow"/>
                <a:cs typeface="Arial Narrow"/>
              </a:rPr>
              <a:t>-group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dirty="0" sz="2800" spc="-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{in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|</a:t>
            </a:r>
            <a:r>
              <a:rPr dirty="0" sz="2800" spc="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out}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0" y="3505200"/>
            <a:ext cx="7543800" cy="946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 marR="83185">
              <a:lnSpc>
                <a:spcPct val="100000"/>
              </a:lnSpc>
              <a:tabLst>
                <a:tab pos="1805939" algn="l"/>
                <a:tab pos="2289175" algn="l"/>
                <a:tab pos="2674620" algn="l"/>
                <a:tab pos="3401695" algn="l"/>
                <a:tab pos="3884929" algn="l"/>
                <a:tab pos="5014595" algn="l"/>
                <a:tab pos="5497830" algn="l"/>
                <a:tab pos="6628130" algn="l"/>
                <a:tab pos="6932930" algn="l"/>
              </a:tabLst>
            </a:pPr>
            <a:r>
              <a:rPr dirty="0" sz="2800" spc="-15" b="1">
                <a:latin typeface="Arial Narrow"/>
                <a:cs typeface="Arial Narrow"/>
              </a:rPr>
              <a:t>Asignación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0" b="1">
                <a:latin typeface="Arial Narrow"/>
                <a:cs typeface="Arial Narrow"/>
              </a:rPr>
              <a:t>lis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acces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una</a:t>
            </a:r>
            <a:r>
              <a:rPr dirty="0" sz="2800" spc="-10" b="1">
                <a:latin typeface="Arial Narrow"/>
                <a:cs typeface="Arial Narrow"/>
              </a:rPr>
              <a:t> interfaz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del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20" b="1">
                <a:latin typeface="Arial Narrow"/>
                <a:cs typeface="Arial Narrow"/>
              </a:rPr>
              <a:t>ead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1143000"/>
            <a:ext cx="7543800" cy="9467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9144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Cre</a:t>
            </a:r>
            <a:r>
              <a:rPr dirty="0" sz="2800" spc="-25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ció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spc="9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estatut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8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listas</a:t>
            </a:r>
            <a:r>
              <a:rPr dirty="0" sz="2800" spc="8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10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d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acceso</a:t>
            </a:r>
            <a:endParaRPr sz="2800">
              <a:latin typeface="Arial Narrow"/>
              <a:cs typeface="Arial Narrow"/>
            </a:endParaRPr>
          </a:p>
          <a:p>
            <a:pPr marL="9144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extendida</a:t>
            </a:r>
            <a:r>
              <a:rPr dirty="0" sz="2800" spc="-30" b="1">
                <a:latin typeface="Arial Narrow"/>
                <a:cs typeface="Arial Narrow"/>
              </a:rPr>
              <a:t>s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794" y="2293649"/>
            <a:ext cx="7538084" cy="35134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65100" marR="5080">
              <a:lnSpc>
                <a:spcPct val="100000"/>
              </a:lnSpc>
            </a:pPr>
            <a:r>
              <a:rPr dirty="0" sz="2400" spc="-5" b="1">
                <a:latin typeface="Arial Narrow"/>
                <a:cs typeface="Arial Narrow"/>
              </a:rPr>
              <a:t>a</a:t>
            </a:r>
            <a:r>
              <a:rPr dirty="0" sz="2400" b="1">
                <a:latin typeface="Arial Narrow"/>
                <a:cs typeface="Arial Narrow"/>
              </a:rPr>
              <a:t>c</a:t>
            </a:r>
            <a:r>
              <a:rPr dirty="0" sz="2400" spc="5" b="1">
                <a:latin typeface="Arial Narrow"/>
                <a:cs typeface="Arial Narrow"/>
              </a:rPr>
              <a:t>c</a:t>
            </a:r>
            <a:r>
              <a:rPr dirty="0" sz="2400" spc="-5" b="1">
                <a:latin typeface="Arial Narrow"/>
                <a:cs typeface="Arial Narrow"/>
              </a:rPr>
              <a:t>e</a:t>
            </a:r>
            <a:r>
              <a:rPr dirty="0" sz="2400" b="1">
                <a:latin typeface="Arial Narrow"/>
                <a:cs typeface="Arial Narrow"/>
              </a:rPr>
              <a:t>ss</a:t>
            </a:r>
            <a:r>
              <a:rPr dirty="0" sz="2400" spc="-5" b="1">
                <a:latin typeface="Arial Narrow"/>
                <a:cs typeface="Arial Narrow"/>
              </a:rPr>
              <a:t>-</a:t>
            </a:r>
            <a:r>
              <a:rPr dirty="0" sz="2400" b="1">
                <a:latin typeface="Arial Narrow"/>
                <a:cs typeface="Arial Narrow"/>
              </a:rPr>
              <a:t>l</a:t>
            </a:r>
            <a:r>
              <a:rPr dirty="0" sz="2400" spc="5" b="1">
                <a:latin typeface="Arial Narrow"/>
                <a:cs typeface="Arial Narrow"/>
              </a:rPr>
              <a:t>i</a:t>
            </a:r>
            <a:r>
              <a:rPr dirty="0" sz="2400" spc="-5" b="1">
                <a:latin typeface="Arial Narrow"/>
                <a:cs typeface="Arial Narrow"/>
              </a:rPr>
              <a:t>s</a:t>
            </a:r>
            <a:r>
              <a:rPr dirty="0" sz="2400" b="1">
                <a:latin typeface="Arial Narrow"/>
                <a:cs typeface="Arial Narrow"/>
              </a:rPr>
              <a:t>t </a:t>
            </a:r>
            <a:r>
              <a:rPr dirty="0" sz="2400" spc="145" b="1">
                <a:latin typeface="Arial Narrow"/>
                <a:cs typeface="Arial Narrow"/>
              </a:rPr>
              <a:t> </a:t>
            </a:r>
            <a:r>
              <a:rPr dirty="0" sz="2400" spc="-15" b="1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dirty="0" sz="2400" spc="-5" b="1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spc="-5" b="1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dirty="0" sz="2400" spc="8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{</a:t>
            </a:r>
            <a:r>
              <a:rPr dirty="0" sz="2400" spc="-15" b="1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dirty="0" sz="2400" spc="-20" b="1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dirty="0" sz="2400" spc="-10" b="1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dirty="0" sz="2400" spc="80" b="1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|</a:t>
            </a:r>
            <a:r>
              <a:rPr dirty="0" sz="2400" spc="75" b="1">
                <a:latin typeface="Arial Narrow"/>
                <a:cs typeface="Arial Narrow"/>
              </a:rPr>
              <a:t> </a:t>
            </a:r>
            <a:r>
              <a:rPr dirty="0" sz="2400" b="1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dirty="0" sz="2400" spc="-10" b="1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dirty="0" sz="2400" spc="-10" b="1">
                <a:latin typeface="Arial Narrow"/>
                <a:cs typeface="Arial Narrow"/>
              </a:rPr>
              <a:t>}</a:t>
            </a:r>
            <a:r>
              <a:rPr dirty="0" sz="2400" b="1">
                <a:latin typeface="Arial Narrow"/>
                <a:cs typeface="Arial Narrow"/>
              </a:rPr>
              <a:t> </a:t>
            </a:r>
            <a:r>
              <a:rPr dirty="0" sz="2400" spc="155" b="1"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protoco</a:t>
            </a:r>
            <a:r>
              <a:rPr dirty="0" sz="2400" spc="-25" b="1">
                <a:latin typeface="Arial Narrow"/>
                <a:cs typeface="Arial Narrow"/>
              </a:rPr>
              <a:t>l</a:t>
            </a:r>
            <a:r>
              <a:rPr dirty="0" sz="2400" spc="-15" b="1">
                <a:latin typeface="Arial Narrow"/>
                <a:cs typeface="Arial Narrow"/>
              </a:rPr>
              <a:t>o</a:t>
            </a:r>
            <a:r>
              <a:rPr dirty="0" sz="2400" spc="70" b="1">
                <a:latin typeface="Arial Narrow"/>
                <a:cs typeface="Arial Narrow"/>
              </a:rPr>
              <a:t> </a:t>
            </a:r>
            <a:r>
              <a:rPr dirty="0" sz="2400" spc="-10" b="1">
                <a:solidFill>
                  <a:srgbClr val="3333CC"/>
                </a:solidFill>
                <a:latin typeface="Arial Narrow"/>
                <a:cs typeface="Arial Narrow"/>
              </a:rPr>
              <a:t>ip_origen</a:t>
            </a:r>
            <a:r>
              <a:rPr dirty="0" sz="2400" spc="-1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spc="-10" b="1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dirty="0" sz="2400" spc="-25" b="1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dirty="0" sz="2400" spc="-10" b="1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dirty="0" sz="2400" spc="0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gen    </a:t>
            </a:r>
            <a:r>
              <a:rPr dirty="0" sz="2400" spc="-10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dirty="0" sz="2400" spc="-5" b="1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spc="-15" b="1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dirty="0" sz="2400" spc="-9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400" spc="-5" b="1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dirty="0" sz="2400" spc="5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400" spc="-15" b="1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dirty="0" sz="2400" b="1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dirty="0" sz="2400" spc="-9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400" spc="-15" b="1">
                <a:latin typeface="Arial Narrow"/>
                <a:cs typeface="Arial Narrow"/>
              </a:rPr>
              <a:t>oper</a:t>
            </a:r>
            <a:r>
              <a:rPr dirty="0" sz="2400" spc="-25" b="1">
                <a:latin typeface="Arial Narrow"/>
                <a:cs typeface="Arial Narrow"/>
              </a:rPr>
              <a:t>a</a:t>
            </a:r>
            <a:r>
              <a:rPr dirty="0" sz="2400" spc="-15" b="1">
                <a:latin typeface="Arial Narrow"/>
                <a:cs typeface="Arial Narrow"/>
              </a:rPr>
              <a:t>ndo</a:t>
            </a:r>
            <a:r>
              <a:rPr dirty="0" sz="2400" spc="-10" b="1">
                <a:latin typeface="Arial Narrow"/>
                <a:cs typeface="Arial Narrow"/>
              </a:rPr>
              <a:t> </a:t>
            </a:r>
            <a:r>
              <a:rPr dirty="0" sz="2400" spc="-15" b="1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dirty="0" sz="2400" spc="-25" b="1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dirty="0" sz="2400" spc="-15" b="1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sz="24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1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 marR="156845">
              <a:lnSpc>
                <a:spcPct val="100000"/>
              </a:lnSpc>
              <a:tabLst>
                <a:tab pos="1727200" algn="l"/>
                <a:tab pos="2210435" algn="l"/>
                <a:tab pos="2595880" algn="l"/>
                <a:tab pos="3322954" algn="l"/>
                <a:tab pos="3806190" algn="l"/>
                <a:tab pos="4935220" algn="l"/>
                <a:tab pos="5418455" algn="l"/>
                <a:tab pos="6549390" algn="l"/>
                <a:tab pos="6854190" algn="l"/>
              </a:tabLst>
            </a:pPr>
            <a:r>
              <a:rPr dirty="0" sz="2800" spc="-15" b="1">
                <a:latin typeface="Arial Narrow"/>
                <a:cs typeface="Arial Narrow"/>
              </a:rPr>
              <a:t>Asignación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0" b="1">
                <a:latin typeface="Arial Narrow"/>
                <a:cs typeface="Arial Narrow"/>
              </a:rPr>
              <a:t>lis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acces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una</a:t>
            </a:r>
            <a:r>
              <a:rPr dirty="0" sz="2800" spc="-15" b="1">
                <a:latin typeface="Arial Narrow"/>
                <a:cs typeface="Arial Narrow"/>
              </a:rPr>
              <a:t> interfase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del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</a:t>
            </a:r>
            <a:r>
              <a:rPr dirty="0" sz="2800" spc="-15" b="1">
                <a:latin typeface="Arial Narrow"/>
                <a:cs typeface="Arial Narrow"/>
              </a:rPr>
              <a:t>r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  <a:p>
            <a:pPr marL="1003300">
              <a:lnSpc>
                <a:spcPct val="100000"/>
              </a:lnSpc>
              <a:spcBef>
                <a:spcPts val="1080"/>
              </a:spcBef>
              <a:tabLst>
                <a:tab pos="2458720" algn="l"/>
              </a:tabLst>
            </a:pPr>
            <a:r>
              <a:rPr dirty="0" sz="2800" spc="-10" b="1">
                <a:latin typeface="Arial Narrow"/>
                <a:cs typeface="Arial Narrow"/>
              </a:rPr>
              <a:t>interfa</a:t>
            </a:r>
            <a:r>
              <a:rPr dirty="0" sz="2800" spc="-25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800">
              <a:latin typeface="Arial Narrow"/>
              <a:cs typeface="Arial Narrow"/>
            </a:endParaRPr>
          </a:p>
          <a:p>
            <a:pPr marL="1003300">
              <a:lnSpc>
                <a:spcPct val="100000"/>
              </a:lnSpc>
              <a:spcBef>
                <a:spcPts val="1440"/>
              </a:spcBef>
              <a:tabLst>
                <a:tab pos="3397250" algn="l"/>
              </a:tabLst>
            </a:pPr>
            <a:r>
              <a:rPr dirty="0" sz="2800" spc="-15" b="1">
                <a:latin typeface="Arial Narrow"/>
                <a:cs typeface="Arial Narrow"/>
              </a:rPr>
              <a:t>i</a:t>
            </a:r>
            <a:r>
              <a:rPr dirty="0" sz="2800" spc="-15" b="1">
                <a:latin typeface="Arial Narrow"/>
                <a:cs typeface="Arial Narrow"/>
              </a:rPr>
              <a:t>p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access</a:t>
            </a:r>
            <a:r>
              <a:rPr dirty="0" sz="2800" spc="-15" b="1">
                <a:latin typeface="Arial Narrow"/>
                <a:cs typeface="Arial Narrow"/>
              </a:rPr>
              <a:t>-group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dirty="0" sz="2800" spc="-5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{in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|</a:t>
            </a:r>
            <a:r>
              <a:rPr dirty="0" sz="2800" spc="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ou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10" b="1">
                <a:latin typeface="Arial Narrow"/>
                <a:cs typeface="Arial Narrow"/>
              </a:rPr>
              <a:t>}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304800"/>
            <a:ext cx="7924800" cy="6416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050540" algn="l"/>
              </a:tabLst>
            </a:pPr>
            <a:r>
              <a:rPr dirty="0" spc="-20"/>
              <a:t>Comandos</a:t>
            </a:r>
            <a:r>
              <a:rPr dirty="0" spc="-30"/>
              <a:t> </a:t>
            </a:r>
            <a:r>
              <a:rPr dirty="0" spc="-20"/>
              <a:t>para</a:t>
            </a:r>
            <a:r>
              <a:rPr dirty="0"/>
              <a:t>	</a:t>
            </a:r>
            <a:r>
              <a:rPr dirty="0" spc="-25"/>
              <a:t>c</a:t>
            </a:r>
            <a:r>
              <a:rPr dirty="0" spc="-5"/>
              <a:t>r</a:t>
            </a:r>
            <a:r>
              <a:rPr dirty="0" spc="-25"/>
              <a:t>ea</a:t>
            </a:r>
            <a:r>
              <a:rPr dirty="0" spc="-15"/>
              <a:t>r</a:t>
            </a:r>
            <a:r>
              <a:rPr dirty="0"/>
              <a:t> </a:t>
            </a:r>
            <a:r>
              <a:rPr dirty="0" spc="-15"/>
              <a:t>l</a:t>
            </a:r>
            <a:r>
              <a:rPr dirty="0" spc="-5"/>
              <a:t>ista</a:t>
            </a:r>
            <a:r>
              <a:rPr dirty="0"/>
              <a:t>s de</a:t>
            </a:r>
            <a:r>
              <a:rPr dirty="0" spc="-5"/>
              <a:t> ac</a:t>
            </a:r>
            <a:r>
              <a:rPr dirty="0" spc="5"/>
              <a:t>c</a:t>
            </a:r>
            <a:r>
              <a:rPr dirty="0" spc="-5"/>
              <a:t>eso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78560">
              <a:lnSpc>
                <a:spcPct val="100000"/>
              </a:lnSpc>
            </a:pPr>
            <a:r>
              <a:rPr dirty="0" spc="-5"/>
              <a:t>Ob</a:t>
            </a:r>
            <a:r>
              <a:rPr dirty="0" spc="-15"/>
              <a:t>j</a:t>
            </a:r>
            <a:r>
              <a:rPr dirty="0" spc="-5"/>
              <a:t>etivo</a:t>
            </a:r>
            <a:r>
              <a:rPr dirty="0"/>
              <a:t>s</a:t>
            </a:r>
            <a:r>
              <a:rPr dirty="0" spc="15"/>
              <a:t> </a:t>
            </a:r>
            <a:r>
              <a:rPr dirty="0"/>
              <a:t>de</a:t>
            </a:r>
            <a:r>
              <a:rPr dirty="0" spc="-5"/>
              <a:t> est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5"/>
              <a:t>sem</a:t>
            </a:r>
            <a:r>
              <a:rPr dirty="0" spc="5"/>
              <a:t>a</a:t>
            </a:r>
            <a:r>
              <a:rPr dirty="0"/>
              <a:t>na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7575" y="2024869"/>
            <a:ext cx="4949190" cy="188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</a:pPr>
            <a:r>
              <a:rPr dirty="0" sz="3600" spc="-5" b="1">
                <a:latin typeface="Arial Narrow"/>
                <a:cs typeface="Arial Narrow"/>
              </a:rPr>
              <a:t>Ob</a:t>
            </a:r>
            <a:r>
              <a:rPr dirty="0" sz="3600" spc="-15" b="1">
                <a:latin typeface="Arial Narrow"/>
                <a:cs typeface="Arial Narrow"/>
              </a:rPr>
              <a:t>j</a:t>
            </a:r>
            <a:r>
              <a:rPr dirty="0" sz="3600" spc="-5" b="1">
                <a:latin typeface="Arial Narrow"/>
                <a:cs typeface="Arial Narrow"/>
              </a:rPr>
              <a:t>e</a:t>
            </a:r>
            <a:r>
              <a:rPr dirty="0" sz="3600" spc="10" b="1">
                <a:latin typeface="Arial Narrow"/>
                <a:cs typeface="Arial Narrow"/>
              </a:rPr>
              <a:t>t</a:t>
            </a:r>
            <a:r>
              <a:rPr dirty="0" sz="3600" b="1">
                <a:latin typeface="Arial Narrow"/>
                <a:cs typeface="Arial Narrow"/>
              </a:rPr>
              <a:t>ivos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3333CC"/>
                </a:solidFill>
                <a:latin typeface="Arial Narrow"/>
                <a:cs typeface="Arial Narrow"/>
              </a:rPr>
              <a:t>E</a:t>
            </a:r>
            <a:r>
              <a:rPr dirty="0" sz="2800" spc="-25" b="1">
                <a:solidFill>
                  <a:srgbClr val="3333CC"/>
                </a:solidFill>
                <a:latin typeface="Arial Narrow"/>
                <a:cs typeface="Arial Narrow"/>
              </a:rPr>
              <a:t>s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tu</a:t>
            </a:r>
            <a:r>
              <a:rPr dirty="0" sz="2800" spc="-10" b="1">
                <a:solidFill>
                  <a:srgbClr val="3333CC"/>
                </a:solidFill>
                <a:latin typeface="Arial Narrow"/>
                <a:cs typeface="Arial Narrow"/>
              </a:rPr>
              <a:t>d</a:t>
            </a:r>
            <a:r>
              <a:rPr dirty="0" sz="2800" spc="-10" b="1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dirty="0" sz="2800" spc="-35" b="1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dirty="0" sz="2800" spc="-10" b="1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dirty="0" sz="280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conjunto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proto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olos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40" b="1">
                <a:latin typeface="Arial Narrow"/>
                <a:cs typeface="Arial Narrow"/>
              </a:rPr>
              <a:t> </a:t>
            </a:r>
            <a:r>
              <a:rPr dirty="0" sz="3600" b="1">
                <a:solidFill>
                  <a:srgbClr val="006FC0"/>
                </a:solidFill>
                <a:latin typeface="Arial Narrow"/>
                <a:cs typeface="Arial Narrow"/>
              </a:rPr>
              <a:t>TCP/IP </a:t>
            </a:r>
            <a:r>
              <a:rPr dirty="0" sz="3600" spc="-33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y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50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3333CC"/>
                </a:solidFill>
                <a:latin typeface="Arial Narrow"/>
                <a:cs typeface="Arial Narrow"/>
              </a:rPr>
              <a:t>diseñar</a:t>
            </a:r>
            <a:r>
              <a:rPr dirty="0" sz="2800" spc="-10" b="1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listas</a:t>
            </a:r>
            <a:r>
              <a:rPr dirty="0" sz="2800" spc="15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17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on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30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ol</a:t>
            </a:r>
            <a:r>
              <a:rPr dirty="0" sz="2800" spc="17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16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cc</a:t>
            </a:r>
            <a:r>
              <a:rPr dirty="0" sz="2800" spc="-25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16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(</a:t>
            </a:r>
            <a:r>
              <a:rPr dirty="0" sz="2800" spc="-10" b="1">
                <a:solidFill>
                  <a:srgbClr val="6FAC46"/>
                </a:solidFill>
                <a:latin typeface="Arial Narrow"/>
                <a:cs typeface="Arial Narrow"/>
              </a:rPr>
              <a:t>AC</a:t>
            </a:r>
            <a:r>
              <a:rPr dirty="0" sz="2800" spc="-135" b="1">
                <a:solidFill>
                  <a:srgbClr val="6FAC46"/>
                </a:solidFill>
                <a:latin typeface="Arial Narrow"/>
                <a:cs typeface="Arial Narrow"/>
              </a:rPr>
              <a:t>L</a:t>
            </a:r>
            <a:r>
              <a:rPr dirty="0" sz="2800" spc="-100" b="1">
                <a:solidFill>
                  <a:srgbClr val="6FAC46"/>
                </a:solidFill>
                <a:latin typeface="Arial Narrow"/>
                <a:cs typeface="Arial Narrow"/>
              </a:rPr>
              <a:t>’</a:t>
            </a:r>
            <a:r>
              <a:rPr dirty="0" sz="2800" spc="-25" b="1">
                <a:solidFill>
                  <a:srgbClr val="6FAC46"/>
                </a:solidFill>
                <a:latin typeface="Arial Narrow"/>
                <a:cs typeface="Arial Narrow"/>
              </a:rPr>
              <a:t>s</a:t>
            </a:r>
            <a:r>
              <a:rPr dirty="0" sz="2800" spc="-10" b="1">
                <a:latin typeface="Arial Narrow"/>
                <a:cs typeface="Arial Narrow"/>
              </a:rPr>
              <a:t>)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los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ruteadores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9900"/>
                </a:solidFill>
                <a:latin typeface="Arial Narrow"/>
                <a:cs typeface="Arial Narrow"/>
              </a:rPr>
              <a:t>CISC</a:t>
            </a:r>
            <a:r>
              <a:rPr dirty="0" sz="2800" spc="-25" b="1">
                <a:solidFill>
                  <a:srgbClr val="009900"/>
                </a:solidFill>
                <a:latin typeface="Arial Narrow"/>
                <a:cs typeface="Arial Narrow"/>
              </a:rPr>
              <a:t>O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1752600"/>
            <a:ext cx="1819655" cy="2552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3995" y="4335779"/>
            <a:ext cx="3224784" cy="669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90800" y="4800600"/>
            <a:ext cx="2568572" cy="5238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20691" y="4800853"/>
            <a:ext cx="643252" cy="5281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96217" y="5012182"/>
            <a:ext cx="66040" cy="260350"/>
          </a:xfrm>
          <a:custGeom>
            <a:avLst/>
            <a:gdLst/>
            <a:ahLst/>
            <a:cxnLst/>
            <a:rect l="l" t="t" r="r" b="b"/>
            <a:pathLst>
              <a:path w="66039" h="260350">
                <a:moveTo>
                  <a:pt x="30849" y="0"/>
                </a:moveTo>
                <a:lnTo>
                  <a:pt x="25261" y="0"/>
                </a:lnTo>
                <a:lnTo>
                  <a:pt x="20562" y="3683"/>
                </a:lnTo>
                <a:lnTo>
                  <a:pt x="5718" y="47873"/>
                </a:lnTo>
                <a:lnTo>
                  <a:pt x="1301" y="87602"/>
                </a:lnTo>
                <a:lnTo>
                  <a:pt x="0" y="123699"/>
                </a:lnTo>
                <a:lnTo>
                  <a:pt x="79" y="137825"/>
                </a:lnTo>
                <a:lnTo>
                  <a:pt x="2285" y="189084"/>
                </a:lnTo>
                <a:lnTo>
                  <a:pt x="8671" y="229516"/>
                </a:lnTo>
                <a:lnTo>
                  <a:pt x="32881" y="260350"/>
                </a:lnTo>
                <a:lnTo>
                  <a:pt x="35802" y="259207"/>
                </a:lnTo>
                <a:lnTo>
                  <a:pt x="55868" y="225806"/>
                </a:lnTo>
                <a:lnTo>
                  <a:pt x="64596" y="175238"/>
                </a:lnTo>
                <a:lnTo>
                  <a:pt x="65424" y="136320"/>
                </a:lnTo>
                <a:lnTo>
                  <a:pt x="65761" y="87028"/>
                </a:lnTo>
                <a:lnTo>
                  <a:pt x="65774" y="62908"/>
                </a:lnTo>
                <a:lnTo>
                  <a:pt x="61191" y="48159"/>
                </a:lnTo>
                <a:lnTo>
                  <a:pt x="42642" y="7906"/>
                </a:lnTo>
                <a:lnTo>
                  <a:pt x="30849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03404" y="4796028"/>
            <a:ext cx="982058" cy="533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0401" y="5007483"/>
            <a:ext cx="64135" cy="102870"/>
          </a:xfrm>
          <a:custGeom>
            <a:avLst/>
            <a:gdLst/>
            <a:ahLst/>
            <a:cxnLst/>
            <a:rect l="l" t="t" r="r" b="b"/>
            <a:pathLst>
              <a:path w="64135" h="102870">
                <a:moveTo>
                  <a:pt x="33605" y="0"/>
                </a:moveTo>
                <a:lnTo>
                  <a:pt x="28144" y="0"/>
                </a:lnTo>
                <a:lnTo>
                  <a:pt x="23318" y="2794"/>
                </a:lnTo>
                <a:lnTo>
                  <a:pt x="5918" y="42280"/>
                </a:lnTo>
                <a:lnTo>
                  <a:pt x="607" y="82991"/>
                </a:lnTo>
                <a:lnTo>
                  <a:pt x="0" y="94328"/>
                </a:lnTo>
                <a:lnTo>
                  <a:pt x="12540" y="98191"/>
                </a:lnTo>
                <a:lnTo>
                  <a:pt x="25130" y="100590"/>
                </a:lnTo>
                <a:lnTo>
                  <a:pt x="37751" y="101872"/>
                </a:lnTo>
                <a:lnTo>
                  <a:pt x="50383" y="102389"/>
                </a:lnTo>
                <a:lnTo>
                  <a:pt x="63010" y="102488"/>
                </a:lnTo>
                <a:lnTo>
                  <a:pt x="63946" y="87042"/>
                </a:lnTo>
                <a:lnTo>
                  <a:pt x="64066" y="72757"/>
                </a:lnTo>
                <a:lnTo>
                  <a:pt x="63437" y="59626"/>
                </a:lnTo>
                <a:lnTo>
                  <a:pt x="53471" y="17674"/>
                </a:lnTo>
                <a:lnTo>
                  <a:pt x="33605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53157" y="4871592"/>
            <a:ext cx="445897" cy="4574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7239" y="4959858"/>
            <a:ext cx="111125" cy="365125"/>
          </a:xfrm>
          <a:custGeom>
            <a:avLst/>
            <a:gdLst/>
            <a:ahLst/>
            <a:cxnLst/>
            <a:rect l="l" t="t" r="r" b="b"/>
            <a:pathLst>
              <a:path w="111125" h="365125">
                <a:moveTo>
                  <a:pt x="57910" y="0"/>
                </a:moveTo>
                <a:lnTo>
                  <a:pt x="93308" y="32185"/>
                </a:lnTo>
                <a:lnTo>
                  <a:pt x="105994" y="81110"/>
                </a:lnTo>
                <a:lnTo>
                  <a:pt x="109758" y="119488"/>
                </a:lnTo>
                <a:lnTo>
                  <a:pt x="110869" y="160782"/>
                </a:lnTo>
                <a:lnTo>
                  <a:pt x="110869" y="164465"/>
                </a:lnTo>
                <a:lnTo>
                  <a:pt x="110869" y="168148"/>
                </a:lnTo>
                <a:lnTo>
                  <a:pt x="110869" y="177673"/>
                </a:lnTo>
                <a:lnTo>
                  <a:pt x="109980" y="184531"/>
                </a:lnTo>
                <a:lnTo>
                  <a:pt x="108202" y="188595"/>
                </a:lnTo>
                <a:lnTo>
                  <a:pt x="106551" y="192659"/>
                </a:lnTo>
                <a:lnTo>
                  <a:pt x="104519" y="194691"/>
                </a:lnTo>
                <a:lnTo>
                  <a:pt x="102233" y="194691"/>
                </a:lnTo>
                <a:lnTo>
                  <a:pt x="89533" y="194691"/>
                </a:lnTo>
                <a:lnTo>
                  <a:pt x="26033" y="194691"/>
                </a:lnTo>
                <a:lnTo>
                  <a:pt x="24376" y="208365"/>
                </a:lnTo>
                <a:lnTo>
                  <a:pt x="23856" y="221340"/>
                </a:lnTo>
                <a:lnTo>
                  <a:pt x="24186" y="233603"/>
                </a:lnTo>
                <a:lnTo>
                  <a:pt x="25853" y="250953"/>
                </a:lnTo>
                <a:lnTo>
                  <a:pt x="34913" y="290934"/>
                </a:lnTo>
                <a:lnTo>
                  <a:pt x="68070" y="315214"/>
                </a:lnTo>
                <a:lnTo>
                  <a:pt x="73150" y="313944"/>
                </a:lnTo>
                <a:lnTo>
                  <a:pt x="77722" y="311404"/>
                </a:lnTo>
                <a:lnTo>
                  <a:pt x="82167" y="308737"/>
                </a:lnTo>
                <a:lnTo>
                  <a:pt x="86104" y="305816"/>
                </a:lnTo>
                <a:lnTo>
                  <a:pt x="89279" y="302641"/>
                </a:lnTo>
                <a:lnTo>
                  <a:pt x="92581" y="299466"/>
                </a:lnTo>
                <a:lnTo>
                  <a:pt x="95248" y="296545"/>
                </a:lnTo>
                <a:lnTo>
                  <a:pt x="97407" y="294005"/>
                </a:lnTo>
                <a:lnTo>
                  <a:pt x="99439" y="291465"/>
                </a:lnTo>
                <a:lnTo>
                  <a:pt x="101090" y="290195"/>
                </a:lnTo>
                <a:lnTo>
                  <a:pt x="102106" y="290195"/>
                </a:lnTo>
                <a:lnTo>
                  <a:pt x="102741" y="290195"/>
                </a:lnTo>
                <a:lnTo>
                  <a:pt x="103376" y="290576"/>
                </a:lnTo>
                <a:lnTo>
                  <a:pt x="105535" y="302514"/>
                </a:lnTo>
                <a:lnTo>
                  <a:pt x="105789" y="305562"/>
                </a:lnTo>
                <a:lnTo>
                  <a:pt x="105789" y="309372"/>
                </a:lnTo>
                <a:lnTo>
                  <a:pt x="105789" y="313690"/>
                </a:lnTo>
                <a:lnTo>
                  <a:pt x="105789" y="316992"/>
                </a:lnTo>
                <a:lnTo>
                  <a:pt x="105789" y="319659"/>
                </a:lnTo>
                <a:lnTo>
                  <a:pt x="105662" y="322072"/>
                </a:lnTo>
                <a:lnTo>
                  <a:pt x="105535" y="324358"/>
                </a:lnTo>
                <a:lnTo>
                  <a:pt x="105408" y="326517"/>
                </a:lnTo>
                <a:lnTo>
                  <a:pt x="105281" y="328295"/>
                </a:lnTo>
                <a:lnTo>
                  <a:pt x="105154" y="330200"/>
                </a:lnTo>
                <a:lnTo>
                  <a:pt x="105027" y="331851"/>
                </a:lnTo>
                <a:lnTo>
                  <a:pt x="104646" y="333248"/>
                </a:lnTo>
                <a:lnTo>
                  <a:pt x="104392" y="334772"/>
                </a:lnTo>
                <a:lnTo>
                  <a:pt x="103884" y="336169"/>
                </a:lnTo>
                <a:lnTo>
                  <a:pt x="103503" y="337566"/>
                </a:lnTo>
                <a:lnTo>
                  <a:pt x="102995" y="338836"/>
                </a:lnTo>
                <a:lnTo>
                  <a:pt x="101471" y="341122"/>
                </a:lnTo>
                <a:lnTo>
                  <a:pt x="99058" y="344170"/>
                </a:lnTo>
                <a:lnTo>
                  <a:pt x="96645" y="347218"/>
                </a:lnTo>
                <a:lnTo>
                  <a:pt x="76452" y="361061"/>
                </a:lnTo>
                <a:lnTo>
                  <a:pt x="71372" y="363474"/>
                </a:lnTo>
                <a:lnTo>
                  <a:pt x="66038" y="364617"/>
                </a:lnTo>
                <a:lnTo>
                  <a:pt x="60323" y="364617"/>
                </a:lnTo>
                <a:lnTo>
                  <a:pt x="22198" y="335445"/>
                </a:lnTo>
                <a:lnTo>
                  <a:pt x="7542" y="287456"/>
                </a:lnTo>
                <a:lnTo>
                  <a:pt x="2636" y="247437"/>
                </a:lnTo>
                <a:lnTo>
                  <a:pt x="111" y="198226"/>
                </a:lnTo>
                <a:lnTo>
                  <a:pt x="0" y="185878"/>
                </a:lnTo>
                <a:lnTo>
                  <a:pt x="107" y="171551"/>
                </a:lnTo>
                <a:lnTo>
                  <a:pt x="1700" y="132558"/>
                </a:lnTo>
                <a:lnTo>
                  <a:pt x="5745" y="94551"/>
                </a:lnTo>
                <a:lnTo>
                  <a:pt x="18716" y="41255"/>
                </a:lnTo>
                <a:lnTo>
                  <a:pt x="40862" y="6756"/>
                </a:lnTo>
                <a:lnTo>
                  <a:pt x="50882" y="1025"/>
                </a:lnTo>
                <a:lnTo>
                  <a:pt x="57910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90800" y="4838191"/>
            <a:ext cx="23495" cy="481965"/>
          </a:xfrm>
          <a:custGeom>
            <a:avLst/>
            <a:gdLst/>
            <a:ahLst/>
            <a:cxnLst/>
            <a:rect l="l" t="t" r="r" b="b"/>
            <a:pathLst>
              <a:path w="23494" h="481964">
                <a:moveTo>
                  <a:pt x="11557" y="0"/>
                </a:moveTo>
                <a:lnTo>
                  <a:pt x="13716" y="0"/>
                </a:lnTo>
                <a:lnTo>
                  <a:pt x="15621" y="380"/>
                </a:lnTo>
                <a:lnTo>
                  <a:pt x="17018" y="888"/>
                </a:lnTo>
                <a:lnTo>
                  <a:pt x="18542" y="1523"/>
                </a:lnTo>
                <a:lnTo>
                  <a:pt x="19685" y="2285"/>
                </a:lnTo>
                <a:lnTo>
                  <a:pt x="20574" y="3174"/>
                </a:lnTo>
                <a:lnTo>
                  <a:pt x="21463" y="4063"/>
                </a:lnTo>
                <a:lnTo>
                  <a:pt x="22098" y="5206"/>
                </a:lnTo>
                <a:lnTo>
                  <a:pt x="22479" y="6603"/>
                </a:lnTo>
                <a:lnTo>
                  <a:pt x="22860" y="8127"/>
                </a:lnTo>
                <a:lnTo>
                  <a:pt x="22987" y="9905"/>
                </a:lnTo>
                <a:lnTo>
                  <a:pt x="22987" y="11810"/>
                </a:lnTo>
                <a:lnTo>
                  <a:pt x="22987" y="34709"/>
                </a:lnTo>
                <a:lnTo>
                  <a:pt x="22987" y="57607"/>
                </a:lnTo>
                <a:lnTo>
                  <a:pt x="22987" y="80504"/>
                </a:lnTo>
                <a:lnTo>
                  <a:pt x="22987" y="103402"/>
                </a:lnTo>
                <a:lnTo>
                  <a:pt x="22987" y="126299"/>
                </a:lnTo>
                <a:lnTo>
                  <a:pt x="22987" y="149196"/>
                </a:lnTo>
                <a:lnTo>
                  <a:pt x="22987" y="172092"/>
                </a:lnTo>
                <a:lnTo>
                  <a:pt x="22987" y="194987"/>
                </a:lnTo>
                <a:lnTo>
                  <a:pt x="22987" y="217882"/>
                </a:lnTo>
                <a:lnTo>
                  <a:pt x="22987" y="240776"/>
                </a:lnTo>
                <a:lnTo>
                  <a:pt x="22987" y="263668"/>
                </a:lnTo>
                <a:lnTo>
                  <a:pt x="22987" y="286560"/>
                </a:lnTo>
                <a:lnTo>
                  <a:pt x="22987" y="309451"/>
                </a:lnTo>
                <a:lnTo>
                  <a:pt x="22987" y="332340"/>
                </a:lnTo>
                <a:lnTo>
                  <a:pt x="22987" y="355228"/>
                </a:lnTo>
                <a:lnTo>
                  <a:pt x="22987" y="378115"/>
                </a:lnTo>
                <a:lnTo>
                  <a:pt x="22987" y="401000"/>
                </a:lnTo>
                <a:lnTo>
                  <a:pt x="22987" y="423884"/>
                </a:lnTo>
                <a:lnTo>
                  <a:pt x="22987" y="446766"/>
                </a:lnTo>
                <a:lnTo>
                  <a:pt x="22987" y="469645"/>
                </a:lnTo>
                <a:lnTo>
                  <a:pt x="22987" y="471677"/>
                </a:lnTo>
                <a:lnTo>
                  <a:pt x="22860" y="473328"/>
                </a:lnTo>
                <a:lnTo>
                  <a:pt x="22479" y="474852"/>
                </a:lnTo>
                <a:lnTo>
                  <a:pt x="22098" y="476376"/>
                </a:lnTo>
                <a:lnTo>
                  <a:pt x="17018" y="480567"/>
                </a:lnTo>
                <a:lnTo>
                  <a:pt x="15621" y="481202"/>
                </a:lnTo>
                <a:lnTo>
                  <a:pt x="13716" y="481456"/>
                </a:lnTo>
                <a:lnTo>
                  <a:pt x="11557" y="481456"/>
                </a:lnTo>
                <a:lnTo>
                  <a:pt x="9398" y="481456"/>
                </a:lnTo>
                <a:lnTo>
                  <a:pt x="7493" y="481202"/>
                </a:lnTo>
                <a:lnTo>
                  <a:pt x="5969" y="480567"/>
                </a:lnTo>
                <a:lnTo>
                  <a:pt x="4445" y="479932"/>
                </a:lnTo>
                <a:lnTo>
                  <a:pt x="381" y="473074"/>
                </a:lnTo>
                <a:lnTo>
                  <a:pt x="127" y="471423"/>
                </a:lnTo>
                <a:lnTo>
                  <a:pt x="0" y="469645"/>
                </a:lnTo>
                <a:lnTo>
                  <a:pt x="0" y="446766"/>
                </a:lnTo>
                <a:lnTo>
                  <a:pt x="0" y="423884"/>
                </a:lnTo>
                <a:lnTo>
                  <a:pt x="0" y="401000"/>
                </a:lnTo>
                <a:lnTo>
                  <a:pt x="0" y="378115"/>
                </a:lnTo>
                <a:lnTo>
                  <a:pt x="0" y="355228"/>
                </a:lnTo>
                <a:lnTo>
                  <a:pt x="0" y="332340"/>
                </a:lnTo>
                <a:lnTo>
                  <a:pt x="0" y="309451"/>
                </a:lnTo>
                <a:lnTo>
                  <a:pt x="0" y="286560"/>
                </a:lnTo>
                <a:lnTo>
                  <a:pt x="0" y="263668"/>
                </a:lnTo>
                <a:lnTo>
                  <a:pt x="0" y="240776"/>
                </a:lnTo>
                <a:lnTo>
                  <a:pt x="0" y="217882"/>
                </a:lnTo>
                <a:lnTo>
                  <a:pt x="0" y="194987"/>
                </a:lnTo>
                <a:lnTo>
                  <a:pt x="0" y="57607"/>
                </a:lnTo>
                <a:lnTo>
                  <a:pt x="0" y="34709"/>
                </a:lnTo>
                <a:lnTo>
                  <a:pt x="0" y="11810"/>
                </a:lnTo>
                <a:lnTo>
                  <a:pt x="254" y="10032"/>
                </a:lnTo>
                <a:lnTo>
                  <a:pt x="381" y="8381"/>
                </a:lnTo>
                <a:lnTo>
                  <a:pt x="635" y="6603"/>
                </a:lnTo>
                <a:lnTo>
                  <a:pt x="1016" y="5206"/>
                </a:lnTo>
                <a:lnTo>
                  <a:pt x="1651" y="4063"/>
                </a:lnTo>
                <a:lnTo>
                  <a:pt x="2667" y="3174"/>
                </a:lnTo>
                <a:lnTo>
                  <a:pt x="3556" y="2285"/>
                </a:lnTo>
                <a:lnTo>
                  <a:pt x="4699" y="1523"/>
                </a:lnTo>
                <a:lnTo>
                  <a:pt x="6223" y="888"/>
                </a:lnTo>
                <a:lnTo>
                  <a:pt x="7747" y="380"/>
                </a:lnTo>
                <a:lnTo>
                  <a:pt x="9398" y="0"/>
                </a:lnTo>
                <a:lnTo>
                  <a:pt x="11557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73383" y="4805426"/>
            <a:ext cx="111125" cy="518795"/>
          </a:xfrm>
          <a:custGeom>
            <a:avLst/>
            <a:gdLst/>
            <a:ahLst/>
            <a:cxnLst/>
            <a:rect l="l" t="t" r="r" b="b"/>
            <a:pathLst>
              <a:path w="111125" h="518795">
                <a:moveTo>
                  <a:pt x="99531" y="0"/>
                </a:moveTo>
                <a:lnTo>
                  <a:pt x="101690" y="0"/>
                </a:lnTo>
                <a:lnTo>
                  <a:pt x="103595" y="254"/>
                </a:lnTo>
                <a:lnTo>
                  <a:pt x="104992" y="888"/>
                </a:lnTo>
                <a:lnTo>
                  <a:pt x="106389" y="1524"/>
                </a:lnTo>
                <a:lnTo>
                  <a:pt x="107532" y="2286"/>
                </a:lnTo>
                <a:lnTo>
                  <a:pt x="108294" y="3048"/>
                </a:lnTo>
                <a:lnTo>
                  <a:pt x="109183" y="3937"/>
                </a:lnTo>
                <a:lnTo>
                  <a:pt x="109818" y="5206"/>
                </a:lnTo>
                <a:lnTo>
                  <a:pt x="110199" y="6731"/>
                </a:lnTo>
                <a:lnTo>
                  <a:pt x="110580" y="8381"/>
                </a:lnTo>
                <a:lnTo>
                  <a:pt x="110707" y="10032"/>
                </a:lnTo>
                <a:lnTo>
                  <a:pt x="110707" y="11811"/>
                </a:lnTo>
                <a:lnTo>
                  <a:pt x="110707" y="36365"/>
                </a:lnTo>
                <a:lnTo>
                  <a:pt x="110707" y="60918"/>
                </a:lnTo>
                <a:lnTo>
                  <a:pt x="110707" y="85469"/>
                </a:lnTo>
                <a:lnTo>
                  <a:pt x="110707" y="110019"/>
                </a:lnTo>
                <a:lnTo>
                  <a:pt x="110707" y="134568"/>
                </a:lnTo>
                <a:lnTo>
                  <a:pt x="110707" y="159116"/>
                </a:lnTo>
                <a:lnTo>
                  <a:pt x="110707" y="183663"/>
                </a:lnTo>
                <a:lnTo>
                  <a:pt x="110707" y="208209"/>
                </a:lnTo>
                <a:lnTo>
                  <a:pt x="110707" y="232756"/>
                </a:lnTo>
                <a:lnTo>
                  <a:pt x="110707" y="257301"/>
                </a:lnTo>
                <a:lnTo>
                  <a:pt x="110707" y="281847"/>
                </a:lnTo>
                <a:lnTo>
                  <a:pt x="110707" y="306394"/>
                </a:lnTo>
                <a:lnTo>
                  <a:pt x="110707" y="330940"/>
                </a:lnTo>
                <a:lnTo>
                  <a:pt x="110707" y="355487"/>
                </a:lnTo>
                <a:lnTo>
                  <a:pt x="110707" y="380035"/>
                </a:lnTo>
                <a:lnTo>
                  <a:pt x="110707" y="404584"/>
                </a:lnTo>
                <a:lnTo>
                  <a:pt x="110707" y="429134"/>
                </a:lnTo>
                <a:lnTo>
                  <a:pt x="110707" y="453685"/>
                </a:lnTo>
                <a:lnTo>
                  <a:pt x="110707" y="478238"/>
                </a:lnTo>
                <a:lnTo>
                  <a:pt x="110707" y="502793"/>
                </a:lnTo>
                <a:lnTo>
                  <a:pt x="110707" y="504825"/>
                </a:lnTo>
                <a:lnTo>
                  <a:pt x="110580" y="506476"/>
                </a:lnTo>
                <a:lnTo>
                  <a:pt x="110326" y="508000"/>
                </a:lnTo>
                <a:lnTo>
                  <a:pt x="109945" y="509524"/>
                </a:lnTo>
                <a:lnTo>
                  <a:pt x="109437" y="510667"/>
                </a:lnTo>
                <a:lnTo>
                  <a:pt x="108675" y="511429"/>
                </a:lnTo>
                <a:lnTo>
                  <a:pt x="107913" y="512318"/>
                </a:lnTo>
                <a:lnTo>
                  <a:pt x="106897" y="513080"/>
                </a:lnTo>
                <a:lnTo>
                  <a:pt x="105627" y="513461"/>
                </a:lnTo>
                <a:lnTo>
                  <a:pt x="104484" y="513969"/>
                </a:lnTo>
                <a:lnTo>
                  <a:pt x="102960" y="514223"/>
                </a:lnTo>
                <a:lnTo>
                  <a:pt x="101182" y="514223"/>
                </a:lnTo>
                <a:lnTo>
                  <a:pt x="99277" y="514223"/>
                </a:lnTo>
                <a:lnTo>
                  <a:pt x="97753" y="513969"/>
                </a:lnTo>
                <a:lnTo>
                  <a:pt x="96483" y="513461"/>
                </a:lnTo>
                <a:lnTo>
                  <a:pt x="95213" y="513080"/>
                </a:lnTo>
                <a:lnTo>
                  <a:pt x="94197" y="512318"/>
                </a:lnTo>
                <a:lnTo>
                  <a:pt x="93308" y="511429"/>
                </a:lnTo>
                <a:lnTo>
                  <a:pt x="92546" y="510667"/>
                </a:lnTo>
                <a:lnTo>
                  <a:pt x="92038" y="509524"/>
                </a:lnTo>
                <a:lnTo>
                  <a:pt x="91657" y="508000"/>
                </a:lnTo>
                <a:lnTo>
                  <a:pt x="91276" y="506476"/>
                </a:lnTo>
                <a:lnTo>
                  <a:pt x="91149" y="504825"/>
                </a:lnTo>
                <a:lnTo>
                  <a:pt x="91149" y="502793"/>
                </a:lnTo>
                <a:lnTo>
                  <a:pt x="91149" y="490092"/>
                </a:lnTo>
                <a:lnTo>
                  <a:pt x="91149" y="477393"/>
                </a:lnTo>
                <a:lnTo>
                  <a:pt x="91149" y="464693"/>
                </a:lnTo>
                <a:lnTo>
                  <a:pt x="85494" y="476569"/>
                </a:lnTo>
                <a:lnTo>
                  <a:pt x="79707" y="488366"/>
                </a:lnTo>
                <a:lnTo>
                  <a:pt x="73790" y="499217"/>
                </a:lnTo>
                <a:lnTo>
                  <a:pt x="63343" y="512458"/>
                </a:lnTo>
                <a:lnTo>
                  <a:pt x="53748" y="518377"/>
                </a:lnTo>
                <a:lnTo>
                  <a:pt x="39826" y="516574"/>
                </a:lnTo>
                <a:lnTo>
                  <a:pt x="13496" y="475415"/>
                </a:lnTo>
                <a:lnTo>
                  <a:pt x="5666" y="436844"/>
                </a:lnTo>
                <a:lnTo>
                  <a:pt x="1146" y="387040"/>
                </a:lnTo>
                <a:lnTo>
                  <a:pt x="0" y="349320"/>
                </a:lnTo>
                <a:lnTo>
                  <a:pt x="61" y="333612"/>
                </a:lnTo>
                <a:lnTo>
                  <a:pt x="1147" y="293717"/>
                </a:lnTo>
                <a:lnTo>
                  <a:pt x="4307" y="255229"/>
                </a:lnTo>
                <a:lnTo>
                  <a:pt x="12445" y="207761"/>
                </a:lnTo>
                <a:lnTo>
                  <a:pt x="26997" y="171060"/>
                </a:lnTo>
                <a:lnTo>
                  <a:pt x="48091" y="154743"/>
                </a:lnTo>
                <a:lnTo>
                  <a:pt x="61034" y="157371"/>
                </a:lnTo>
                <a:lnTo>
                  <a:pt x="70460" y="166068"/>
                </a:lnTo>
                <a:lnTo>
                  <a:pt x="76174" y="175430"/>
                </a:lnTo>
                <a:lnTo>
                  <a:pt x="81587" y="186514"/>
                </a:lnTo>
                <a:lnTo>
                  <a:pt x="86797" y="199510"/>
                </a:lnTo>
                <a:lnTo>
                  <a:pt x="87141" y="187430"/>
                </a:lnTo>
                <a:lnTo>
                  <a:pt x="88084" y="137905"/>
                </a:lnTo>
                <a:lnTo>
                  <a:pt x="88434" y="99757"/>
                </a:lnTo>
                <a:lnTo>
                  <a:pt x="88579" y="61032"/>
                </a:lnTo>
                <a:lnTo>
                  <a:pt x="88609" y="21986"/>
                </a:lnTo>
                <a:lnTo>
                  <a:pt x="88609" y="10032"/>
                </a:lnTo>
                <a:lnTo>
                  <a:pt x="88736" y="8381"/>
                </a:lnTo>
                <a:lnTo>
                  <a:pt x="97372" y="0"/>
                </a:lnTo>
                <a:lnTo>
                  <a:pt x="99531" y="0"/>
                </a:lnTo>
                <a:close/>
              </a:path>
            </a:pathLst>
          </a:custGeom>
          <a:ln w="9144">
            <a:solidFill>
              <a:srgbClr val="008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1355">
              <a:lnSpc>
                <a:spcPct val="100000"/>
              </a:lnSpc>
            </a:pPr>
            <a:r>
              <a:rPr dirty="0" spc="-20"/>
              <a:t>Protocolo</a:t>
            </a:r>
            <a:r>
              <a:rPr dirty="0" spc="-5"/>
              <a:t> </a:t>
            </a:r>
            <a:r>
              <a:rPr dirty="0" spc="-20"/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2013947"/>
            <a:ext cx="7387590" cy="3198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</a:pPr>
            <a:r>
              <a:rPr dirty="0" sz="2800" spc="-25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17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conjun</a:t>
            </a:r>
            <a:r>
              <a:rPr dirty="0" sz="2800" b="1">
                <a:latin typeface="Arial Narrow"/>
                <a:cs typeface="Arial Narrow"/>
              </a:rPr>
              <a:t>t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18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17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ot</a:t>
            </a:r>
            <a:r>
              <a:rPr dirty="0" sz="2800" spc="-30" b="1">
                <a:latin typeface="Arial Narrow"/>
                <a:cs typeface="Arial Narrow"/>
              </a:rPr>
              <a:t>o</a:t>
            </a:r>
            <a:r>
              <a:rPr dirty="0" sz="2800" spc="-20" b="1">
                <a:latin typeface="Arial Narrow"/>
                <a:cs typeface="Arial Narrow"/>
              </a:rPr>
              <a:t>colo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175" b="1">
                <a:latin typeface="Arial Narrow"/>
                <a:cs typeface="Arial Narrow"/>
              </a:rPr>
              <a:t> </a:t>
            </a:r>
            <a:r>
              <a:rPr dirty="0" sz="3600" spc="-20" b="1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dirty="0" sz="3600" spc="-35" b="1">
                <a:solidFill>
                  <a:srgbClr val="006FC0"/>
                </a:solidFill>
                <a:latin typeface="Arial Narrow"/>
                <a:cs typeface="Arial Narrow"/>
              </a:rPr>
              <a:t>C</a:t>
            </a:r>
            <a:r>
              <a:rPr dirty="0" sz="3600" spc="-15" b="1">
                <a:solidFill>
                  <a:srgbClr val="006FC0"/>
                </a:solidFill>
                <a:latin typeface="Arial Narrow"/>
                <a:cs typeface="Arial Narrow"/>
              </a:rPr>
              <a:t>P/</a:t>
            </a:r>
            <a:r>
              <a:rPr dirty="0" sz="3600" b="1">
                <a:solidFill>
                  <a:srgbClr val="006FC0"/>
                </a:solidFill>
                <a:latin typeface="Arial Narrow"/>
                <a:cs typeface="Arial Narrow"/>
              </a:rPr>
              <a:t>I</a:t>
            </a:r>
            <a:r>
              <a:rPr dirty="0" sz="3600" spc="-20" b="1">
                <a:solidFill>
                  <a:srgbClr val="006FC0"/>
                </a:solidFill>
                <a:latin typeface="Arial Narrow"/>
                <a:cs typeface="Arial Narrow"/>
              </a:rPr>
              <a:t>P</a:t>
            </a:r>
            <a:r>
              <a:rPr dirty="0" sz="3600" spc="-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fue</a:t>
            </a:r>
            <a:r>
              <a:rPr dirty="0" sz="2800" spc="18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d</a:t>
            </a:r>
            <a:r>
              <a:rPr dirty="0" sz="2800" spc="-20" b="1">
                <a:latin typeface="Arial Narrow"/>
                <a:cs typeface="Arial Narrow"/>
              </a:rPr>
              <a:t>es</a:t>
            </a:r>
            <a:r>
              <a:rPr dirty="0" sz="2800" spc="-25" b="1">
                <a:latin typeface="Arial Narrow"/>
                <a:cs typeface="Arial Narrow"/>
              </a:rPr>
              <a:t>a</a:t>
            </a:r>
            <a:r>
              <a:rPr dirty="0" sz="2800" spc="-10" b="1">
                <a:latin typeface="Arial Narrow"/>
                <a:cs typeface="Arial Narrow"/>
              </a:rPr>
              <a:t>rroll</a:t>
            </a:r>
            <a:r>
              <a:rPr dirty="0" sz="2800" spc="-30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do</a:t>
            </a:r>
            <a:r>
              <a:rPr dirty="0" sz="2800" spc="-15" b="1">
                <a:latin typeface="Arial Narrow"/>
                <a:cs typeface="Arial Narrow"/>
              </a:rPr>
              <a:t> por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155" b="1"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DA</a:t>
            </a:r>
            <a:r>
              <a:rPr dirty="0" sz="2800" spc="-10" b="1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dirty="0" sz="2800" spc="-185" b="1">
                <a:solidFill>
                  <a:srgbClr val="006FC0"/>
                </a:solidFill>
                <a:latin typeface="Arial Narrow"/>
                <a:cs typeface="Arial Narrow"/>
              </a:rPr>
              <a:t>P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A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8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(A</a:t>
            </a:r>
            <a:r>
              <a:rPr dirty="0" sz="2800" spc="-10" b="1">
                <a:latin typeface="Arial Narrow"/>
                <a:cs typeface="Arial Narrow"/>
              </a:rPr>
              <a:t>g</a:t>
            </a:r>
            <a:r>
              <a:rPr dirty="0" sz="2800" spc="-20" b="1">
                <a:latin typeface="Arial Narrow"/>
                <a:cs typeface="Arial Narrow"/>
              </a:rPr>
              <a:t>enci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14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14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pro</a:t>
            </a:r>
            <a:r>
              <a:rPr dirty="0" sz="2800" spc="-10" b="1">
                <a:latin typeface="Arial Narrow"/>
                <a:cs typeface="Arial Narrow"/>
              </a:rPr>
              <a:t>y</a:t>
            </a:r>
            <a:r>
              <a:rPr dirty="0" sz="2800" spc="-20" b="1">
                <a:latin typeface="Arial Narrow"/>
                <a:cs typeface="Arial Narrow"/>
              </a:rPr>
              <a:t>ecto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15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avan</a:t>
            </a:r>
            <a:r>
              <a:rPr dirty="0" sz="2800" spc="-10" b="1">
                <a:latin typeface="Arial Narrow"/>
                <a:cs typeface="Arial Narrow"/>
              </a:rPr>
              <a:t>z</a:t>
            </a:r>
            <a:r>
              <a:rPr dirty="0" sz="2800" spc="-20" b="1">
                <a:latin typeface="Arial Narrow"/>
                <a:cs typeface="Arial Narrow"/>
              </a:rPr>
              <a:t>ado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15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5" b="1">
                <a:latin typeface="Arial Narrow"/>
                <a:cs typeface="Arial Narrow"/>
              </a:rPr>
              <a:t> investigación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defensa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los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USA).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3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Actualmente</a:t>
            </a:r>
            <a:r>
              <a:rPr dirty="0" sz="2800" spc="45" b="1">
                <a:latin typeface="Arial Narrow"/>
                <a:cs typeface="Arial Narrow"/>
              </a:rPr>
              <a:t> </a:t>
            </a:r>
            <a:r>
              <a:rPr dirty="0" sz="3600" spc="-20" b="1">
                <a:solidFill>
                  <a:srgbClr val="006FC0"/>
                </a:solidFill>
                <a:latin typeface="Arial Narrow"/>
                <a:cs typeface="Arial Narrow"/>
              </a:rPr>
              <a:t>TCP/IP</a:t>
            </a:r>
            <a:r>
              <a:rPr dirty="0" sz="3600" spc="22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5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</a:t>
            </a:r>
            <a:r>
              <a:rPr dirty="0" sz="2800" spc="-25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pt</a:t>
            </a:r>
            <a:r>
              <a:rPr dirty="0" sz="2800" spc="-5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do</a:t>
            </a:r>
            <a:r>
              <a:rPr dirty="0" sz="2800" spc="55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com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5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4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estándar</a:t>
            </a:r>
            <a:endParaRPr sz="2800">
              <a:latin typeface="Arial Narrow"/>
              <a:cs typeface="Arial Narrow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comunica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iones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mundiale</a:t>
            </a:r>
            <a:r>
              <a:rPr dirty="0" sz="2800" spc="-30" b="1">
                <a:latin typeface="Arial Narrow"/>
                <a:cs typeface="Arial Narrow"/>
              </a:rPr>
              <a:t>s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1355">
              <a:lnSpc>
                <a:spcPct val="100000"/>
              </a:lnSpc>
            </a:pPr>
            <a:r>
              <a:rPr dirty="0" spc="-20"/>
              <a:t>Protocolo</a:t>
            </a:r>
            <a:r>
              <a:rPr dirty="0" spc="-5"/>
              <a:t> </a:t>
            </a:r>
            <a:r>
              <a:rPr dirty="0" spc="-2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891027" y="1220724"/>
            <a:ext cx="6409944" cy="5378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51355">
              <a:lnSpc>
                <a:spcPct val="100000"/>
              </a:lnSpc>
            </a:pPr>
            <a:r>
              <a:rPr dirty="0" spc="-20"/>
              <a:t>Protocolo</a:t>
            </a:r>
            <a:r>
              <a:rPr dirty="0" spc="-5"/>
              <a:t> </a:t>
            </a:r>
            <a:r>
              <a:rPr dirty="0" spc="-2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999232" y="1336547"/>
            <a:ext cx="64008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3110">
              <a:lnSpc>
                <a:spcPct val="100000"/>
              </a:lnSpc>
            </a:pPr>
            <a:r>
              <a:rPr dirty="0" spc="-20"/>
              <a:t>Se</a:t>
            </a:r>
            <a:r>
              <a:rPr dirty="0" spc="-10"/>
              <a:t>r</a:t>
            </a:r>
            <a:r>
              <a:rPr dirty="0" spc="-5"/>
              <a:t>vicio</a:t>
            </a:r>
            <a:r>
              <a:rPr dirty="0"/>
              <a:t>s</a:t>
            </a:r>
            <a:r>
              <a:rPr dirty="0" spc="15"/>
              <a:t> </a:t>
            </a:r>
            <a:r>
              <a:rPr dirty="0"/>
              <a:t>del</a:t>
            </a:r>
            <a:r>
              <a:rPr dirty="0" spc="-5"/>
              <a:t> </a:t>
            </a:r>
            <a:r>
              <a:rPr dirty="0" spc="-20"/>
              <a:t>protocolo</a:t>
            </a:r>
            <a:r>
              <a:rPr dirty="0" spc="20"/>
              <a:t> </a:t>
            </a:r>
            <a:r>
              <a:rPr dirty="0" spc="-20"/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234232"/>
            <a:ext cx="7159625" cy="3048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25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rv</a:t>
            </a:r>
            <a:r>
              <a:rPr dirty="0" sz="2800" spc="-20" b="1">
                <a:latin typeface="Arial Narrow"/>
                <a:cs typeface="Arial Narrow"/>
              </a:rPr>
              <a:t>i</a:t>
            </a:r>
            <a:r>
              <a:rPr dirty="0" sz="2800" spc="-20" b="1">
                <a:latin typeface="Arial Narrow"/>
                <a:cs typeface="Arial Narrow"/>
              </a:rPr>
              <a:t>cio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orientados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conexió</a:t>
            </a:r>
            <a:r>
              <a:rPr dirty="0" sz="2800" spc="-10" b="1">
                <a:latin typeface="Arial Narrow"/>
                <a:cs typeface="Arial Narrow"/>
              </a:rPr>
              <a:t>n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  <a:p>
            <a:pPr algn="just" marL="698500" marR="5080">
              <a:lnSpc>
                <a:spcPct val="100000"/>
              </a:lnSpc>
              <a:spcBef>
                <a:spcPts val="1440"/>
              </a:spcBef>
            </a:pP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t</a:t>
            </a:r>
            <a:r>
              <a:rPr dirty="0" sz="2800" b="1">
                <a:latin typeface="Arial Narrow"/>
                <a:cs typeface="Arial Narrow"/>
              </a:rPr>
              <a:t>i</a:t>
            </a:r>
            <a:r>
              <a:rPr dirty="0" sz="2800" spc="-15" b="1">
                <a:latin typeface="Arial Narrow"/>
                <a:cs typeface="Arial Narrow"/>
              </a:rPr>
              <a:t>po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se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vi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ios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exi</a:t>
            </a:r>
            <a:r>
              <a:rPr dirty="0" sz="2800" spc="-10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te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ci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20" b="1">
                <a:latin typeface="Arial Narrow"/>
                <a:cs typeface="Arial Narrow"/>
              </a:rPr>
              <a:t>cuito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lógico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ent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3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20" b="1">
                <a:latin typeface="Arial Narrow"/>
                <a:cs typeface="Arial Narrow"/>
              </a:rPr>
              <a:t> </a:t>
            </a:r>
            <a:r>
              <a:rPr dirty="0" sz="2800" spc="-25" b="1">
                <a:latin typeface="Arial Narrow"/>
                <a:cs typeface="Arial Narrow"/>
              </a:rPr>
              <a:t>em</a:t>
            </a:r>
            <a:r>
              <a:rPr dirty="0" sz="2800" spc="-5" b="1">
                <a:latin typeface="Arial Narrow"/>
                <a:cs typeface="Arial Narrow"/>
              </a:rPr>
              <a:t>i</a:t>
            </a:r>
            <a:r>
              <a:rPr dirty="0" sz="2800" spc="-20" b="1">
                <a:latin typeface="Arial Narrow"/>
                <a:cs typeface="Arial Narrow"/>
              </a:rPr>
              <a:t>so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y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3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0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re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20" b="1">
                <a:latin typeface="Arial Narrow"/>
                <a:cs typeface="Arial Narrow"/>
              </a:rPr>
              <a:t>epto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-1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spc="-15" b="1">
                <a:latin typeface="Arial Narrow"/>
                <a:cs typeface="Arial Narrow"/>
              </a:rPr>
              <a:t> prop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rc</a:t>
            </a:r>
            <a:r>
              <a:rPr dirty="0" sz="2800" spc="-25" b="1">
                <a:latin typeface="Arial Narrow"/>
                <a:cs typeface="Arial Narrow"/>
              </a:rPr>
              <a:t>ion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gran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cal</a:t>
            </a:r>
            <a:r>
              <a:rPr dirty="0" sz="2800" spc="-20" b="1">
                <a:latin typeface="Arial Narrow"/>
                <a:cs typeface="Arial Narrow"/>
              </a:rPr>
              <a:t>i</a:t>
            </a:r>
            <a:r>
              <a:rPr dirty="0" sz="2800" spc="-15" b="1">
                <a:latin typeface="Arial Narrow"/>
                <a:cs typeface="Arial Narrow"/>
              </a:rPr>
              <a:t>dad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entreg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15" b="1">
                <a:latin typeface="Arial Narrow"/>
                <a:cs typeface="Arial Narrow"/>
              </a:rPr>
              <a:t> datos,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confiabl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y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libre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ror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25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rv</a:t>
            </a:r>
            <a:r>
              <a:rPr dirty="0" sz="2800" spc="-20" b="1">
                <a:latin typeface="Arial Narrow"/>
                <a:cs typeface="Arial Narrow"/>
              </a:rPr>
              <a:t>i</a:t>
            </a:r>
            <a:r>
              <a:rPr dirty="0" sz="2800" spc="-20" b="1">
                <a:latin typeface="Arial Narrow"/>
                <a:cs typeface="Arial Narrow"/>
              </a:rPr>
              <a:t>cio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orientados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no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conexió</a:t>
            </a:r>
            <a:r>
              <a:rPr dirty="0" sz="2800" spc="-10" b="1">
                <a:latin typeface="Arial Narrow"/>
                <a:cs typeface="Arial Narrow"/>
              </a:rPr>
              <a:t>n</a:t>
            </a:r>
            <a:r>
              <a:rPr dirty="0" sz="2800" spc="-10" b="1">
                <a:latin typeface="Arial Narrow"/>
                <a:cs typeface="Arial Narrow"/>
              </a:rPr>
              <a:t>: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0794" y="4511219"/>
            <a:ext cx="1497965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659765" algn="l"/>
              </a:tabLst>
            </a:pP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este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insertados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confiabl</a:t>
            </a:r>
            <a:r>
              <a:rPr dirty="0" sz="2800" spc="-1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8410" y="4511219"/>
            <a:ext cx="1202055" cy="808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22960" algn="l"/>
              </a:tabLst>
            </a:pPr>
            <a:r>
              <a:rPr dirty="0" sz="2800" spc="-15" b="1">
                <a:latin typeface="Arial Narrow"/>
                <a:cs typeface="Arial Narrow"/>
              </a:rPr>
              <a:t>tipo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endParaRPr sz="2800">
              <a:latin typeface="Arial Narrow"/>
              <a:cs typeface="Arial Narrow"/>
            </a:endParaRPr>
          </a:p>
          <a:p>
            <a:pPr marL="25019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siguen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3351" y="4511219"/>
            <a:ext cx="1286510" cy="808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se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vi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ios</a:t>
            </a:r>
            <a:endParaRPr sz="2800">
              <a:latin typeface="Arial Narrow"/>
              <a:cs typeface="Arial Narrow"/>
            </a:endParaRPr>
          </a:p>
          <a:p>
            <a:pPr marL="3683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distin</a:t>
            </a:r>
            <a:r>
              <a:rPr dirty="0" sz="2800" spc="-5" b="1">
                <a:latin typeface="Arial Narrow"/>
                <a:cs typeface="Arial Narrow"/>
              </a:rPr>
              <a:t>t</a:t>
            </a:r>
            <a:r>
              <a:rPr dirty="0" sz="2800" spc="-20" b="1">
                <a:latin typeface="Arial Narrow"/>
                <a:cs typeface="Arial Narrow"/>
              </a:rPr>
              <a:t>as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1320" y="4511219"/>
            <a:ext cx="2001520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708660" algn="l"/>
              </a:tabLst>
            </a:pPr>
            <a:r>
              <a:rPr dirty="0" sz="2800" spc="-15" b="1">
                <a:latin typeface="Arial Narrow"/>
                <a:cs typeface="Arial Narrow"/>
              </a:rPr>
              <a:t>los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paquetes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78648" y="4938568"/>
            <a:ext cx="2042795" cy="381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077595" algn="l"/>
                <a:tab pos="1705610" algn="l"/>
              </a:tabLst>
            </a:pPr>
            <a:r>
              <a:rPr dirty="0" sz="2800" spc="-15" b="1">
                <a:latin typeface="Arial Narrow"/>
                <a:cs typeface="Arial Narrow"/>
              </a:rPr>
              <a:t>rutas,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no</a:t>
            </a:r>
            <a:r>
              <a:rPr dirty="0" sz="2800" spc="-15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es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89000">
              <a:lnSpc>
                <a:spcPts val="4265"/>
              </a:lnSpc>
            </a:pPr>
            <a:r>
              <a:rPr dirty="0" spc="-20"/>
              <a:t>Puertos</a:t>
            </a:r>
            <a:r>
              <a:rPr dirty="0" spc="-5"/>
              <a:t> </a:t>
            </a:r>
            <a:r>
              <a:rPr dirty="0"/>
              <a:t>del</a:t>
            </a:r>
            <a:r>
              <a:rPr dirty="0" spc="-5"/>
              <a:t> </a:t>
            </a:r>
            <a:r>
              <a:rPr dirty="0" spc="-20"/>
              <a:t>protoco</a:t>
            </a:r>
            <a:r>
              <a:rPr dirty="0" spc="-25"/>
              <a:t>l</a:t>
            </a:r>
            <a:r>
              <a:rPr dirty="0" spc="-20"/>
              <a:t>o</a:t>
            </a:r>
            <a:r>
              <a:rPr dirty="0"/>
              <a:t> </a:t>
            </a:r>
            <a:r>
              <a:rPr dirty="0" spc="-20"/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246932"/>
            <a:ext cx="7387590" cy="454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Los</a:t>
            </a:r>
            <a:r>
              <a:rPr dirty="0" sz="2800" spc="-15" b="1">
                <a:latin typeface="Arial Narrow"/>
                <a:cs typeface="Arial Narrow"/>
              </a:rPr>
              <a:t> 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</a:t>
            </a:r>
            <a:r>
              <a:rPr dirty="0" sz="2800" spc="-25" b="1">
                <a:latin typeface="Arial Narrow"/>
                <a:cs typeface="Arial Narrow"/>
              </a:rPr>
              <a:t>o</a:t>
            </a:r>
            <a:r>
              <a:rPr dirty="0" sz="2800" spc="-15" b="1">
                <a:latin typeface="Arial Narrow"/>
                <a:cs typeface="Arial Narrow"/>
              </a:rPr>
              <a:t>g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25" b="1">
                <a:latin typeface="Arial Narrow"/>
                <a:cs typeface="Arial Narrow"/>
              </a:rPr>
              <a:t>ama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aplic</a:t>
            </a:r>
            <a:r>
              <a:rPr dirty="0" sz="2800" spc="-25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ció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2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utiliz</a:t>
            </a:r>
            <a:r>
              <a:rPr dirty="0" sz="2800" spc="-20" b="1">
                <a:latin typeface="Arial Narrow"/>
                <a:cs typeface="Arial Narrow"/>
              </a:rPr>
              <a:t>a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b="1">
                <a:latin typeface="Arial Narrow"/>
                <a:cs typeface="Arial Narrow"/>
              </a:rPr>
              <a:t>  </a:t>
            </a:r>
            <a:r>
              <a:rPr dirty="0" sz="2800" spc="2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los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se</a:t>
            </a:r>
            <a:r>
              <a:rPr dirty="0" sz="2800" spc="-25" b="1">
                <a:latin typeface="Arial Narrow"/>
                <a:cs typeface="Arial Narrow"/>
              </a:rPr>
              <a:t>r</a:t>
            </a:r>
            <a:r>
              <a:rPr dirty="0" sz="2800" spc="-15" b="1">
                <a:latin typeface="Arial Narrow"/>
                <a:cs typeface="Arial Narrow"/>
              </a:rPr>
              <a:t>vi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ios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30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proto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olo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95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TCP/IP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254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necesitan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2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una</a:t>
            </a:r>
            <a:r>
              <a:rPr dirty="0" sz="2800" spc="-10" b="1">
                <a:latin typeface="Arial Narrow"/>
                <a:cs typeface="Arial Narrow"/>
              </a:rPr>
              <a:t> identi</a:t>
            </a:r>
            <a:r>
              <a:rPr dirty="0" sz="2800" spc="-5" b="1">
                <a:latin typeface="Arial Narrow"/>
                <a:cs typeface="Arial Narrow"/>
              </a:rPr>
              <a:t>f</a:t>
            </a:r>
            <a:r>
              <a:rPr dirty="0" sz="2800" spc="-15" b="1">
                <a:latin typeface="Arial Narrow"/>
                <a:cs typeface="Arial Narrow"/>
              </a:rPr>
              <a:t>ica</a:t>
            </a:r>
            <a:r>
              <a:rPr dirty="0" sz="2800" spc="-30" b="1">
                <a:latin typeface="Arial Narrow"/>
                <a:cs typeface="Arial Narrow"/>
              </a:rPr>
              <a:t>c</a:t>
            </a:r>
            <a:r>
              <a:rPr dirty="0" sz="2800" spc="-15" b="1">
                <a:latin typeface="Arial Narrow"/>
                <a:cs typeface="Arial Narrow"/>
              </a:rPr>
              <a:t>ión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lógica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6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para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7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po</a:t>
            </a:r>
            <a:r>
              <a:rPr dirty="0" sz="2800" spc="-10" b="1">
                <a:latin typeface="Arial Narrow"/>
                <a:cs typeface="Arial Narrow"/>
              </a:rPr>
              <a:t>d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6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comunicars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7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entre</a:t>
            </a:r>
            <a:r>
              <a:rPr dirty="0" sz="2800" spc="-15" b="1">
                <a:latin typeface="Arial Narrow"/>
                <a:cs typeface="Arial Narrow"/>
              </a:rPr>
              <a:t> si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 algn="ctr" marR="271145">
              <a:lnSpc>
                <a:spcPts val="2620"/>
              </a:lnSpc>
            </a:pPr>
            <a:r>
              <a:rPr dirty="0" sz="2800" spc="-20" b="1">
                <a:latin typeface="Arial Narrow"/>
                <a:cs typeface="Arial Narrow"/>
              </a:rPr>
              <a:t>20</a:t>
            </a:r>
            <a:r>
              <a:rPr dirty="0" sz="2800" spc="-10" b="1">
                <a:latin typeface="Arial Narrow"/>
                <a:cs typeface="Arial Narrow"/>
              </a:rPr>
              <a:t>,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2</a:t>
            </a:r>
            <a:r>
              <a:rPr dirty="0" sz="2800" spc="-15" b="1">
                <a:latin typeface="Arial Narrow"/>
                <a:cs typeface="Arial Narrow"/>
              </a:rPr>
              <a:t>1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FTP</a:t>
            </a:r>
            <a:endParaRPr sz="2800">
              <a:latin typeface="Arial Narrow"/>
              <a:cs typeface="Arial Narrow"/>
            </a:endParaRPr>
          </a:p>
          <a:p>
            <a:pPr algn="ctr" marL="3319779" marR="629285" indent="-486409">
              <a:lnSpc>
                <a:spcPct val="100000"/>
              </a:lnSpc>
              <a:buFont typeface="Arial Narrow"/>
              <a:buAutoNum type="arabicPlain" startAt="22"/>
              <a:tabLst>
                <a:tab pos="485775" algn="l"/>
                <a:tab pos="3319779" algn="l"/>
              </a:tabLst>
            </a:pPr>
            <a:r>
              <a:rPr dirty="0" sz="2800" spc="-25" b="1">
                <a:latin typeface="Arial Narrow"/>
                <a:cs typeface="Arial Narrow"/>
              </a:rPr>
              <a:t>SSH</a:t>
            </a:r>
            <a:endParaRPr sz="2800">
              <a:latin typeface="Arial Narrow"/>
              <a:cs typeface="Arial Narrow"/>
            </a:endParaRPr>
          </a:p>
          <a:p>
            <a:pPr algn="ctr" marL="3319779" marR="389255" indent="-486409">
              <a:lnSpc>
                <a:spcPct val="100000"/>
              </a:lnSpc>
              <a:buFont typeface="Arial Narrow"/>
              <a:buAutoNum type="arabicPlain" startAt="22"/>
              <a:tabLst>
                <a:tab pos="485775" algn="l"/>
                <a:tab pos="3319779" algn="l"/>
              </a:tabLst>
            </a:pPr>
            <a:r>
              <a:rPr dirty="0" sz="2800" spc="-180" b="1">
                <a:latin typeface="Arial Narrow"/>
                <a:cs typeface="Arial Narrow"/>
              </a:rPr>
              <a:t>T</a:t>
            </a:r>
            <a:r>
              <a:rPr dirty="0" sz="2800" spc="-20" b="1">
                <a:latin typeface="Arial Narrow"/>
                <a:cs typeface="Arial Narrow"/>
              </a:rPr>
              <a:t>elnet</a:t>
            </a:r>
            <a:endParaRPr sz="2800">
              <a:latin typeface="Arial Narrow"/>
              <a:cs typeface="Arial Narrow"/>
            </a:endParaRPr>
          </a:p>
          <a:p>
            <a:pPr algn="ctr" marR="417830">
              <a:lnSpc>
                <a:spcPct val="100000"/>
              </a:lnSpc>
              <a:tabLst>
                <a:tab pos="485775" algn="l"/>
              </a:tabLst>
            </a:pPr>
            <a:r>
              <a:rPr dirty="0" sz="2800" spc="-20" b="1">
                <a:latin typeface="Arial Narrow"/>
                <a:cs typeface="Arial Narrow"/>
              </a:rPr>
              <a:t>2</a:t>
            </a:r>
            <a:r>
              <a:rPr dirty="0" sz="2800" spc="-15" b="1">
                <a:latin typeface="Arial Narrow"/>
                <a:cs typeface="Arial Narrow"/>
              </a:rPr>
              <a:t>5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35" b="1">
                <a:latin typeface="Arial Narrow"/>
                <a:cs typeface="Arial Narrow"/>
              </a:rPr>
              <a:t>M</a:t>
            </a:r>
            <a:r>
              <a:rPr dirty="0" sz="2800" spc="-15" b="1">
                <a:latin typeface="Arial Narrow"/>
                <a:cs typeface="Arial Narrow"/>
              </a:rPr>
              <a:t>TP</a:t>
            </a:r>
            <a:endParaRPr sz="2800">
              <a:latin typeface="Arial Narrow"/>
              <a:cs typeface="Arial Narrow"/>
            </a:endParaRPr>
          </a:p>
          <a:p>
            <a:pPr algn="ctr" marR="610870">
              <a:lnSpc>
                <a:spcPct val="100000"/>
              </a:lnSpc>
              <a:tabLst>
                <a:tab pos="485775" algn="l"/>
              </a:tabLst>
            </a:pPr>
            <a:r>
              <a:rPr dirty="0" sz="2800" spc="-20" b="1">
                <a:latin typeface="Arial Narrow"/>
                <a:cs typeface="Arial Narrow"/>
              </a:rPr>
              <a:t>5</a:t>
            </a:r>
            <a:r>
              <a:rPr dirty="0" sz="2800" spc="-15" b="1">
                <a:latin typeface="Arial Narrow"/>
                <a:cs typeface="Arial Narrow"/>
              </a:rPr>
              <a:t>3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20" b="1">
                <a:latin typeface="Arial Narrow"/>
                <a:cs typeface="Arial Narrow"/>
              </a:rPr>
              <a:t>DNS</a:t>
            </a:r>
            <a:endParaRPr sz="2800">
              <a:latin typeface="Arial Narrow"/>
              <a:cs typeface="Arial Narrow"/>
            </a:endParaRPr>
          </a:p>
          <a:p>
            <a:pPr algn="ctr" marR="496570">
              <a:lnSpc>
                <a:spcPct val="100000"/>
              </a:lnSpc>
              <a:tabLst>
                <a:tab pos="485775" algn="l"/>
              </a:tabLst>
            </a:pPr>
            <a:r>
              <a:rPr dirty="0" sz="2800" spc="-20" b="1">
                <a:latin typeface="Arial Narrow"/>
                <a:cs typeface="Arial Narrow"/>
              </a:rPr>
              <a:t>6</a:t>
            </a:r>
            <a:r>
              <a:rPr dirty="0" sz="2800" spc="-15" b="1">
                <a:latin typeface="Arial Narrow"/>
                <a:cs typeface="Arial Narrow"/>
              </a:rPr>
              <a:t>9</a:t>
            </a:r>
            <a:r>
              <a:rPr dirty="0" sz="2800" b="1">
                <a:latin typeface="Arial Narrow"/>
                <a:cs typeface="Arial Narrow"/>
              </a:rPr>
              <a:t>	</a:t>
            </a:r>
            <a:r>
              <a:rPr dirty="0" sz="2800" spc="-15" b="1">
                <a:latin typeface="Arial Narrow"/>
                <a:cs typeface="Arial Narrow"/>
              </a:rPr>
              <a:t>TFTP</a:t>
            </a:r>
            <a:endParaRPr sz="2800">
              <a:latin typeface="Arial Narrow"/>
              <a:cs typeface="Arial Narrow"/>
            </a:endParaRPr>
          </a:p>
          <a:p>
            <a:pPr algn="ctr" marR="304165">
              <a:lnSpc>
                <a:spcPct val="100000"/>
              </a:lnSpc>
            </a:pPr>
            <a:r>
              <a:rPr dirty="0" sz="2800" spc="-20" b="1">
                <a:latin typeface="Arial Narrow"/>
                <a:cs typeface="Arial Narrow"/>
              </a:rPr>
              <a:t>16</a:t>
            </a:r>
            <a:r>
              <a:rPr dirty="0" sz="2800" spc="-15" b="1">
                <a:latin typeface="Arial Narrow"/>
                <a:cs typeface="Arial Narrow"/>
              </a:rPr>
              <a:t>1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SNMP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985">
              <a:lnSpc>
                <a:spcPct val="100000"/>
              </a:lnSpc>
            </a:pPr>
            <a:r>
              <a:rPr dirty="0"/>
              <a:t>Listas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c</a:t>
            </a:r>
            <a:r>
              <a:rPr dirty="0" spc="-15"/>
              <a:t>o</a:t>
            </a:r>
            <a:r>
              <a:rPr dirty="0" spc="-15"/>
              <a:t>ntrol</a:t>
            </a:r>
            <a:r>
              <a:rPr dirty="0"/>
              <a:t> de</a:t>
            </a:r>
            <a:r>
              <a:rPr dirty="0" spc="-5"/>
              <a:t> a</a:t>
            </a:r>
            <a:r>
              <a:rPr dirty="0" spc="5"/>
              <a:t>c</a:t>
            </a:r>
            <a:r>
              <a:rPr dirty="0" spc="-5"/>
              <a:t>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4994" y="1234232"/>
            <a:ext cx="7387590" cy="4770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715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Una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</a:t>
            </a:r>
            <a:r>
              <a:rPr dirty="0" sz="2800" spc="8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d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</a:t>
            </a:r>
            <a:r>
              <a:rPr dirty="0" sz="2800" spc="-25" b="1">
                <a:latin typeface="Arial Narrow"/>
                <a:cs typeface="Arial Narrow"/>
              </a:rPr>
              <a:t>c</a:t>
            </a:r>
            <a:r>
              <a:rPr dirty="0" sz="2800" spc="-10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9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s</a:t>
            </a:r>
            <a:r>
              <a:rPr dirty="0" sz="2800" spc="9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spc="95" b="1"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conjunt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dirty="0" sz="2800" spc="1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de</a:t>
            </a:r>
            <a:r>
              <a:rPr dirty="0" sz="2800" spc="9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es</a:t>
            </a:r>
            <a:r>
              <a:rPr dirty="0" sz="2800" spc="-25" b="1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atu</a:t>
            </a:r>
            <a:r>
              <a:rPr dirty="0" sz="2800" spc="-5" b="1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os</a:t>
            </a:r>
            <a:r>
              <a:rPr dirty="0" sz="2800" spc="9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indican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14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ruteador</a:t>
            </a:r>
            <a:r>
              <a:rPr dirty="0" sz="2800" spc="12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ac</a:t>
            </a:r>
            <a:r>
              <a:rPr dirty="0" sz="2800" spc="-30" b="1">
                <a:solidFill>
                  <a:srgbClr val="006FC0"/>
                </a:solidFill>
                <a:latin typeface="Arial Narrow"/>
                <a:cs typeface="Arial Narrow"/>
              </a:rPr>
              <a:t>c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ión</a:t>
            </a:r>
            <a:r>
              <a:rPr dirty="0" sz="2800" spc="14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debe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tom</a:t>
            </a:r>
            <a:r>
              <a:rPr dirty="0" sz="2800" spc="-30" b="1">
                <a:latin typeface="Arial Narrow"/>
                <a:cs typeface="Arial Narrow"/>
              </a:rPr>
              <a:t>a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spc="1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para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cad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paquete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que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entr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ruteador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La</a:t>
            </a:r>
            <a:r>
              <a:rPr dirty="0" sz="2800" spc="229" b="1">
                <a:latin typeface="Arial Narrow"/>
                <a:cs typeface="Arial Narrow"/>
              </a:rPr>
              <a:t> 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ac</a:t>
            </a:r>
            <a:r>
              <a:rPr dirty="0" sz="2800" spc="-25" b="1">
                <a:solidFill>
                  <a:srgbClr val="006FC0"/>
                </a:solidFill>
                <a:latin typeface="Arial Narrow"/>
                <a:cs typeface="Arial Narrow"/>
              </a:rPr>
              <a:t>c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ión</a:t>
            </a:r>
            <a:r>
              <a:rPr dirty="0" sz="2800" spc="24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qu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229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2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</a:t>
            </a:r>
            <a:r>
              <a:rPr dirty="0" sz="2800" spc="-30" b="1">
                <a:latin typeface="Arial Narrow"/>
                <a:cs typeface="Arial Narrow"/>
              </a:rPr>
              <a:t>e</a:t>
            </a:r>
            <a:r>
              <a:rPr dirty="0" sz="2800" spc="-20" b="1">
                <a:latin typeface="Arial Narrow"/>
                <a:cs typeface="Arial Narrow"/>
              </a:rPr>
              <a:t>ado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spc="23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to</a:t>
            </a:r>
            <a:r>
              <a:rPr dirty="0" sz="2800" spc="-20" b="1">
                <a:latin typeface="Arial Narrow"/>
                <a:cs typeface="Arial Narrow"/>
              </a:rPr>
              <a:t>m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22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sobr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23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cad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229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paquete</a:t>
            </a:r>
            <a:r>
              <a:rPr dirty="0" sz="2800" spc="-15" b="1">
                <a:latin typeface="Arial Narrow"/>
                <a:cs typeface="Arial Narrow"/>
              </a:rPr>
              <a:t> puede</a:t>
            </a:r>
            <a:r>
              <a:rPr dirty="0" sz="2800" spc="25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esta</a:t>
            </a:r>
            <a:r>
              <a:rPr dirty="0" sz="2800" spc="-10" b="1">
                <a:latin typeface="Arial Narrow"/>
                <a:cs typeface="Arial Narrow"/>
              </a:rPr>
              <a:t>r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basada</a:t>
            </a:r>
            <a:r>
              <a:rPr dirty="0" sz="2800" spc="254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e</a:t>
            </a:r>
            <a:r>
              <a:rPr dirty="0" sz="2800" spc="-15" b="1">
                <a:latin typeface="Arial Narrow"/>
                <a:cs typeface="Arial Narrow"/>
              </a:rPr>
              <a:t>n</a:t>
            </a:r>
            <a:r>
              <a:rPr dirty="0" sz="2800" spc="25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</a:t>
            </a:r>
            <a:r>
              <a:rPr dirty="0" sz="2800" spc="-15" b="1">
                <a:latin typeface="Arial Narrow"/>
                <a:cs typeface="Arial Narrow"/>
              </a:rPr>
              <a:t>a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direc</a:t>
            </a:r>
            <a:r>
              <a:rPr dirty="0" sz="2800" spc="-5" b="1">
                <a:solidFill>
                  <a:srgbClr val="006FC0"/>
                </a:solidFill>
                <a:latin typeface="Arial Narrow"/>
                <a:cs typeface="Arial Narrow"/>
              </a:rPr>
              <a:t>c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ión</a:t>
            </a:r>
            <a:r>
              <a:rPr dirty="0" sz="2800" spc="254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P</a:t>
            </a:r>
            <a:r>
              <a:rPr dirty="0" sz="2800" spc="22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del</a:t>
            </a:r>
            <a:r>
              <a:rPr dirty="0" sz="2800" spc="26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origen</a:t>
            </a:r>
            <a:r>
              <a:rPr dirty="0" sz="2800" spc="-10" b="1">
                <a:latin typeface="Arial Narrow"/>
                <a:cs typeface="Arial Narrow"/>
              </a:rPr>
              <a:t>,</a:t>
            </a:r>
            <a:r>
              <a:rPr dirty="0" sz="2800" spc="25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la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direc</a:t>
            </a:r>
            <a:r>
              <a:rPr dirty="0" sz="2800" spc="-30" b="1">
                <a:solidFill>
                  <a:srgbClr val="006FC0"/>
                </a:solidFill>
                <a:latin typeface="Arial Narrow"/>
                <a:cs typeface="Arial Narrow"/>
              </a:rPr>
              <a:t>c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ión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4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I</a:t>
            </a:r>
            <a:r>
              <a:rPr dirty="0" sz="2800" spc="-20" b="1">
                <a:solidFill>
                  <a:srgbClr val="006FC0"/>
                </a:solidFill>
                <a:latin typeface="Arial Narrow"/>
                <a:cs typeface="Arial Narrow"/>
              </a:rPr>
              <a:t>P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del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5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des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in</a:t>
            </a:r>
            <a:r>
              <a:rPr dirty="0" sz="2800" spc="-10" b="1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dirty="0" sz="2800" spc="-10" b="1">
                <a:latin typeface="Arial Narrow"/>
                <a:cs typeface="Arial Narrow"/>
              </a:rPr>
              <a:t>,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4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40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p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r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t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oc</a:t>
            </a:r>
            <a:r>
              <a:rPr dirty="0" sz="2800" spc="-10" b="1">
                <a:solidFill>
                  <a:srgbClr val="006FC0"/>
                </a:solidFill>
                <a:latin typeface="Arial Narrow"/>
                <a:cs typeface="Arial Narrow"/>
              </a:rPr>
              <a:t>o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lo</a:t>
            </a:r>
            <a:r>
              <a:rPr dirty="0" sz="280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35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3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50" b="1">
                <a:latin typeface="Arial Narrow"/>
                <a:cs typeface="Arial Narrow"/>
              </a:rPr>
              <a:t> </a:t>
            </a:r>
            <a:r>
              <a:rPr dirty="0" sz="2800" spc="-15" b="1">
                <a:solidFill>
                  <a:srgbClr val="006FC0"/>
                </a:solidFill>
                <a:latin typeface="Arial Narrow"/>
                <a:cs typeface="Arial Narrow"/>
              </a:rPr>
              <a:t>puerto</a:t>
            </a:r>
            <a:r>
              <a:rPr dirty="0" sz="2800" spc="-10" b="1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utiliz</a:t>
            </a:r>
            <a:r>
              <a:rPr dirty="0" sz="2800" spc="-20" b="1">
                <a:latin typeface="Arial Narrow"/>
                <a:cs typeface="Arial Narrow"/>
              </a:rPr>
              <a:t>ad</a:t>
            </a:r>
            <a:r>
              <a:rPr dirty="0" sz="2800" spc="-10" b="1">
                <a:latin typeface="Arial Narrow"/>
                <a:cs typeface="Arial Narrow"/>
              </a:rPr>
              <a:t>o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"/>
              </a:spcBef>
            </a:pPr>
            <a:endParaRPr sz="34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00000"/>
              </a:lnSpc>
            </a:pPr>
            <a:r>
              <a:rPr dirty="0" sz="2800" spc="-15" b="1">
                <a:latin typeface="Arial Narrow"/>
                <a:cs typeface="Arial Narrow"/>
              </a:rPr>
              <a:t>Las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listas</a:t>
            </a:r>
            <a:r>
              <a:rPr dirty="0" sz="2800" spc="25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d</a:t>
            </a:r>
            <a:r>
              <a:rPr dirty="0" sz="2800" spc="-15" b="1">
                <a:latin typeface="Arial Narrow"/>
                <a:cs typeface="Arial Narrow"/>
              </a:rPr>
              <a:t>e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contro</a:t>
            </a:r>
            <a:r>
              <a:rPr dirty="0" sz="2800" spc="-10" b="1">
                <a:latin typeface="Arial Narrow"/>
                <a:cs typeface="Arial Narrow"/>
              </a:rPr>
              <a:t>l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24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acces</a:t>
            </a:r>
            <a:r>
              <a:rPr dirty="0" sz="2800" spc="-15" b="1">
                <a:latin typeface="Arial Narrow"/>
                <a:cs typeface="Arial Narrow"/>
              </a:rPr>
              <a:t>o</a:t>
            </a:r>
            <a:r>
              <a:rPr dirty="0" sz="2800" spc="26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permiten</a:t>
            </a:r>
            <a:r>
              <a:rPr dirty="0" sz="2800" spc="250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estable</a:t>
            </a:r>
            <a:r>
              <a:rPr dirty="0" sz="2800" spc="-25" b="1">
                <a:latin typeface="Arial Narrow"/>
                <a:cs typeface="Arial Narrow"/>
              </a:rPr>
              <a:t>c</a:t>
            </a:r>
            <a:r>
              <a:rPr dirty="0" sz="2800" spc="-20" b="1">
                <a:latin typeface="Arial Narrow"/>
                <a:cs typeface="Arial Narrow"/>
              </a:rPr>
              <a:t>er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un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nivel</a:t>
            </a:r>
            <a:r>
              <a:rPr dirty="0" sz="280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20" b="1">
                <a:latin typeface="Arial Narrow"/>
                <a:cs typeface="Arial Narrow"/>
              </a:rPr>
              <a:t>segurida</a:t>
            </a:r>
            <a:r>
              <a:rPr dirty="0" sz="2800" spc="-15" b="1">
                <a:latin typeface="Arial Narrow"/>
                <a:cs typeface="Arial Narrow"/>
              </a:rPr>
              <a:t>d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básico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dentro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del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spc="-15" b="1">
                <a:latin typeface="Arial Narrow"/>
                <a:cs typeface="Arial Narrow"/>
              </a:rPr>
              <a:t>ruteado</a:t>
            </a:r>
            <a:r>
              <a:rPr dirty="0" sz="2800" spc="-135" b="1">
                <a:latin typeface="Arial Narrow"/>
                <a:cs typeface="Arial Narrow"/>
              </a:rPr>
              <a:t>r</a:t>
            </a:r>
            <a:r>
              <a:rPr dirty="0" sz="2800" spc="-10" b="1">
                <a:latin typeface="Arial Narrow"/>
                <a:cs typeface="Arial Narrow"/>
              </a:rPr>
              <a:t>.</a:t>
            </a:r>
            <a:endParaRPr sz="2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22985">
              <a:lnSpc>
                <a:spcPct val="100000"/>
              </a:lnSpc>
            </a:pPr>
            <a:r>
              <a:rPr dirty="0"/>
              <a:t>Listas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c</a:t>
            </a:r>
            <a:r>
              <a:rPr dirty="0" spc="-15"/>
              <a:t>o</a:t>
            </a:r>
            <a:r>
              <a:rPr dirty="0" spc="-15"/>
              <a:t>ntrol</a:t>
            </a:r>
            <a:r>
              <a:rPr dirty="0"/>
              <a:t> de</a:t>
            </a:r>
            <a:r>
              <a:rPr dirty="0" spc="-5"/>
              <a:t> a</a:t>
            </a:r>
            <a:r>
              <a:rPr dirty="0" spc="5"/>
              <a:t>c</a:t>
            </a:r>
            <a:r>
              <a:rPr dirty="0" spc="-5"/>
              <a:t>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794" y="1462040"/>
            <a:ext cx="7039609" cy="3795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2800" spc="-20" b="1" u="heavy">
                <a:latin typeface="Times New Roman"/>
                <a:cs typeface="Times New Roman"/>
              </a:rPr>
              <a:t>¿C</a:t>
            </a:r>
            <a:r>
              <a:rPr dirty="0" sz="2800" spc="-15" b="1" u="heavy">
                <a:latin typeface="Times New Roman"/>
                <a:cs typeface="Times New Roman"/>
              </a:rPr>
              <a:t>u</a:t>
            </a:r>
            <a:r>
              <a:rPr dirty="0" sz="2800" spc="-15" b="1" u="heavy">
                <a:latin typeface="Times New Roman"/>
                <a:cs typeface="Times New Roman"/>
              </a:rPr>
              <a:t>á</a:t>
            </a:r>
            <a:r>
              <a:rPr dirty="0" sz="2800" spc="-15" b="1" u="heavy">
                <a:latin typeface="Times New Roman"/>
                <a:cs typeface="Times New Roman"/>
              </a:rPr>
              <a:t>n</a:t>
            </a:r>
            <a:r>
              <a:rPr dirty="0" sz="2800" spc="-15" b="1" u="heavy">
                <a:latin typeface="Times New Roman"/>
                <a:cs typeface="Times New Roman"/>
              </a:rPr>
              <a:t>do</a:t>
            </a:r>
            <a:r>
              <a:rPr dirty="0" sz="2800" b="1" u="heavy">
                <a:latin typeface="Times New Roman"/>
                <a:cs typeface="Times New Roman"/>
              </a:rPr>
              <a:t> </a:t>
            </a:r>
            <a:r>
              <a:rPr dirty="0" sz="2800" spc="-20" b="1" u="heavy">
                <a:latin typeface="Times New Roman"/>
                <a:cs typeface="Times New Roman"/>
              </a:rPr>
              <a:t>u</a:t>
            </a:r>
            <a:r>
              <a:rPr dirty="0" sz="2800" spc="-5" b="1" u="heavy">
                <a:latin typeface="Times New Roman"/>
                <a:cs typeface="Times New Roman"/>
              </a:rPr>
              <a:t>t</a:t>
            </a:r>
            <a:r>
              <a:rPr dirty="0" sz="2800" spc="-10" b="1" u="heavy">
                <a:latin typeface="Times New Roman"/>
                <a:cs typeface="Times New Roman"/>
              </a:rPr>
              <a:t>ili</a:t>
            </a:r>
            <a:r>
              <a:rPr dirty="0" sz="2800" spc="-40" b="1" u="heavy">
                <a:latin typeface="Times New Roman"/>
                <a:cs typeface="Times New Roman"/>
              </a:rPr>
              <a:t>z</a:t>
            </a:r>
            <a:r>
              <a:rPr dirty="0" sz="2800" spc="-15" b="1" u="heavy">
                <a:latin typeface="Times New Roman"/>
                <a:cs typeface="Times New Roman"/>
              </a:rPr>
              <a:t>ar</a:t>
            </a:r>
            <a:r>
              <a:rPr dirty="0" sz="2800" spc="-55" b="1" u="heavy">
                <a:latin typeface="Times New Roman"/>
                <a:cs typeface="Times New Roman"/>
              </a:rPr>
              <a:t> </a:t>
            </a:r>
            <a:r>
              <a:rPr dirty="0" sz="2800" spc="-15" b="1" u="heavy">
                <a:latin typeface="Times New Roman"/>
                <a:cs typeface="Times New Roman"/>
              </a:rPr>
              <a:t>List</a:t>
            </a:r>
            <a:r>
              <a:rPr dirty="0" sz="2800" spc="-5" b="1" u="heavy">
                <a:latin typeface="Times New Roman"/>
                <a:cs typeface="Times New Roman"/>
              </a:rPr>
              <a:t>a</a:t>
            </a:r>
            <a:r>
              <a:rPr dirty="0" sz="2800" spc="-15" b="1" u="heavy">
                <a:latin typeface="Times New Roman"/>
                <a:cs typeface="Times New Roman"/>
              </a:rPr>
              <a:t>s</a:t>
            </a:r>
            <a:r>
              <a:rPr dirty="0" sz="2800" spc="-25" b="1" u="heavy">
                <a:latin typeface="Times New Roman"/>
                <a:cs typeface="Times New Roman"/>
              </a:rPr>
              <a:t> </a:t>
            </a:r>
            <a:r>
              <a:rPr dirty="0" sz="2800" spc="-15" b="1" u="heavy">
                <a:latin typeface="Times New Roman"/>
                <a:cs typeface="Times New Roman"/>
              </a:rPr>
              <a:t>de</a:t>
            </a:r>
            <a:r>
              <a:rPr dirty="0" sz="2800" spc="-5" b="1" u="heavy">
                <a:latin typeface="Times New Roman"/>
                <a:cs typeface="Times New Roman"/>
              </a:rPr>
              <a:t> </a:t>
            </a:r>
            <a:r>
              <a:rPr dirty="0" sz="2800" spc="-20" b="1" u="heavy">
                <a:latin typeface="Times New Roman"/>
                <a:cs typeface="Times New Roman"/>
              </a:rPr>
              <a:t>Co</a:t>
            </a:r>
            <a:r>
              <a:rPr dirty="0" sz="2800" spc="-15" b="1" u="heavy">
                <a:latin typeface="Times New Roman"/>
                <a:cs typeface="Times New Roman"/>
              </a:rPr>
              <a:t>n</a:t>
            </a:r>
            <a:r>
              <a:rPr dirty="0" sz="2800" spc="-10" b="1" u="heavy">
                <a:latin typeface="Times New Roman"/>
                <a:cs typeface="Times New Roman"/>
              </a:rPr>
              <a:t>t</a:t>
            </a:r>
            <a:r>
              <a:rPr dirty="0" sz="2800" spc="-65" b="1" u="heavy">
                <a:latin typeface="Times New Roman"/>
                <a:cs typeface="Times New Roman"/>
              </a:rPr>
              <a:t>r</a:t>
            </a:r>
            <a:r>
              <a:rPr dirty="0" sz="2800" spc="-15" b="1" u="heavy">
                <a:latin typeface="Times New Roman"/>
                <a:cs typeface="Times New Roman"/>
              </a:rPr>
              <a:t>ol</a:t>
            </a:r>
            <a:r>
              <a:rPr dirty="0" sz="2800" spc="-5" b="1" u="heavy">
                <a:latin typeface="Times New Roman"/>
                <a:cs typeface="Times New Roman"/>
              </a:rPr>
              <a:t> </a:t>
            </a:r>
            <a:r>
              <a:rPr dirty="0" sz="2800" spc="-15" b="1" u="heavy">
                <a:latin typeface="Times New Roman"/>
                <a:cs typeface="Times New Roman"/>
              </a:rPr>
              <a:t>de</a:t>
            </a:r>
            <a:r>
              <a:rPr dirty="0" sz="2800" spc="-165" b="1" u="heavy">
                <a:latin typeface="Times New Roman"/>
                <a:cs typeface="Times New Roman"/>
              </a:rPr>
              <a:t> </a:t>
            </a:r>
            <a:r>
              <a:rPr dirty="0" sz="2800" spc="-20" b="1" u="heavy">
                <a:latin typeface="Times New Roman"/>
                <a:cs typeface="Times New Roman"/>
              </a:rPr>
              <a:t>Ac</a:t>
            </a:r>
            <a:r>
              <a:rPr dirty="0" sz="2800" spc="-30" b="1" u="heavy">
                <a:latin typeface="Times New Roman"/>
                <a:cs typeface="Times New Roman"/>
              </a:rPr>
              <a:t>c</a:t>
            </a:r>
            <a:r>
              <a:rPr dirty="0" sz="2800" spc="-15" b="1" u="heavy">
                <a:latin typeface="Times New Roman"/>
                <a:cs typeface="Times New Roman"/>
              </a:rPr>
              <a:t>eso?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93700" marR="40640">
              <a:lnSpc>
                <a:spcPct val="100000"/>
              </a:lnSpc>
              <a:spcBef>
                <a:spcPts val="1820"/>
              </a:spcBef>
              <a:buFont typeface="Times New Roman"/>
              <a:buChar char="•"/>
              <a:tabLst>
                <a:tab pos="605790" algn="l"/>
              </a:tabLst>
            </a:pPr>
            <a:r>
              <a:rPr dirty="0" sz="2800" spc="-20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itar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tráf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co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la</a:t>
            </a:r>
            <a:r>
              <a:rPr dirty="0" sz="2800" spc="25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red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5">
                <a:latin typeface="Times New Roman"/>
                <a:cs typeface="Times New Roman"/>
              </a:rPr>
              <a:t>cre</a:t>
            </a:r>
            <a:r>
              <a:rPr dirty="0" sz="2800" spc="-50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ent</a:t>
            </a:r>
            <a:r>
              <a:rPr dirty="0" sz="2800" spc="-1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r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el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dese</a:t>
            </a:r>
            <a:r>
              <a:rPr dirty="0" sz="2800" spc="-45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peño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680"/>
              </a:spcBef>
            </a:pPr>
            <a:r>
              <a:rPr dirty="0" sz="2800" spc="-20">
                <a:latin typeface="Times New Roman"/>
                <a:cs typeface="Times New Roman"/>
              </a:rPr>
              <a:t>•</a:t>
            </a:r>
            <a:r>
              <a:rPr dirty="0" sz="2800" spc="-20">
                <a:latin typeface="Times New Roman"/>
                <a:cs typeface="Times New Roman"/>
              </a:rPr>
              <a:t>S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 spc="-10">
                <a:latin typeface="Times New Roman"/>
                <a:cs typeface="Times New Roman"/>
              </a:rPr>
              <a:t>i</a:t>
            </a:r>
            <a:r>
              <a:rPr dirty="0" sz="2800" spc="-10">
                <a:latin typeface="Times New Roman"/>
                <a:cs typeface="Times New Roman"/>
              </a:rPr>
              <a:t>n</a:t>
            </a:r>
            <a:r>
              <a:rPr dirty="0" sz="2800" spc="-10">
                <a:latin typeface="Times New Roman"/>
                <a:cs typeface="Times New Roman"/>
              </a:rPr>
              <a:t>is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5">
                <a:latin typeface="Times New Roman"/>
                <a:cs typeface="Times New Roman"/>
              </a:rPr>
              <a:t>rar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40">
                <a:latin typeface="Times New Roman"/>
                <a:cs typeface="Times New Roman"/>
              </a:rPr>
              <a:t>m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30">
                <a:latin typeface="Times New Roman"/>
                <a:cs typeface="Times New Roman"/>
              </a:rPr>
              <a:t>c</a:t>
            </a:r>
            <a:r>
              <a:rPr dirty="0" sz="2800" spc="-15">
                <a:latin typeface="Times New Roman"/>
                <a:cs typeface="Times New Roman"/>
              </a:rPr>
              <a:t>anismos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con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Times New Roman"/>
                <a:cs typeface="Times New Roman"/>
              </a:rPr>
              <a:t>r</a:t>
            </a:r>
            <a:r>
              <a:rPr dirty="0" sz="2800" spc="-10">
                <a:latin typeface="Times New Roman"/>
                <a:cs typeface="Times New Roman"/>
              </a:rPr>
              <a:t>o</a:t>
            </a:r>
            <a:r>
              <a:rPr dirty="0" sz="2800" spc="-10">
                <a:latin typeface="Times New Roman"/>
                <a:cs typeface="Times New Roman"/>
              </a:rPr>
              <a:t>l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fl</a:t>
            </a:r>
            <a:r>
              <a:rPr dirty="0" sz="2800" spc="-5">
                <a:latin typeface="Times New Roman"/>
                <a:cs typeface="Times New Roman"/>
              </a:rPr>
              <a:t>u</a:t>
            </a:r>
            <a:r>
              <a:rPr dirty="0" sz="2800" spc="-15">
                <a:latin typeface="Times New Roman"/>
                <a:cs typeface="Times New Roman"/>
              </a:rPr>
              <a:t>jo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680"/>
              </a:spcBef>
            </a:pPr>
            <a:r>
              <a:rPr dirty="0" sz="2800" spc="-20">
                <a:latin typeface="Times New Roman"/>
                <a:cs typeface="Times New Roman"/>
              </a:rPr>
              <a:t>•</a:t>
            </a:r>
            <a:r>
              <a:rPr dirty="0" sz="2800" spc="-20">
                <a:latin typeface="Times New Roman"/>
                <a:cs typeface="Times New Roman"/>
              </a:rPr>
              <a:t>Ne</a:t>
            </a:r>
            <a:r>
              <a:rPr dirty="0" sz="2800" spc="-30">
                <a:latin typeface="Times New Roman"/>
                <a:cs typeface="Times New Roman"/>
              </a:rPr>
              <a:t>c</a:t>
            </a:r>
            <a:r>
              <a:rPr dirty="0" sz="2800" spc="-15">
                <a:latin typeface="Times New Roman"/>
                <a:cs typeface="Times New Roman"/>
              </a:rPr>
              <a:t>esidad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con</a:t>
            </a:r>
            <a:r>
              <a:rPr dirty="0" sz="2800" spc="-5">
                <a:latin typeface="Times New Roman"/>
                <a:cs typeface="Times New Roman"/>
              </a:rPr>
              <a:t>t</a:t>
            </a:r>
            <a:r>
              <a:rPr dirty="0" sz="2800" spc="-10">
                <a:latin typeface="Times New Roman"/>
                <a:cs typeface="Times New Roman"/>
              </a:rPr>
              <a:t>r</a:t>
            </a:r>
            <a:r>
              <a:rPr dirty="0" sz="2800" spc="-10">
                <a:latin typeface="Times New Roman"/>
                <a:cs typeface="Times New Roman"/>
              </a:rPr>
              <a:t>o</a:t>
            </a:r>
            <a:r>
              <a:rPr dirty="0" sz="2800" spc="-15">
                <a:latin typeface="Times New Roman"/>
                <a:cs typeface="Times New Roman"/>
              </a:rPr>
              <a:t>les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básicos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seg</a:t>
            </a:r>
            <a:r>
              <a:rPr dirty="0" sz="2800" spc="-10">
                <a:latin typeface="Times New Roman"/>
                <a:cs typeface="Times New Roman"/>
              </a:rPr>
              <a:t>u</a:t>
            </a:r>
            <a:r>
              <a:rPr dirty="0" sz="2800" spc="-10">
                <a:latin typeface="Times New Roman"/>
                <a:cs typeface="Times New Roman"/>
              </a:rPr>
              <a:t>ri</a:t>
            </a:r>
            <a:r>
              <a:rPr dirty="0" sz="2800" spc="-5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ad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680"/>
              </a:spcBef>
            </a:pPr>
            <a:r>
              <a:rPr dirty="0" sz="2800" spc="-20">
                <a:latin typeface="Times New Roman"/>
                <a:cs typeface="Times New Roman"/>
              </a:rPr>
              <a:t>•</a:t>
            </a:r>
            <a:r>
              <a:rPr dirty="0" sz="2800" spc="-15">
                <a:latin typeface="Times New Roman"/>
                <a:cs typeface="Times New Roman"/>
              </a:rPr>
              <a:t>Blo</a:t>
            </a:r>
            <a:r>
              <a:rPr dirty="0" sz="2800" spc="-10">
                <a:latin typeface="Times New Roman"/>
                <a:cs typeface="Times New Roman"/>
              </a:rPr>
              <a:t>q</a:t>
            </a:r>
            <a:r>
              <a:rPr dirty="0" sz="2800" spc="-15">
                <a:latin typeface="Times New Roman"/>
                <a:cs typeface="Times New Roman"/>
              </a:rPr>
              <a:t>uear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5">
                <a:latin typeface="Times New Roman"/>
                <a:cs typeface="Times New Roman"/>
              </a:rPr>
              <a:t>alg</a:t>
            </a:r>
            <a:r>
              <a:rPr dirty="0" sz="2800" spc="-10">
                <a:latin typeface="Times New Roman"/>
                <a:cs typeface="Times New Roman"/>
              </a:rPr>
              <a:t>ú</a:t>
            </a:r>
            <a:r>
              <a:rPr dirty="0" sz="2800" spc="-15">
                <a:latin typeface="Times New Roman"/>
                <a:cs typeface="Times New Roman"/>
              </a:rPr>
              <a:t>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</a:t>
            </a:r>
            <a:r>
              <a:rPr dirty="0" sz="2800" spc="-10">
                <a:latin typeface="Times New Roman"/>
                <a:cs typeface="Times New Roman"/>
              </a:rPr>
              <a:t>p</a:t>
            </a:r>
            <a:r>
              <a:rPr dirty="0" sz="2800" spc="-15">
                <a:latin typeface="Times New Roman"/>
                <a:cs typeface="Times New Roman"/>
              </a:rPr>
              <a:t>o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</a:t>
            </a:r>
            <a:r>
              <a:rPr dirty="0" sz="2800" spc="-15">
                <a:latin typeface="Times New Roman"/>
                <a:cs typeface="Times New Roman"/>
              </a:rPr>
              <a:t>e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tráf</a:t>
            </a:r>
            <a:r>
              <a:rPr dirty="0" sz="2800" spc="-5">
                <a:latin typeface="Times New Roman"/>
                <a:cs typeface="Times New Roman"/>
              </a:rPr>
              <a:t>i</a:t>
            </a:r>
            <a:r>
              <a:rPr dirty="0" sz="2800" spc="-15">
                <a:latin typeface="Times New Roman"/>
                <a:cs typeface="Times New Roman"/>
              </a:rPr>
              <a:t>co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José Oscar Hernández Pérez</dc:creator>
  <dc:title>Presentación de PowerPoint</dc:title>
  <dcterms:created xsi:type="dcterms:W3CDTF">2021-04-11T15:54:36Z</dcterms:created>
  <dcterms:modified xsi:type="dcterms:W3CDTF">2021-04-11T15:54:36Z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LastSaved">
    <vt:filetime>2021-04-11T00:00:00Z</vt:filetime>
  </property>
</Properties>
</file>