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461" r:id="rId3"/>
    <p:sldId id="303" r:id="rId4"/>
    <p:sldId id="277" r:id="rId5"/>
    <p:sldId id="261" r:id="rId6"/>
    <p:sldId id="275" r:id="rId7"/>
    <p:sldId id="462" r:id="rId8"/>
    <p:sldId id="278" r:id="rId9"/>
    <p:sldId id="270" r:id="rId10"/>
    <p:sldId id="279" r:id="rId11"/>
    <p:sldId id="281" r:id="rId12"/>
    <p:sldId id="282" r:id="rId13"/>
    <p:sldId id="304" r:id="rId14"/>
    <p:sldId id="463" r:id="rId15"/>
    <p:sldId id="464" r:id="rId16"/>
    <p:sldId id="305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2819" autoAdjust="0"/>
  </p:normalViewPr>
  <p:slideViewPr>
    <p:cSldViewPr>
      <p:cViewPr varScale="1">
        <p:scale>
          <a:sx n="68" d="100"/>
          <a:sy n="68" d="100"/>
        </p:scale>
        <p:origin x="116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01/04/2024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7670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98361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867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7235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9905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01/04/2024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5616" y="2276872"/>
            <a:ext cx="6512768" cy="7920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Direccionamiento IPv4</a:t>
            </a:r>
            <a:endParaRPr lang="es-MX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B08534-A09F-1500-A8A9-F7AE711BF2D0}"/>
              </a:ext>
            </a:extLst>
          </p:cNvPr>
          <p:cNvSpPr txBox="1">
            <a:spLocks/>
          </p:cNvSpPr>
          <p:nvPr/>
        </p:nvSpPr>
        <p:spPr>
          <a:xfrm>
            <a:off x="802556" y="444008"/>
            <a:ext cx="76578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3003B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Implementación de redes de área amplia</a:t>
            </a:r>
          </a:p>
        </p:txBody>
      </p:sp>
      <p:pic>
        <p:nvPicPr>
          <p:cNvPr id="9" name="Imagen 8" descr="Imagen que contiene dibujo, pelota, azul&#10;&#10;Descripción generada automáticamente">
            <a:extLst>
              <a:ext uri="{FF2B5EF4-FFF2-40B4-BE49-F238E27FC236}">
                <a16:creationId xmlns:a16="http://schemas.microsoft.com/office/drawing/2014/main" id="{5C61F4C1-661C-2AEA-16FD-8FFBD7469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494" y="3140968"/>
            <a:ext cx="457200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Direccionamiento IP v4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42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  <p:sp>
        <p:nvSpPr>
          <p:cNvPr id="8" name="4 Rectángulo">
            <a:extLst>
              <a:ext uri="{FF2B5EF4-FFF2-40B4-BE49-F238E27FC236}">
                <a16:creationId xmlns:a16="http://schemas.microsoft.com/office/drawing/2014/main" id="{98AD5CE1-E8BF-44E3-9819-F86643C6B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6" y="2381119"/>
            <a:ext cx="7775575" cy="83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Direccionamiento IP con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y prefijo de 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449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subneteo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 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ucho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ación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del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ijo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6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sz="20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 nos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lc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laza</a:t>
            </a:r>
            <a:r>
              <a:rPr sz="2000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iento</a:t>
            </a:r>
            <a:r>
              <a:rPr sz="2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entre subredes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nstr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ásca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eto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zado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ra crear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subre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consecue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ia,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65764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576" y="1124744"/>
            <a:ext cx="7653536" cy="1754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</a:t>
            </a:r>
            <a:r>
              <a:rPr lang="es-ES"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máscara de subred </a:t>
            </a: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en notación punto decimal?</a:t>
            </a:r>
          </a:p>
          <a:p>
            <a:pPr marL="12700" marR="5080" algn="just">
              <a:lnSpc>
                <a:spcPct val="150000"/>
              </a:lnSpc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A57D8-F061-44AE-9714-33040293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4119523"/>
            <a:ext cx="4051741" cy="223224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762E2C6-F53E-DB20-39B8-7C4D866D0524}"/>
              </a:ext>
            </a:extLst>
          </p:cNvPr>
          <p:cNvSpPr txBox="1"/>
          <p:nvPr/>
        </p:nvSpPr>
        <p:spPr>
          <a:xfrm>
            <a:off x="679448" y="3189531"/>
            <a:ext cx="7805791" cy="72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2000" b="1" dirty="0">
                <a:solidFill>
                  <a:srgbClr val="FF0000"/>
                </a:solidFill>
              </a:rPr>
              <a:t>Máscara de subred en binario: 11111111.1111111.11111100.00000000</a:t>
            </a:r>
          </a:p>
          <a:p>
            <a:pPr algn="just">
              <a:lnSpc>
                <a:spcPts val="2500"/>
              </a:lnSpc>
            </a:pPr>
            <a:r>
              <a:rPr lang="es-ES" sz="2000" b="1" dirty="0">
                <a:solidFill>
                  <a:srgbClr val="FF0000"/>
                </a:solidFill>
              </a:rPr>
              <a:t>Máscara de subred en decimal : 255.255.252.0</a:t>
            </a:r>
            <a:endParaRPr lang="es-MX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65764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8D5DE06-DEF8-4E6C-91D6-2A5C898AB193}"/>
              </a:ext>
            </a:extLst>
          </p:cNvPr>
          <p:cNvSpPr txBox="1"/>
          <p:nvPr/>
        </p:nvSpPr>
        <p:spPr>
          <a:xfrm>
            <a:off x="631440" y="1139647"/>
            <a:ext cx="7937004" cy="1254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</a:t>
            </a:r>
            <a:r>
              <a:rPr lang="es-ES"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dirección de subred</a:t>
            </a: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MX"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</a:t>
            </a:r>
            <a:r>
              <a:rPr lang="es-MX" sz="2400" b="1" spc="-1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EF0549-B703-A39B-A5D3-28A9D1519B73}"/>
              </a:ext>
            </a:extLst>
          </p:cNvPr>
          <p:cNvSpPr txBox="1"/>
          <p:nvPr/>
        </p:nvSpPr>
        <p:spPr>
          <a:xfrm>
            <a:off x="541666" y="3398355"/>
            <a:ext cx="7992888" cy="179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Dirección IPv4:            10.25.96.2           0001010. 00011001. 01100000. 00000010</a:t>
            </a:r>
          </a:p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Máscara de subred: 255.255.252.0       1111111. 11111111. 11111100. 00000000</a:t>
            </a:r>
          </a:p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                                   ---------------------    ----------------------------------------------------------</a:t>
            </a:r>
          </a:p>
          <a:p>
            <a:pPr algn="just">
              <a:lnSpc>
                <a:spcPts val="2500"/>
              </a:lnSpc>
            </a:pPr>
            <a:r>
              <a:rPr lang="es-ES" b="1" dirty="0"/>
              <a:t>Dirección de subred:   10.25.96.0          0001010. 00011001. 01100000. 00000000</a:t>
            </a:r>
          </a:p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endParaRPr lang="es-MX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975D76A2-3D27-80A5-D26B-F3B88B1E6718}"/>
              </a:ext>
            </a:extLst>
          </p:cNvPr>
          <p:cNvSpPr txBox="1"/>
          <p:nvPr/>
        </p:nvSpPr>
        <p:spPr>
          <a:xfrm>
            <a:off x="597550" y="2924944"/>
            <a:ext cx="746895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b="1" dirty="0">
                <a:solidFill>
                  <a:srgbClr val="FF0000"/>
                </a:solidFill>
                <a:cs typeface="Times New Roman"/>
              </a:rPr>
              <a:t>Dirección de subred: </a:t>
            </a:r>
            <a:r>
              <a:rPr lang="es-ES" dirty="0">
                <a:solidFill>
                  <a:srgbClr val="FF0000"/>
                </a:solidFill>
                <a:cs typeface="Times New Roman"/>
              </a:rPr>
              <a:t>Realizar un </a:t>
            </a:r>
            <a:r>
              <a:rPr lang="es-ES" b="1" dirty="0">
                <a:solidFill>
                  <a:srgbClr val="FF0000"/>
                </a:solidFill>
                <a:cs typeface="Times New Roman"/>
              </a:rPr>
              <a:t>and</a:t>
            </a:r>
            <a:r>
              <a:rPr lang="es-ES" dirty="0">
                <a:solidFill>
                  <a:srgbClr val="FF0000"/>
                </a:solidFill>
                <a:cs typeface="Times New Roman"/>
              </a:rPr>
              <a:t> binario entre la IP y la máscara de subred.</a:t>
            </a:r>
            <a:endParaRPr dirty="0">
              <a:solidFill>
                <a:srgbClr val="FF0000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872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65764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8D5DE06-DEF8-4E6C-91D6-2A5C898AB193}"/>
              </a:ext>
            </a:extLst>
          </p:cNvPr>
          <p:cNvSpPr txBox="1"/>
          <p:nvPr/>
        </p:nvSpPr>
        <p:spPr>
          <a:xfrm>
            <a:off x="576229" y="949325"/>
            <a:ext cx="7867510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</a:t>
            </a:r>
            <a:r>
              <a:rPr lang="es-ES"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dirección de broadcast</a:t>
            </a: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s-MX"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MX"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</a:t>
            </a:r>
            <a:r>
              <a:rPr lang="es-MX" sz="2400" b="1" spc="-1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EB4948F-9B79-DCD0-7ABC-D58D168C43CA}"/>
              </a:ext>
            </a:extLst>
          </p:cNvPr>
          <p:cNvSpPr txBox="1"/>
          <p:nvPr/>
        </p:nvSpPr>
        <p:spPr>
          <a:xfrm>
            <a:off x="827584" y="4243507"/>
            <a:ext cx="5722250" cy="1676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Byte crítico: </a:t>
            </a:r>
            <a:r>
              <a:rPr lang="es-ES" b="1" dirty="0"/>
              <a:t>255.255.</a:t>
            </a:r>
            <a:r>
              <a:rPr lang="es-ES" b="1" dirty="0">
                <a:solidFill>
                  <a:srgbClr val="FF0000"/>
                </a:solidFill>
              </a:rPr>
              <a:t>252</a:t>
            </a:r>
            <a:r>
              <a:rPr lang="es-ES" b="1" dirty="0"/>
              <a:t>.0      </a:t>
            </a:r>
          </a:p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Desplazamiento en el byte crítico: </a:t>
            </a:r>
            <a:r>
              <a:rPr lang="es-ES" b="1" dirty="0"/>
              <a:t>256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/>
              <a:t>– 252 = </a:t>
            </a:r>
            <a:r>
              <a:rPr lang="es-ES" b="1" dirty="0">
                <a:solidFill>
                  <a:srgbClr val="FF0000"/>
                </a:solidFill>
              </a:rPr>
              <a:t>4</a:t>
            </a:r>
          </a:p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Dirección de subred:                      10. 25. 96. 0 </a:t>
            </a:r>
          </a:p>
          <a:p>
            <a:pPr algn="just">
              <a:lnSpc>
                <a:spcPts val="2500"/>
              </a:lnSpc>
            </a:pPr>
            <a:r>
              <a:rPr lang="es-ES" b="1" dirty="0"/>
              <a:t>Dirección de broadcast:  </a:t>
            </a:r>
            <a:r>
              <a:rPr lang="es-ES" b="1" dirty="0">
                <a:highlight>
                  <a:srgbClr val="FFFF00"/>
                </a:highlight>
              </a:rPr>
              <a:t>10. 25</a:t>
            </a:r>
            <a:r>
              <a:rPr lang="es-ES" b="1" dirty="0"/>
              <a:t>. </a:t>
            </a:r>
            <a:r>
              <a:rPr lang="es-ES" b="1" dirty="0">
                <a:highlight>
                  <a:srgbClr val="00FFFF"/>
                </a:highlight>
              </a:rPr>
              <a:t>96 + 3</a:t>
            </a:r>
            <a:r>
              <a:rPr lang="es-ES" b="1" dirty="0"/>
              <a:t>. </a:t>
            </a:r>
            <a:r>
              <a:rPr lang="es-ES" b="1" dirty="0">
                <a:highlight>
                  <a:srgbClr val="00FF00"/>
                </a:highlight>
              </a:rPr>
              <a:t>255</a:t>
            </a:r>
          </a:p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E8F9924F-393E-0FBA-E921-4BCC01A7DF4D}"/>
              </a:ext>
            </a:extLst>
          </p:cNvPr>
          <p:cNvSpPr txBox="1"/>
          <p:nvPr/>
        </p:nvSpPr>
        <p:spPr>
          <a:xfrm>
            <a:off x="574450" y="2308260"/>
            <a:ext cx="8229600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b="1" dirty="0">
                <a:solidFill>
                  <a:srgbClr val="FF0000"/>
                </a:solidFill>
                <a:cs typeface="Times New Roman"/>
              </a:rPr>
              <a:t>Dirección de broadcast: 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highlight>
                  <a:srgbClr val="FFFF00"/>
                </a:highlight>
                <a:cs typeface="Times New Roman"/>
              </a:rPr>
              <a:t>Los valores a la izquierda del </a:t>
            </a:r>
            <a:r>
              <a:rPr lang="es-ES" b="1" dirty="0">
                <a:highlight>
                  <a:srgbClr val="FFFF00"/>
                </a:highlight>
                <a:cs typeface="Times New Roman"/>
              </a:rPr>
              <a:t>byte crítico </a:t>
            </a:r>
            <a:r>
              <a:rPr lang="es-ES" dirty="0">
                <a:highlight>
                  <a:srgbClr val="FFFF00"/>
                </a:highlight>
                <a:cs typeface="Times New Roman"/>
              </a:rPr>
              <a:t>no cambian. 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highlight>
                  <a:srgbClr val="00FFFF"/>
                </a:highlight>
                <a:cs typeface="Times New Roman"/>
              </a:rPr>
              <a:t>Al byte crítico le corresponde el </a:t>
            </a:r>
            <a:r>
              <a:rPr lang="es-ES" b="1" dirty="0">
                <a:highlight>
                  <a:srgbClr val="00FFFF"/>
                </a:highlight>
                <a:cs typeface="Times New Roman"/>
              </a:rPr>
              <a:t>valor inicial del byte crítico +</a:t>
            </a:r>
            <a:r>
              <a:rPr lang="es-ES" dirty="0">
                <a:highlight>
                  <a:srgbClr val="00FFFF"/>
                </a:highlight>
                <a:cs typeface="Times New Roman"/>
              </a:rPr>
              <a:t> (</a:t>
            </a:r>
            <a:r>
              <a:rPr lang="es-ES" b="1" dirty="0">
                <a:highlight>
                  <a:srgbClr val="00FFFF"/>
                </a:highlight>
                <a:cs typeface="Times New Roman"/>
              </a:rPr>
              <a:t>desplazamiento – 1)</a:t>
            </a:r>
          </a:p>
          <a:p>
            <a:pPr marL="355600" marR="7747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highlight>
                  <a:srgbClr val="00FF00"/>
                </a:highlight>
                <a:cs typeface="Times New Roman"/>
              </a:rPr>
              <a:t>Todo lo que se encuentre a la derecha del byte crítico le corresponde el valor numérico de </a:t>
            </a:r>
            <a:r>
              <a:rPr lang="es-ES" b="1" dirty="0">
                <a:highlight>
                  <a:srgbClr val="00FF00"/>
                </a:highlight>
                <a:cs typeface="Times New Roman"/>
              </a:rPr>
              <a:t>255</a:t>
            </a:r>
            <a:r>
              <a:rPr lang="es-ES" dirty="0">
                <a:highlight>
                  <a:srgbClr val="00FF00"/>
                </a:highlight>
                <a:cs typeface="Times New Roman"/>
              </a:rPr>
              <a:t>. </a:t>
            </a:r>
            <a:endParaRPr dirty="0">
              <a:highlight>
                <a:srgbClr val="00FFFF"/>
              </a:highlight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492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094404"/>
              </p:ext>
            </p:extLst>
          </p:nvPr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>
                          <a:latin typeface="+mn-lt"/>
                          <a:cs typeface="Times New Roman"/>
                        </a:rPr>
                        <a:t>255.255.1110 0000.0</a:t>
                      </a:r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Máscaras de subred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5472608" cy="2340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2606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A9D2FF2-E471-4BB3-B671-8A4A1EA4B551}"/>
              </a:ext>
            </a:extLst>
          </p:cNvPr>
          <p:cNvGraphicFramePr>
            <a:graphicFrameLocks noGrp="1"/>
          </p:cNvGraphicFramePr>
          <p:nvPr/>
        </p:nvGraphicFramePr>
        <p:xfrm>
          <a:off x="6265437" y="2167718"/>
          <a:ext cx="1834955" cy="562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562865"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16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1600" dirty="0">
                        <a:solidFill>
                          <a:srgbClr val="FF000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571001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5B1688EE-BCE1-428A-8728-936AF6573562}"/>
              </a:ext>
            </a:extLst>
          </p:cNvPr>
          <p:cNvGraphicFramePr>
            <a:graphicFrameLocks noGrp="1"/>
          </p:cNvGraphicFramePr>
          <p:nvPr/>
        </p:nvGraphicFramePr>
        <p:xfrm>
          <a:off x="6265436" y="2990988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498E4EA1-2253-4C58-ABE8-F54C87665BE0}"/>
              </a:ext>
            </a:extLst>
          </p:cNvPr>
          <p:cNvGraphicFramePr>
            <a:graphicFrameLocks noGrp="1"/>
          </p:cNvGraphicFramePr>
          <p:nvPr/>
        </p:nvGraphicFramePr>
        <p:xfrm>
          <a:off x="6264604" y="3482435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C60CB33-F1CE-4345-9AAD-DDFBD5B9E30E}"/>
              </a:ext>
            </a:extLst>
          </p:cNvPr>
          <p:cNvGraphicFramePr>
            <a:graphicFrameLocks noGrp="1"/>
          </p:cNvGraphicFramePr>
          <p:nvPr/>
        </p:nvGraphicFramePr>
        <p:xfrm>
          <a:off x="6265437" y="4065144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3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5D6007-616A-4287-B29E-A3D2168DB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20888"/>
            <a:ext cx="3248025" cy="252412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C7349E8-C914-42B8-9483-F3A528EFC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85" y="1761474"/>
            <a:ext cx="3096344" cy="43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Bytes para Network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C801020-40F2-45B1-84D8-D7B2F061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214" y="1760772"/>
            <a:ext cx="4991265" cy="43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Rango de cada clase en binario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a 13">
            <a:extLst>
              <a:ext uri="{FF2B5EF4-FFF2-40B4-BE49-F238E27FC236}">
                <a16:creationId xmlns:a16="http://schemas.microsoft.com/office/drawing/2014/main" id="{8B1FBD4D-C81A-432F-92E6-26ECB9640382}"/>
              </a:ext>
            </a:extLst>
          </p:cNvPr>
          <p:cNvGraphicFramePr>
            <a:graphicFrameLocks noGrp="1"/>
          </p:cNvGraphicFramePr>
          <p:nvPr/>
        </p:nvGraphicFramePr>
        <p:xfrm>
          <a:off x="4427984" y="2539950"/>
          <a:ext cx="40324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836254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7304507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76334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6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7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57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24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4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24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99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1309640"/>
            <a:ext cx="56737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cs typeface="Times New Roman"/>
              </a:rPr>
              <a:t>Cinco</a:t>
            </a:r>
            <a:r>
              <a:rPr sz="2400" b="1" spc="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clases</a:t>
            </a:r>
            <a:r>
              <a:rPr sz="2400" b="1" spc="-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di</a:t>
            </a:r>
            <a:r>
              <a:rPr sz="2400" b="1" spc="-10" dirty="0">
                <a:cs typeface="Times New Roman"/>
              </a:rPr>
              <a:t>s</a:t>
            </a:r>
            <a:r>
              <a:rPr sz="2400" b="1" spc="-15" dirty="0">
                <a:cs typeface="Times New Roman"/>
              </a:rPr>
              <a:t>eñadas</a:t>
            </a:r>
            <a:r>
              <a:rPr sz="2400" b="1" spc="-10" dirty="0">
                <a:cs typeface="Times New Roman"/>
              </a:rPr>
              <a:t> :</a:t>
            </a:r>
            <a:r>
              <a:rPr sz="2400" b="1" spc="-14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A,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B,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D,</a:t>
            </a:r>
            <a:r>
              <a:rPr sz="2400" b="1" spc="15" dirty="0">
                <a:cs typeface="Times New Roman"/>
              </a:rPr>
              <a:t> </a:t>
            </a:r>
            <a:r>
              <a:rPr sz="2400" b="1" spc="-20" dirty="0">
                <a:cs typeface="Times New Roman"/>
              </a:rPr>
              <a:t>E</a:t>
            </a:r>
            <a:endParaRPr sz="2400" dirty="0"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12954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56141" y="4941168"/>
            <a:ext cx="1773718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Mult</a:t>
            </a:r>
            <a:r>
              <a:rPr sz="2000" b="1" spc="5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cast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 dirty="0"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I</a:t>
            </a:r>
            <a:r>
              <a:rPr sz="2000" b="1" spc="-10" dirty="0">
                <a:cs typeface="Times New Roman"/>
              </a:rPr>
              <a:t>n</a:t>
            </a:r>
            <a:r>
              <a:rPr sz="2000" b="1" dirty="0">
                <a:cs typeface="Times New Roman"/>
              </a:rPr>
              <a:t>vestiga</a:t>
            </a:r>
            <a:r>
              <a:rPr sz="2000" b="1" spc="5" dirty="0">
                <a:cs typeface="Times New Roman"/>
              </a:rPr>
              <a:t>c</a:t>
            </a:r>
            <a:r>
              <a:rPr sz="2000" b="1" dirty="0">
                <a:cs typeface="Times New Roman"/>
              </a:rPr>
              <a:t>ión</a:t>
            </a:r>
            <a:endParaRPr sz="2000" dirty="0"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6650"/>
              </p:ext>
            </p:extLst>
          </p:nvPr>
        </p:nvGraphicFramePr>
        <p:xfrm>
          <a:off x="2190650" y="2010995"/>
          <a:ext cx="5679579" cy="4053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146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88900" indent="-4445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 rese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vados p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o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92710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pa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 identificar Ho</a:t>
                      </a:r>
                      <a:r>
                        <a:rPr sz="2000" b="1" spc="-1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s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ts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Máscara de clase (subred)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A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B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lang="es-ES" sz="20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C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lang="es-ES"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A5E448B3-6A4D-424B-8A7A-7BB678DFA6C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15 CuadroTexto"/>
          <p:cNvSpPr txBox="1">
            <a:spLocks noChangeArrowheads="1"/>
          </p:cNvSpPr>
          <p:nvPr/>
        </p:nvSpPr>
        <p:spPr bwMode="auto">
          <a:xfrm>
            <a:off x="817761" y="1340768"/>
            <a:ext cx="38982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 (Direccionamiento lógico)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3" y="2060848"/>
            <a:ext cx="785812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25037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23" y="1002958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D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 descr="Las direcciones de clase 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71217"/>
            <a:ext cx="2381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1565639"/>
            <a:ext cx="8208912" cy="7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reservadas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(multidifusión). Los datos de la multidifusión no están destinados para un host en particular.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1895" y="2367161"/>
            <a:ext cx="846608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dando una serie de: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2802" y="3374305"/>
            <a:ext cx="8111692" cy="102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resto de los bits se utilizan para identificar el grupo de computadoras al que el mensaje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dirigido.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rango de direcciones IP va de 224.0.0.0 a 239.255.255.255 y no tienen máscara de subred.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5536" y="4996314"/>
            <a:ext cx="8280921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fines experimentales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por lo que las direcciones IP van de 240.0.0.0 a 255.255.255.254 y tampoco tienen máscara de subred.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5537" y="4509120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E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0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1930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6DD0A43D-112C-4A45-8BC3-78D94F341CEF}"/>
              </a:ext>
            </a:extLst>
          </p:cNvPr>
          <p:cNvSpPr txBox="1">
            <a:spLocks noChangeArrowheads="1"/>
          </p:cNvSpPr>
          <p:nvPr/>
        </p:nvSpPr>
        <p:spPr>
          <a:xfrm>
            <a:off x="100525" y="3417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80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35695" y="1543858"/>
            <a:ext cx="583264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perten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27906" y="2614021"/>
          <a:ext cx="4848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172. 16. 0. 0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225. 255. 254. 245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A5025F5-7064-40D8-BCFF-4572274632F8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EF4536-84F0-4343-B7F8-DCAA1B7A2EED}"/>
              </a:ext>
            </a:extLst>
          </p:cNvPr>
          <p:cNvSpPr txBox="1"/>
          <p:nvPr/>
        </p:nvSpPr>
        <p:spPr>
          <a:xfrm>
            <a:off x="2267743" y="56887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 byte nos dice la clase a la que pertenece.</a:t>
            </a:r>
            <a:endParaRPr lang="es-MX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38" y="116632"/>
            <a:ext cx="762254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38" y="1242329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irec</a:t>
            </a:r>
            <a:r>
              <a:rPr sz="2000" b="1" spc="-10" dirty="0">
                <a:cs typeface="Times New Roman"/>
              </a:rPr>
              <a:t>c</a:t>
            </a:r>
            <a:r>
              <a:rPr sz="2000" b="1" dirty="0">
                <a:cs typeface="Times New Roman"/>
              </a:rPr>
              <a:t>i</a:t>
            </a:r>
            <a:r>
              <a:rPr sz="2000" b="1" spc="-10" dirty="0">
                <a:cs typeface="Times New Roman"/>
              </a:rPr>
              <a:t>ó</a:t>
            </a:r>
            <a:r>
              <a:rPr sz="2000" b="1" dirty="0">
                <a:cs typeface="Times New Roman"/>
              </a:rPr>
              <a:t>n </a:t>
            </a:r>
            <a:r>
              <a:rPr sz="2000" b="1" spc="-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broa</a:t>
            </a:r>
            <a:r>
              <a:rPr sz="2000" b="1" spc="-1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cast </a:t>
            </a:r>
            <a:r>
              <a:rPr sz="2000" b="1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highlight>
                  <a:srgbClr val="FFFF00"/>
                </a:highlight>
                <a:cs typeface="Times New Roman"/>
              </a:rPr>
              <a:t>Bytes</a:t>
            </a:r>
            <a:r>
              <a:rPr sz="2000" b="1" spc="60" dirty="0">
                <a:highlight>
                  <a:srgbClr val="FFFF00"/>
                </a:highlight>
                <a:cs typeface="Times New Roman"/>
              </a:rPr>
              <a:t> </a:t>
            </a:r>
            <a:r>
              <a:rPr sz="2000" b="1" dirty="0">
                <a:highlight>
                  <a:srgbClr val="FFFF00"/>
                </a:highlight>
                <a:cs typeface="Times New Roman"/>
              </a:rPr>
              <a:t>de</a:t>
            </a:r>
            <a:r>
              <a:rPr sz="2000" b="1" spc="70" dirty="0">
                <a:highlight>
                  <a:srgbClr val="FFFF00"/>
                </a:highlight>
                <a:cs typeface="Times New Roman"/>
              </a:rPr>
              <a:t> </a:t>
            </a:r>
            <a:r>
              <a:rPr sz="2000" b="1" dirty="0">
                <a:highlight>
                  <a:srgbClr val="FFFF00"/>
                </a:highlight>
                <a:cs typeface="Times New Roman"/>
              </a:rPr>
              <a:t>reser</a:t>
            </a:r>
            <a:r>
              <a:rPr sz="2000" b="1" spc="-10" dirty="0">
                <a:highlight>
                  <a:srgbClr val="FFFF00"/>
                </a:highlight>
                <a:cs typeface="Times New Roman"/>
              </a:rPr>
              <a:t>v</a:t>
            </a:r>
            <a:r>
              <a:rPr sz="2000" b="1" dirty="0">
                <a:highlight>
                  <a:srgbClr val="FFFF00"/>
                </a:highlight>
                <a:cs typeface="Times New Roman"/>
              </a:rPr>
              <a:t>a</a:t>
            </a:r>
            <a:r>
              <a:rPr sz="2000" b="1" spc="75" dirty="0">
                <a:highlight>
                  <a:srgbClr val="FFFF00"/>
                </a:highlight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b</a:t>
            </a:r>
            <a:r>
              <a:rPr sz="2000" dirty="0" err="1">
                <a:cs typeface="Times New Roman"/>
              </a:rPr>
              <a:t>ytes</a:t>
            </a:r>
            <a:r>
              <a:rPr sz="2000" dirty="0">
                <a:cs typeface="Times New Roman"/>
              </a:rPr>
              <a:t>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366820"/>
              </p:ext>
            </p:extLst>
          </p:nvPr>
        </p:nvGraphicFramePr>
        <p:xfrm>
          <a:off x="1524000" y="2948019"/>
          <a:ext cx="6096000" cy="2220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8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>
                          <a:highlight>
                            <a:srgbClr val="FFFF00"/>
                          </a:highlight>
                          <a:latin typeface="+mn-lt"/>
                          <a:cs typeface="Times New Roman"/>
                        </a:rPr>
                        <a:t>129.10</a:t>
                      </a:r>
                      <a:r>
                        <a:rPr lang="es-ES" sz="1800" dirty="0">
                          <a:latin typeface="+mn-lt"/>
                          <a:cs typeface="Times New Roman"/>
                        </a:rPr>
                        <a:t>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highlight>
                            <a:srgbClr val="FFFF00"/>
                          </a:highlight>
                          <a:latin typeface="+mn-lt"/>
                          <a:cs typeface="Times New Roman"/>
                        </a:rPr>
                        <a:t>68</a:t>
                      </a:r>
                      <a:r>
                        <a:rPr lang="es-MX" sz="1800" b="1" dirty="0">
                          <a:latin typeface="+mn-lt"/>
                          <a:cs typeface="Times New Roman"/>
                        </a:rPr>
                        <a:t>. 255.</a:t>
                      </a:r>
                      <a:r>
                        <a:rPr lang="es-MX" sz="1800" b="1" spc="-5" dirty="0">
                          <a:latin typeface="+mn-lt"/>
                          <a:cs typeface="Times New Roman"/>
                        </a:rPr>
                        <a:t> 255</a:t>
                      </a:r>
                      <a:r>
                        <a:rPr lang="es-MX" sz="1800" b="1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lang="es-MX" sz="1800" b="1" spc="-5" dirty="0">
                          <a:latin typeface="+mn-lt"/>
                          <a:cs typeface="Times New Roman"/>
                        </a:rPr>
                        <a:t> 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9" y="554313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b="1" spc="-5" dirty="0">
                <a:cs typeface="Times New Roman"/>
              </a:rPr>
              <a:t>NOTA: </a:t>
            </a:r>
            <a:r>
              <a:rPr lang="es-ES" spc="-5" dirty="0">
                <a:cs typeface="Times New Roman"/>
              </a:rPr>
              <a:t>Identificar el valor de la red o clase (los bits de reserva se copian)</a:t>
            </a:r>
            <a:endParaRPr lang="es-ES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352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3148</TotalTime>
  <Words>938</Words>
  <Application>Microsoft Office PowerPoint</Application>
  <PresentationFormat>On-screen Show (4:3)</PresentationFormat>
  <Paragraphs>156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Narrow</vt:lpstr>
      <vt:lpstr>Calibri</vt:lpstr>
      <vt:lpstr>Dom Casual</vt:lpstr>
      <vt:lpstr>ZapfHumnst BT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Direcciones de broadcast</vt:lpstr>
      <vt:lpstr>PowerPoint Presentation</vt:lpstr>
      <vt:lpstr>PowerPoint Presentation</vt:lpstr>
      <vt:lpstr>Dirección IP y prefijo de red</vt:lpstr>
      <vt:lpstr>Subredes y máscaras de subred</vt:lpstr>
      <vt:lpstr>Subredes y máscaras de subred</vt:lpstr>
      <vt:lpstr>Subredes y máscaras de subred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149</cp:revision>
  <dcterms:created xsi:type="dcterms:W3CDTF">2013-06-11T22:32:36Z</dcterms:created>
  <dcterms:modified xsi:type="dcterms:W3CDTF">2024-04-01T20:31:16Z</dcterms:modified>
</cp:coreProperties>
</file>