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sldIdLst>
    <p:sldId id="876" r:id="rId2"/>
    <p:sldId id="759" r:id="rId3"/>
    <p:sldId id="1108" r:id="rId4"/>
    <p:sldId id="1177" r:id="rId5"/>
    <p:sldId id="1186" r:id="rId6"/>
    <p:sldId id="1178" r:id="rId7"/>
    <p:sldId id="1103" r:id="rId8"/>
    <p:sldId id="1172" r:id="rId9"/>
    <p:sldId id="1180" r:id="rId10"/>
    <p:sldId id="1181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76" autoAdjust="0"/>
    <p:restoredTop sz="86683" autoAdjust="0"/>
  </p:normalViewPr>
  <p:slideViewPr>
    <p:cSldViewPr snapToGrid="0" showGuides="1">
      <p:cViewPr varScale="1">
        <p:scale>
          <a:sx n="126" d="100"/>
          <a:sy n="126" d="100"/>
        </p:scale>
        <p:origin x="1896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Cisco Networking Academy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Conceptos de la FHRP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9.2.2 – Prioridad e intento de prioridad del HSRP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9.1 – Protocolos de redundancia de primer salto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9.1.1 – Limitaciones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– Redundancia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— Redundancia del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9.1.3 – Pasos para la conmutación por falla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9.2 —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9.2.1 – Descripción general de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Conceptos de FHRP</a:t>
            </a:r>
          </a:p>
          <a:p>
            <a:pPr rtl="0"/>
            <a:r>
              <a:rPr lang="es-419" dirty="0"/>
              <a:t>9.2 — HSRP</a:t>
            </a:r>
          </a:p>
          <a:p>
            <a:pPr rtl="0"/>
            <a:r>
              <a:rPr lang="es-419" dirty="0"/>
              <a:t>9.2.2 – Prioridad e intento de prioridad del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31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la FHRP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HSRP</a:t>
            </a:r>
            <a:br>
              <a:rPr lang="en-US" dirty="0"/>
            </a:br>
            <a:r>
              <a:rPr lang="es-419" sz="2400"/>
              <a:t>Prioridad e intento de prioridad del HSRP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1E6A-CDF5-0640-8804-41A2B2B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4847534" cy="30251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Para forzar un nuevo proceso de elección HSRP cuando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de mayor prioridad entra en línea, la preferencia debe habilitarse mediante el comando 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419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preempt</a:t>
            </a:r>
            <a:r>
              <a:rPr lang="es-419" sz="1200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es-419" sz="1200" dirty="0">
                <a:solidFill>
                  <a:srgbClr val="000000"/>
                </a:solidFill>
              </a:rPr>
              <a:t>El intento de prioridad es la capacidad de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HSRP de activar el proceso de la nueva elección. Con este intento de prioridad activado,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disponible en línea con una prioridad HSRP más alta asume el rol de </a:t>
            </a:r>
            <a:r>
              <a:rPr lang="es-419" sz="1200" b="1" dirty="0" err="1">
                <a:solidFill>
                  <a:srgbClr val="000000"/>
                </a:solidFill>
              </a:rPr>
              <a:t>router</a:t>
            </a:r>
            <a:r>
              <a:rPr lang="es-419" sz="1200" b="1" dirty="0">
                <a:solidFill>
                  <a:srgbClr val="000000"/>
                </a:solidFill>
              </a:rPr>
              <a:t> activo</a:t>
            </a:r>
            <a:r>
              <a:rPr lang="es-419" sz="12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El intento de prioridad solo permite que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se convierta en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tiene una prioridad más alta.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s-419" sz="12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200" b="1" dirty="0">
                <a:solidFill>
                  <a:srgbClr val="000000"/>
                </a:solidFill>
              </a:rPr>
              <a:t>Nota</a:t>
            </a:r>
            <a:r>
              <a:rPr lang="es-419" sz="1200" dirty="0">
                <a:solidFill>
                  <a:srgbClr val="000000"/>
                </a:solidFill>
              </a:rPr>
              <a:t>: Si el intento de prioridad está desactivado,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que arranque primero será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no hay otros </a:t>
            </a:r>
            <a:r>
              <a:rPr lang="es-419" sz="1200" dirty="0" err="1">
                <a:solidFill>
                  <a:srgbClr val="000000"/>
                </a:solidFill>
              </a:rPr>
              <a:t>routers</a:t>
            </a:r>
            <a:r>
              <a:rPr lang="es-419" sz="1200" dirty="0">
                <a:solidFill>
                  <a:srgbClr val="000000"/>
                </a:solidFill>
              </a:rPr>
              <a:t> en línea durante el proceso de elección.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7F9D-11B5-114E-AA42-B00DF8AA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34" y="1506761"/>
            <a:ext cx="3808786" cy="2399129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FF3026B-80BC-4E33-5788-14EF91A726A8}"/>
              </a:ext>
            </a:extLst>
          </p:cNvPr>
          <p:cNvSpPr txBox="1">
            <a:spLocks/>
          </p:cNvSpPr>
          <p:nvPr/>
        </p:nvSpPr>
        <p:spPr>
          <a:xfrm>
            <a:off x="152400" y="884237"/>
            <a:ext cx="8656320" cy="5635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200" dirty="0">
                <a:solidFill>
                  <a:srgbClr val="000000"/>
                </a:solidFill>
              </a:rPr>
              <a:t>De forma predeterminada, después de que un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se convierte en el </a:t>
            </a:r>
            <a:r>
              <a:rPr lang="es-ES" sz="1200" b="1" dirty="0" err="1">
                <a:solidFill>
                  <a:srgbClr val="000000"/>
                </a:solidFill>
              </a:rPr>
              <a:t>router</a:t>
            </a:r>
            <a:r>
              <a:rPr lang="es-ES" sz="1200" b="1" dirty="0">
                <a:solidFill>
                  <a:srgbClr val="000000"/>
                </a:solidFill>
              </a:rPr>
              <a:t> activo</a:t>
            </a:r>
            <a:r>
              <a:rPr lang="es-ES" sz="1200" dirty="0">
                <a:solidFill>
                  <a:srgbClr val="000000"/>
                </a:solidFill>
              </a:rPr>
              <a:t>, seguirá siendo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 incluso si otro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está disponible en línea con una prioridad HSRP más alta.</a:t>
            </a:r>
          </a:p>
        </p:txBody>
      </p:sp>
    </p:spTree>
    <p:extLst>
      <p:ext uri="{BB962C8B-B14F-4D97-AF65-F5344CB8AC3E}">
        <p14:creationId xmlns:p14="http://schemas.microsoft.com/office/powerpoint/2010/main" val="18419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de redundancia de primer salto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Limitaciones del gateway predeterminado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85CB-B816-1A47-B966-D19EA3F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7" y="984321"/>
            <a:ext cx="4445201" cy="3689897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</a:pPr>
            <a:r>
              <a:rPr lang="es-419" sz="1600" dirty="0">
                <a:solidFill>
                  <a:srgbClr val="000000"/>
                </a:solidFill>
              </a:rPr>
              <a:t>Los dispositivos finales generalmente se configuran con una única dirección IPv4 de puerta de enlace predeterminada. 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FF0000"/>
                </a:solidFill>
              </a:rPr>
              <a:t>Si falla la interfaz del ruteador de puerta de enlace predeterminada, los hosts LAN pierden conectividad LAN externa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Esto ocurre incluso si existe un ruteador redundante o un switch de capa 3 que podría servir como puerta de enlace predeterminada.</a:t>
            </a: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Los protocolos de redundancia de primer salto (FHRP) </a:t>
            </a:r>
            <a:r>
              <a:rPr lang="es-419" sz="1600" dirty="0">
                <a:solidFill>
                  <a:srgbClr val="000000"/>
                </a:solidFill>
              </a:rPr>
              <a:t>son mecanismos que proporcionan puertas de enlace predeterminadas alternativas.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458F8-CA96-41B9-8641-6706CA96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8" y="984321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3" y="1054461"/>
            <a:ext cx="4447857" cy="3448959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Una forma de evitar un único punto de falla en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 es implementar un </a:t>
            </a:r>
            <a:r>
              <a:rPr lang="es-419" sz="1400" b="1" dirty="0" err="1">
                <a:solidFill>
                  <a:srgbClr val="FF0000"/>
                </a:solidFill>
              </a:rPr>
              <a:t>router</a:t>
            </a:r>
            <a:r>
              <a:rPr lang="es-419" sz="1400" b="1" dirty="0">
                <a:solidFill>
                  <a:srgbClr val="FF0000"/>
                </a:solidFill>
              </a:rPr>
              <a:t> virtual</a:t>
            </a:r>
            <a:r>
              <a:rPr lang="es-419" sz="1400" dirty="0">
                <a:solidFill>
                  <a:srgbClr val="000000"/>
                </a:solidFill>
              </a:rPr>
              <a:t>. Para implementar este tipo de redundancia de ruteadores, varios ruteadores están configurados para trabajar juntos y presentar la ilusión de un solo ruteador a los hosts en la LAN.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La dirección IPv4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 se configura como la puerta de enlace predeterminada para las estaciones de trabajo de un segmento específico de IPv4.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Los dispositivos host envían el tráfico a la dirección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físico que reenvía este tráfico es transparente para los dispositivos host.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39792-C3C8-BB8A-F7CE-7B8DFB7E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98" y="898600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53" y="907097"/>
            <a:ext cx="4409758" cy="36898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protocolo de redundancia proporciona el mecanismo para determinar qué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debe cumplir la función </a:t>
            </a:r>
            <a:r>
              <a:rPr lang="es-419" sz="1600" b="1" dirty="0">
                <a:solidFill>
                  <a:srgbClr val="000000"/>
                </a:solidFill>
              </a:rPr>
              <a:t>activa</a:t>
            </a:r>
            <a:r>
              <a:rPr lang="es-419" sz="1600" dirty="0">
                <a:solidFill>
                  <a:srgbClr val="000000"/>
                </a:solidFill>
              </a:rPr>
              <a:t> en el reenvío de tráfico. Además, determina cuándo un </a:t>
            </a:r>
            <a:r>
              <a:rPr lang="es-419" sz="1600" b="1" dirty="0" err="1">
                <a:solidFill>
                  <a:srgbClr val="000000"/>
                </a:solidFill>
              </a:rPr>
              <a:t>router</a:t>
            </a:r>
            <a:r>
              <a:rPr lang="es-419" sz="1600" b="1" dirty="0">
                <a:solidFill>
                  <a:srgbClr val="000000"/>
                </a:solidFill>
              </a:rPr>
              <a:t> de reserva </a:t>
            </a:r>
            <a:r>
              <a:rPr lang="es-419" sz="1600" dirty="0">
                <a:solidFill>
                  <a:srgbClr val="000000"/>
                </a:solidFill>
              </a:rPr>
              <a:t>debe asumir la función de reenvío. La transición entre los </a:t>
            </a:r>
            <a:r>
              <a:rPr lang="es-419" sz="1600" dirty="0" err="1">
                <a:solidFill>
                  <a:srgbClr val="000000"/>
                </a:solidFill>
              </a:rPr>
              <a:t>routers</a:t>
            </a:r>
            <a:r>
              <a:rPr lang="es-419" sz="1600" dirty="0">
                <a:solidFill>
                  <a:srgbClr val="000000"/>
                </a:solidFill>
              </a:rPr>
              <a:t> de reenvío es transparente para los dispositivos finales.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capacidad que tiene una red para recuperarse dinámicamente de la falla de un dispositivo que funciona como </a:t>
            </a:r>
            <a:r>
              <a:rPr lang="es-419" sz="1600" dirty="0" err="1">
                <a:solidFill>
                  <a:srgbClr val="000000"/>
                </a:solidFill>
              </a:rPr>
              <a:t>gateway</a:t>
            </a:r>
            <a:r>
              <a:rPr lang="es-419" sz="1600" dirty="0">
                <a:solidFill>
                  <a:srgbClr val="000000"/>
                </a:solidFill>
              </a:rPr>
              <a:t> predeterminado se conoce como </a:t>
            </a:r>
            <a:r>
              <a:rPr lang="es-419" sz="1600" b="1" dirty="0">
                <a:solidFill>
                  <a:schemeClr val="accent5">
                    <a:lumMod val="75000"/>
                  </a:schemeClr>
                </a:solidFill>
              </a:rPr>
              <a:t>“redundancia de primer salto”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D9A36-EC98-A924-C514-C0738CF7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64" y="731837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" y="24384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Protocolos de redundancia del primer salto (</a:t>
            </a:r>
            <a:r>
              <a:rPr lang="es-419" sz="1600" dirty="0" err="1"/>
              <a:t>First</a:t>
            </a:r>
            <a:r>
              <a:rPr lang="es-419" sz="1600" dirty="0"/>
              <a:t> Hop </a:t>
            </a:r>
            <a:r>
              <a:rPr lang="es-419" sz="1600" dirty="0" err="1"/>
              <a:t>Redundancy</a:t>
            </a:r>
            <a:r>
              <a:rPr lang="es-419" sz="1600" dirty="0"/>
              <a:t> </a:t>
            </a:r>
            <a:r>
              <a:rPr lang="es-419" sz="1600" dirty="0" err="1"/>
              <a:t>Protocols</a:t>
            </a:r>
            <a:r>
              <a:rPr lang="es-419" sz="1600" dirty="0"/>
              <a:t>)</a:t>
            </a:r>
            <a:br>
              <a:rPr lang="en-US" dirty="0"/>
            </a:br>
            <a:r>
              <a:rPr lang="es-419" sz="2400" dirty="0"/>
              <a:t>Redundancia del </a:t>
            </a:r>
            <a:r>
              <a:rPr lang="es-419" sz="2400" dirty="0" err="1"/>
              <a:t>router</a:t>
            </a:r>
            <a:endParaRPr lang="es-419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03C8-9AB3-F946-93C5-9C15F626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4" y="1249997"/>
            <a:ext cx="3334135" cy="3070543"/>
          </a:xfrm>
        </p:spPr>
        <p:txBody>
          <a:bodyPr/>
          <a:lstStyle/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Cuando falla el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activo</a:t>
            </a:r>
            <a:r>
              <a:rPr lang="es-419" sz="1500" dirty="0">
                <a:solidFill>
                  <a:srgbClr val="000000"/>
                </a:solidFill>
              </a:rPr>
              <a:t>, el protocolo de redundancia hace que el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de reserva </a:t>
            </a:r>
            <a:r>
              <a:rPr lang="es-419" sz="1500" dirty="0">
                <a:solidFill>
                  <a:srgbClr val="000000"/>
                </a:solidFill>
              </a:rPr>
              <a:t>asuma el nuevo rol de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activo</a:t>
            </a:r>
            <a:r>
              <a:rPr lang="es-419" sz="15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s-419" sz="1500" dirty="0">
              <a:solidFill>
                <a:srgbClr val="000000"/>
              </a:solidFill>
            </a:endParaRP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Debido a que el nuevo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reenvío asume tanto la dirección IPv4 como la dirección MAC del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virtual, los dispositivos host no perciben ninguna interrupción en el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60B28-058E-7341-B2ED-DE4F6990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7" y="838019"/>
            <a:ext cx="5000812" cy="34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HSRP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 dirty="0"/>
              <a:t>HSRP: Descripción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0BE2-4975-1F4D-99D8-C232353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22337"/>
            <a:ext cx="8247209" cy="990283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Cisco proporciona </a:t>
            </a:r>
            <a:r>
              <a:rPr lang="es-419" sz="1400" b="1" dirty="0">
                <a:solidFill>
                  <a:srgbClr val="000000"/>
                </a:solidFill>
              </a:rPr>
              <a:t>HSRP</a:t>
            </a:r>
            <a:r>
              <a:rPr lang="es-419" sz="1400" dirty="0">
                <a:solidFill>
                  <a:srgbClr val="000000"/>
                </a:solidFill>
              </a:rPr>
              <a:t> como una forma de evitar la pérdida de acceso externo a la red si falla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predeterminado. Es el protocolo FHRP exclusivo de Cisco diseñado para permitir la conmutación por falla transparente de los dispositivos de primer salto.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F437D1D-4E78-919D-274E-ABC5700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22" y="1783396"/>
            <a:ext cx="4492559" cy="28298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4AB04A-3496-0D70-4AB9-6065249EC019}"/>
              </a:ext>
            </a:extLst>
          </p:cNvPr>
          <p:cNvSpPr txBox="1">
            <a:spLocks/>
          </p:cNvSpPr>
          <p:nvPr/>
        </p:nvSpPr>
        <p:spPr>
          <a:xfrm>
            <a:off x="431971" y="1912936"/>
            <a:ext cx="3065609" cy="282983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400" dirty="0">
                <a:solidFill>
                  <a:srgbClr val="000000"/>
                </a:solidFill>
              </a:rPr>
              <a:t>HSRP se utiliza en un grupo de </a:t>
            </a:r>
            <a:r>
              <a:rPr lang="es-ES" sz="1400" dirty="0" err="1">
                <a:solidFill>
                  <a:srgbClr val="000000"/>
                </a:solidFill>
              </a:rPr>
              <a:t>routers</a:t>
            </a:r>
            <a:r>
              <a:rPr lang="es-ES" sz="1400" dirty="0">
                <a:solidFill>
                  <a:srgbClr val="000000"/>
                </a:solidFill>
              </a:rPr>
              <a:t> para seleccionar un dispositivo activo y un dispositivo de reserva. El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dispositivo activo es aquel que se utiliza para enrutar paquetes, y el dispositivo de reserva es el que toma el control cuando falla el dispositivo activo o cuando se cumplen condiciones previamente establecidas</a:t>
            </a:r>
            <a:r>
              <a:rPr lang="es-ES" sz="14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7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HSRP (Hot </a:t>
            </a:r>
            <a:r>
              <a:rPr lang="es-419" sz="1600" dirty="0" err="1"/>
              <a:t>Standby</a:t>
            </a:r>
            <a:r>
              <a:rPr lang="es-419" sz="1600" dirty="0"/>
              <a:t> </a:t>
            </a:r>
            <a:r>
              <a:rPr lang="es-419" sz="1600" dirty="0" err="1"/>
              <a:t>Router</a:t>
            </a:r>
            <a:r>
              <a:rPr lang="es-419" sz="1600" dirty="0"/>
              <a:t> </a:t>
            </a:r>
            <a:r>
              <a:rPr lang="es-419" sz="1600" dirty="0" err="1"/>
              <a:t>Protocol</a:t>
            </a:r>
            <a:br>
              <a:rPr lang="es-419" sz="1600" dirty="0"/>
            </a:br>
            <a:r>
              <a:rPr lang="es-419" sz="2400" dirty="0"/>
              <a:t>Prioridad e Intento de Prioridad del HSRP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BBAAA-B22D-324B-8BD3-79C793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" y="731837"/>
            <a:ext cx="8775271" cy="1162277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El rol de los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activos y de reserva se determina durante el proceso de elección del HSRP. De manera predeterminada,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con la dirección IPv4 numéricamente más alta se elige como </a:t>
            </a:r>
            <a:r>
              <a:rPr lang="es-419" sz="1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router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 activo</a:t>
            </a:r>
            <a:r>
              <a:rPr lang="es-419" sz="1400" dirty="0">
                <a:solidFill>
                  <a:srgbClr val="000000"/>
                </a:solidFill>
              </a:rPr>
              <a:t>. Sin embargo, siempre es mejor controlar cómo funcionará su red en condiciones normales en lugar de dejarlo librado al azar.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A1F9-0021-49AB-B72A-CAD8F12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2" y="1902187"/>
            <a:ext cx="3835181" cy="241575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CFFE30-39B3-830E-81BC-F41E53AE37B1}"/>
              </a:ext>
            </a:extLst>
          </p:cNvPr>
          <p:cNvSpPr txBox="1">
            <a:spLocks/>
          </p:cNvSpPr>
          <p:nvPr/>
        </p:nvSpPr>
        <p:spPr>
          <a:xfrm>
            <a:off x="74814" y="1675328"/>
            <a:ext cx="4840086" cy="288471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La prioridad HSRP se puede utilizar para determinar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prioridad HSRP más alta será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De manera predeterminada, la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prioridad HSRP es 100</a:t>
            </a:r>
            <a:r>
              <a:rPr lang="es-E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Si las prioridades son iguales,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dirección IPv4 numéricamente más alta es elegido como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Para configurar un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para que sea el </a:t>
            </a:r>
            <a:r>
              <a:rPr lang="es-ES" sz="1400" b="1" dirty="0" err="1">
                <a:solidFill>
                  <a:srgbClr val="000000"/>
                </a:solidFill>
              </a:rPr>
              <a:t>router</a:t>
            </a:r>
            <a:r>
              <a:rPr lang="es-ES" sz="1400" b="1" dirty="0">
                <a:solidFill>
                  <a:srgbClr val="000000"/>
                </a:solidFill>
              </a:rPr>
              <a:t> activo</a:t>
            </a:r>
            <a:r>
              <a:rPr lang="es-ES" sz="1400" dirty="0">
                <a:solidFill>
                  <a:srgbClr val="000000"/>
                </a:solidFill>
              </a:rPr>
              <a:t>, utilice el comando de interfaz 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s-ES" sz="1400" dirty="0">
                <a:solidFill>
                  <a:srgbClr val="000000"/>
                </a:solidFill>
              </a:rPr>
              <a:t>. El rango de prioridad HSRP es de 0 a 255.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6768</TotalTime>
  <Words>1003</Words>
  <Application>Microsoft Office PowerPoint</Application>
  <PresentationFormat>Presentación en pantalla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CiscoSans ExtraLight</vt:lpstr>
      <vt:lpstr>Default Theme</vt:lpstr>
      <vt:lpstr>Conceptos de la FHRP</vt:lpstr>
      <vt:lpstr>Protocolos de redundancia de primer salto</vt:lpstr>
      <vt:lpstr>First Hop Redundancy Protocols Limitaciones del gateway predeterminado</vt:lpstr>
      <vt:lpstr>First Hop Redundancy Protocols Redundancia del router</vt:lpstr>
      <vt:lpstr>First Hop Redundancy Protocols Redundancia del router (Cont.)</vt:lpstr>
      <vt:lpstr>Protocolos de redundancia del primer salto (First Hop Redundancy Protocols) Redundancia del router</vt:lpstr>
      <vt:lpstr>HSRP</vt:lpstr>
      <vt:lpstr> HSRP: Descripción general</vt:lpstr>
      <vt:lpstr>HSRP (Hot Standby Router Protocol Prioridad e Intento de Prioridad del HSRP</vt:lpstr>
      <vt:lpstr>HSRP Prioridad e intento de prioridad del HSRP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Lizethe Pérez Fuertes</cp:lastModifiedBy>
  <cp:revision>428</cp:revision>
  <dcterms:created xsi:type="dcterms:W3CDTF">2019-10-18T06:21:22Z</dcterms:created>
  <dcterms:modified xsi:type="dcterms:W3CDTF">2023-04-12T22:36:53Z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