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12"/>
  </p:notesMasterIdLst>
  <p:sldIdLst>
    <p:sldId id="876" r:id="rId2"/>
    <p:sldId id="759" r:id="rId3"/>
    <p:sldId id="1108" r:id="rId4"/>
    <p:sldId id="1177" r:id="rId5"/>
    <p:sldId id="1186" r:id="rId6"/>
    <p:sldId id="1178" r:id="rId7"/>
    <p:sldId id="1103" r:id="rId8"/>
    <p:sldId id="1172" r:id="rId9"/>
    <p:sldId id="1180" r:id="rId10"/>
    <p:sldId id="1181" r:id="rId11"/>
  </p:sldIdLst>
  <p:sldSz cx="9144000" cy="5143500" type="screen16x9"/>
  <p:notesSz cx="6858000" cy="9144000"/>
  <p:custDataLst>
    <p:tags r:id="rId13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>
    <p:extLst>
      <p:ext uri="{19B8F6BF-5375-455C-9EA6-DF929625EA0E}">
        <p15:presenceInfo xmlns:p15="http://schemas.microsoft.com/office/powerpoint/2012/main" userId="S-1-5-21-1708537768-1303643608-725345543-200204" providerId="AD"/>
      </p:ext>
    </p:extLst>
  </p:cmAuthor>
  <p:cmAuthor id="2" name="Bob Vachon" initials="BV" lastIdx="24" clrIdx="2">
    <p:extLst>
      <p:ext uri="{19B8F6BF-5375-455C-9EA6-DF929625EA0E}">
        <p15:presenceInfo xmlns:p15="http://schemas.microsoft.com/office/powerpoint/2012/main" userId="c7abe87968a0b633" providerId="Windows Live"/>
      </p:ext>
    </p:extLst>
  </p:cmAuthor>
  <p:cmAuthor id="3" name="Sue Livingston -X (suliving - UNICON INC at Cisco)" initials="SL-(-UIaC" lastIdx="15" clrIdx="3">
    <p:extLst>
      <p:ext uri="{19B8F6BF-5375-455C-9EA6-DF929625EA0E}">
        <p15:presenceInfo xmlns:p15="http://schemas.microsoft.com/office/powerpoint/2012/main" userId="S::suliving@cisco.com::dc701d48-dd51-411a-9041-b7f1328f1486" providerId="AD"/>
      </p:ext>
    </p:extLst>
  </p:cmAuthor>
  <p:cmAuthor id="4" name="jagibbon" initials="jmg" lastIdx="8" clrIdx="4">
    <p:extLst>
      <p:ext uri="{19B8F6BF-5375-455C-9EA6-DF929625EA0E}">
        <p15:presenceInfo xmlns:p15="http://schemas.microsoft.com/office/powerpoint/2012/main" userId="jagibb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476" autoAdjust="0"/>
    <p:restoredTop sz="86683" autoAdjust="0"/>
  </p:normalViewPr>
  <p:slideViewPr>
    <p:cSldViewPr snapToGrid="0" showGuides="1">
      <p:cViewPr varScale="1">
        <p:scale>
          <a:sx n="126" d="100"/>
          <a:sy n="126" d="100"/>
        </p:scale>
        <p:origin x="1896" y="108"/>
      </p:cViewPr>
      <p:guideLst>
        <p:guide orient="horz" pos="1620"/>
        <p:guide pos="336"/>
      </p:guideLst>
    </p:cSldViewPr>
  </p:slideViewPr>
  <p:outlineViewPr>
    <p:cViewPr>
      <p:scale>
        <a:sx n="33" d="100"/>
        <a:sy n="33" d="100"/>
      </p:scale>
      <p:origin x="0" y="-22670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b="0"/>
              <a:t>Programa Cisco Networking Academy</a:t>
            </a:r>
          </a:p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Switching, Routing y Wireless Essentials (SRWE)</a:t>
            </a:r>
          </a:p>
          <a:p>
            <a:pPr rtl="0">
              <a:buFontTx/>
              <a:buNone/>
            </a:pP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Módulo 9: Conceptos de la FHRP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811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9 – Conceptos de FHRP</a:t>
            </a:r>
          </a:p>
          <a:p>
            <a:pPr rtl="0"/>
            <a:r>
              <a:rPr lang="es-419"/>
              <a:t>9.2 — HSRP</a:t>
            </a:r>
          </a:p>
          <a:p>
            <a:pPr rtl="0"/>
            <a:r>
              <a:rPr lang="es-419"/>
              <a:t>9.2.2 – Prioridad e intento de prioridad del HSRP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402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9</a:t>
            </a:r>
            <a:r>
              <a:rPr lang="es-419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Conceptos de FHRP</a:t>
            </a:r>
          </a:p>
          <a:p>
            <a:pPr rtl="0">
              <a:buFontTx/>
              <a:buNone/>
            </a:pPr>
            <a:r>
              <a:rPr lang="es-419" sz="1200" b="0"/>
              <a:t>9.1 – Protocolos de redundancia de primer salto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9 – Conceptos de FHRP</a:t>
            </a:r>
          </a:p>
          <a:p>
            <a:pPr rtl="0"/>
            <a:r>
              <a:rPr lang="es-419"/>
              <a:t>9.1 – Protocolos de redundancia de primer salto</a:t>
            </a:r>
          </a:p>
          <a:p>
            <a:pPr rtl="0"/>
            <a:r>
              <a:rPr lang="es-419"/>
              <a:t>9.1.1 – Limitaciones del Gateway predeterminado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1550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9 – Conceptos de FHRP</a:t>
            </a:r>
          </a:p>
          <a:p>
            <a:pPr rtl="0"/>
            <a:r>
              <a:rPr lang="es-419"/>
              <a:t>9.1 – Protocolos de redundancia de primer salto</a:t>
            </a:r>
          </a:p>
          <a:p>
            <a:pPr rtl="0"/>
            <a:r>
              <a:rPr lang="es-419"/>
              <a:t>9.1.2 – Redundancia del router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9968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9 – Conceptos de FHRP</a:t>
            </a:r>
          </a:p>
          <a:p>
            <a:pPr rtl="0"/>
            <a:r>
              <a:rPr lang="es-419"/>
              <a:t>9.1 – Protocolos de redundancia de primer salto</a:t>
            </a:r>
          </a:p>
          <a:p>
            <a:pPr rtl="0"/>
            <a:r>
              <a:rPr lang="es-419"/>
              <a:t>9.1.2 — Redundancia del router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4651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9 – Conceptos de FHRP</a:t>
            </a:r>
          </a:p>
          <a:p>
            <a:pPr rtl="0"/>
            <a:r>
              <a:rPr lang="es-419"/>
              <a:t>9.1 – Protocolos de redundancia de primer salto</a:t>
            </a:r>
          </a:p>
          <a:p>
            <a:pPr rtl="0"/>
            <a:r>
              <a:rPr lang="es-419"/>
              <a:t>9.1.3 – Pasos para la conmutación por falla del router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4486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9</a:t>
            </a:r>
            <a:r>
              <a:rPr lang="es-419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Conceptos de FHRP</a:t>
            </a:r>
          </a:p>
          <a:p>
            <a:pPr rtl="0">
              <a:buFontTx/>
              <a:buNone/>
            </a:pPr>
            <a:r>
              <a:rPr lang="es-419" sz="1200" b="0"/>
              <a:t>9.2 — HSRP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0435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9 – Conceptos de FHRP</a:t>
            </a:r>
          </a:p>
          <a:p>
            <a:pPr rtl="0"/>
            <a:r>
              <a:rPr lang="es-419"/>
              <a:t>9.2 — HSRP</a:t>
            </a:r>
          </a:p>
          <a:p>
            <a:pPr rtl="0"/>
            <a:r>
              <a:rPr lang="es-419"/>
              <a:t>9.2.1 – Descripción general de HSRP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9660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 dirty="0"/>
              <a:t>9 – Conceptos de FHRP</a:t>
            </a:r>
          </a:p>
          <a:p>
            <a:pPr rtl="0"/>
            <a:r>
              <a:rPr lang="es-419" dirty="0"/>
              <a:t>9.2 — HSRP</a:t>
            </a:r>
          </a:p>
          <a:p>
            <a:pPr rtl="0"/>
            <a:r>
              <a:rPr lang="es-419" dirty="0"/>
              <a:t>9.2.2 – Prioridad e intento de prioridad del HSRP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9806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sz="60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419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Cisco y/o sus filiales. Todos los derechos reservados.   Información confidencial de Cisco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c15="http://schemas.microsoft.com/office/drawing/2012/chart"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sz="60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419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Cisco y/o sus filiales. Todos los derechos reservados.   Información confidencial de Cisco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31" r:id="rId13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Switching, Routing y Wireless Essentials (SRWE)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9497" y="2316480"/>
            <a:ext cx="6672708" cy="1080143"/>
          </a:xfrm>
        </p:spPr>
        <p:txBody>
          <a:bodyPr/>
          <a:lstStyle/>
          <a:p>
            <a:pPr rtl="0"/>
            <a:r>
              <a:rPr lang="es-419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Conceptos de la FHRP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938986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HSRP</a:t>
            </a:r>
            <a:br>
              <a:rPr lang="en-US" dirty="0"/>
            </a:br>
            <a:r>
              <a:rPr lang="es-419" sz="2400"/>
              <a:t>Prioridad e intento de prioridad del HSRP (Cont.)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E41E6A-CDF5-0640-8804-41A2B2B6B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447801"/>
            <a:ext cx="4847534" cy="3025140"/>
          </a:xfrm>
        </p:spPr>
        <p:txBody>
          <a:bodyPr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200" dirty="0">
                <a:solidFill>
                  <a:srgbClr val="000000"/>
                </a:solidFill>
              </a:rPr>
              <a:t>Para forzar un nuevo proceso de elección HSRP cuando un </a:t>
            </a:r>
            <a:r>
              <a:rPr lang="es-419" sz="1200" dirty="0" err="1">
                <a:solidFill>
                  <a:srgbClr val="000000"/>
                </a:solidFill>
              </a:rPr>
              <a:t>router</a:t>
            </a:r>
            <a:r>
              <a:rPr lang="es-419" sz="1200" dirty="0">
                <a:solidFill>
                  <a:srgbClr val="000000"/>
                </a:solidFill>
              </a:rPr>
              <a:t> de mayor prioridad entra en línea, la preferencia debe habilitarse mediante el comando </a:t>
            </a:r>
            <a:r>
              <a:rPr lang="es-419" sz="1200" b="1" dirty="0" err="1">
                <a:solidFill>
                  <a:schemeClr val="accent5">
                    <a:lumMod val="75000"/>
                  </a:schemeClr>
                </a:solidFill>
              </a:rPr>
              <a:t>standby</a:t>
            </a:r>
            <a:r>
              <a:rPr lang="es-419" sz="1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419" sz="1200" b="1" dirty="0" err="1">
                <a:solidFill>
                  <a:schemeClr val="accent5">
                    <a:lumMod val="75000"/>
                  </a:schemeClr>
                </a:solidFill>
              </a:rPr>
              <a:t>preempt</a:t>
            </a:r>
            <a:r>
              <a:rPr lang="es-419" sz="1200" dirty="0">
                <a:solidFill>
                  <a:schemeClr val="accent5">
                    <a:lumMod val="75000"/>
                  </a:schemeClr>
                </a:solidFill>
              </a:rPr>
              <a:t>  </a:t>
            </a:r>
            <a:r>
              <a:rPr lang="es-419" sz="1200" dirty="0">
                <a:solidFill>
                  <a:srgbClr val="000000"/>
                </a:solidFill>
              </a:rPr>
              <a:t>El intento de prioridad es la capacidad de un </a:t>
            </a:r>
            <a:r>
              <a:rPr lang="es-419" sz="1200" dirty="0" err="1">
                <a:solidFill>
                  <a:srgbClr val="000000"/>
                </a:solidFill>
              </a:rPr>
              <a:t>router</a:t>
            </a:r>
            <a:r>
              <a:rPr lang="es-419" sz="1200" dirty="0">
                <a:solidFill>
                  <a:srgbClr val="000000"/>
                </a:solidFill>
              </a:rPr>
              <a:t> HSRP de activar el proceso de la nueva elección. Con este intento de prioridad activado, un </a:t>
            </a:r>
            <a:r>
              <a:rPr lang="es-419" sz="1200" dirty="0" err="1">
                <a:solidFill>
                  <a:srgbClr val="000000"/>
                </a:solidFill>
              </a:rPr>
              <a:t>router</a:t>
            </a:r>
            <a:r>
              <a:rPr lang="es-419" sz="1200" dirty="0">
                <a:solidFill>
                  <a:srgbClr val="000000"/>
                </a:solidFill>
              </a:rPr>
              <a:t> disponible en línea con una prioridad HSRP más alta asume el rol de </a:t>
            </a:r>
            <a:r>
              <a:rPr lang="es-419" sz="1200" b="1" dirty="0" err="1">
                <a:solidFill>
                  <a:srgbClr val="000000"/>
                </a:solidFill>
              </a:rPr>
              <a:t>router</a:t>
            </a:r>
            <a:r>
              <a:rPr lang="es-419" sz="1200" b="1" dirty="0">
                <a:solidFill>
                  <a:srgbClr val="000000"/>
                </a:solidFill>
              </a:rPr>
              <a:t> activo</a:t>
            </a:r>
            <a:r>
              <a:rPr lang="es-419" sz="1200" dirty="0">
                <a:solidFill>
                  <a:srgbClr val="000000"/>
                </a:solidFill>
              </a:rPr>
              <a:t>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200" dirty="0">
                <a:solidFill>
                  <a:srgbClr val="000000"/>
                </a:solidFill>
              </a:rPr>
              <a:t>El intento de prioridad solo permite que un </a:t>
            </a:r>
            <a:r>
              <a:rPr lang="es-419" sz="1200" dirty="0" err="1">
                <a:solidFill>
                  <a:srgbClr val="000000"/>
                </a:solidFill>
              </a:rPr>
              <a:t>router</a:t>
            </a:r>
            <a:r>
              <a:rPr lang="es-419" sz="1200" dirty="0">
                <a:solidFill>
                  <a:srgbClr val="000000"/>
                </a:solidFill>
              </a:rPr>
              <a:t> se convierta en </a:t>
            </a:r>
            <a:r>
              <a:rPr lang="es-419" sz="1200" dirty="0" err="1">
                <a:solidFill>
                  <a:srgbClr val="000000"/>
                </a:solidFill>
              </a:rPr>
              <a:t>router</a:t>
            </a:r>
            <a:r>
              <a:rPr lang="es-419" sz="1200" dirty="0">
                <a:solidFill>
                  <a:srgbClr val="000000"/>
                </a:solidFill>
              </a:rPr>
              <a:t> activo si tiene una prioridad más alta. 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endParaRPr lang="es-419" sz="1200" b="1" dirty="0">
              <a:solidFill>
                <a:srgbClr val="000000"/>
              </a:solidFill>
            </a:endParaRPr>
          </a:p>
          <a:p>
            <a:pPr marL="0" indent="0" algn="l" rtl="0"/>
            <a:r>
              <a:rPr lang="es-419" sz="1200" b="1" dirty="0">
                <a:solidFill>
                  <a:srgbClr val="000000"/>
                </a:solidFill>
              </a:rPr>
              <a:t>Nota</a:t>
            </a:r>
            <a:r>
              <a:rPr lang="es-419" sz="1200" dirty="0">
                <a:solidFill>
                  <a:srgbClr val="000000"/>
                </a:solidFill>
              </a:rPr>
              <a:t>: Si el intento de prioridad está desactivado, el </a:t>
            </a:r>
            <a:r>
              <a:rPr lang="es-419" sz="1200" dirty="0" err="1">
                <a:solidFill>
                  <a:srgbClr val="000000"/>
                </a:solidFill>
              </a:rPr>
              <a:t>router</a:t>
            </a:r>
            <a:r>
              <a:rPr lang="es-419" sz="1200" dirty="0">
                <a:solidFill>
                  <a:srgbClr val="000000"/>
                </a:solidFill>
              </a:rPr>
              <a:t> que arranque primero será el </a:t>
            </a:r>
            <a:r>
              <a:rPr lang="es-419" sz="1200" dirty="0" err="1">
                <a:solidFill>
                  <a:srgbClr val="000000"/>
                </a:solidFill>
              </a:rPr>
              <a:t>router</a:t>
            </a:r>
            <a:r>
              <a:rPr lang="es-419" sz="1200" dirty="0">
                <a:solidFill>
                  <a:srgbClr val="000000"/>
                </a:solidFill>
              </a:rPr>
              <a:t> activo si no hay otros </a:t>
            </a:r>
            <a:r>
              <a:rPr lang="es-419" sz="1200" dirty="0" err="1">
                <a:solidFill>
                  <a:srgbClr val="000000"/>
                </a:solidFill>
              </a:rPr>
              <a:t>routers</a:t>
            </a:r>
            <a:r>
              <a:rPr lang="es-419" sz="1200" dirty="0">
                <a:solidFill>
                  <a:srgbClr val="000000"/>
                </a:solidFill>
              </a:rPr>
              <a:t> en línea durante el proceso de elección.</a:t>
            </a:r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F27F9D-11B5-114E-AA42-B00DF8AA0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934" y="1506761"/>
            <a:ext cx="3808786" cy="2399129"/>
          </a:xfrm>
          <a:prstGeom prst="rect">
            <a:avLst/>
          </a:prstGeom>
        </p:spPr>
      </p:pic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9FF3026B-80BC-4E33-5788-14EF91A726A8}"/>
              </a:ext>
            </a:extLst>
          </p:cNvPr>
          <p:cNvSpPr txBox="1">
            <a:spLocks/>
          </p:cNvSpPr>
          <p:nvPr/>
        </p:nvSpPr>
        <p:spPr>
          <a:xfrm>
            <a:off x="152400" y="884237"/>
            <a:ext cx="8656320" cy="563563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i="0" kern="1200" baseline="0">
                <a:solidFill>
                  <a:schemeClr val="bg1"/>
                </a:solidFill>
                <a:latin typeface="+mn-lt"/>
                <a:ea typeface="ＭＳ Ｐゴシック" charset="0"/>
                <a:cs typeface="CiscoSans ExtraLight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/>
            <a:r>
              <a:rPr lang="es-ES" sz="1200" dirty="0">
                <a:solidFill>
                  <a:srgbClr val="000000"/>
                </a:solidFill>
              </a:rPr>
              <a:t>De forma predeterminada, después de que un </a:t>
            </a:r>
            <a:r>
              <a:rPr lang="es-ES" sz="1200" dirty="0" err="1">
                <a:solidFill>
                  <a:srgbClr val="000000"/>
                </a:solidFill>
              </a:rPr>
              <a:t>router</a:t>
            </a:r>
            <a:r>
              <a:rPr lang="es-ES" sz="1200" dirty="0">
                <a:solidFill>
                  <a:srgbClr val="000000"/>
                </a:solidFill>
              </a:rPr>
              <a:t> se convierte en el </a:t>
            </a:r>
            <a:r>
              <a:rPr lang="es-ES" sz="1200" b="1" dirty="0" err="1">
                <a:solidFill>
                  <a:srgbClr val="000000"/>
                </a:solidFill>
              </a:rPr>
              <a:t>router</a:t>
            </a:r>
            <a:r>
              <a:rPr lang="es-ES" sz="1200" b="1" dirty="0">
                <a:solidFill>
                  <a:srgbClr val="000000"/>
                </a:solidFill>
              </a:rPr>
              <a:t> activo</a:t>
            </a:r>
            <a:r>
              <a:rPr lang="es-ES" sz="1200" dirty="0">
                <a:solidFill>
                  <a:srgbClr val="000000"/>
                </a:solidFill>
              </a:rPr>
              <a:t>, seguirá siendo el </a:t>
            </a:r>
            <a:r>
              <a:rPr lang="es-ES" sz="1200" dirty="0" err="1">
                <a:solidFill>
                  <a:srgbClr val="000000"/>
                </a:solidFill>
              </a:rPr>
              <a:t>router</a:t>
            </a:r>
            <a:r>
              <a:rPr lang="es-ES" sz="1200" dirty="0">
                <a:solidFill>
                  <a:srgbClr val="000000"/>
                </a:solidFill>
              </a:rPr>
              <a:t> activo incluso si otro </a:t>
            </a:r>
            <a:r>
              <a:rPr lang="es-ES" sz="1200" dirty="0" err="1">
                <a:solidFill>
                  <a:srgbClr val="000000"/>
                </a:solidFill>
              </a:rPr>
              <a:t>router</a:t>
            </a:r>
            <a:r>
              <a:rPr lang="es-ES" sz="1200" dirty="0">
                <a:solidFill>
                  <a:srgbClr val="000000"/>
                </a:solidFill>
              </a:rPr>
              <a:t> está disponible en línea con una prioridad HSRP más alta.</a:t>
            </a:r>
          </a:p>
        </p:txBody>
      </p:sp>
    </p:spTree>
    <p:extLst>
      <p:ext uri="{BB962C8B-B14F-4D97-AF65-F5344CB8AC3E}">
        <p14:creationId xmlns:p14="http://schemas.microsoft.com/office/powerpoint/2010/main" val="184194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c15="http://schemas.microsoft.com/office/drawing/2012/chart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598042" cy="929640"/>
          </a:xfrm>
        </p:spPr>
        <p:txBody>
          <a:bodyPr/>
          <a:lstStyle/>
          <a:p>
            <a:pPr rtl="0"/>
            <a:r>
              <a:rPr lang="es-419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Protocolos de redundancia de primer salto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First Hop Redundancy Protocols</a:t>
            </a:r>
            <a:br>
              <a:rPr lang="en-US" dirty="0"/>
            </a:br>
            <a:r>
              <a:rPr lang="es-419" sz="2400"/>
              <a:t>Limitaciones del gateway predeterminado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5485CB-B816-1A47-B966-D19EA3F31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157" y="984321"/>
            <a:ext cx="4445201" cy="3689897"/>
          </a:xfrm>
        </p:spPr>
        <p:txBody>
          <a:bodyPr/>
          <a:lstStyle/>
          <a:p>
            <a:pPr marL="0" indent="0" algn="just" rtl="0">
              <a:spcBef>
                <a:spcPts val="0"/>
              </a:spcBef>
            </a:pPr>
            <a:r>
              <a:rPr lang="es-419" sz="1600" dirty="0">
                <a:solidFill>
                  <a:srgbClr val="000000"/>
                </a:solidFill>
              </a:rPr>
              <a:t>Los dispositivos finales generalmente se configuran con una única dirección IPv4 de puerta de enlace predeterminada. </a:t>
            </a:r>
          </a:p>
          <a:p>
            <a:pPr marL="285750" indent="-285750" algn="just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419" sz="1600" b="1" dirty="0">
                <a:solidFill>
                  <a:srgbClr val="FF0000"/>
                </a:solidFill>
              </a:rPr>
              <a:t>Si falla la interfaz del ruteador de puerta de enlace predeterminada, los hosts LAN pierden conectividad LAN externa</a:t>
            </a:r>
            <a:r>
              <a:rPr lang="es-419" sz="1600" dirty="0">
                <a:solidFill>
                  <a:srgbClr val="000000"/>
                </a:solidFill>
              </a:rPr>
              <a:t>.</a:t>
            </a:r>
          </a:p>
          <a:p>
            <a:pPr marL="285750" indent="-285750" algn="just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Esto ocurre incluso si existe un ruteador redundante o un switch de capa 3 que podría servir como puerta de enlace predeterminada.</a:t>
            </a:r>
          </a:p>
          <a:p>
            <a:pPr marL="0" indent="0" algn="l" rtl="0"/>
            <a:r>
              <a:rPr lang="es-419" sz="1600" b="1" dirty="0">
                <a:solidFill>
                  <a:srgbClr val="000000"/>
                </a:solidFill>
              </a:rPr>
              <a:t>Los protocolos de redundancia de primer salto (FHRP) </a:t>
            </a:r>
            <a:r>
              <a:rPr lang="es-419" sz="1600" dirty="0">
                <a:solidFill>
                  <a:srgbClr val="000000"/>
                </a:solidFill>
              </a:rPr>
              <a:t>son mecanismos que proporcionan puertas de enlace predeterminadas alternativas.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A458F8-CA96-41B9-8641-6706CA960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538" y="984321"/>
            <a:ext cx="3631873" cy="336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93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c15="http://schemas.microsoft.com/office/drawing/2012/chart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First Hop Redundancy Protocols</a:t>
            </a:r>
            <a:br>
              <a:rPr lang="en-US" dirty="0"/>
            </a:br>
            <a:r>
              <a:rPr lang="es-419" sz="2400"/>
              <a:t>Redundancia del router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2B5A01-A954-0444-A622-E12934856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883" y="1054461"/>
            <a:ext cx="4447857" cy="3448959"/>
          </a:xfrm>
        </p:spPr>
        <p:txBody>
          <a:bodyPr/>
          <a:lstStyle/>
          <a:p>
            <a:pPr marL="0" indent="0" algn="l" rtl="0"/>
            <a:r>
              <a:rPr lang="es-419" sz="1400" dirty="0">
                <a:solidFill>
                  <a:srgbClr val="000000"/>
                </a:solidFill>
              </a:rPr>
              <a:t>Una forma de evitar un único punto de falla en el </a:t>
            </a:r>
            <a:r>
              <a:rPr lang="es-419" sz="1400" dirty="0" err="1">
                <a:solidFill>
                  <a:srgbClr val="000000"/>
                </a:solidFill>
              </a:rPr>
              <a:t>gateway</a:t>
            </a:r>
            <a:r>
              <a:rPr lang="es-419" sz="1400" dirty="0">
                <a:solidFill>
                  <a:srgbClr val="000000"/>
                </a:solidFill>
              </a:rPr>
              <a:t> predeterminado es implementar un </a:t>
            </a:r>
            <a:r>
              <a:rPr lang="es-419" sz="1400" b="1" dirty="0" err="1">
                <a:solidFill>
                  <a:srgbClr val="FF0000"/>
                </a:solidFill>
              </a:rPr>
              <a:t>router</a:t>
            </a:r>
            <a:r>
              <a:rPr lang="es-419" sz="1400" b="1" dirty="0">
                <a:solidFill>
                  <a:srgbClr val="FF0000"/>
                </a:solidFill>
              </a:rPr>
              <a:t> virtual</a:t>
            </a:r>
            <a:r>
              <a:rPr lang="es-419" sz="1400" dirty="0">
                <a:solidFill>
                  <a:srgbClr val="000000"/>
                </a:solidFill>
              </a:rPr>
              <a:t>. Para implementar este tipo de redundancia de ruteadores, varios ruteadores están configurados para trabajar juntos y presentar la ilusión de un solo ruteador a los hosts en la LAN. 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400" dirty="0">
                <a:solidFill>
                  <a:srgbClr val="000000"/>
                </a:solidFill>
              </a:rPr>
              <a:t>La dirección IPv4 del </a:t>
            </a:r>
            <a:r>
              <a:rPr lang="es-419" sz="1400" dirty="0" err="1">
                <a:solidFill>
                  <a:srgbClr val="000000"/>
                </a:solidFill>
              </a:rPr>
              <a:t>router</a:t>
            </a:r>
            <a:r>
              <a:rPr lang="es-419" sz="1400" dirty="0">
                <a:solidFill>
                  <a:srgbClr val="000000"/>
                </a:solidFill>
              </a:rPr>
              <a:t> virtual se configura como la puerta de enlace predeterminada para las estaciones de trabajo de un segmento específico de IPv4. 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400" dirty="0">
                <a:solidFill>
                  <a:srgbClr val="000000"/>
                </a:solidFill>
              </a:rPr>
              <a:t>Los dispositivos host envían el tráfico a la dirección del </a:t>
            </a:r>
            <a:r>
              <a:rPr lang="es-419" sz="1400" dirty="0" err="1">
                <a:solidFill>
                  <a:srgbClr val="000000"/>
                </a:solidFill>
              </a:rPr>
              <a:t>router</a:t>
            </a:r>
            <a:r>
              <a:rPr lang="es-419" sz="1400" dirty="0">
                <a:solidFill>
                  <a:srgbClr val="000000"/>
                </a:solidFill>
              </a:rPr>
              <a:t> virtual. El </a:t>
            </a:r>
            <a:r>
              <a:rPr lang="es-419" sz="1400" dirty="0" err="1">
                <a:solidFill>
                  <a:srgbClr val="000000"/>
                </a:solidFill>
              </a:rPr>
              <a:t>router</a:t>
            </a:r>
            <a:r>
              <a:rPr lang="es-419" sz="1400" dirty="0">
                <a:solidFill>
                  <a:srgbClr val="000000"/>
                </a:solidFill>
              </a:rPr>
              <a:t> físico que reenvía este tráfico es transparente para los dispositivos host.</a:t>
            </a:r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D39792-C3C8-BB8A-F7CE-7B8DFB7EC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598" y="898600"/>
            <a:ext cx="3631873" cy="336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34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c15="http://schemas.microsoft.com/office/drawing/2012/chart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First Hop Redundancy Protocols</a:t>
            </a:r>
            <a:br>
              <a:rPr lang="en-US" dirty="0"/>
            </a:br>
            <a:r>
              <a:rPr lang="es-419" sz="2400"/>
              <a:t>Redundancia del router (Cont.)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2B5A01-A954-0444-A622-E12934856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853" y="907097"/>
            <a:ext cx="4409758" cy="3689897"/>
          </a:xfrm>
        </p:spPr>
        <p:txBody>
          <a:bodyPr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Un protocolo de redundancia proporciona el mecanismo para determinar qué </a:t>
            </a:r>
            <a:r>
              <a:rPr lang="es-419" sz="1600" dirty="0" err="1">
                <a:solidFill>
                  <a:srgbClr val="000000"/>
                </a:solidFill>
              </a:rPr>
              <a:t>router</a:t>
            </a:r>
            <a:r>
              <a:rPr lang="es-419" sz="1600" dirty="0">
                <a:solidFill>
                  <a:srgbClr val="000000"/>
                </a:solidFill>
              </a:rPr>
              <a:t> debe cumplir la función </a:t>
            </a:r>
            <a:r>
              <a:rPr lang="es-419" sz="1600" b="1" dirty="0">
                <a:solidFill>
                  <a:srgbClr val="000000"/>
                </a:solidFill>
              </a:rPr>
              <a:t>activa</a:t>
            </a:r>
            <a:r>
              <a:rPr lang="es-419" sz="1600" dirty="0">
                <a:solidFill>
                  <a:srgbClr val="000000"/>
                </a:solidFill>
              </a:rPr>
              <a:t> en el reenvío de tráfico. Además, determina cuándo un </a:t>
            </a:r>
            <a:r>
              <a:rPr lang="es-419" sz="1600" b="1" dirty="0" err="1">
                <a:solidFill>
                  <a:srgbClr val="000000"/>
                </a:solidFill>
              </a:rPr>
              <a:t>router</a:t>
            </a:r>
            <a:r>
              <a:rPr lang="es-419" sz="1600" b="1" dirty="0">
                <a:solidFill>
                  <a:srgbClr val="000000"/>
                </a:solidFill>
              </a:rPr>
              <a:t> de reserva </a:t>
            </a:r>
            <a:r>
              <a:rPr lang="es-419" sz="1600" dirty="0">
                <a:solidFill>
                  <a:srgbClr val="000000"/>
                </a:solidFill>
              </a:rPr>
              <a:t>debe asumir la función de reenvío. La transición entre los </a:t>
            </a:r>
            <a:r>
              <a:rPr lang="es-419" sz="1600" dirty="0" err="1">
                <a:solidFill>
                  <a:srgbClr val="000000"/>
                </a:solidFill>
              </a:rPr>
              <a:t>routers</a:t>
            </a:r>
            <a:r>
              <a:rPr lang="es-419" sz="1600" dirty="0">
                <a:solidFill>
                  <a:srgbClr val="000000"/>
                </a:solidFill>
              </a:rPr>
              <a:t> de reenvío es transparente para los dispositivos finales.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 dirty="0">
                <a:solidFill>
                  <a:srgbClr val="000000"/>
                </a:solidFill>
              </a:rPr>
              <a:t>La capacidad que tiene una red para recuperarse dinámicamente de la falla de un dispositivo que funciona como </a:t>
            </a:r>
            <a:r>
              <a:rPr lang="es-419" sz="1600" dirty="0" err="1">
                <a:solidFill>
                  <a:srgbClr val="000000"/>
                </a:solidFill>
              </a:rPr>
              <a:t>gateway</a:t>
            </a:r>
            <a:r>
              <a:rPr lang="es-419" sz="1600" dirty="0">
                <a:solidFill>
                  <a:srgbClr val="000000"/>
                </a:solidFill>
              </a:rPr>
              <a:t> predeterminado se conoce como </a:t>
            </a:r>
            <a:r>
              <a:rPr lang="es-419" sz="1600" b="1" dirty="0">
                <a:solidFill>
                  <a:schemeClr val="accent5">
                    <a:lumMod val="75000"/>
                  </a:schemeClr>
                </a:solidFill>
              </a:rPr>
              <a:t>“redundancia de primer salto”</a:t>
            </a:r>
            <a:r>
              <a:rPr lang="es-419" sz="1600" dirty="0">
                <a:solidFill>
                  <a:srgbClr val="000000"/>
                </a:solidFill>
              </a:rPr>
              <a:t>.</a:t>
            </a:r>
          </a:p>
          <a:p>
            <a:pPr marL="0" indent="0" algn="l"/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8D9A36-EC98-A924-C514-C0738CF7B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464" y="731837"/>
            <a:ext cx="3631873" cy="336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2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c15="http://schemas.microsoft.com/office/drawing/2012/chart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04" y="243840"/>
            <a:ext cx="8345488" cy="731837"/>
          </a:xfrm>
        </p:spPr>
        <p:txBody>
          <a:bodyPr/>
          <a:lstStyle/>
          <a:p>
            <a:pPr rtl="0"/>
            <a:r>
              <a:rPr lang="es-419" sz="1600" dirty="0"/>
              <a:t>Protocolos de redundancia del primer salto (</a:t>
            </a:r>
            <a:r>
              <a:rPr lang="es-419" sz="1600" dirty="0" err="1"/>
              <a:t>First</a:t>
            </a:r>
            <a:r>
              <a:rPr lang="es-419" sz="1600" dirty="0"/>
              <a:t> Hop </a:t>
            </a:r>
            <a:r>
              <a:rPr lang="es-419" sz="1600" dirty="0" err="1"/>
              <a:t>Redundancy</a:t>
            </a:r>
            <a:r>
              <a:rPr lang="es-419" sz="1600" dirty="0"/>
              <a:t> </a:t>
            </a:r>
            <a:r>
              <a:rPr lang="es-419" sz="1600" dirty="0" err="1"/>
              <a:t>Protocols</a:t>
            </a:r>
            <a:r>
              <a:rPr lang="es-419" sz="1600" dirty="0"/>
              <a:t>)</a:t>
            </a:r>
            <a:br>
              <a:rPr lang="en-US" dirty="0"/>
            </a:br>
            <a:r>
              <a:rPr lang="es-419" sz="2400" dirty="0"/>
              <a:t>Redundancia del </a:t>
            </a:r>
            <a:r>
              <a:rPr lang="es-419" sz="2400" dirty="0" err="1"/>
              <a:t>router</a:t>
            </a:r>
            <a:endParaRPr lang="es-419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2203C8-9AB3-F946-93C5-9C15F626E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504" y="1249997"/>
            <a:ext cx="3334135" cy="3070543"/>
          </a:xfrm>
        </p:spPr>
        <p:txBody>
          <a:bodyPr/>
          <a:lstStyle/>
          <a:p>
            <a:pPr marL="285750" indent="-285750" algn="l" rtl="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419" sz="1500" dirty="0">
                <a:solidFill>
                  <a:srgbClr val="000000"/>
                </a:solidFill>
              </a:rPr>
              <a:t>Cuando falla el </a:t>
            </a:r>
            <a:r>
              <a:rPr lang="es-419" sz="1500" b="1" dirty="0" err="1">
                <a:solidFill>
                  <a:srgbClr val="000000"/>
                </a:solidFill>
              </a:rPr>
              <a:t>router</a:t>
            </a:r>
            <a:r>
              <a:rPr lang="es-419" sz="1500" b="1" dirty="0">
                <a:solidFill>
                  <a:srgbClr val="000000"/>
                </a:solidFill>
              </a:rPr>
              <a:t> activo</a:t>
            </a:r>
            <a:r>
              <a:rPr lang="es-419" sz="1500" dirty="0">
                <a:solidFill>
                  <a:srgbClr val="000000"/>
                </a:solidFill>
              </a:rPr>
              <a:t>, el protocolo de redundancia hace que el </a:t>
            </a:r>
            <a:r>
              <a:rPr lang="es-419" sz="1500" b="1" dirty="0" err="1">
                <a:solidFill>
                  <a:srgbClr val="000000"/>
                </a:solidFill>
              </a:rPr>
              <a:t>router</a:t>
            </a:r>
            <a:r>
              <a:rPr lang="es-419" sz="1500" b="1" dirty="0">
                <a:solidFill>
                  <a:srgbClr val="000000"/>
                </a:solidFill>
              </a:rPr>
              <a:t> de reserva </a:t>
            </a:r>
            <a:r>
              <a:rPr lang="es-419" sz="1500" dirty="0">
                <a:solidFill>
                  <a:srgbClr val="000000"/>
                </a:solidFill>
              </a:rPr>
              <a:t>asuma el nuevo rol de </a:t>
            </a:r>
            <a:r>
              <a:rPr lang="es-419" sz="1500" b="1" dirty="0" err="1">
                <a:solidFill>
                  <a:srgbClr val="000000"/>
                </a:solidFill>
              </a:rPr>
              <a:t>router</a:t>
            </a:r>
            <a:r>
              <a:rPr lang="es-419" sz="1500" b="1" dirty="0">
                <a:solidFill>
                  <a:srgbClr val="000000"/>
                </a:solidFill>
              </a:rPr>
              <a:t> activo</a:t>
            </a:r>
            <a:r>
              <a:rPr lang="es-419" sz="1500" dirty="0">
                <a:solidFill>
                  <a:srgbClr val="000000"/>
                </a:solidFill>
              </a:rPr>
              <a:t>.</a:t>
            </a:r>
          </a:p>
          <a:p>
            <a:pPr marL="285750" indent="-285750" algn="l" rtl="0">
              <a:lnSpc>
                <a:spcPts val="2000"/>
              </a:lnSpc>
              <a:buFont typeface="Arial" panose="020B0604020202020204" pitchFamily="34" charset="0"/>
              <a:buChar char="•"/>
            </a:pPr>
            <a:endParaRPr lang="es-419" sz="1500" dirty="0">
              <a:solidFill>
                <a:srgbClr val="000000"/>
              </a:solidFill>
            </a:endParaRPr>
          </a:p>
          <a:p>
            <a:pPr marL="285750" indent="-285750" algn="l" rtl="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419" sz="1500" dirty="0">
                <a:solidFill>
                  <a:srgbClr val="000000"/>
                </a:solidFill>
              </a:rPr>
              <a:t>Debido a que el nuevo </a:t>
            </a:r>
            <a:r>
              <a:rPr lang="es-419" sz="1500" dirty="0" err="1">
                <a:solidFill>
                  <a:srgbClr val="000000"/>
                </a:solidFill>
              </a:rPr>
              <a:t>router</a:t>
            </a:r>
            <a:r>
              <a:rPr lang="es-419" sz="1500" dirty="0">
                <a:solidFill>
                  <a:srgbClr val="000000"/>
                </a:solidFill>
              </a:rPr>
              <a:t> de reenvío asume tanto la dirección IPv4 como la dirección MAC del </a:t>
            </a:r>
            <a:r>
              <a:rPr lang="es-419" sz="1500" dirty="0" err="1">
                <a:solidFill>
                  <a:srgbClr val="000000"/>
                </a:solidFill>
              </a:rPr>
              <a:t>router</a:t>
            </a:r>
            <a:r>
              <a:rPr lang="es-419" sz="1500" dirty="0">
                <a:solidFill>
                  <a:srgbClr val="000000"/>
                </a:solidFill>
              </a:rPr>
              <a:t> virtual, los dispositivos host no perciben ninguna interrupción en el servicio.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760B28-058E-7341-B2ED-DE4F6990A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977" y="838019"/>
            <a:ext cx="5000812" cy="346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12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c15="http://schemas.microsoft.com/office/drawing/2012/chart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pPr rtl="0"/>
            <a:r>
              <a:rPr lang="es-419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HSRP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689698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br>
              <a:rPr lang="en-US" dirty="0"/>
            </a:br>
            <a:r>
              <a:rPr lang="es-419" sz="2400" dirty="0"/>
              <a:t>HSRP: Descripción general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00BE2-4975-1F4D-99D8-C232353A9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922337"/>
            <a:ext cx="8247209" cy="990283"/>
          </a:xfrm>
        </p:spPr>
        <p:txBody>
          <a:bodyPr/>
          <a:lstStyle/>
          <a:p>
            <a:pPr marL="0" indent="0" algn="just" rtl="0"/>
            <a:r>
              <a:rPr lang="es-419" sz="1400" dirty="0">
                <a:solidFill>
                  <a:srgbClr val="000000"/>
                </a:solidFill>
              </a:rPr>
              <a:t>Cisco proporciona </a:t>
            </a:r>
            <a:r>
              <a:rPr lang="es-419" sz="1400" b="1" dirty="0">
                <a:solidFill>
                  <a:srgbClr val="000000"/>
                </a:solidFill>
              </a:rPr>
              <a:t>HSRP</a:t>
            </a:r>
            <a:r>
              <a:rPr lang="es-419" sz="1400" dirty="0">
                <a:solidFill>
                  <a:srgbClr val="000000"/>
                </a:solidFill>
              </a:rPr>
              <a:t> como una forma de evitar la pérdida de acceso externo a la red si falla el </a:t>
            </a:r>
            <a:r>
              <a:rPr lang="es-419" sz="1400" dirty="0" err="1">
                <a:solidFill>
                  <a:srgbClr val="000000"/>
                </a:solidFill>
              </a:rPr>
              <a:t>router</a:t>
            </a:r>
            <a:r>
              <a:rPr lang="es-419" sz="1400" dirty="0">
                <a:solidFill>
                  <a:srgbClr val="000000"/>
                </a:solidFill>
              </a:rPr>
              <a:t> predeterminado. Es el protocolo FHRP exclusivo de Cisco diseñado para permitir la conmutación por falla transparente de los dispositivos de primer salto. 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9F437D1D-4E78-919D-274E-ABC57002E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822" y="1783396"/>
            <a:ext cx="4492559" cy="2829833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74AB04A-3496-0D70-4AB9-6065249EC019}"/>
              </a:ext>
            </a:extLst>
          </p:cNvPr>
          <p:cNvSpPr txBox="1">
            <a:spLocks/>
          </p:cNvSpPr>
          <p:nvPr/>
        </p:nvSpPr>
        <p:spPr>
          <a:xfrm>
            <a:off x="431971" y="1912936"/>
            <a:ext cx="3065609" cy="2829833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i="0" kern="1200" baseline="0">
                <a:solidFill>
                  <a:schemeClr val="bg1"/>
                </a:solidFill>
                <a:latin typeface="+mn-lt"/>
                <a:ea typeface="ＭＳ Ｐゴシック" charset="0"/>
                <a:cs typeface="CiscoSans ExtraLight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/>
            <a:r>
              <a:rPr lang="es-ES" sz="1400" dirty="0">
                <a:solidFill>
                  <a:srgbClr val="000000"/>
                </a:solidFill>
              </a:rPr>
              <a:t>HSRP se utiliza en un grupo de </a:t>
            </a:r>
            <a:r>
              <a:rPr lang="es-ES" sz="1400" dirty="0" err="1">
                <a:solidFill>
                  <a:srgbClr val="000000"/>
                </a:solidFill>
              </a:rPr>
              <a:t>routers</a:t>
            </a:r>
            <a:r>
              <a:rPr lang="es-ES" sz="1400" dirty="0">
                <a:solidFill>
                  <a:srgbClr val="000000"/>
                </a:solidFill>
              </a:rPr>
              <a:t> para seleccionar un dispositivo activo y un dispositivo de reserva. El</a:t>
            </a:r>
            <a:r>
              <a:rPr lang="es-ES" sz="1400" b="1" dirty="0">
                <a:solidFill>
                  <a:srgbClr val="000000"/>
                </a:solidFill>
              </a:rPr>
              <a:t> </a:t>
            </a: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dispositivo activo es aquel que se utiliza para enrutar paquetes, y el dispositivo de reserva es el que toma el control cuando falla el dispositivo activo o cuando se cumplen condiciones previamente establecidas</a:t>
            </a:r>
            <a:r>
              <a:rPr lang="es-ES" sz="1400" dirty="0">
                <a:solidFill>
                  <a:srgbClr val="000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0756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c15="http://schemas.microsoft.com/office/drawing/2012/chart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 dirty="0"/>
              <a:t>HSRP (Hot </a:t>
            </a:r>
            <a:r>
              <a:rPr lang="es-419" sz="1600" dirty="0" err="1"/>
              <a:t>Standby</a:t>
            </a:r>
            <a:r>
              <a:rPr lang="es-419" sz="1600" dirty="0"/>
              <a:t> </a:t>
            </a:r>
            <a:r>
              <a:rPr lang="es-419" sz="1600" dirty="0" err="1"/>
              <a:t>Router</a:t>
            </a:r>
            <a:r>
              <a:rPr lang="es-419" sz="1600" dirty="0"/>
              <a:t> </a:t>
            </a:r>
            <a:r>
              <a:rPr lang="es-419" sz="1600" dirty="0" err="1"/>
              <a:t>Protocol</a:t>
            </a:r>
            <a:br>
              <a:rPr lang="es-419" sz="1600" dirty="0"/>
            </a:br>
            <a:r>
              <a:rPr lang="es-419" sz="2400" dirty="0"/>
              <a:t>Prioridad e Intento de Prioridad del HSRP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5BBAAA-B22D-324B-8BD3-79C7933D1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4" y="731837"/>
            <a:ext cx="8775271" cy="1162277"/>
          </a:xfrm>
        </p:spPr>
        <p:txBody>
          <a:bodyPr/>
          <a:lstStyle/>
          <a:p>
            <a:pPr marL="0" indent="0" algn="just" rtl="0"/>
            <a:r>
              <a:rPr lang="es-419" sz="1400" dirty="0">
                <a:solidFill>
                  <a:srgbClr val="000000"/>
                </a:solidFill>
              </a:rPr>
              <a:t>El rol de los </a:t>
            </a:r>
            <a:r>
              <a:rPr lang="es-419" sz="1400" dirty="0" err="1">
                <a:solidFill>
                  <a:srgbClr val="000000"/>
                </a:solidFill>
              </a:rPr>
              <a:t>routers</a:t>
            </a:r>
            <a:r>
              <a:rPr lang="es-419" sz="1400" dirty="0">
                <a:solidFill>
                  <a:srgbClr val="000000"/>
                </a:solidFill>
              </a:rPr>
              <a:t> activos y de reserva se determina durante el proceso de elección del HSRP. De manera predeterminada, el </a:t>
            </a:r>
            <a:r>
              <a:rPr lang="es-419" sz="1400" dirty="0" err="1">
                <a:solidFill>
                  <a:srgbClr val="000000"/>
                </a:solidFill>
              </a:rPr>
              <a:t>router</a:t>
            </a:r>
            <a:r>
              <a:rPr lang="es-419" sz="1400" dirty="0">
                <a:solidFill>
                  <a:srgbClr val="000000"/>
                </a:solidFill>
              </a:rPr>
              <a:t> </a:t>
            </a:r>
            <a:r>
              <a:rPr lang="es-419" sz="1400" b="1" dirty="0">
                <a:solidFill>
                  <a:srgbClr val="000000"/>
                </a:solidFill>
                <a:highlight>
                  <a:srgbClr val="FFFF00"/>
                </a:highlight>
              </a:rPr>
              <a:t>con la dirección IPv4 numéricamente más alta se elige como </a:t>
            </a:r>
            <a:r>
              <a:rPr lang="es-419" sz="1400" b="1" dirty="0" err="1">
                <a:solidFill>
                  <a:srgbClr val="000000"/>
                </a:solidFill>
                <a:highlight>
                  <a:srgbClr val="FFFF00"/>
                </a:highlight>
              </a:rPr>
              <a:t>router</a:t>
            </a:r>
            <a:r>
              <a:rPr lang="es-419" sz="1400" b="1" dirty="0">
                <a:solidFill>
                  <a:srgbClr val="000000"/>
                </a:solidFill>
                <a:highlight>
                  <a:srgbClr val="FFFF00"/>
                </a:highlight>
              </a:rPr>
              <a:t> activo</a:t>
            </a:r>
            <a:r>
              <a:rPr lang="es-419" sz="1400" dirty="0">
                <a:solidFill>
                  <a:srgbClr val="000000"/>
                </a:solidFill>
              </a:rPr>
              <a:t>. Sin embargo, siempre es mejor controlar cómo funcionará su red en condiciones normales en lugar de dejarlo librado al azar.</a:t>
            </a:r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2FA1F9-0021-49AB-B72A-CAD8F128B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902" y="1902187"/>
            <a:ext cx="3835181" cy="2415755"/>
          </a:xfrm>
          <a:prstGeom prst="rect">
            <a:avLst/>
          </a:prstGeom>
        </p:spPr>
      </p:pic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12CFFE30-39B3-830E-81BC-F41E53AE37B1}"/>
              </a:ext>
            </a:extLst>
          </p:cNvPr>
          <p:cNvSpPr txBox="1">
            <a:spLocks/>
          </p:cNvSpPr>
          <p:nvPr/>
        </p:nvSpPr>
        <p:spPr>
          <a:xfrm>
            <a:off x="74814" y="1675328"/>
            <a:ext cx="4840086" cy="2884715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i="0" kern="1200" baseline="0">
                <a:solidFill>
                  <a:schemeClr val="bg1"/>
                </a:solidFill>
                <a:latin typeface="+mn-lt"/>
                <a:ea typeface="ＭＳ Ｐゴシック" charset="0"/>
                <a:cs typeface="CiscoSans ExtraLight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000000"/>
                </a:solidFill>
              </a:rPr>
              <a:t>La prioridad HSRP se puede utilizar para determinar el </a:t>
            </a:r>
            <a:r>
              <a:rPr lang="es-ES" sz="1400" dirty="0" err="1">
                <a:solidFill>
                  <a:srgbClr val="000000"/>
                </a:solidFill>
              </a:rPr>
              <a:t>router</a:t>
            </a:r>
            <a:r>
              <a:rPr lang="es-ES" sz="1400" dirty="0">
                <a:solidFill>
                  <a:srgbClr val="000000"/>
                </a:solidFill>
              </a:rPr>
              <a:t> activo.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000000"/>
                </a:solidFill>
              </a:rPr>
              <a:t>El </a:t>
            </a:r>
            <a:r>
              <a:rPr lang="es-ES" sz="1400" dirty="0" err="1">
                <a:solidFill>
                  <a:srgbClr val="000000"/>
                </a:solidFill>
              </a:rPr>
              <a:t>router</a:t>
            </a:r>
            <a:r>
              <a:rPr lang="es-ES" sz="1400" dirty="0">
                <a:solidFill>
                  <a:srgbClr val="000000"/>
                </a:solidFill>
              </a:rPr>
              <a:t> con la prioridad HSRP más alta será el </a:t>
            </a:r>
            <a:r>
              <a:rPr lang="es-ES" sz="1400" dirty="0" err="1">
                <a:solidFill>
                  <a:srgbClr val="000000"/>
                </a:solidFill>
              </a:rPr>
              <a:t>router</a:t>
            </a:r>
            <a:r>
              <a:rPr lang="es-ES" sz="1400" dirty="0">
                <a:solidFill>
                  <a:srgbClr val="000000"/>
                </a:solidFill>
              </a:rPr>
              <a:t> activo.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000000"/>
                </a:solidFill>
              </a:rPr>
              <a:t>De manera predeterminada, la </a:t>
            </a: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prioridad HSRP es 100</a:t>
            </a:r>
            <a:r>
              <a:rPr lang="es-ES" sz="1400" dirty="0">
                <a:solidFill>
                  <a:srgbClr val="000000"/>
                </a:solidFill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000000"/>
                </a:solidFill>
              </a:rPr>
              <a:t>Si las prioridades son iguales, el </a:t>
            </a:r>
            <a:r>
              <a:rPr lang="es-ES" sz="1400" dirty="0" err="1">
                <a:solidFill>
                  <a:srgbClr val="000000"/>
                </a:solidFill>
              </a:rPr>
              <a:t>router</a:t>
            </a:r>
            <a:r>
              <a:rPr lang="es-ES" sz="1400" dirty="0">
                <a:solidFill>
                  <a:srgbClr val="000000"/>
                </a:solidFill>
              </a:rPr>
              <a:t> con la dirección IPv4 numéricamente más alta es elegido como </a:t>
            </a:r>
            <a:r>
              <a:rPr lang="es-ES" sz="1400" dirty="0" err="1">
                <a:solidFill>
                  <a:srgbClr val="000000"/>
                </a:solidFill>
              </a:rPr>
              <a:t>router</a:t>
            </a:r>
            <a:r>
              <a:rPr lang="es-ES" sz="1400" dirty="0">
                <a:solidFill>
                  <a:srgbClr val="000000"/>
                </a:solidFill>
              </a:rPr>
              <a:t> activo.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000000"/>
                </a:solidFill>
              </a:rPr>
              <a:t>Para configurar un </a:t>
            </a:r>
            <a:r>
              <a:rPr lang="es-ES" sz="1400" dirty="0" err="1">
                <a:solidFill>
                  <a:srgbClr val="000000"/>
                </a:solidFill>
              </a:rPr>
              <a:t>router</a:t>
            </a:r>
            <a:r>
              <a:rPr lang="es-ES" sz="1400" dirty="0">
                <a:solidFill>
                  <a:srgbClr val="000000"/>
                </a:solidFill>
              </a:rPr>
              <a:t> para que sea el </a:t>
            </a:r>
            <a:r>
              <a:rPr lang="es-ES" sz="1400" b="1" dirty="0" err="1">
                <a:solidFill>
                  <a:srgbClr val="000000"/>
                </a:solidFill>
              </a:rPr>
              <a:t>router</a:t>
            </a:r>
            <a:r>
              <a:rPr lang="es-ES" sz="1400" b="1" dirty="0">
                <a:solidFill>
                  <a:srgbClr val="000000"/>
                </a:solidFill>
              </a:rPr>
              <a:t> activo</a:t>
            </a:r>
            <a:r>
              <a:rPr lang="es-ES" sz="1400" dirty="0">
                <a:solidFill>
                  <a:srgbClr val="000000"/>
                </a:solidFill>
              </a:rPr>
              <a:t>, utilice el comando de interfaz </a:t>
            </a:r>
            <a:r>
              <a:rPr lang="es-ES" sz="1400" b="1" dirty="0" err="1">
                <a:solidFill>
                  <a:schemeClr val="accent5">
                    <a:lumMod val="75000"/>
                  </a:schemeClr>
                </a:solidFill>
              </a:rPr>
              <a:t>standby</a:t>
            </a: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sz="1400" b="1" dirty="0" err="1">
                <a:solidFill>
                  <a:schemeClr val="accent5">
                    <a:lumMod val="75000"/>
                  </a:schemeClr>
                </a:solidFill>
              </a:rPr>
              <a:t>priority</a:t>
            </a:r>
            <a:r>
              <a:rPr lang="es-ES" sz="1400" dirty="0">
                <a:solidFill>
                  <a:schemeClr val="accent5">
                    <a:lumMod val="75000"/>
                  </a:schemeClr>
                </a:solidFill>
              </a:rPr>
              <a:t> </a:t>
            </a:r>
            <a:r>
              <a:rPr lang="es-ES" sz="1400" dirty="0">
                <a:solidFill>
                  <a:srgbClr val="000000"/>
                </a:solidFill>
              </a:rPr>
              <a:t>. El rango de prioridad HSRP es de 0 a 255.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85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c15="http://schemas.microsoft.com/office/drawing/2012/chart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5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TE7_Chp1_Example-1" id="{4A20ED44-3835-F149-9AE4-C332C230E09E}" vid="{AFB5BC48-58F8-AD45-912F-AE2AD65EB6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6767</TotalTime>
  <Words>1003</Words>
  <Application>Microsoft Office PowerPoint</Application>
  <PresentationFormat>Presentación en pantalla (16:9)</PresentationFormat>
  <Paragraphs>74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CiscoSans ExtraLight</vt:lpstr>
      <vt:lpstr>Default Theme</vt:lpstr>
      <vt:lpstr>Conceptos de la FHRP</vt:lpstr>
      <vt:lpstr>Protocolos de redundancia de primer salto</vt:lpstr>
      <vt:lpstr>First Hop Redundancy Protocols Limitaciones del gateway predeterminado</vt:lpstr>
      <vt:lpstr>First Hop Redundancy Protocols Redundancia del router</vt:lpstr>
      <vt:lpstr>First Hop Redundancy Protocols Redundancia del router (Cont.)</vt:lpstr>
      <vt:lpstr>Protocolos de redundancia del primer salto (First Hop Redundancy Protocols) Redundancia del router</vt:lpstr>
      <vt:lpstr>HSRP</vt:lpstr>
      <vt:lpstr> HSRP: Descripción general</vt:lpstr>
      <vt:lpstr>HSRP (Hot Standby Router Protocol Prioridad e Intento de Prioridad del HSRP</vt:lpstr>
      <vt:lpstr>HSRP Prioridad e intento de prioridad del HSRP (Cont.)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Basic Switch and End Device Configuration</dc:title>
  <dc:creator>Stephanie Harvey</dc:creator>
  <cp:lastModifiedBy>Lizethe Pérez Fuertes</cp:lastModifiedBy>
  <cp:revision>428</cp:revision>
  <dcterms:created xsi:type="dcterms:W3CDTF">2019-10-18T06:21:22Z</dcterms:created>
  <dcterms:modified xsi:type="dcterms:W3CDTF">2023-04-12T22:36:25Z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</Properties>
</file>