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11/topics/securit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校园一卡通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								     </a:t>
            </a:r>
            <a:r>
              <a:rPr lang="zh-CN" altLang="en-US" dirty="0" smtClean="0"/>
              <a:t>李则言 卫强宇 吕鑫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终端用户分类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90597"/>
            <a:ext cx="8915400" cy="524840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Register</a:t>
            </a:r>
          </a:p>
          <a:p>
            <a:pPr lvl="1"/>
            <a:r>
              <a:rPr kumimoji="1" lang="zh-CN" altLang="en-US" dirty="0" smtClean="0"/>
              <a:t>场景：注册中心的终端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权限：为</a:t>
            </a:r>
            <a:r>
              <a:rPr lang="zh-CN" altLang="en-US" dirty="0"/>
              <a:t>一个学生注册新卡、更新卡的有效期和获取学生的基本信息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kumimoji="1" lang="en-US" altLang="zh-CN" dirty="0" err="1" smtClean="0"/>
              <a:t>Pos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场景：云闪付消费场所，如食堂和超市等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 smtClean="0"/>
              <a:t>减少</a:t>
            </a:r>
            <a:r>
              <a:rPr lang="zh-CN" altLang="en-US" dirty="0"/>
              <a:t>卡的</a:t>
            </a:r>
            <a:r>
              <a:rPr lang="zh-CN" altLang="en-US" dirty="0" smtClean="0"/>
              <a:t>金额</a:t>
            </a:r>
            <a:endParaRPr lang="en-US" altLang="zh-CN" dirty="0" smtClean="0"/>
          </a:p>
          <a:p>
            <a:r>
              <a:rPr kumimoji="1" lang="en-US" altLang="zh-CN" dirty="0" smtClean="0"/>
              <a:t>ATM</a:t>
            </a:r>
          </a:p>
          <a:p>
            <a:pPr lvl="1"/>
            <a:r>
              <a:rPr kumimoji="1" lang="zh-CN" altLang="en-US" dirty="0" smtClean="0"/>
              <a:t>场景：圈存机等机器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权限：增加和减少卡上的金额</a:t>
            </a:r>
            <a:endParaRPr kumimoji="1" lang="en-US" altLang="zh-CN" dirty="0" smtClean="0"/>
          </a:p>
          <a:p>
            <a:r>
              <a:rPr kumimoji="1" lang="en-US" altLang="zh-CN" dirty="0" smtClean="0"/>
              <a:t>Access</a:t>
            </a:r>
          </a:p>
          <a:p>
            <a:pPr lvl="1"/>
            <a:r>
              <a:rPr kumimoji="1" lang="zh-CN" altLang="en-US" dirty="0" smtClean="0"/>
              <a:t>场景：宿舍楼下的门禁终端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</a:t>
            </a:r>
            <a:r>
              <a:rPr lang="zh-CN" altLang="en-US" dirty="0"/>
              <a:t>判断一张卡是否有通过的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kumimoji="1" lang="en-US" altLang="zh-CN" dirty="0" smtClean="0"/>
              <a:t>Root</a:t>
            </a:r>
          </a:p>
          <a:p>
            <a:pPr lvl="1"/>
            <a:r>
              <a:rPr kumimoji="1" lang="zh-CN" altLang="en-US" dirty="0" smtClean="0"/>
              <a:t>场景：后台管理员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权限：以上所有权限，此外可以查看终端的操作日志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安全性分析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比较成熟的框架，最大程度的保证了安全性，避免了一些常见的</a:t>
            </a:r>
            <a:r>
              <a:rPr kumimoji="1" lang="zh-CN" altLang="en-US" dirty="0" smtClean="0"/>
              <a:t>漏洞（</a:t>
            </a:r>
            <a:r>
              <a:rPr lang="en-US" altLang="zh-CN" dirty="0">
                <a:hlinkClick r:id="rId2"/>
              </a:rPr>
              <a:t>Security in </a:t>
            </a:r>
            <a:r>
              <a:rPr lang="en-US" altLang="zh-CN" dirty="0" smtClean="0">
                <a:hlinkClick r:id="rId2"/>
              </a:rPr>
              <a:t>Django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跨</a:t>
            </a:r>
            <a:r>
              <a:rPr kumimoji="1" lang="zh-CN" altLang="en-US" dirty="0" smtClean="0"/>
              <a:t>站脚本攻击</a:t>
            </a:r>
            <a:r>
              <a:rPr kumimoji="1" lang="en-US" altLang="zh-CN" dirty="0" smtClean="0"/>
              <a:t>XSS</a:t>
            </a:r>
          </a:p>
          <a:p>
            <a:pPr lvl="2"/>
            <a:r>
              <a:rPr kumimoji="1" lang="en-US" altLang="zh-CN" dirty="0" smtClean="0"/>
              <a:t>CSRF</a:t>
            </a:r>
          </a:p>
          <a:p>
            <a:pPr lvl="2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注入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点击劫持</a:t>
            </a:r>
            <a:endParaRPr kumimoji="1" lang="en-US" altLang="zh-CN" dirty="0" smtClean="0"/>
          </a:p>
          <a:p>
            <a:r>
              <a:rPr kumimoji="1" lang="en-US" altLang="zh-CN" dirty="0" smtClean="0"/>
              <a:t>SSL/HTTPS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在传输层面用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进行加密传输，避免了信息被窃取的可能</a:t>
            </a:r>
            <a:endParaRPr kumimoji="1" lang="en-US" altLang="zh-CN" dirty="0"/>
          </a:p>
          <a:p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多种认证机制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减少明文密码泄露的风险</a:t>
            </a:r>
            <a:endParaRPr kumimoji="1" lang="en-US" altLang="zh-CN" dirty="0" smtClean="0"/>
          </a:p>
          <a:p>
            <a:r>
              <a:rPr kumimoji="1" lang="zh-CN" altLang="en-US" dirty="0" smtClean="0"/>
              <a:t>终端操作日志</a:t>
            </a:r>
            <a:r>
              <a:rPr kumimoji="1" lang="en-US" altLang="zh-CN" dirty="0" smtClean="0"/>
              <a:t>log</a:t>
            </a:r>
          </a:p>
          <a:p>
            <a:pPr lvl="1"/>
            <a:r>
              <a:rPr kumimoji="1" lang="zh-CN" altLang="en-US" dirty="0" smtClean="0"/>
              <a:t>记录所有终端的操作，及时检测高危不正常的操作，能够尽快发现危险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03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07400"/>
              </p:ext>
            </p:extLst>
          </p:nvPr>
        </p:nvGraphicFramePr>
        <p:xfrm>
          <a:off x="1299412" y="2133600"/>
          <a:ext cx="10205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409">
                  <a:extLst>
                    <a:ext uri="{9D8B030D-6E8A-4147-A177-3AD203B41FA5}">
                      <a16:colId xmlns:a16="http://schemas.microsoft.com/office/drawing/2014/main" val="1574263275"/>
                    </a:ext>
                  </a:extLst>
                </a:gridCol>
                <a:gridCol w="8143793">
                  <a:extLst>
                    <a:ext uri="{9D8B030D-6E8A-4147-A177-3AD203B41FA5}">
                      <a16:colId xmlns:a16="http://schemas.microsoft.com/office/drawing/2014/main" val="203766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安全性保障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5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卡片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 smtClean="0"/>
                        <a:t>卡片读写密钥</a:t>
                      </a:r>
                      <a:r>
                        <a:rPr kumimoji="0" lang="zh-CN" altLang="en-US" dirty="0" smtClean="0"/>
                        <a:t>；</a:t>
                      </a:r>
                      <a:r>
                        <a:rPr kumimoji="1" lang="zh-CN" altLang="en-US" dirty="0" smtClean="0"/>
                        <a:t>小钱包余额</a:t>
                      </a:r>
                      <a:r>
                        <a:rPr kumimoji="1" lang="en-US" altLang="zh-CN" dirty="0" smtClean="0"/>
                        <a:t>AES</a:t>
                      </a:r>
                      <a:r>
                        <a:rPr kumimoji="1" lang="zh-CN" altLang="en-US" dirty="0" smtClean="0"/>
                        <a:t>加密保存；闪付交易仅在卡内记录交易日志</a:t>
                      </a:r>
                      <a:endParaRPr kumimoji="1"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4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桌面终端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封装在固定设备中；编译为二进制文件；</a:t>
                      </a:r>
                      <a:r>
                        <a:rPr lang="en-US" altLang="zh-CN" dirty="0" smtClean="0"/>
                        <a:t>AES</a:t>
                      </a:r>
                      <a:r>
                        <a:rPr lang="zh-CN" altLang="en-US" dirty="0" smtClean="0"/>
                        <a:t>加密本地存储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5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终端</a:t>
                      </a:r>
                      <a:r>
                        <a:rPr lang="en-US" altLang="zh-CN" dirty="0" smtClean="0"/>
                        <a:t>&lt;-&gt;</a:t>
                      </a:r>
                      <a:r>
                        <a:rPr lang="zh-CN" altLang="en-US" dirty="0" smtClean="0"/>
                        <a:t>后台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SSL/HTTPS</a:t>
                      </a:r>
                      <a:r>
                        <a:rPr lang="zh-CN" altLang="en-US" dirty="0" smtClean="0"/>
                        <a:t>；验证信息为</a:t>
                      </a:r>
                      <a:r>
                        <a:rPr lang="en-US" altLang="zh-CN" dirty="0" smtClean="0"/>
                        <a:t>token</a:t>
                      </a:r>
                      <a:r>
                        <a:rPr lang="zh-CN" altLang="en-US" dirty="0" smtClean="0"/>
                        <a:t>而不是明文密码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87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后台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成熟的框架；操作日志；</a:t>
                      </a:r>
                      <a:r>
                        <a:rPr lang="en-US" altLang="zh-CN" dirty="0" err="1" smtClean="0"/>
                        <a:t>token+session</a:t>
                      </a:r>
                      <a:r>
                        <a:rPr lang="zh-CN" altLang="en-US" dirty="0" smtClean="0"/>
                        <a:t>验证机制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4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3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问题分析</a:t>
            </a:r>
            <a:endParaRPr lang="en-US" altLang="zh-CN" dirty="0" smtClean="0"/>
          </a:p>
          <a:p>
            <a:r>
              <a:rPr lang="zh-CN" altLang="en-US" dirty="0">
                <a:hlinkClick r:id="rId3" action="ppaction://hlinksldjump"/>
              </a:rPr>
              <a:t>实现</a:t>
            </a:r>
            <a:r>
              <a:rPr lang="zh-CN" altLang="en-US" dirty="0" smtClean="0">
                <a:hlinkClick r:id="rId3" action="ppaction://hlinksldjump"/>
              </a:rPr>
              <a:t>功能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基础</a:t>
            </a:r>
            <a:r>
              <a:rPr lang="zh-CN" altLang="en-US" dirty="0" smtClean="0">
                <a:hlinkClick r:id="rId4" action="ppaction://hlinksldjump"/>
              </a:rPr>
              <a:t>框架</a:t>
            </a:r>
            <a:endParaRPr lang="en-US" altLang="zh-CN" dirty="0" smtClean="0"/>
          </a:p>
          <a:p>
            <a:r>
              <a:rPr lang="zh-CN" altLang="en-US" dirty="0">
                <a:hlinkClick r:id="rId5" action="ppaction://hlinksldjump"/>
              </a:rPr>
              <a:t>校园</a:t>
            </a:r>
            <a:r>
              <a:rPr lang="zh-CN" altLang="en-US" dirty="0" smtClean="0">
                <a:hlinkClick r:id="rId5" action="ppaction://hlinksldjump"/>
              </a:rPr>
              <a:t>卡数据存储</a:t>
            </a:r>
            <a:endParaRPr lang="en-US" altLang="zh-CN" dirty="0" smtClean="0"/>
          </a:p>
          <a:p>
            <a:r>
              <a:rPr lang="en-US" altLang="zh-CN" dirty="0" smtClean="0">
                <a:hlinkClick r:id="rId6" action="ppaction://hlinksldjump"/>
              </a:rPr>
              <a:t>M1</a:t>
            </a:r>
            <a:r>
              <a:rPr lang="zh-CN" altLang="en-US" dirty="0" smtClean="0">
                <a:hlinkClick r:id="rId6" action="ppaction://hlinksldjump"/>
              </a:rPr>
              <a:t>读卡器</a:t>
            </a:r>
            <a:endParaRPr lang="en-US" altLang="zh-CN" dirty="0" smtClean="0"/>
          </a:p>
          <a:p>
            <a:r>
              <a:rPr lang="zh-CN" altLang="en-US" dirty="0">
                <a:hlinkClick r:id="rId7" action="ppaction://hlinksldjump"/>
              </a:rPr>
              <a:t>桌面</a:t>
            </a:r>
            <a:r>
              <a:rPr lang="zh-CN" altLang="en-US" dirty="0" smtClean="0">
                <a:hlinkClick r:id="rId7" action="ppaction://hlinksldjump"/>
              </a:rPr>
              <a:t>终端</a:t>
            </a:r>
            <a:endParaRPr lang="en-US" altLang="zh-CN" dirty="0" smtClean="0"/>
          </a:p>
          <a:p>
            <a:r>
              <a:rPr lang="zh-CN" altLang="en-US" dirty="0">
                <a:hlinkClick r:id="rId8" action="ppaction://hlinksldjump"/>
              </a:rPr>
              <a:t>后台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54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挑战主要是实现高安全性，同时兼顾便利性</a:t>
            </a:r>
            <a:endParaRPr lang="en-US" altLang="zh-CN" dirty="0" smtClean="0"/>
          </a:p>
          <a:p>
            <a:r>
              <a:rPr lang="zh-CN" altLang="en-US" dirty="0" smtClean="0"/>
              <a:t>关于安全性的初步分析：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卡片是可以被轻易获取的，所以卡片上不能保存机密信息</a:t>
            </a:r>
            <a:endParaRPr lang="en-US" altLang="zh-CN" dirty="0" smtClean="0"/>
          </a:p>
          <a:p>
            <a:pPr lvl="1"/>
            <a:r>
              <a:rPr lang="zh-CN" altLang="en-US" dirty="0"/>
              <a:t>相对</a:t>
            </a:r>
            <a:r>
              <a:rPr lang="zh-CN" altLang="en-US" dirty="0" smtClean="0"/>
              <a:t>地，服务器是很难被侵入的，在服务器上使用一个数据库保存高安全性要求的信息是必要的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因为有了和服务器的交互，而</a:t>
            </a:r>
            <a:r>
              <a:rPr lang="en-US" altLang="zh-CN" dirty="0" smtClean="0"/>
              <a:t>Arduino</a:t>
            </a:r>
            <a:r>
              <a:rPr lang="zh-CN" altLang="en-US" dirty="0"/>
              <a:t>能</a:t>
            </a:r>
            <a:r>
              <a:rPr lang="zh-CN" altLang="en-US" dirty="0" smtClean="0"/>
              <a:t>实现的功能有限，增加一个在桌面上实现的终端来连接读卡器和后台服务器。</a:t>
            </a:r>
            <a:endParaRPr lang="en-US" altLang="zh-CN" dirty="0" smtClean="0"/>
          </a:p>
          <a:p>
            <a:r>
              <a:rPr lang="zh-CN" altLang="en-US" dirty="0"/>
              <a:t>关于便利</a:t>
            </a:r>
            <a:r>
              <a:rPr lang="zh-CN" altLang="en-US" dirty="0" smtClean="0"/>
              <a:t>性的分析：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一些小额消费的场景比如水卡和澡卡可以存储在卡上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减少网络设备的成本，提高可用性</a:t>
            </a:r>
            <a:endParaRPr lang="en-US" altLang="zh-CN" dirty="0" smtClean="0"/>
          </a:p>
          <a:p>
            <a:pPr lvl="1"/>
            <a:r>
              <a:rPr lang="zh-CN" altLang="en-US" dirty="0"/>
              <a:t>安全</a:t>
            </a:r>
            <a:r>
              <a:rPr lang="zh-CN" altLang="en-US" dirty="0" smtClean="0"/>
              <a:t>要求不高的地点（比如宿舍楼）的门禁可以放松要求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2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基础功能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注销校园卡</a:t>
            </a:r>
            <a:endParaRPr lang="en-US" altLang="zh-CN" dirty="0" smtClean="0"/>
          </a:p>
          <a:p>
            <a:pPr lvl="1"/>
            <a:r>
              <a:rPr lang="zh-CN" altLang="en-US" dirty="0"/>
              <a:t>学生</a:t>
            </a:r>
            <a:r>
              <a:rPr lang="zh-CN" altLang="en-US" dirty="0" smtClean="0"/>
              <a:t>注册，更新卡的有效期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门禁控制</a:t>
            </a:r>
            <a:endParaRPr lang="en-US" altLang="zh-CN" dirty="0" smtClean="0"/>
          </a:p>
          <a:p>
            <a:pPr lvl="1"/>
            <a:r>
              <a:rPr lang="zh-CN" altLang="en-US" dirty="0"/>
              <a:t>闪</a:t>
            </a:r>
            <a:r>
              <a:rPr lang="zh-CN" altLang="en-US" dirty="0" smtClean="0"/>
              <a:t>付储值与消费</a:t>
            </a:r>
            <a:endParaRPr lang="en-US" altLang="zh-CN" dirty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支持类似于水卡的小钱包功能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联网</a:t>
            </a:r>
            <a:r>
              <a:rPr lang="en-US" altLang="zh-CN" dirty="0" smtClean="0"/>
              <a:t>/</a:t>
            </a:r>
            <a:r>
              <a:rPr lang="zh-CN" altLang="en-US" dirty="0" smtClean="0"/>
              <a:t>离线均可用的门禁系统</a:t>
            </a:r>
            <a:endParaRPr lang="en-US" altLang="zh-CN" dirty="0" smtClean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AES</a:t>
            </a:r>
            <a:r>
              <a:rPr lang="zh-CN" altLang="en-US" dirty="0" smtClean="0"/>
              <a:t>加密的小钱包金额存储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网站后台支持</a:t>
            </a:r>
            <a:r>
              <a:rPr lang="en-US" altLang="zh-CN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34630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校园卡与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读取校园卡信息，写入相应信息</a:t>
            </a:r>
            <a:endParaRPr lang="en-US" altLang="zh-CN" dirty="0" smtClean="0"/>
          </a:p>
          <a:p>
            <a:pPr lvl="1"/>
            <a:r>
              <a:rPr lang="zh-CN" altLang="en-US" dirty="0"/>
              <a:t>与桌面</a:t>
            </a:r>
            <a:r>
              <a:rPr lang="zh-CN" altLang="en-US" dirty="0" smtClean="0"/>
              <a:t>终端进行通信来获取各种操作</a:t>
            </a:r>
            <a:endParaRPr lang="en-US" altLang="zh-CN" dirty="0"/>
          </a:p>
          <a:p>
            <a:r>
              <a:rPr lang="zh-CN" altLang="en-US" dirty="0" smtClean="0"/>
              <a:t>桌面终端</a:t>
            </a:r>
            <a:endParaRPr lang="en-US" altLang="zh-CN" dirty="0" smtClean="0"/>
          </a:p>
          <a:p>
            <a:pPr lvl="1"/>
            <a:r>
              <a:rPr lang="zh-CN" altLang="en-US" dirty="0"/>
              <a:t>与用户进行</a:t>
            </a:r>
            <a:r>
              <a:rPr lang="zh-CN" altLang="en-US" dirty="0" smtClean="0"/>
              <a:t>交互，进行各种操作（如门禁，消费等）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与网络后台通信，查询相应信息，更新后台存储信息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读卡器交互，获取校园卡信息，写入信息</a:t>
            </a:r>
            <a:endParaRPr lang="en-US" altLang="zh-CN" dirty="0" smtClean="0"/>
          </a:p>
          <a:p>
            <a:r>
              <a:rPr lang="zh-CN" altLang="en-US" dirty="0" smtClean="0"/>
              <a:t>网络后台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存储各种校园卡信息，以及终端用户和操作日志等信息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与桌面终端交互，更新与提供各种网络后台存储的信息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6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校园卡的数据存储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MIFARE M1</a:t>
            </a:r>
            <a:r>
              <a:rPr lang="zh-CN" altLang="en-US" dirty="0" smtClean="0"/>
              <a:t>卡进行开发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内存容量充足（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易于开发扩展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性能稳定，可靠性高，抗干扰能力强</a:t>
            </a:r>
            <a:endParaRPr lang="en-US" altLang="zh-CN" dirty="0" smtClean="0"/>
          </a:p>
          <a:p>
            <a:r>
              <a:rPr lang="zh-CN" altLang="en-US" dirty="0" smtClean="0"/>
              <a:t>校园卡上需要保存的数据主要有闪付账户的储值与消费记录、小钱包余额等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不直接在卡上保存账户金额信息或进行金额计算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敏感信息的计算在桌面终端完成</a:t>
            </a:r>
            <a:endParaRPr lang="en-US" altLang="zh-CN" dirty="0"/>
          </a:p>
          <a:p>
            <a:r>
              <a:rPr lang="zh-CN" altLang="en-US" dirty="0" smtClean="0"/>
              <a:t>对读写卡片的密钥进行修改，不使用默认密钥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读卡器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基于</a:t>
            </a:r>
            <a:r>
              <a:rPr lang="en-US" altLang="zh-CN" smtClean="0"/>
              <a:t>Arduino </a:t>
            </a:r>
            <a:r>
              <a:rPr lang="en-US" altLang="zh-CN" dirty="0"/>
              <a:t>Uno</a:t>
            </a:r>
            <a:r>
              <a:rPr lang="zh-CN" altLang="en-US" dirty="0"/>
              <a:t>与</a:t>
            </a:r>
            <a:r>
              <a:rPr lang="en-US" altLang="zh-CN" dirty="0"/>
              <a:t>RFID</a:t>
            </a:r>
            <a:r>
              <a:rPr lang="zh-CN" altLang="en-US" dirty="0"/>
              <a:t>芯片</a:t>
            </a:r>
            <a:r>
              <a:rPr lang="en-US" altLang="zh-CN" dirty="0"/>
              <a:t>(RFID-RC522)</a:t>
            </a:r>
            <a:r>
              <a:rPr lang="zh-CN" altLang="en-US" dirty="0"/>
              <a:t>设计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通过串口通讯与桌面终端交互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在交互时仅传递指令，读卡器与桌面终端的内部实现彼此封闭，确保安全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传输需要直接保存在卡上的敏感数据（如小钱包余额）时，采用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加密传输</a:t>
            </a:r>
            <a:endParaRPr lang="en-US" altLang="zh-CN" dirty="0"/>
          </a:p>
          <a:p>
            <a:r>
              <a:rPr lang="zh-CN" altLang="en-US" dirty="0" smtClean="0"/>
              <a:t>根据收到的指令，读卡器可模拟制作新卡、门禁控制、闪付储值消费、小钱包储值消费、注销卡片等不同场景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03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卡片读写密钥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对于卡片上保存数据的扇区，更改其默认密钥</a:t>
            </a:r>
            <a:r>
              <a:rPr kumimoji="1" lang="en-US" altLang="zh-CN" dirty="0" smtClean="0"/>
              <a:t>0xFFFFFFFFFFFF</a:t>
            </a:r>
            <a:r>
              <a:rPr kumimoji="1" lang="zh-CN" altLang="en-US" dirty="0" smtClean="0"/>
              <a:t>，使卡内数据难以泄露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使用基础实验中采用的读卡代码，以及网上流传的一些“</a:t>
            </a:r>
            <a:r>
              <a:rPr kumimoji="1" lang="en-US" altLang="zh-CN" dirty="0" smtClean="0"/>
              <a:t>M1</a:t>
            </a:r>
            <a:r>
              <a:rPr kumimoji="1" lang="zh-CN" altLang="en-US" dirty="0" smtClean="0"/>
              <a:t>卡破解代码”进行测试，发现其无法读到卡内数据。这样的防护机制与清华澡卡类似</a:t>
            </a:r>
            <a:endParaRPr kumimoji="1" lang="en-US" altLang="zh-CN" dirty="0"/>
          </a:p>
          <a:p>
            <a:r>
              <a:rPr kumimoji="1" lang="zh-CN" altLang="en-US" dirty="0" smtClean="0"/>
              <a:t>小钱包余额</a:t>
            </a:r>
            <a:r>
              <a:rPr kumimoji="1" lang="en-US" altLang="zh-CN" dirty="0" smtClean="0"/>
              <a:t>AES</a:t>
            </a:r>
            <a:r>
              <a:rPr kumimoji="1" lang="zh-CN" altLang="en-US" dirty="0" smtClean="0"/>
              <a:t>加密保存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加密</a:t>
            </a:r>
            <a:r>
              <a:rPr kumimoji="1" lang="zh-CN" altLang="en-US" dirty="0"/>
              <a:t>过程在桌面终端实现，密钥也由桌面终端</a:t>
            </a:r>
            <a:r>
              <a:rPr kumimoji="1" lang="zh-CN" altLang="en-US" dirty="0" smtClean="0"/>
              <a:t>保存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即使密钥被破解，破解者也仅能在卡内找到加密后的小钱包余额数据，无法恢复原始数据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闪付交易仅在卡内记录交易日志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卡内不保存敏感的余额数据，用户的余额信息由桌面终端负责计算，在网络后台保存</a:t>
            </a:r>
            <a:endParaRPr kumimoji="1"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57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桌面终端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连接用户</a:t>
            </a:r>
            <a:r>
              <a:rPr lang="zh-CN" altLang="en-US" dirty="0" smtClean="0"/>
              <a:t>，读卡器，后台：</a:t>
            </a:r>
            <a:r>
              <a:rPr lang="en-US" altLang="zh-CN" dirty="0" smtClean="0"/>
              <a:t>GUI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本地门禁控制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突发断网，放心最近若干天若干个曾成功通过的用户</a:t>
            </a:r>
            <a:endParaRPr lang="en-US" altLang="zh-CN" dirty="0" smtClean="0"/>
          </a:p>
          <a:p>
            <a:pPr lvl="1"/>
            <a:r>
              <a:rPr lang="zh-CN" altLang="en-US" dirty="0"/>
              <a:t>本地</a:t>
            </a:r>
            <a:r>
              <a:rPr lang="zh-CN" altLang="en-US" dirty="0" smtClean="0"/>
              <a:t>数据库使用</a:t>
            </a:r>
            <a:r>
              <a:rPr lang="en-US" altLang="zh-CN" dirty="0" smtClean="0"/>
              <a:t>AES</a:t>
            </a:r>
            <a:r>
              <a:rPr lang="zh-CN" altLang="en-US" dirty="0" smtClean="0"/>
              <a:t>加密存储</a:t>
            </a:r>
            <a:endParaRPr lang="en-US" altLang="zh-CN" dirty="0" smtClean="0"/>
          </a:p>
          <a:p>
            <a:r>
              <a:rPr lang="zh-CN" altLang="en-US" dirty="0" smtClean="0"/>
              <a:t>打包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为单文件</a:t>
            </a:r>
            <a:r>
              <a:rPr lang="en-US" altLang="zh-CN" dirty="0" smtClean="0"/>
              <a:t>exe</a:t>
            </a:r>
          </a:p>
          <a:p>
            <a:pPr lvl="1"/>
            <a:r>
              <a:rPr lang="zh-CN" altLang="en-US" dirty="0" smtClean="0"/>
              <a:t>加大逆向工程的难度</a:t>
            </a:r>
            <a:endParaRPr lang="en-US" altLang="zh-CN" dirty="0" smtClean="0"/>
          </a:p>
          <a:p>
            <a:r>
              <a:rPr lang="zh-CN" altLang="en-US" dirty="0" smtClean="0"/>
              <a:t>终端一般封装在一个固定，密闭的设备中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79" y="2731717"/>
            <a:ext cx="1610423" cy="67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2" y="1652336"/>
            <a:ext cx="1996294" cy="22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7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网络后台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</a:t>
            </a:r>
            <a:r>
              <a:rPr lang="en-US" altLang="zh-CN" dirty="0" smtClean="0"/>
              <a:t>Django </a:t>
            </a:r>
            <a:r>
              <a:rPr lang="en-US" altLang="zh-CN" dirty="0"/>
              <a:t>REST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作为网站后台的框架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形式的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方便的权限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Django</a:t>
            </a:r>
            <a:r>
              <a:rPr lang="zh-CN" altLang="en-US" dirty="0" smtClean="0"/>
              <a:t>本身提供了大量的安全性的保障</a:t>
            </a:r>
            <a:endParaRPr lang="en-US" altLang="zh-CN" dirty="0" smtClean="0"/>
          </a:p>
          <a:p>
            <a:r>
              <a:rPr lang="en-US" altLang="zh-CN" dirty="0" err="1" smtClean="0"/>
              <a:t>Apache+https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传输层面更加安全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并发性更好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的验证方式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避免了直接使用密码明文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603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1005</Words>
  <Application>Microsoft Office PowerPoint</Application>
  <PresentationFormat>宽屏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Open Sans</vt:lpstr>
      <vt:lpstr>幼圆</vt:lpstr>
      <vt:lpstr>Arial</vt:lpstr>
      <vt:lpstr>Century Gothic</vt:lpstr>
      <vt:lpstr>Wingdings 3</vt:lpstr>
      <vt:lpstr>丝状</vt:lpstr>
      <vt:lpstr>校园一卡通</vt:lpstr>
      <vt:lpstr>问题分析</vt:lpstr>
      <vt:lpstr>实现功能</vt:lpstr>
      <vt:lpstr>基础框架</vt:lpstr>
      <vt:lpstr>校园卡的数据存储</vt:lpstr>
      <vt:lpstr>Arduino读卡器</vt:lpstr>
      <vt:lpstr>安全性分析</vt:lpstr>
      <vt:lpstr>桌面终端</vt:lpstr>
      <vt:lpstr>网络后台</vt:lpstr>
      <vt:lpstr>终端用户分类</vt:lpstr>
      <vt:lpstr>安全性分析</vt:lpstr>
      <vt:lpstr>总结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校园一卡通</dc:title>
  <dc:creator>吕鑫</dc:creator>
  <cp:lastModifiedBy>李则言</cp:lastModifiedBy>
  <cp:revision>23</cp:revision>
  <dcterms:created xsi:type="dcterms:W3CDTF">2017-07-27T02:39:30Z</dcterms:created>
  <dcterms:modified xsi:type="dcterms:W3CDTF">2017-07-27T13:26:52Z</dcterms:modified>
</cp:coreProperties>
</file>