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5" r:id="rId4"/>
    <p:sldId id="261" r:id="rId5"/>
    <p:sldId id="260" r:id="rId6"/>
    <p:sldId id="259" r:id="rId7"/>
    <p:sldId id="274" r:id="rId8"/>
    <p:sldId id="263" r:id="rId9"/>
    <p:sldId id="262" r:id="rId10"/>
    <p:sldId id="264" r:id="rId11"/>
    <p:sldId id="265" r:id="rId12"/>
    <p:sldId id="269" r:id="rId13"/>
    <p:sldId id="268" r:id="rId14"/>
    <p:sldId id="267" r:id="rId15"/>
    <p:sldId id="266" r:id="rId16"/>
    <p:sldId id="270" r:id="rId17"/>
    <p:sldId id="272" r:id="rId18"/>
    <p:sldId id="27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2391534" y="3380811"/>
            <a:ext cx="740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Week11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2019/12/1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A1A-2A40-43E2-8C2C-DEFA0B1E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同步和异步：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492AE-B6AB-4622-BCD1-C6F46D3F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同步：</a:t>
            </a:r>
          </a:p>
          <a:p>
            <a:r>
              <a:rPr lang="zh-CN" altLang="zh-CN" dirty="0"/>
              <a:t>主进程的多个子进程按预定的顺序先后执行，主进程调用子进程后</a:t>
            </a:r>
            <a:r>
              <a:rPr lang="zh-CN" altLang="zh-CN" dirty="0">
                <a:highlight>
                  <a:srgbClr val="FFFF00"/>
                </a:highlight>
              </a:rPr>
              <a:t>等待</a:t>
            </a:r>
            <a:r>
              <a:rPr lang="zh-CN" altLang="zh-CN" dirty="0"/>
              <a:t>返回结果。同步是保证多进程安全访问竞争资源的一种手段。</a:t>
            </a:r>
          </a:p>
          <a:p>
            <a:r>
              <a:rPr lang="zh-CN" altLang="zh-CN" dirty="0"/>
              <a:t>异步：</a:t>
            </a:r>
          </a:p>
          <a:p>
            <a:r>
              <a:rPr lang="zh-CN" altLang="zh-CN" dirty="0"/>
              <a:t>子进程不用挡住（阻塞）当前主进程来等待处理完成，</a:t>
            </a:r>
            <a:r>
              <a:rPr lang="zh-CN" altLang="en-US" dirty="0"/>
              <a:t>主进程</a:t>
            </a:r>
            <a:r>
              <a:rPr lang="zh-CN" altLang="en-US" dirty="0">
                <a:highlight>
                  <a:srgbClr val="FFFF00"/>
                </a:highlight>
              </a:rPr>
              <a:t>可以进行</a:t>
            </a:r>
            <a:r>
              <a:rPr lang="zh-CN" altLang="zh-CN" dirty="0">
                <a:highlight>
                  <a:srgbClr val="FFFF00"/>
                </a:highlight>
              </a:rPr>
              <a:t>后续操作</a:t>
            </a:r>
            <a:r>
              <a:rPr lang="zh-CN" altLang="zh-CN" dirty="0"/>
              <a:t>，给子进程一个回调函数</a:t>
            </a:r>
            <a:r>
              <a:rPr lang="zh-CN" altLang="en-US" dirty="0"/>
              <a:t>。</a:t>
            </a:r>
            <a:r>
              <a:rPr lang="zh-CN" altLang="zh-CN" dirty="0"/>
              <a:t>子进程执行结束后，调用回调函数，通知主进程</a:t>
            </a:r>
            <a:r>
              <a:rPr lang="zh-CN" altLang="en-US" dirty="0"/>
              <a:t>进行结果处理。</a:t>
            </a:r>
            <a:endParaRPr lang="zh-CN" altLang="zh-CN" dirty="0"/>
          </a:p>
          <a:p>
            <a:r>
              <a:rPr lang="zh-CN" altLang="zh-CN" dirty="0"/>
              <a:t>例如：网页</a:t>
            </a:r>
            <a:r>
              <a:rPr lang="zh-CN" altLang="zh-CN" dirty="0">
                <a:highlight>
                  <a:srgbClr val="FFFF00"/>
                </a:highlight>
              </a:rPr>
              <a:t>异步加载</a:t>
            </a:r>
            <a:r>
              <a:rPr lang="zh-CN" altLang="zh-CN" dirty="0"/>
              <a:t>，提升用户体验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2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1DF8-D369-4C9F-99AF-5F2EEC3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临界区</a:t>
            </a:r>
            <a:r>
              <a:rPr lang="en-US" altLang="zh-CN" b="1" dirty="0"/>
              <a:t>critical section</a:t>
            </a:r>
            <a:r>
              <a:rPr lang="zh-CN" altLang="zh-CN" b="1" dirty="0"/>
              <a:t>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6844E-68E6-471D-A6A6-83868A1E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临界资源：一次</a:t>
            </a:r>
            <a:r>
              <a:rPr lang="zh-CN" altLang="zh-CN" dirty="0">
                <a:highlight>
                  <a:srgbClr val="FFFF00"/>
                </a:highlight>
              </a:rPr>
              <a:t>只允许一个</a:t>
            </a:r>
            <a:r>
              <a:rPr lang="zh-CN" altLang="zh-CN" dirty="0"/>
              <a:t>进程（或者线程）使用的资源</a:t>
            </a:r>
          </a:p>
          <a:p>
            <a:r>
              <a:rPr lang="zh-CN" altLang="zh-CN" dirty="0"/>
              <a:t>临界区：</a:t>
            </a:r>
            <a:r>
              <a:rPr lang="zh-CN" altLang="zh-CN" u="sng" dirty="0"/>
              <a:t>存取临界资源</a:t>
            </a:r>
            <a:r>
              <a:rPr lang="zh-CN" altLang="zh-CN" dirty="0"/>
              <a:t>代码段，</a:t>
            </a:r>
            <a:r>
              <a:rPr lang="zh-CN" altLang="zh-CN" dirty="0">
                <a:highlight>
                  <a:srgbClr val="FFFF00"/>
                </a:highlight>
              </a:rPr>
              <a:t>可以形象地理解为一个</a:t>
            </a:r>
            <a:r>
              <a:rPr lang="zh-CN" altLang="en-US" dirty="0">
                <a:highlight>
                  <a:srgbClr val="FFFF00"/>
                </a:highlight>
              </a:rPr>
              <a:t>仓库</a:t>
            </a:r>
            <a:endParaRPr lang="zh-CN" altLang="zh-CN" dirty="0">
              <a:highlight>
                <a:srgbClr val="FFFF00"/>
              </a:highlight>
            </a:endParaRPr>
          </a:p>
          <a:p>
            <a:r>
              <a:rPr lang="zh-CN" altLang="zh-CN" dirty="0"/>
              <a:t>过程：多进程要求进入空闲的临界区时，只允许其中一个</a:t>
            </a:r>
            <a:r>
              <a:rPr lang="zh-CN" altLang="en-US" dirty="0"/>
              <a:t>进程</a:t>
            </a:r>
            <a:r>
              <a:rPr lang="zh-CN" altLang="zh-CN" dirty="0"/>
              <a:t>拿到锁</a:t>
            </a:r>
            <a:r>
              <a:rPr lang="zh-CN" altLang="en-US" dirty="0"/>
              <a:t>。</a:t>
            </a:r>
            <a:r>
              <a:rPr lang="zh-CN" altLang="zh-CN" dirty="0"/>
              <a:t>进入后，</a:t>
            </a:r>
            <a:r>
              <a:rPr lang="zh-CN" altLang="en-US" dirty="0"/>
              <a:t>多进程</a:t>
            </a:r>
            <a:r>
              <a:rPr lang="zh-CN" altLang="zh-CN" dirty="0"/>
              <a:t>锁上这个区域，其他进程无法将进入</a:t>
            </a:r>
            <a:r>
              <a:rPr lang="zh-CN" altLang="en-US" dirty="0"/>
              <a:t>。</a:t>
            </a:r>
            <a:r>
              <a:rPr lang="zh-CN" altLang="zh-CN" dirty="0"/>
              <a:t>执行</a:t>
            </a:r>
            <a:r>
              <a:rPr lang="zh-CN" altLang="zh-CN" dirty="0">
                <a:highlight>
                  <a:srgbClr val="FFFF00"/>
                </a:highlight>
              </a:rPr>
              <a:t>完成释放锁</a:t>
            </a:r>
            <a:r>
              <a:rPr lang="zh-CN" altLang="zh-CN" dirty="0"/>
              <a:t>，其他进程再竞争临界资源。（其他进程只能在临界区外</a:t>
            </a:r>
            <a:r>
              <a:rPr lang="zh-CN" altLang="zh-CN" dirty="0">
                <a:highlight>
                  <a:srgbClr val="FFFF00"/>
                </a:highlight>
              </a:rPr>
              <a:t>等待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注意：进入临界</a:t>
            </a:r>
            <a:r>
              <a:rPr lang="zh-CN" altLang="en-US" dirty="0"/>
              <a:t>区</a:t>
            </a:r>
            <a:r>
              <a:rPr lang="zh-CN" altLang="zh-CN" dirty="0"/>
              <a:t>的进程需要在</a:t>
            </a:r>
            <a:r>
              <a:rPr lang="zh-CN" altLang="zh-CN" dirty="0">
                <a:highlight>
                  <a:srgbClr val="FFFF00"/>
                </a:highlight>
              </a:rPr>
              <a:t>有限时间内退出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35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2B30-9198-48F6-855A-4EFF6DEF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C6D78-49D0-4C07-B7F6-3D1AD280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互斥量：</a:t>
            </a:r>
            <a:r>
              <a:rPr lang="en-US" altLang="zh-CN" dirty="0"/>
              <a:t>mutex</a:t>
            </a:r>
            <a:r>
              <a:rPr lang="zh-CN" altLang="zh-CN" dirty="0"/>
              <a:t>，只处于两个状态之一：</a:t>
            </a:r>
            <a:r>
              <a:rPr lang="zh-CN" altLang="zh-CN" dirty="0">
                <a:highlight>
                  <a:srgbClr val="FFFF00"/>
                </a:highlight>
              </a:rPr>
              <a:t>解锁或者加锁</a:t>
            </a:r>
          </a:p>
          <a:p>
            <a:r>
              <a:rPr lang="zh-CN" altLang="zh-CN" dirty="0"/>
              <a:t>理解：原子操作（不能再被切分）</a:t>
            </a:r>
          </a:p>
        </p:txBody>
      </p:sp>
    </p:spTree>
    <p:extLst>
      <p:ext uri="{BB962C8B-B14F-4D97-AF65-F5344CB8AC3E}">
        <p14:creationId xmlns:p14="http://schemas.microsoft.com/office/powerpoint/2010/main" val="13466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29FB-AE84-4F05-A3D5-031CBDC8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进程的同步：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72A6-33C0-4333-B6CF-CB0A47FF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 实现机制：</a:t>
            </a:r>
          </a:p>
          <a:p>
            <a:r>
              <a:rPr lang="zh-CN" altLang="zh-CN" dirty="0"/>
              <a:t>互斥锁</a:t>
            </a:r>
            <a:r>
              <a:rPr lang="en-US" altLang="zh-CN" dirty="0"/>
              <a:t>lock</a:t>
            </a:r>
            <a:endParaRPr lang="zh-CN" altLang="zh-CN" dirty="0"/>
          </a:p>
          <a:p>
            <a:r>
              <a:rPr lang="zh-CN" altLang="zh-CN" dirty="0">
                <a:highlight>
                  <a:srgbClr val="FFFF00"/>
                </a:highlight>
              </a:rPr>
              <a:t>信号量</a:t>
            </a:r>
            <a:r>
              <a:rPr lang="en-US" altLang="zh-CN" dirty="0">
                <a:highlight>
                  <a:srgbClr val="FFFF00"/>
                </a:highlight>
              </a:rPr>
              <a:t>semaphore</a:t>
            </a:r>
            <a:r>
              <a:rPr lang="zh-CN" altLang="zh-CN" dirty="0"/>
              <a:t>：允许</a:t>
            </a:r>
            <a:r>
              <a:rPr lang="zh-CN" altLang="zh-CN" dirty="0">
                <a:highlight>
                  <a:srgbClr val="FFFF00"/>
                </a:highlight>
              </a:rPr>
              <a:t>多于一个</a:t>
            </a:r>
            <a:r>
              <a:rPr lang="zh-CN" altLang="en-US" dirty="0">
                <a:highlight>
                  <a:srgbClr val="FFFF00"/>
                </a:highlight>
              </a:rPr>
              <a:t>进程</a:t>
            </a:r>
            <a:r>
              <a:rPr lang="zh-CN" altLang="en-US" dirty="0"/>
              <a:t>进入临界区。</a:t>
            </a:r>
            <a:endParaRPr lang="en-US" altLang="zh-CN" dirty="0"/>
          </a:p>
          <a:p>
            <a:r>
              <a:rPr lang="zh-CN" altLang="en-US" dirty="0"/>
              <a:t>理解：</a:t>
            </a:r>
            <a:r>
              <a:rPr lang="zh-CN" altLang="zh-CN" dirty="0"/>
              <a:t>数据库中</a:t>
            </a:r>
            <a:r>
              <a:rPr lang="zh-CN" altLang="zh-CN" dirty="0">
                <a:highlight>
                  <a:srgbClr val="FFFF00"/>
                </a:highlight>
              </a:rPr>
              <a:t>有</a:t>
            </a:r>
            <a:r>
              <a:rPr lang="en-US" altLang="zh-CN" dirty="0">
                <a:highlight>
                  <a:srgbClr val="FFFF00"/>
                </a:highlight>
              </a:rPr>
              <a:t>5</a:t>
            </a:r>
            <a:r>
              <a:rPr lang="zh-CN" altLang="zh-CN" dirty="0">
                <a:highlight>
                  <a:srgbClr val="FFFF00"/>
                </a:highlight>
              </a:rPr>
              <a:t>个链接</a:t>
            </a:r>
            <a:r>
              <a:rPr lang="zh-CN" altLang="zh-CN" dirty="0"/>
              <a:t>，进来一个少一个。</a:t>
            </a:r>
          </a:p>
          <a:p>
            <a:r>
              <a:rPr lang="zh-CN" altLang="zh-CN" dirty="0"/>
              <a:t>事件</a:t>
            </a:r>
            <a:r>
              <a:rPr lang="en-US" altLang="zh-CN" dirty="0"/>
              <a:t>event</a:t>
            </a:r>
            <a:r>
              <a:rPr lang="zh-CN" altLang="zh-CN" dirty="0"/>
              <a:t>：</a:t>
            </a:r>
            <a:r>
              <a:rPr lang="zh-CN" altLang="zh-CN" dirty="0">
                <a:highlight>
                  <a:srgbClr val="FFFF00"/>
                </a:highlight>
              </a:rPr>
              <a:t>特定事件（变为绿灯）发生才执行</a:t>
            </a:r>
            <a:r>
              <a:rPr lang="zh-CN" altLang="zh-CN" dirty="0"/>
              <a:t>，否则不执行。</a:t>
            </a:r>
          </a:p>
          <a:p>
            <a:r>
              <a:rPr lang="zh-CN" altLang="zh-CN" dirty="0"/>
              <a:t>条件</a:t>
            </a:r>
            <a:r>
              <a:rPr lang="en-US" altLang="zh-CN" dirty="0"/>
              <a:t>condition</a:t>
            </a:r>
            <a:r>
              <a:rPr lang="zh-CN" altLang="zh-CN" dirty="0"/>
              <a:t>：满足</a:t>
            </a:r>
            <a:r>
              <a:rPr lang="zh-CN" altLang="zh-CN" dirty="0">
                <a:highlight>
                  <a:srgbClr val="FFFF00"/>
                </a:highlight>
              </a:rPr>
              <a:t>条件</a:t>
            </a:r>
            <a:r>
              <a:rPr lang="zh-CN" altLang="zh-CN" dirty="0"/>
              <a:t>才能执行。即使拿到锁，条件不满足，继续等待</a:t>
            </a:r>
            <a:r>
              <a:rPr lang="zh-CN" altLang="en-US" dirty="0"/>
              <a:t>，即拿到了一个无用锁</a:t>
            </a:r>
            <a:r>
              <a:rPr lang="zh-CN" altLang="zh-CN" dirty="0"/>
              <a:t>。</a:t>
            </a:r>
            <a:r>
              <a:rPr lang="zh-CN" altLang="en-US" dirty="0">
                <a:highlight>
                  <a:srgbClr val="FFFF00"/>
                </a:highlight>
              </a:rPr>
              <a:t>等待</a:t>
            </a:r>
            <a:r>
              <a:rPr lang="zh-CN" altLang="zh-CN" dirty="0">
                <a:highlight>
                  <a:srgbClr val="FFFF00"/>
                </a:highlight>
              </a:rPr>
              <a:t>状态叫做阻塞状态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7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9610-6152-40C6-9E3F-270B39E1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929"/>
            <a:ext cx="10515600" cy="6225071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  <a:r>
              <a:rPr lang="zh-CN" altLang="zh-CN" dirty="0"/>
              <a:t>：买票。</a:t>
            </a:r>
            <a:r>
              <a:rPr lang="zh-CN" altLang="en-US" dirty="0"/>
              <a:t>注意：</a:t>
            </a:r>
            <a:r>
              <a:rPr lang="zh-CN" altLang="zh-CN" dirty="0"/>
              <a:t>会导致数据不唯一</a:t>
            </a:r>
          </a:p>
          <a:p>
            <a:r>
              <a:rPr lang="zh-CN" altLang="zh-CN" dirty="0"/>
              <a:t>方法：</a:t>
            </a:r>
            <a:endParaRPr lang="en-US" altLang="zh-CN" dirty="0"/>
          </a:p>
          <a:p>
            <a:r>
              <a:rPr lang="zh-CN" altLang="en-US" dirty="0"/>
              <a:t>三个</a:t>
            </a:r>
            <a:r>
              <a:rPr lang="zh-CN" altLang="en-US" dirty="0">
                <a:highlight>
                  <a:srgbClr val="FFFF00"/>
                </a:highlight>
              </a:rPr>
              <a:t>核心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尝试拿锁：</a:t>
            </a:r>
            <a:r>
              <a:rPr lang="en-US" altLang="zh-CN" dirty="0">
                <a:highlight>
                  <a:srgbClr val="FFFF00"/>
                </a:highlight>
              </a:rPr>
              <a:t>acquire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try</a:t>
            </a:r>
            <a:r>
              <a:rPr lang="zh-CN" altLang="zh-CN" dirty="0"/>
              <a:t>来实现</a:t>
            </a:r>
            <a:r>
              <a:rPr lang="zh-CN" altLang="en-US" dirty="0"/>
              <a:t>进程退出时</a:t>
            </a:r>
            <a:r>
              <a:rPr lang="zh-CN" altLang="zh-CN" dirty="0">
                <a:highlight>
                  <a:srgbClr val="FFFF00"/>
                </a:highlight>
              </a:rPr>
              <a:t>释放锁的清理操作</a:t>
            </a:r>
            <a:r>
              <a:rPr lang="zh-CN" altLang="zh-CN" dirty="0"/>
              <a:t>。</a:t>
            </a:r>
            <a:r>
              <a:rPr lang="en-US" altLang="zh-CN" dirty="0"/>
              <a:t>release</a:t>
            </a:r>
            <a:endParaRPr lang="zh-CN" altLang="zh-CN" dirty="0"/>
          </a:p>
          <a:p>
            <a:r>
              <a:rPr lang="en-US" altLang="zh-CN" dirty="0"/>
              <a:t>time</a:t>
            </a:r>
            <a:r>
              <a:rPr lang="zh-CN" altLang="zh-CN" dirty="0"/>
              <a:t>和</a:t>
            </a:r>
            <a:r>
              <a:rPr lang="en-US" altLang="zh-CN" dirty="0"/>
              <a:t>random</a:t>
            </a:r>
            <a:r>
              <a:rPr lang="zh-CN" altLang="zh-CN" dirty="0"/>
              <a:t>同时使用：</a:t>
            </a:r>
            <a:r>
              <a:rPr lang="zh-CN" altLang="zh-CN" dirty="0">
                <a:highlight>
                  <a:srgbClr val="FFFF00"/>
                </a:highlight>
              </a:rPr>
              <a:t>随机休眠，模拟网络延迟，打乱进程执行的节奏。</a:t>
            </a:r>
          </a:p>
          <a:p>
            <a:r>
              <a:rPr lang="zh-CN" altLang="zh-CN" dirty="0"/>
              <a:t>注意：锁必须放在主进程里面，被所有的子进程</a:t>
            </a:r>
            <a:r>
              <a:rPr lang="zh-CN" altLang="zh-CN" dirty="0">
                <a:highlight>
                  <a:srgbClr val="FFFF00"/>
                </a:highlight>
              </a:rPr>
              <a:t>共享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注意：子进程在内存上是割裂的，本质上还是通过</a:t>
            </a:r>
            <a:r>
              <a:rPr lang="zh-CN" altLang="zh-CN" dirty="0">
                <a:highlight>
                  <a:srgbClr val="FFFF00"/>
                </a:highlight>
              </a:rPr>
              <a:t>文件</a:t>
            </a:r>
            <a:r>
              <a:rPr lang="zh-CN" altLang="zh-CN" dirty="0"/>
              <a:t>来协调的。</a:t>
            </a:r>
          </a:p>
          <a:p>
            <a:r>
              <a:rPr lang="zh-CN" altLang="zh-CN" dirty="0"/>
              <a:t>注意：加锁会</a:t>
            </a:r>
            <a:r>
              <a:rPr lang="zh-CN" altLang="zh-CN" dirty="0">
                <a:highlight>
                  <a:srgbClr val="FFFF00"/>
                </a:highlight>
              </a:rPr>
              <a:t>降低效率</a:t>
            </a:r>
            <a:r>
              <a:rPr lang="zh-CN" altLang="zh-CN" dirty="0"/>
              <a:t>，能不加锁尽量不加锁（查询不用加锁，降低成本）。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53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15636-F4BE-477E-8E65-C083904A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19"/>
            <a:ext cx="10515600" cy="6165437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  <a:r>
              <a:rPr lang="zh-CN" altLang="zh-CN" dirty="0"/>
              <a:t>：信号量。</a:t>
            </a:r>
          </a:p>
          <a:p>
            <a:r>
              <a:rPr lang="zh-CN" altLang="zh-CN" dirty="0"/>
              <a:t>方法：任务</a:t>
            </a:r>
            <a:r>
              <a:rPr lang="zh-CN" altLang="en-US" dirty="0"/>
              <a:t>函数需要传入</a:t>
            </a:r>
            <a:r>
              <a:rPr lang="zh-CN" altLang="zh-CN" dirty="0"/>
              <a:t>参数</a:t>
            </a:r>
            <a:r>
              <a:rPr lang="zh-CN" altLang="zh-CN" dirty="0">
                <a:highlight>
                  <a:srgbClr val="FFFF00"/>
                </a:highlight>
              </a:rPr>
              <a:t>信号量</a:t>
            </a:r>
            <a:r>
              <a:rPr lang="en-US" altLang="zh-CN" dirty="0">
                <a:highlight>
                  <a:srgbClr val="FFFF00"/>
                </a:highlight>
              </a:rPr>
              <a:t>semaphore</a:t>
            </a:r>
            <a:r>
              <a:rPr lang="zh-CN" altLang="en-US" dirty="0">
                <a:highlight>
                  <a:srgbClr val="FFFF00"/>
                </a:highlight>
              </a:rPr>
              <a:t>实例对象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：事件。</a:t>
            </a:r>
            <a:r>
              <a:rPr lang="zh-CN" altLang="en-US" dirty="0"/>
              <a:t>模拟</a:t>
            </a:r>
            <a:r>
              <a:rPr lang="zh-CN" altLang="zh-CN" dirty="0"/>
              <a:t>等待过十字路口。</a:t>
            </a:r>
            <a:endParaRPr lang="en-US" altLang="zh-CN" dirty="0"/>
          </a:p>
          <a:p>
            <a:r>
              <a:rPr lang="zh-CN" altLang="zh-CN" dirty="0"/>
              <a:t>当事件没有发生（</a:t>
            </a:r>
            <a:r>
              <a:rPr lang="zh-CN" altLang="en-US" dirty="0"/>
              <a:t>未变为绿灯</a:t>
            </a:r>
            <a:r>
              <a:rPr lang="zh-CN" altLang="zh-CN" dirty="0"/>
              <a:t>）的时候，必须</a:t>
            </a:r>
            <a:r>
              <a:rPr lang="en-US" altLang="zh-CN" dirty="0"/>
              <a:t>wait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方法：任务函数是红绿灯，绿灯和红灯的持续时间是随机的。</a:t>
            </a:r>
          </a:p>
          <a:p>
            <a:r>
              <a:rPr lang="zh-CN" altLang="zh-CN" dirty="0"/>
              <a:t>注意：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发起</a:t>
            </a:r>
            <a:r>
              <a:rPr lang="zh-CN" altLang="zh-CN" dirty="0"/>
              <a:t>事件（绿灯）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clear</a:t>
            </a:r>
            <a:r>
              <a:rPr lang="zh-CN" altLang="zh-CN" dirty="0">
                <a:highlight>
                  <a:srgbClr val="FFFF00"/>
                </a:highlight>
              </a:rPr>
              <a:t>消除事件</a:t>
            </a:r>
            <a:r>
              <a:rPr lang="zh-CN" altLang="zh-CN" dirty="0"/>
              <a:t>，</a:t>
            </a:r>
            <a:r>
              <a:rPr lang="zh-CN" altLang="en-US" dirty="0"/>
              <a:t>重新</a:t>
            </a:r>
            <a:r>
              <a:rPr lang="zh-CN" altLang="zh-CN" dirty="0"/>
              <a:t>变成</a:t>
            </a:r>
            <a:r>
              <a:rPr lang="zh-CN" altLang="en-US" dirty="0"/>
              <a:t>不发生</a:t>
            </a:r>
            <a:r>
              <a:rPr lang="zh-CN" altLang="zh-CN" dirty="0"/>
              <a:t>（红灯）</a:t>
            </a:r>
          </a:p>
          <a:p>
            <a:r>
              <a:rPr lang="en-US" altLang="zh-CN" dirty="0" err="1">
                <a:highlight>
                  <a:srgbClr val="FFFF00"/>
                </a:highlight>
              </a:rPr>
              <a:t>is_set</a:t>
            </a:r>
            <a:r>
              <a:rPr lang="zh-CN" altLang="en-US" dirty="0">
                <a:highlight>
                  <a:srgbClr val="FFFF00"/>
                </a:highlight>
              </a:rPr>
              <a:t>属性</a:t>
            </a:r>
            <a:r>
              <a:rPr lang="zh-CN" altLang="zh-CN" dirty="0"/>
              <a:t>为</a:t>
            </a:r>
            <a:r>
              <a:rPr lang="en-US" altLang="zh-CN" dirty="0"/>
              <a:t>Ture</a:t>
            </a:r>
            <a:r>
              <a:rPr lang="zh-CN" altLang="zh-CN" dirty="0"/>
              <a:t>表示事件发生</a:t>
            </a:r>
          </a:p>
          <a:p>
            <a:r>
              <a:rPr lang="zh-CN" altLang="zh-CN" dirty="0"/>
              <a:t>注意：类似于观察者模式。会获取状态的信息。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5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1284-B6AF-4E82-9129-10658539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519"/>
            <a:ext cx="12192000" cy="857386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基于消息的</a:t>
            </a:r>
            <a:r>
              <a:rPr lang="en-US" altLang="zh-CN" b="1" dirty="0"/>
              <a:t>IPC</a:t>
            </a:r>
            <a:r>
              <a:rPr lang="zh-CN" altLang="zh-CN" b="1" dirty="0"/>
              <a:t>通讯机制</a:t>
            </a:r>
            <a:r>
              <a:rPr lang="en-US" altLang="zh-CN" b="1" dirty="0"/>
              <a:t>:</a:t>
            </a:r>
            <a:r>
              <a:rPr lang="zh-CN" altLang="zh-CN" b="1" dirty="0"/>
              <a:t>inter-process 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4A17F-9627-4F3C-9AE3-32A7730A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321904"/>
            <a:ext cx="11552582" cy="553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队列：</a:t>
            </a:r>
            <a:r>
              <a:rPr lang="en-US" altLang="zh-CN" b="1" dirty="0"/>
              <a:t>python</a:t>
            </a:r>
            <a:r>
              <a:rPr lang="zh-CN" altLang="en-US" b="1" dirty="0"/>
              <a:t>提供的异任务进程间通讯的数据结构</a:t>
            </a:r>
            <a:endParaRPr lang="zh-CN" altLang="zh-CN" b="1" dirty="0"/>
          </a:p>
          <a:p>
            <a:r>
              <a:rPr lang="zh-CN" altLang="zh-CN" dirty="0"/>
              <a:t>场景：</a:t>
            </a:r>
            <a:r>
              <a:rPr lang="zh-CN" altLang="en-US" dirty="0"/>
              <a:t>有执行不同的任务间需要相互通讯的需求。这些进程共同操作</a:t>
            </a:r>
            <a:r>
              <a:rPr lang="en-US" altLang="zh-CN" dirty="0"/>
              <a:t>queue</a:t>
            </a:r>
            <a:r>
              <a:rPr lang="zh-CN" altLang="en-US" dirty="0"/>
              <a:t>，</a:t>
            </a:r>
            <a:r>
              <a:rPr lang="zh-CN" altLang="zh-CN" dirty="0"/>
              <a:t>将源数据或者产生的新数据放入</a:t>
            </a:r>
            <a:r>
              <a:rPr lang="en-US" altLang="zh-CN" dirty="0"/>
              <a:t>queue</a:t>
            </a:r>
            <a:r>
              <a:rPr lang="zh-CN" altLang="zh-CN" dirty="0"/>
              <a:t>，队列</a:t>
            </a:r>
            <a:r>
              <a:rPr lang="zh-CN" altLang="zh-CN" dirty="0">
                <a:highlight>
                  <a:srgbClr val="FFFF00"/>
                </a:highlight>
              </a:rPr>
              <a:t>提供方法控制进程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类</a:t>
            </a:r>
            <a:r>
              <a:rPr lang="zh-CN" altLang="zh-CN" dirty="0"/>
              <a:t>参数：队列最大长度</a:t>
            </a:r>
          </a:p>
          <a:p>
            <a:r>
              <a:rPr lang="zh-CN" altLang="zh-CN" dirty="0"/>
              <a:t>方法：</a:t>
            </a:r>
          </a:p>
          <a:p>
            <a:r>
              <a:rPr lang="en-US" altLang="zh-CN" dirty="0"/>
              <a:t>put</a:t>
            </a:r>
            <a:r>
              <a:rPr lang="zh-CN" altLang="zh-CN" dirty="0"/>
              <a:t>插入数据</a:t>
            </a:r>
            <a:r>
              <a:rPr lang="en-US" altLang="zh-CN" dirty="0"/>
              <a:t> FULL ERROR</a:t>
            </a:r>
            <a:endParaRPr lang="zh-CN" altLang="zh-CN" dirty="0"/>
          </a:p>
          <a:p>
            <a:r>
              <a:rPr lang="en-US" altLang="zh-CN" dirty="0"/>
              <a:t>get</a:t>
            </a:r>
            <a:r>
              <a:rPr lang="zh-CN" altLang="zh-CN" dirty="0"/>
              <a:t>读取并且删除</a:t>
            </a:r>
            <a:r>
              <a:rPr lang="en-US" altLang="zh-CN" dirty="0"/>
              <a:t> EMPTY ERROR</a:t>
            </a:r>
            <a:endParaRPr lang="zh-CN" altLang="zh-CN" dirty="0"/>
          </a:p>
          <a:p>
            <a:r>
              <a:rPr lang="zh-CN" altLang="zh-CN" dirty="0"/>
              <a:t>任务队列：取任务。取完自动删除。队列机制保证</a:t>
            </a:r>
            <a:r>
              <a:rPr lang="zh-CN" altLang="zh-CN" dirty="0">
                <a:highlight>
                  <a:srgbClr val="FFFF00"/>
                </a:highlight>
              </a:rPr>
              <a:t>同一时间只能一个人取</a:t>
            </a:r>
          </a:p>
          <a:p>
            <a:r>
              <a:rPr lang="zh-CN" altLang="zh-CN" dirty="0"/>
              <a:t>结果队列：执行完插入数据，队列保证</a:t>
            </a:r>
            <a:r>
              <a:rPr lang="zh-CN" altLang="zh-CN" dirty="0">
                <a:highlight>
                  <a:srgbClr val="FFFF00"/>
                </a:highlight>
              </a:rPr>
              <a:t>同一时间只能一个人放</a:t>
            </a:r>
            <a:endParaRPr lang="zh-CN" altLang="zh-CN" dirty="0"/>
          </a:p>
          <a:p>
            <a:r>
              <a:rPr lang="en-US" altLang="zh-CN" dirty="0"/>
              <a:t>demo</a:t>
            </a:r>
            <a:r>
              <a:rPr lang="zh-CN" altLang="zh-CN" dirty="0"/>
              <a:t>模型：生产者</a:t>
            </a:r>
            <a:r>
              <a:rPr lang="en-US" altLang="zh-CN" dirty="0"/>
              <a:t>-</a:t>
            </a:r>
            <a:r>
              <a:rPr lang="zh-CN" altLang="zh-CN" dirty="0"/>
              <a:t>消费者（数据）模型。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87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07157-CE25-4FAB-B137-51B6CD90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痛点：怎么解决两者不协调，一直在等（工人数大于任务数，工人没有完成任务会一直等）</a:t>
            </a:r>
          </a:p>
          <a:p>
            <a:r>
              <a:rPr lang="zh-CN" altLang="zh-CN" dirty="0"/>
              <a:t>解决：生产者给消费者发送标记（结束信号），主动告诉消费者不再生产了，别再等了。或者在主进程里发送标记。消费者要及时检查状态，如果结束了，就不再等了。</a:t>
            </a:r>
          </a:p>
          <a:p>
            <a:r>
              <a:rPr lang="zh-CN" altLang="zh-CN" dirty="0"/>
              <a:t>注意：</a:t>
            </a:r>
            <a:r>
              <a:rPr lang="zh-CN" altLang="zh-CN" dirty="0">
                <a:highlight>
                  <a:srgbClr val="FFFF00"/>
                </a:highlight>
              </a:rPr>
              <a:t>要为每个消费者放入一个标记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8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4A97-3867-4B54-94FB-E66637A4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495"/>
            <a:ext cx="10515600" cy="517828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joinablequeue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zh-CN" altLang="zh-CN" dirty="0"/>
              <a:t>解决：消费者</a:t>
            </a:r>
            <a:r>
              <a:rPr lang="zh-CN" altLang="en-US" dirty="0"/>
              <a:t>主动</a:t>
            </a:r>
            <a:r>
              <a:rPr lang="zh-CN" altLang="zh-CN" dirty="0"/>
              <a:t>发信号告诉</a:t>
            </a:r>
            <a:r>
              <a:rPr lang="zh-CN" altLang="en-US" dirty="0"/>
              <a:t>生产者</a:t>
            </a:r>
            <a:r>
              <a:rPr lang="zh-CN" altLang="zh-CN" dirty="0"/>
              <a:t>消费完毕</a:t>
            </a:r>
          </a:p>
          <a:p>
            <a:r>
              <a:rPr lang="zh-CN" altLang="zh-CN" dirty="0"/>
              <a:t>方法：通过共享信号和条件变量来实现通知。</a:t>
            </a:r>
          </a:p>
          <a:p>
            <a:r>
              <a:rPr lang="en-US" altLang="zh-CN" dirty="0" err="1"/>
              <a:t>task_done</a:t>
            </a:r>
            <a:r>
              <a:rPr lang="zh-CN" altLang="zh-CN" dirty="0"/>
              <a:t>函数：允许数据的消费者</a:t>
            </a:r>
            <a:r>
              <a:rPr lang="zh-CN" altLang="zh-CN" dirty="0">
                <a:highlight>
                  <a:srgbClr val="FFFF00"/>
                </a:highlight>
              </a:rPr>
              <a:t>通知生成者</a:t>
            </a:r>
            <a:r>
              <a:rPr lang="zh-CN" altLang="zh-CN" dirty="0"/>
              <a:t>队列中的数据已经被全部处理。</a:t>
            </a:r>
          </a:p>
          <a:p>
            <a:r>
              <a:rPr lang="en-US" altLang="zh-CN" dirty="0"/>
              <a:t>join</a:t>
            </a:r>
            <a:r>
              <a:rPr lang="zh-CN" altLang="zh-CN" dirty="0"/>
              <a:t>函数：</a:t>
            </a:r>
            <a:r>
              <a:rPr lang="zh-CN" altLang="zh-CN" dirty="0">
                <a:highlight>
                  <a:srgbClr val="FFFF00"/>
                </a:highlight>
              </a:rPr>
              <a:t>生产者调用此方法进行阻塞</a:t>
            </a:r>
            <a:r>
              <a:rPr lang="zh-CN" altLang="zh-CN" dirty="0"/>
              <a:t>，直到队列中所有的项目均被处理，即阻塞将持续到队列中的每个数据均调用q.task_done()方法为止。</a:t>
            </a:r>
          </a:p>
          <a:p>
            <a:r>
              <a:rPr lang="zh-CN" altLang="zh-CN" dirty="0"/>
              <a:t>注意：如果调用</a:t>
            </a:r>
            <a:r>
              <a:rPr lang="en-US" altLang="zh-CN" dirty="0" err="1"/>
              <a:t>task_done</a:t>
            </a:r>
            <a:r>
              <a:rPr lang="zh-CN" altLang="zh-CN" dirty="0"/>
              <a:t>的次数大于从队列中删除数据的数量，将引发ValueError异常</a:t>
            </a:r>
          </a:p>
          <a:p>
            <a:r>
              <a:rPr lang="zh-CN" altLang="zh-CN" dirty="0"/>
              <a:t>理解：类似于观察者模式</a:t>
            </a:r>
            <a:r>
              <a:rPr lang="zh-CN" altLang="en-US" dirty="0"/>
              <a:t>，生产者和消费者之间是相互观察的。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E021EC-4051-41E5-8301-7B1CA78DB17D}"/>
              </a:ext>
            </a:extLst>
          </p:cNvPr>
          <p:cNvSpPr/>
          <p:nvPr/>
        </p:nvSpPr>
        <p:spPr>
          <a:xfrm>
            <a:off x="1637272" y="3429000"/>
            <a:ext cx="5111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  <a:r>
              <a:rPr lang="zh-CN" altLang="en-US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u="sng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3600" b="1" u="sng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D1ABAF-2494-4C59-9538-516F9D5B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05" y="1491178"/>
            <a:ext cx="5001695" cy="5001695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A9E7-2284-476F-8178-3E75AE0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78"/>
            <a:ext cx="10515600" cy="1325563"/>
          </a:xfrm>
        </p:spPr>
        <p:txBody>
          <a:bodyPr/>
          <a:lstStyle/>
          <a:p>
            <a:r>
              <a:rPr lang="zh-CN" altLang="en-US" dirty="0"/>
              <a:t>进程和线程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AF1E0-3B30-4893-BFC8-4E1D7A79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92"/>
            <a:ext cx="10515600" cy="4383156"/>
          </a:xfrm>
        </p:spPr>
        <p:txBody>
          <a:bodyPr>
            <a:normAutofit/>
          </a:bodyPr>
          <a:lstStyle/>
          <a:p>
            <a:r>
              <a:rPr lang="zh-CN" altLang="zh-CN" dirty="0"/>
              <a:t>进程</a:t>
            </a:r>
            <a:r>
              <a:rPr lang="en-US" altLang="zh-CN" dirty="0"/>
              <a:t>process</a:t>
            </a:r>
            <a:r>
              <a:rPr lang="zh-CN" altLang="zh-CN" dirty="0"/>
              <a:t>：操作系统</a:t>
            </a:r>
            <a:r>
              <a:rPr lang="en-US" altLang="zh-CN" dirty="0"/>
              <a:t>OS</a:t>
            </a:r>
            <a:r>
              <a:rPr lang="zh-CN" altLang="zh-CN" dirty="0">
                <a:highlight>
                  <a:srgbClr val="FFFF00"/>
                </a:highlight>
              </a:rPr>
              <a:t>分配资源（内存）</a:t>
            </a:r>
            <a:r>
              <a:rPr lang="zh-CN" altLang="zh-CN" dirty="0"/>
              <a:t>的基本单位。任务管理器中是一行。</a:t>
            </a:r>
          </a:p>
          <a:p>
            <a:r>
              <a:rPr lang="zh-CN" altLang="zh-CN" dirty="0"/>
              <a:t>线程</a:t>
            </a:r>
            <a:r>
              <a:rPr lang="en-US" altLang="zh-CN" dirty="0"/>
              <a:t>thread</a:t>
            </a:r>
            <a:r>
              <a:rPr lang="zh-CN" altLang="zh-CN" dirty="0"/>
              <a:t>：</a:t>
            </a:r>
            <a:r>
              <a:rPr lang="en-US" altLang="zh-CN" dirty="0">
                <a:highlight>
                  <a:srgbClr val="FFFF00"/>
                </a:highlight>
              </a:rPr>
              <a:t>CPU</a:t>
            </a:r>
            <a:r>
              <a:rPr lang="zh-CN" altLang="zh-CN" dirty="0">
                <a:highlight>
                  <a:srgbClr val="FFFF00"/>
                </a:highlight>
              </a:rPr>
              <a:t>调度和分派</a:t>
            </a:r>
            <a:r>
              <a:rPr lang="zh-CN" altLang="zh-CN" dirty="0"/>
              <a:t>的基本单位。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36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进 程 和 线 程 的 比 较 &#10;对 比 维 度 &#10;数 据 共 享 、 &#10;同 步 &#10;内 存 、 CPU &#10;创 建 销 毁 、 &#10;切 换 &#10;多 进 程 &#10;数 据 共 享 复 杂 ， 需 要 用 《 pc ； &#10;数 据 是 分 开 的 ， 同 步 简 单 &#10;占 用 内 存 多 ， 切 换 复 杂 ， CPU 利 用 率 低 &#10;创 建 销 毁 、 切 换 复 杂 ， 速 度 慢 &#10;编 程 、 调 试 编 程 简 单 ， 调 试 简 单 &#10;可 靠 性 &#10;分 布 式 &#10;进 程 间 不 会 互 相 影 响 &#10;适 用 于 多 核 、 多 机 分 布 式 &#10;多 线 程 &#10;共 享 进 程 数 据 ， 数 据 &#10;共 享 简 单 ， 但 导 致 同 &#10;步 复 杂 &#10;占 用 内 存 少 ， 切 换 简 &#10;单 ， CPU 利 用 率 高 &#10;创 建 销 毁 、 切 换 简 单 ， &#10;速 度 很 快 &#10;编 程 复 杂 ， 调 试 复 杂 &#10;一 个 线 程 出 错 将 导 致 &#10;整 个 进 程 中 止 &#10;适 用 于 多 核 分 布 式 &#10;总 结 &#10;各 有 优 势 &#10;线 程 占 优 &#10;线 程 占 优 &#10;进 程 占 优 &#10;进 程 占 优 &#10;进 程 占 优 ">
            <a:extLst>
              <a:ext uri="{FF2B5EF4-FFF2-40B4-BE49-F238E27FC236}">
                <a16:creationId xmlns:a16="http://schemas.microsoft.com/office/drawing/2014/main" id="{52A86F0D-37B8-4358-8185-5EE1222E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9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85D4276-E183-4D84-B2C9-911B459D5D7E}"/>
              </a:ext>
            </a:extLst>
          </p:cNvPr>
          <p:cNvSpPr/>
          <p:nvPr/>
        </p:nvSpPr>
        <p:spPr>
          <a:xfrm>
            <a:off x="9154938" y="2917640"/>
            <a:ext cx="3140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多进程：</a:t>
            </a:r>
            <a:r>
              <a:rPr lang="zh-CN" altLang="zh-CN" dirty="0">
                <a:highlight>
                  <a:srgbClr val="FFFF00"/>
                </a:highlight>
                <a:ea typeface="宋体" panose="02010600030101010101" pitchFamily="2" charset="-122"/>
              </a:rPr>
              <a:t>计算密集型</a:t>
            </a:r>
            <a:r>
              <a:rPr lang="zh-CN" altLang="zh-CN" dirty="0">
                <a:ea typeface="宋体" panose="02010600030101010101" pitchFamily="2" charset="-122"/>
              </a:rPr>
              <a:t>的任务，提高计算能力。如金融分析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多线程：</a:t>
            </a:r>
            <a:r>
              <a:rPr lang="en-US" altLang="zh-CN" dirty="0">
                <a:highlight>
                  <a:srgbClr val="FFFF00"/>
                </a:highlight>
                <a:ea typeface="Calibri" panose="020F0502020204030204" pitchFamily="34" charset="0"/>
              </a:rPr>
              <a:t>IO</a:t>
            </a:r>
            <a:r>
              <a:rPr lang="zh-CN" altLang="zh-CN" dirty="0">
                <a:highlight>
                  <a:srgbClr val="FFFF00"/>
                </a:highlight>
                <a:ea typeface="宋体" panose="02010600030101010101" pitchFamily="2" charset="-122"/>
              </a:rPr>
              <a:t>密集型</a:t>
            </a:r>
            <a:r>
              <a:rPr lang="zh-CN" altLang="zh-CN" dirty="0">
                <a:ea typeface="宋体" panose="02010600030101010101" pitchFamily="2" charset="-122"/>
              </a:rPr>
              <a:t>，如网络编程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socket</a:t>
            </a:r>
            <a:r>
              <a:rPr lang="zh-CN" altLang="zh-CN" dirty="0">
                <a:highlight>
                  <a:srgbClr val="FFFF00"/>
                </a:highlight>
                <a:ea typeface="宋体" panose="02010600030101010101" pitchFamily="2" charset="-122"/>
              </a:rPr>
              <a:t>、爬虫、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web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963B-B8AA-4927-9456-F76329B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进程</a:t>
            </a:r>
            <a:r>
              <a:rPr lang="en-US" altLang="zh-CN" b="1" dirty="0"/>
              <a:t>process</a:t>
            </a:r>
            <a:r>
              <a:rPr lang="zh-CN" altLang="zh-CN" b="1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B757-4A7D-48DD-8CEF-D39F87DC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zh-CN" dirty="0"/>
              <a:t>进程号</a:t>
            </a:r>
            <a:r>
              <a:rPr lang="en-US" altLang="zh-CN" dirty="0" err="1"/>
              <a:t>os.getid</a:t>
            </a:r>
            <a:r>
              <a:rPr lang="en-US" altLang="zh-CN" dirty="0"/>
              <a:t>()</a:t>
            </a:r>
            <a:r>
              <a:rPr lang="zh-CN" altLang="en-US" dirty="0"/>
              <a:t>：获取当前的进程</a:t>
            </a:r>
            <a:r>
              <a:rPr lang="en-US" altLang="zh-CN" dirty="0"/>
              <a:t>ID</a:t>
            </a:r>
            <a:r>
              <a:rPr lang="zh-CN" altLang="en-US" dirty="0"/>
              <a:t>号</a:t>
            </a:r>
            <a:endParaRPr lang="zh-CN" altLang="zh-CN" dirty="0"/>
          </a:p>
          <a:p>
            <a:r>
              <a:rPr lang="zh-CN" altLang="zh-CN" dirty="0"/>
              <a:t>孤儿进程：</a:t>
            </a:r>
          </a:p>
          <a:p>
            <a:r>
              <a:rPr lang="zh-CN" altLang="zh-CN" dirty="0"/>
              <a:t>一个进程（</a:t>
            </a:r>
            <a:r>
              <a:rPr lang="en-US" altLang="zh-CN" dirty="0" err="1"/>
              <a:t>linux</a:t>
            </a:r>
            <a:r>
              <a:rPr lang="zh-CN" altLang="zh-CN" dirty="0"/>
              <a:t>零进程</a:t>
            </a:r>
            <a:r>
              <a:rPr lang="en-US" altLang="zh-CN" dirty="0" err="1"/>
              <a:t>init</a:t>
            </a:r>
            <a:r>
              <a:rPr lang="zh-CN" altLang="zh-CN" dirty="0"/>
              <a:t>）</a:t>
            </a:r>
            <a:r>
              <a:rPr lang="en-US" altLang="zh-CN" dirty="0"/>
              <a:t>----</a:t>
            </a:r>
            <a:r>
              <a:rPr lang="en-US" altLang="zh-CN" dirty="0">
                <a:highlight>
                  <a:srgbClr val="FFFF00"/>
                </a:highlight>
              </a:rPr>
              <a:t>fork</a:t>
            </a:r>
            <a:r>
              <a:rPr lang="zh-CN" altLang="zh-CN" dirty="0">
                <a:highlight>
                  <a:srgbClr val="FFFF00"/>
                </a:highlight>
              </a:rPr>
              <a:t>分叉</a:t>
            </a:r>
            <a:r>
              <a:rPr lang="zh-CN" altLang="en-US" dirty="0"/>
              <a:t>（</a:t>
            </a:r>
            <a:r>
              <a:rPr lang="zh-CN" altLang="zh-CN" dirty="0"/>
              <a:t>父进程，子进程</a:t>
            </a:r>
            <a:r>
              <a:rPr lang="zh-CN" altLang="en-US" dirty="0"/>
              <a:t>）</a:t>
            </a:r>
            <a:r>
              <a:rPr lang="en-US" altLang="zh-CN" dirty="0"/>
              <a:t>---</a:t>
            </a:r>
            <a:r>
              <a:rPr lang="zh-CN" altLang="zh-CN" dirty="0">
                <a:highlight>
                  <a:srgbClr val="FFFF00"/>
                </a:highlight>
              </a:rPr>
              <a:t>父进程启动子进程后，提前结束停止</a:t>
            </a:r>
            <a:r>
              <a:rPr lang="en-US" altLang="zh-CN" dirty="0"/>
              <a:t>---OS</a:t>
            </a:r>
            <a:r>
              <a:rPr lang="zh-CN" altLang="zh-CN" dirty="0"/>
              <a:t>接管子进程</a:t>
            </a:r>
            <a:r>
              <a:rPr lang="zh-CN" altLang="en-US" dirty="0"/>
              <a:t>，</a:t>
            </a:r>
            <a:r>
              <a:rPr lang="zh-CN" altLang="zh-CN" dirty="0"/>
              <a:t>待子进程结束后，消除</a:t>
            </a:r>
            <a:r>
              <a:rPr lang="zh-CN" altLang="en-US" dirty="0"/>
              <a:t>子进程的</a:t>
            </a:r>
            <a:r>
              <a:rPr lang="zh-CN" altLang="zh-CN" dirty="0"/>
              <a:t>信息（</a:t>
            </a:r>
            <a:r>
              <a:rPr lang="zh-CN" altLang="zh-CN" dirty="0">
                <a:highlight>
                  <a:srgbClr val="FFFF00"/>
                </a:highlight>
              </a:rPr>
              <a:t>描述符</a:t>
            </a:r>
            <a:r>
              <a:rPr lang="zh-CN" altLang="zh-CN" dirty="0"/>
              <a:t>）</a:t>
            </a:r>
            <a:r>
              <a:rPr lang="zh-CN" altLang="en-US" dirty="0"/>
              <a:t>，这样的</a:t>
            </a:r>
            <a:r>
              <a:rPr lang="zh-CN" altLang="en-US" dirty="0">
                <a:highlight>
                  <a:srgbClr val="FFFF00"/>
                </a:highlight>
              </a:rPr>
              <a:t>子进程</a:t>
            </a:r>
            <a:r>
              <a:rPr lang="zh-CN" altLang="en-US" dirty="0"/>
              <a:t>叫做</a:t>
            </a:r>
            <a:r>
              <a:rPr lang="zh-CN" altLang="en-US" dirty="0">
                <a:highlight>
                  <a:srgbClr val="FFFF00"/>
                </a:highlight>
              </a:rPr>
              <a:t>孤儿进程</a:t>
            </a:r>
            <a:r>
              <a:rPr lang="zh-CN" altLang="zh-CN" dirty="0"/>
              <a:t>。因此，不用担心，有</a:t>
            </a:r>
            <a:r>
              <a:rPr lang="en-US" altLang="zh-CN" dirty="0">
                <a:highlight>
                  <a:srgbClr val="FFFF00"/>
                </a:highlight>
              </a:rPr>
              <a:t>OS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僵尸进程：</a:t>
            </a:r>
            <a:endParaRPr lang="en-US" altLang="zh-CN" dirty="0"/>
          </a:p>
          <a:p>
            <a:r>
              <a:rPr lang="zh-CN" altLang="zh-CN" dirty="0"/>
              <a:t>父进程启动子进程</a:t>
            </a:r>
            <a:r>
              <a:rPr lang="en-US" altLang="zh-CN" dirty="0"/>
              <a:t>---</a:t>
            </a:r>
            <a:r>
              <a:rPr lang="zh-CN" altLang="zh-CN" dirty="0"/>
              <a:t>子进程</a:t>
            </a:r>
            <a:r>
              <a:rPr lang="zh-CN" altLang="zh-CN" dirty="0">
                <a:highlight>
                  <a:srgbClr val="FFFF00"/>
                </a:highlight>
              </a:rPr>
              <a:t>很快执行完毕，退出</a:t>
            </a:r>
            <a:r>
              <a:rPr lang="en-US" altLang="zh-CN" dirty="0"/>
              <a:t>---</a:t>
            </a:r>
            <a:r>
              <a:rPr lang="zh-CN" altLang="zh-CN" dirty="0"/>
              <a:t>父进程没有用wait或waitoid获取子进程的状态信息，</a:t>
            </a:r>
            <a:r>
              <a:rPr lang="zh-CN" altLang="en-US" dirty="0">
                <a:highlight>
                  <a:srgbClr val="FFFF00"/>
                </a:highlight>
              </a:rPr>
              <a:t>没有</a:t>
            </a:r>
            <a:r>
              <a:rPr lang="zh-CN" altLang="zh-CN" dirty="0">
                <a:highlight>
                  <a:srgbClr val="FFFF00"/>
                </a:highlight>
              </a:rPr>
              <a:t>消除子进程的信息</a:t>
            </a:r>
            <a:r>
              <a:rPr lang="zh-CN" altLang="zh-CN" dirty="0"/>
              <a:t>，信息一致保存在内存中，可能拖垮</a:t>
            </a:r>
            <a:r>
              <a:rPr lang="en-US" altLang="zh-CN" dirty="0"/>
              <a:t>OS</a:t>
            </a:r>
            <a:r>
              <a:rPr lang="zh-CN" altLang="zh-CN" dirty="0"/>
              <a:t>。（但是</a:t>
            </a:r>
            <a:r>
              <a:rPr lang="en-US" altLang="zh-CN" dirty="0"/>
              <a:t>python</a:t>
            </a:r>
            <a:r>
              <a:rPr lang="zh-CN" altLang="zh-CN" dirty="0"/>
              <a:t>大部分情况会清除信息！）这样的</a:t>
            </a:r>
            <a:r>
              <a:rPr lang="zh-CN" altLang="zh-CN" dirty="0">
                <a:highlight>
                  <a:srgbClr val="FFFF00"/>
                </a:highlight>
              </a:rPr>
              <a:t>子进程叫做僵尸进程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2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en-US" altLang="zh-CN" b="1" dirty="0"/>
              <a:t>multiprocessing</a:t>
            </a:r>
            <a:r>
              <a:rPr lang="zh-CN" altLang="zh-CN" b="1" dirty="0"/>
              <a:t>模块：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415"/>
            <a:ext cx="11353800" cy="1076602"/>
          </a:xfrm>
        </p:spPr>
        <p:txBody>
          <a:bodyPr>
            <a:normAutofit/>
          </a:bodyPr>
          <a:lstStyle/>
          <a:p>
            <a:r>
              <a:rPr lang="zh-CN" altLang="zh-CN" dirty="0"/>
              <a:t>功能：开启</a:t>
            </a:r>
            <a:r>
              <a:rPr lang="zh-CN" altLang="zh-CN" dirty="0">
                <a:highlight>
                  <a:srgbClr val="FFFF00"/>
                </a:highlight>
              </a:rPr>
              <a:t>子进程</a:t>
            </a:r>
            <a:r>
              <a:rPr lang="zh-CN" altLang="zh-CN" dirty="0"/>
              <a:t>并在其中执行定制</a:t>
            </a:r>
            <a:r>
              <a:rPr lang="zh-CN" altLang="zh-CN" dirty="0">
                <a:highlight>
                  <a:srgbClr val="FFFF00"/>
                </a:highlight>
              </a:rPr>
              <a:t>任务</a:t>
            </a:r>
          </a:p>
          <a:p>
            <a:r>
              <a:rPr lang="zh-CN" altLang="zh-CN" dirty="0"/>
              <a:t>组件：创建</a:t>
            </a:r>
            <a:r>
              <a:rPr lang="zh-CN" altLang="zh-CN" dirty="0">
                <a:highlight>
                  <a:srgbClr val="FFFF00"/>
                </a:highlight>
              </a:rPr>
              <a:t>进程</a:t>
            </a:r>
            <a:r>
              <a:rPr lang="en-US" altLang="zh-CN" dirty="0">
                <a:highlight>
                  <a:srgbClr val="FFFF00"/>
                </a:highlight>
              </a:rPr>
              <a:t>process</a:t>
            </a:r>
            <a:r>
              <a:rPr lang="zh-CN" altLang="zh-CN" dirty="0">
                <a:highlight>
                  <a:srgbClr val="FFFF00"/>
                </a:highlight>
              </a:rPr>
              <a:t>类</a:t>
            </a:r>
            <a:r>
              <a:rPr lang="zh-CN" altLang="zh-CN" dirty="0"/>
              <a:t>、</a:t>
            </a:r>
            <a:r>
              <a:rPr lang="zh-CN" altLang="zh-CN" dirty="0">
                <a:highlight>
                  <a:srgbClr val="FFFF00"/>
                </a:highlight>
              </a:rPr>
              <a:t>队列</a:t>
            </a:r>
            <a:r>
              <a:rPr lang="en-US" altLang="zh-CN" dirty="0">
                <a:highlight>
                  <a:srgbClr val="FFFF00"/>
                </a:highlight>
              </a:rPr>
              <a:t>queue</a:t>
            </a:r>
            <a:r>
              <a:rPr lang="zh-CN" altLang="zh-CN" dirty="0"/>
              <a:t>、</a:t>
            </a:r>
            <a:r>
              <a:rPr lang="zh-CN" altLang="zh-CN" dirty="0">
                <a:highlight>
                  <a:srgbClr val="FFFF00"/>
                </a:highlight>
              </a:rPr>
              <a:t>管道</a:t>
            </a:r>
            <a:r>
              <a:rPr lang="en-US" altLang="zh-CN" dirty="0">
                <a:highlight>
                  <a:srgbClr val="FFFF00"/>
                </a:highlight>
              </a:rPr>
              <a:t>pipe</a:t>
            </a:r>
            <a:r>
              <a:rPr lang="zh-CN" altLang="zh-CN" dirty="0"/>
              <a:t>、</a:t>
            </a:r>
            <a:r>
              <a:rPr lang="zh-CN" altLang="zh-CN" dirty="0">
                <a:highlight>
                  <a:srgbClr val="FFFF00"/>
                </a:highlight>
              </a:rPr>
              <a:t>锁</a:t>
            </a:r>
            <a:r>
              <a:rPr lang="en-US" altLang="zh-CN" dirty="0">
                <a:highlight>
                  <a:srgbClr val="FFFF00"/>
                </a:highlight>
              </a:rPr>
              <a:t>lock</a:t>
            </a:r>
            <a:endParaRPr lang="zh-CN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r>
              <a:rPr lang="en-US" altLang="zh-CN" dirty="0"/>
              <a:t>process</a:t>
            </a:r>
            <a:r>
              <a:rPr lang="zh-CN" altLang="zh-CN" dirty="0"/>
              <a:t>类：创建进程类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63"/>
            <a:ext cx="10515600" cy="5541838"/>
          </a:xfrm>
        </p:spPr>
        <p:txBody>
          <a:bodyPr>
            <a:normAutofit/>
          </a:bodyPr>
          <a:lstStyle/>
          <a:p>
            <a:r>
              <a:rPr lang="zh-CN" altLang="zh-CN" dirty="0"/>
              <a:t>函数原型：</a:t>
            </a:r>
            <a:r>
              <a:rPr lang="zh-CN" altLang="zh-CN" dirty="0">
                <a:highlight>
                  <a:srgbClr val="FFFF00"/>
                </a:highlight>
              </a:rPr>
              <a:t>Process([group [, target [, name [, args [,kwargs]]]]])</a:t>
            </a:r>
          </a:p>
          <a:p>
            <a:r>
              <a:rPr lang="zh-CN" altLang="en-US" dirty="0"/>
              <a:t>使用</a:t>
            </a:r>
            <a:r>
              <a:rPr lang="zh-CN" altLang="zh-CN" dirty="0"/>
              <a:t>：</a:t>
            </a:r>
            <a:r>
              <a:rPr lang="zh-CN" altLang="en-US" dirty="0"/>
              <a:t>首先</a:t>
            </a:r>
            <a:r>
              <a:rPr lang="zh-CN" altLang="zh-CN" dirty="0"/>
              <a:t>创建子任务</a:t>
            </a:r>
            <a:r>
              <a:rPr lang="en-US" altLang="zh-CN" dirty="0"/>
              <a:t>task</a:t>
            </a:r>
            <a:r>
              <a:rPr lang="zh-CN" altLang="zh-CN" dirty="0"/>
              <a:t>函数</a:t>
            </a:r>
            <a:r>
              <a:rPr lang="zh-CN" altLang="en-US" dirty="0"/>
              <a:t>，在</a:t>
            </a:r>
            <a:r>
              <a:rPr lang="zh-CN" altLang="zh-CN" dirty="0"/>
              <a:t>实例化</a:t>
            </a:r>
            <a:r>
              <a:rPr lang="en-US" altLang="zh-CN" dirty="0"/>
              <a:t>process</a:t>
            </a:r>
            <a:r>
              <a:rPr lang="zh-CN" altLang="zh-CN" dirty="0"/>
              <a:t>类</a:t>
            </a:r>
            <a:r>
              <a:rPr lang="zh-CN" altLang="en-US" dirty="0"/>
              <a:t>的时候</a:t>
            </a:r>
            <a:r>
              <a:rPr lang="zh-CN" altLang="en-US" dirty="0">
                <a:highlight>
                  <a:srgbClr val="FFFF00"/>
                </a:highlight>
              </a:rPr>
              <a:t>传给</a:t>
            </a:r>
            <a:r>
              <a:rPr lang="en-US" altLang="zh-CN" dirty="0">
                <a:highlight>
                  <a:srgbClr val="FFFF00"/>
                </a:highlight>
              </a:rPr>
              <a:t>target</a:t>
            </a:r>
          </a:p>
          <a:p>
            <a:r>
              <a:rPr lang="en-US" altLang="zh-CN" dirty="0"/>
              <a:t>group</a:t>
            </a:r>
            <a:r>
              <a:rPr lang="zh-CN" altLang="zh-CN" dirty="0"/>
              <a:t>参数始终</a:t>
            </a:r>
            <a:r>
              <a:rPr lang="zh-CN" altLang="en-US" dirty="0"/>
              <a:t>为</a:t>
            </a:r>
            <a:r>
              <a:rPr lang="en-US" altLang="zh-CN" dirty="0"/>
              <a:t>NONE</a:t>
            </a:r>
            <a:r>
              <a:rPr lang="zh-CN" altLang="en-US" dirty="0"/>
              <a:t>，没有用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zh-CN" dirty="0"/>
              <a:t>填写</a:t>
            </a:r>
            <a:r>
              <a:rPr lang="en-US" altLang="zh-CN" dirty="0"/>
              <a:t>task</a:t>
            </a:r>
            <a:r>
              <a:rPr lang="zh-CN" altLang="zh-CN" dirty="0"/>
              <a:t>函数</a:t>
            </a:r>
            <a:endParaRPr lang="en-US" altLang="zh-CN" dirty="0"/>
          </a:p>
          <a:p>
            <a:r>
              <a:rPr lang="en-US" altLang="zh-CN" dirty="0" err="1"/>
              <a:t>args</a:t>
            </a:r>
            <a:r>
              <a:rPr lang="zh-CN" altLang="zh-CN" dirty="0"/>
              <a:t>函数（元组，</a:t>
            </a:r>
            <a:r>
              <a:rPr lang="zh-CN" altLang="zh-CN" dirty="0">
                <a:highlight>
                  <a:srgbClr val="FFFF00"/>
                </a:highlight>
              </a:rPr>
              <a:t>仅有一个参数加逗号</a:t>
            </a:r>
            <a:r>
              <a:rPr lang="zh-CN" altLang="zh-CN" dirty="0"/>
              <a:t>）</a:t>
            </a:r>
            <a:r>
              <a:rPr lang="zh-CN" altLang="en-US" dirty="0"/>
              <a:t>，</a:t>
            </a:r>
            <a:r>
              <a:rPr lang="en-US" altLang="zh-CN" dirty="0" err="1"/>
              <a:t>kwargs</a:t>
            </a:r>
            <a:r>
              <a:rPr lang="zh-CN" altLang="zh-CN" dirty="0"/>
              <a:t>函数，用于</a:t>
            </a:r>
            <a:r>
              <a:rPr lang="zh-CN" altLang="en-US" dirty="0"/>
              <a:t>传给</a:t>
            </a:r>
            <a:r>
              <a:rPr lang="en-US" altLang="zh-CN" dirty="0"/>
              <a:t>target</a:t>
            </a:r>
            <a:r>
              <a:rPr lang="zh-CN" altLang="zh-CN" dirty="0"/>
              <a:t>函数。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name</a:t>
            </a:r>
            <a:r>
              <a:rPr lang="zh-CN" altLang="zh-CN" dirty="0">
                <a:highlight>
                  <a:srgbClr val="FFFF00"/>
                </a:highlight>
              </a:rPr>
              <a:t>子进程名字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zh-CN" altLang="zh-CN" dirty="0"/>
              <a:t>用的多</a:t>
            </a:r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6047-A448-402D-B0E6-5F569139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zh-CN" dirty="0"/>
              <a:t>类：创建进程类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9AD90-468C-42F7-8B55-797A9DC0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</a:t>
            </a:r>
            <a:r>
              <a:rPr lang="zh-CN" altLang="zh-CN" dirty="0"/>
              <a:t>参数传递不方便</a:t>
            </a:r>
            <a:r>
              <a:rPr lang="zh-CN" altLang="en-US" dirty="0"/>
              <a:t>时，可以</a:t>
            </a:r>
            <a:r>
              <a:rPr lang="zh-CN" altLang="zh-CN" dirty="0">
                <a:highlight>
                  <a:srgbClr val="FFFF00"/>
                </a:highlight>
              </a:rPr>
              <a:t>自己定义进程类（继承</a:t>
            </a:r>
            <a:r>
              <a:rPr lang="en-US" altLang="zh-CN" dirty="0">
                <a:highlight>
                  <a:srgbClr val="FFFF00"/>
                </a:highlight>
              </a:rPr>
              <a:t>process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r>
              <a:rPr lang="zh-CN" altLang="zh-CN" dirty="0"/>
              <a:t>：必须</a:t>
            </a:r>
            <a:r>
              <a:rPr lang="zh-CN" altLang="zh-CN" dirty="0">
                <a:highlight>
                  <a:srgbClr val="FFFF00"/>
                </a:highlight>
              </a:rPr>
              <a:t>定义</a:t>
            </a:r>
            <a:r>
              <a:rPr lang="en-US" altLang="zh-CN" dirty="0">
                <a:highlight>
                  <a:srgbClr val="FFFF00"/>
                </a:highlight>
              </a:rPr>
              <a:t>run</a:t>
            </a:r>
            <a:r>
              <a:rPr lang="zh-CN" altLang="zh-CN" dirty="0">
                <a:highlight>
                  <a:srgbClr val="FFFF00"/>
                </a:highlight>
              </a:rPr>
              <a:t>方法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r>
              <a:rPr lang="zh-CN" altLang="zh-CN" dirty="0"/>
              <a:t>（约定实现）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注意：</a:t>
            </a:r>
            <a:r>
              <a:rPr lang="en-US" altLang="zh-CN" dirty="0"/>
              <a:t>WIN</a:t>
            </a:r>
            <a:r>
              <a:rPr lang="zh-CN" altLang="zh-CN" dirty="0"/>
              <a:t>中实例化</a:t>
            </a:r>
            <a:r>
              <a:rPr lang="en-US" altLang="zh-CN" dirty="0"/>
              <a:t>process</a:t>
            </a:r>
            <a:r>
              <a:rPr lang="zh-CN" altLang="zh-CN" dirty="0"/>
              <a:t>对象</a:t>
            </a:r>
            <a:r>
              <a:rPr lang="zh-CN" altLang="zh-CN" dirty="0">
                <a:highlight>
                  <a:srgbClr val="FFFF00"/>
                </a:highlight>
              </a:rPr>
              <a:t>必须放在</a:t>
            </a:r>
            <a:r>
              <a:rPr lang="en-US" altLang="zh-CN" dirty="0">
                <a:highlight>
                  <a:srgbClr val="FFFF00"/>
                </a:highlight>
              </a:rPr>
              <a:t>main</a:t>
            </a:r>
            <a:r>
              <a:rPr lang="zh-CN" altLang="zh-CN" dirty="0">
                <a:highlight>
                  <a:srgbClr val="FFFF00"/>
                </a:highlight>
              </a:rPr>
              <a:t>函数中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zh-CN" altLang="zh-CN" dirty="0"/>
              <a:t>原因</a:t>
            </a:r>
            <a:r>
              <a:rPr lang="zh-CN" altLang="en-US" dirty="0"/>
              <a:t>：</a:t>
            </a:r>
            <a:r>
              <a:rPr lang="en-US" altLang="zh-CN" dirty="0"/>
              <a:t>WIN</a:t>
            </a:r>
            <a:r>
              <a:rPr lang="zh-CN" altLang="zh-CN" dirty="0"/>
              <a:t>不支持</a:t>
            </a:r>
            <a:r>
              <a:rPr lang="en-US" altLang="zh-CN" dirty="0" err="1"/>
              <a:t>os.fork</a:t>
            </a:r>
            <a:r>
              <a:rPr lang="en-US" altLang="zh-CN" dirty="0"/>
              <a:t>()</a:t>
            </a:r>
            <a:r>
              <a:rPr lang="zh-CN" altLang="zh-CN" dirty="0"/>
              <a:t>，重新开一个新虚拟机，把整个</a:t>
            </a:r>
            <a:r>
              <a:rPr lang="en-US" altLang="zh-CN" dirty="0" err="1"/>
              <a:t>py</a:t>
            </a:r>
            <a:r>
              <a:rPr lang="zh-CN" altLang="zh-CN" dirty="0"/>
              <a:t>文件</a:t>
            </a:r>
            <a:r>
              <a:rPr lang="en-US" altLang="zh-CN" dirty="0"/>
              <a:t>import</a:t>
            </a:r>
            <a:r>
              <a:rPr lang="zh-CN" altLang="zh-CN" dirty="0"/>
              <a:t>进去，</a:t>
            </a:r>
            <a:r>
              <a:rPr lang="zh-CN" altLang="zh-CN" dirty="0">
                <a:highlight>
                  <a:srgbClr val="FFFF00"/>
                </a:highlight>
              </a:rPr>
              <a:t>迭代</a:t>
            </a:r>
            <a:r>
              <a:rPr lang="en-US" altLang="zh-CN" dirty="0">
                <a:highlight>
                  <a:srgbClr val="FFFF00"/>
                </a:highlight>
              </a:rPr>
              <a:t>import</a:t>
            </a:r>
            <a:r>
              <a:rPr lang="zh-CN" altLang="zh-CN" dirty="0">
                <a:highlight>
                  <a:srgbClr val="FFFF00"/>
                </a:highlight>
              </a:rPr>
              <a:t>，直至内存满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demo</a:t>
            </a:r>
            <a:r>
              <a:rPr lang="zh-CN" altLang="zh-CN" dirty="0"/>
              <a:t>：注意所有子进程</a:t>
            </a:r>
            <a:r>
              <a:rPr lang="zh-CN" altLang="zh-CN" dirty="0">
                <a:highlight>
                  <a:srgbClr val="FFFF00"/>
                </a:highlight>
              </a:rPr>
              <a:t>先</a:t>
            </a:r>
            <a:r>
              <a:rPr lang="en-US" altLang="zh-CN" dirty="0">
                <a:highlight>
                  <a:srgbClr val="FFFF00"/>
                </a:highlight>
              </a:rPr>
              <a:t>start</a:t>
            </a:r>
            <a:r>
              <a:rPr lang="zh-CN" altLang="zh-CN" dirty="0">
                <a:highlight>
                  <a:srgbClr val="FFFF00"/>
                </a:highlight>
              </a:rPr>
              <a:t>，再一一</a:t>
            </a:r>
            <a:r>
              <a:rPr lang="en-US" altLang="zh-CN" dirty="0">
                <a:highlight>
                  <a:srgbClr val="FFFF00"/>
                </a:highlight>
              </a:rPr>
              <a:t>join</a:t>
            </a:r>
            <a:r>
              <a:rPr lang="zh-CN" altLang="zh-CN" dirty="0"/>
              <a:t>。不同子进程</a:t>
            </a:r>
            <a:r>
              <a:rPr lang="zh-CN" altLang="zh-CN" dirty="0">
                <a:highlight>
                  <a:srgbClr val="FFFF00"/>
                </a:highlight>
              </a:rPr>
              <a:t>内存互不干扰，有自己的随机值</a:t>
            </a:r>
            <a:r>
              <a:rPr lang="zh-CN" altLang="zh-CN" dirty="0"/>
              <a:t>。所有执行完后，才执行</a:t>
            </a:r>
            <a:r>
              <a:rPr lang="en-US" altLang="zh-CN" dirty="0"/>
              <a:t>main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一般希望主进程卡住，等待子进程。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12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B4D9C-8D9E-405B-81C9-7CD77ED8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511365"/>
          </a:xfrm>
        </p:spPr>
        <p:txBody>
          <a:bodyPr/>
          <a:lstStyle/>
          <a:p>
            <a:r>
              <a:rPr lang="zh-CN" altLang="zh-CN" dirty="0"/>
              <a:t>启动进程：</a:t>
            </a:r>
            <a:r>
              <a:rPr lang="en-US" altLang="zh-CN" dirty="0" err="1">
                <a:highlight>
                  <a:srgbClr val="FFFF00"/>
                </a:highlight>
              </a:rPr>
              <a:t>p.start</a:t>
            </a:r>
            <a:r>
              <a:rPr lang="en-US" altLang="zh-CN" dirty="0">
                <a:highlight>
                  <a:srgbClr val="FFFF00"/>
                </a:highlight>
              </a:rPr>
              <a:t>()</a:t>
            </a:r>
            <a:r>
              <a:rPr lang="zh-CN" altLang="zh-CN" dirty="0"/>
              <a:t>，</a:t>
            </a:r>
            <a:r>
              <a:rPr lang="zh-CN" altLang="en-US" dirty="0"/>
              <a:t>除了</a:t>
            </a:r>
            <a:r>
              <a:rPr lang="zh-CN" altLang="zh-CN" dirty="0"/>
              <a:t>主动调用</a:t>
            </a:r>
            <a:r>
              <a:rPr lang="en-US" altLang="zh-CN" dirty="0"/>
              <a:t>run</a:t>
            </a:r>
            <a:r>
              <a:rPr lang="zh-CN" altLang="zh-CN" dirty="0"/>
              <a:t>方法，但还有一些别的方法会被调用。</a:t>
            </a:r>
            <a:r>
              <a:rPr lang="zh-CN" altLang="en-US" dirty="0"/>
              <a:t>不要</a:t>
            </a:r>
            <a:r>
              <a:rPr lang="zh-CN" altLang="zh-CN" dirty="0"/>
              <a:t>使用</a:t>
            </a:r>
            <a:r>
              <a:rPr lang="en-US" altLang="zh-CN" dirty="0" err="1"/>
              <a:t>p.run</a:t>
            </a:r>
            <a:r>
              <a:rPr lang="en-US" altLang="zh-CN" dirty="0"/>
              <a:t>()</a:t>
            </a:r>
            <a:r>
              <a:rPr lang="zh-CN" altLang="zh-CN" dirty="0"/>
              <a:t>，</a:t>
            </a:r>
            <a:r>
              <a:rPr lang="zh-CN" altLang="en-US" dirty="0"/>
              <a:t>因为</a:t>
            </a:r>
            <a:r>
              <a:rPr lang="zh-CN" altLang="zh-CN" dirty="0"/>
              <a:t>只是调用</a:t>
            </a:r>
            <a:r>
              <a:rPr lang="en-US" altLang="zh-CN" dirty="0"/>
              <a:t>target</a:t>
            </a:r>
            <a:r>
              <a:rPr lang="zh-CN" altLang="en-US" dirty="0"/>
              <a:t>任务函数</a:t>
            </a:r>
            <a:r>
              <a:rPr lang="zh-CN" altLang="zh-CN" dirty="0"/>
              <a:t>，还有很多别的事没干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dirty="0"/>
              <a:t>强制终止进程：</a:t>
            </a:r>
            <a:r>
              <a:rPr lang="en-US" altLang="zh-CN" dirty="0" err="1">
                <a:highlight>
                  <a:srgbClr val="FFFF00"/>
                </a:highlight>
              </a:rPr>
              <a:t>p.terminate</a:t>
            </a:r>
            <a:r>
              <a:rPr lang="zh-CN" altLang="zh-CN" dirty="0">
                <a:highlight>
                  <a:srgbClr val="FFFF00"/>
                </a:highlight>
              </a:rPr>
              <a:t>，强制终止</a:t>
            </a:r>
            <a:r>
              <a:rPr lang="zh-CN" altLang="zh-CN" dirty="0"/>
              <a:t>。如果</a:t>
            </a:r>
            <a:r>
              <a:rPr lang="en-US" altLang="zh-CN" dirty="0"/>
              <a:t>p</a:t>
            </a:r>
            <a:r>
              <a:rPr lang="zh-CN" altLang="zh-CN" dirty="0"/>
              <a:t>创建了子进程，该子进程将成为</a:t>
            </a:r>
            <a:r>
              <a:rPr lang="zh-CN" altLang="zh-CN" dirty="0">
                <a:highlight>
                  <a:srgbClr val="FFFF00"/>
                </a:highlight>
              </a:rPr>
              <a:t>僵尸进程</a:t>
            </a:r>
            <a:r>
              <a:rPr lang="zh-CN" altLang="zh-CN" dirty="0"/>
              <a:t>，</a:t>
            </a:r>
            <a:r>
              <a:rPr lang="en-US" altLang="zh-CN" dirty="0"/>
              <a:t>python</a:t>
            </a:r>
            <a:r>
              <a:rPr lang="zh-CN" altLang="zh-CN" dirty="0"/>
              <a:t>无法处理。</a:t>
            </a:r>
            <a:r>
              <a:rPr lang="en-US" altLang="zh-CN" dirty="0"/>
              <a:t>p</a:t>
            </a:r>
            <a:r>
              <a:rPr lang="zh-CN" altLang="zh-CN" dirty="0"/>
              <a:t>创建的锁不会释放，可能导致</a:t>
            </a:r>
            <a:r>
              <a:rPr lang="zh-CN" altLang="zh-CN" dirty="0">
                <a:highlight>
                  <a:srgbClr val="FFFF00"/>
                </a:highlight>
              </a:rPr>
              <a:t>死锁</a:t>
            </a:r>
            <a:r>
              <a:rPr lang="zh-CN" altLang="zh-CN" dirty="0"/>
              <a:t>！</a:t>
            </a:r>
            <a:r>
              <a:rPr lang="zh-CN" altLang="zh-CN" dirty="0">
                <a:highlight>
                  <a:srgbClr val="FFFF00"/>
                </a:highlight>
              </a:rPr>
              <a:t>一般不要用，等进程自动停止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注意：分叉创建子进程，各个进程之间是</a:t>
            </a:r>
            <a:r>
              <a:rPr lang="zh-CN" altLang="zh-CN" dirty="0">
                <a:highlight>
                  <a:srgbClr val="FFFF00"/>
                </a:highlight>
              </a:rPr>
              <a:t>并行的</a:t>
            </a:r>
            <a:r>
              <a:rPr lang="zh-CN" altLang="zh-CN" dirty="0"/>
              <a:t>。但是</a:t>
            </a:r>
            <a:r>
              <a:rPr lang="zh-CN" altLang="zh-CN" dirty="0">
                <a:highlight>
                  <a:srgbClr val="FFFF00"/>
                </a:highlight>
              </a:rPr>
              <a:t>结束顺序不定</a:t>
            </a:r>
            <a:r>
              <a:rPr lang="zh-CN" altLang="zh-CN" dirty="0"/>
              <a:t>。先开始的进程</a:t>
            </a:r>
            <a:r>
              <a:rPr lang="zh-CN" altLang="zh-CN" dirty="0">
                <a:highlight>
                  <a:srgbClr val="FFFF00"/>
                </a:highlight>
              </a:rPr>
              <a:t>不一定且通常不会</a:t>
            </a:r>
            <a:r>
              <a:rPr lang="zh-CN" altLang="zh-CN" dirty="0"/>
              <a:t>最先结束，受到</a:t>
            </a:r>
            <a:r>
              <a:rPr lang="zh-CN" altLang="zh-CN" dirty="0">
                <a:highlight>
                  <a:srgbClr val="FFFF00"/>
                </a:highlight>
              </a:rPr>
              <a:t>环境</a:t>
            </a:r>
            <a:r>
              <a:rPr lang="zh-CN" altLang="en-US" dirty="0">
                <a:highlight>
                  <a:srgbClr val="FFFF00"/>
                </a:highlight>
              </a:rPr>
              <a:t>、</a:t>
            </a:r>
            <a:r>
              <a:rPr lang="zh-CN" altLang="zh-CN" dirty="0">
                <a:highlight>
                  <a:srgbClr val="FFFF00"/>
                </a:highlight>
              </a:rPr>
              <a:t>随机等待时间</a:t>
            </a:r>
            <a:r>
              <a:rPr lang="zh-CN" altLang="zh-CN" dirty="0"/>
              <a:t>的影响！因此</a:t>
            </a:r>
            <a:r>
              <a:rPr lang="zh-CN" altLang="zh-CN" dirty="0">
                <a:highlight>
                  <a:srgbClr val="FFFF00"/>
                </a:highlight>
              </a:rPr>
              <a:t>不要将程序逻辑和执行顺序关联起来</a:t>
            </a:r>
            <a:r>
              <a:rPr lang="zh-CN" altLang="zh-CN" dirty="0"/>
              <a:t>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5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8AED-F2C5-407C-9DBF-42FD1562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4"/>
            <a:ext cx="10515600" cy="1325563"/>
          </a:xfrm>
        </p:spPr>
        <p:txBody>
          <a:bodyPr/>
          <a:lstStyle/>
          <a:p>
            <a:r>
              <a:rPr lang="zh-CN" altLang="zh-CN" dirty="0"/>
              <a:t>常用属性：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20DA-DF2D-4E40-9B16-0952554E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903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判断是否还在执行：</a:t>
            </a:r>
            <a:r>
              <a:rPr lang="en-US" altLang="zh-CN" dirty="0" err="1"/>
              <a:t>is_alive</a:t>
            </a:r>
            <a:r>
              <a:rPr lang="zh-CN" altLang="zh-CN" dirty="0"/>
              <a:t>，返回布尔值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主进程等待子进程停止：</a:t>
            </a:r>
            <a:r>
              <a:rPr lang="en-US" altLang="zh-CN" dirty="0"/>
              <a:t>join</a:t>
            </a:r>
            <a:r>
              <a:rPr lang="zh-CN" altLang="zh-CN" dirty="0"/>
              <a:t>函数（</a:t>
            </a:r>
            <a:r>
              <a:rPr lang="en-US" altLang="zh-CN" dirty="0"/>
              <a:t>start</a:t>
            </a:r>
            <a:r>
              <a:rPr lang="zh-CN" altLang="zh-CN" dirty="0"/>
              <a:t>之后），只能挡住</a:t>
            </a:r>
            <a:r>
              <a:rPr lang="en-US" altLang="zh-CN" dirty="0"/>
              <a:t>start</a:t>
            </a:r>
            <a:r>
              <a:rPr lang="zh-CN" altLang="zh-CN" dirty="0"/>
              <a:t>开启的进程，而不能是</a:t>
            </a:r>
            <a:r>
              <a:rPr lang="en-US" altLang="zh-CN" dirty="0"/>
              <a:t>run</a:t>
            </a:r>
            <a:r>
              <a:rPr lang="zh-CN" altLang="zh-CN" dirty="0"/>
              <a:t>开启的进程（因为标识符没有变！）</a:t>
            </a:r>
          </a:p>
          <a:p>
            <a:r>
              <a:rPr lang="zh-CN" altLang="zh-CN" dirty="0"/>
              <a:t>注意：</a:t>
            </a:r>
            <a:r>
              <a:rPr lang="en-US" altLang="zh-CN" dirty="0"/>
              <a:t>for</a:t>
            </a:r>
            <a:r>
              <a:rPr lang="zh-CN" altLang="zh-CN" dirty="0"/>
              <a:t>循环，join仍然会卡着等p1运行结束，但其他进程如p2, p3等仍在运行，等p1运行结束后，循环继续，p2,p3等可能也运行结束了，会迅速完成join的检验。</a:t>
            </a:r>
            <a:r>
              <a:rPr lang="zh-CN" altLang="zh-CN" dirty="0">
                <a:highlight>
                  <a:srgbClr val="FFFF00"/>
                </a:highlight>
              </a:rPr>
              <a:t>join花费的总时间仍然是耗费时间最长的那个进程运行的时间</a:t>
            </a:r>
            <a:r>
              <a:rPr lang="zh-CN" altLang="zh-CN" dirty="0"/>
              <a:t>，这样跟我们的目的是一致的。</a:t>
            </a:r>
          </a:p>
          <a:p>
            <a:r>
              <a:rPr lang="zh-CN" altLang="zh-CN" dirty="0"/>
              <a:t>参数：</a:t>
            </a:r>
            <a:r>
              <a:rPr lang="en-US" altLang="zh-CN" dirty="0"/>
              <a:t>timeout</a:t>
            </a:r>
            <a:r>
              <a:rPr lang="zh-CN" altLang="zh-CN" dirty="0"/>
              <a:t>超时时间（网络中常用），等待的最长时间，默认是无穷大</a:t>
            </a:r>
          </a:p>
          <a:p>
            <a:r>
              <a:rPr lang="en-US" altLang="zh-CN" dirty="0"/>
              <a:t>3.daemon</a:t>
            </a:r>
            <a:r>
              <a:rPr lang="zh-CN" altLang="zh-CN" dirty="0"/>
              <a:t>守护进程，后台进程：</a:t>
            </a:r>
          </a:p>
          <a:p>
            <a:r>
              <a:rPr lang="zh-CN" altLang="zh-CN" dirty="0">
                <a:highlight>
                  <a:srgbClr val="FFFF00"/>
                </a:highlight>
              </a:rPr>
              <a:t>两个</a:t>
            </a:r>
            <a:r>
              <a:rPr lang="zh-CN" altLang="en-US" dirty="0">
                <a:highlight>
                  <a:srgbClr val="FFFF00"/>
                </a:highlight>
              </a:rPr>
              <a:t>特点</a:t>
            </a:r>
            <a:r>
              <a:rPr lang="zh-CN" altLang="zh-CN" dirty="0"/>
              <a:t>：</a:t>
            </a:r>
            <a:r>
              <a:rPr lang="zh-CN" altLang="zh-CN" dirty="0">
                <a:highlight>
                  <a:srgbClr val="FFFF00"/>
                </a:highlight>
              </a:rPr>
              <a:t>父进程停止自动停止；不能创建子进程；</a:t>
            </a:r>
          </a:p>
          <a:p>
            <a:r>
              <a:rPr lang="zh-CN" altLang="zh-CN" dirty="0"/>
              <a:t>写法：创建一个进程后，在</a:t>
            </a:r>
            <a:r>
              <a:rPr lang="en-US" altLang="zh-CN" dirty="0"/>
              <a:t>start</a:t>
            </a:r>
            <a:r>
              <a:rPr lang="zh-CN" altLang="zh-CN" dirty="0"/>
              <a:t>之前设为</a:t>
            </a:r>
            <a:r>
              <a:rPr lang="en-US" altLang="zh-CN" dirty="0"/>
              <a:t>TRUE</a:t>
            </a:r>
            <a:r>
              <a:rPr lang="zh-CN" altLang="zh-CN" dirty="0"/>
              <a:t>。或者可以在构造函数里面。</a:t>
            </a:r>
          </a:p>
          <a:p>
            <a:r>
              <a:rPr lang="en-US" altLang="zh-CN" dirty="0"/>
              <a:t>4.name</a:t>
            </a:r>
            <a:r>
              <a:rPr lang="zh-CN" altLang="zh-CN" dirty="0"/>
              <a:t>进程名字，创建进程或者进程创建后的属性</a:t>
            </a:r>
          </a:p>
          <a:p>
            <a:r>
              <a:rPr lang="en-US" altLang="zh-CN" dirty="0"/>
              <a:t>5.pid</a:t>
            </a:r>
            <a:r>
              <a:rPr lang="zh-CN" altLang="zh-CN" dirty="0"/>
              <a:t>唯一编码，分配是完全随机的！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28995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439</TotalTime>
  <Words>1713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Times New Roman</vt:lpstr>
      <vt:lpstr>李泽宇的默认主题</vt:lpstr>
      <vt:lpstr>PowerPoint 演示文稿</vt:lpstr>
      <vt:lpstr>进程和线程</vt:lpstr>
      <vt:lpstr>PowerPoint 演示文稿</vt:lpstr>
      <vt:lpstr>进程process：</vt:lpstr>
      <vt:lpstr>multiprocessing模块：</vt:lpstr>
      <vt:lpstr>process类：创建进程类</vt:lpstr>
      <vt:lpstr>process类：创建进程类</vt:lpstr>
      <vt:lpstr>PowerPoint 演示文稿</vt:lpstr>
      <vt:lpstr>常用属性： </vt:lpstr>
      <vt:lpstr>同步和异步： </vt:lpstr>
      <vt:lpstr>临界区critical section： </vt:lpstr>
      <vt:lpstr>PowerPoint 演示文稿</vt:lpstr>
      <vt:lpstr>进程的同步： </vt:lpstr>
      <vt:lpstr>PowerPoint 演示文稿</vt:lpstr>
      <vt:lpstr>PowerPoint 演示文稿</vt:lpstr>
      <vt:lpstr>基于消息的IPC通讯机制:inter-process communication</vt:lpstr>
      <vt:lpstr>PowerPoint 演示文稿</vt:lpstr>
      <vt:lpstr>PowerPoint 演示文稿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34</cp:revision>
  <dcterms:created xsi:type="dcterms:W3CDTF">2019-10-23T14:48:47Z</dcterms:created>
  <dcterms:modified xsi:type="dcterms:W3CDTF">2019-12-01T08:43:30Z</dcterms:modified>
</cp:coreProperties>
</file>