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61" r:id="rId4"/>
    <p:sldId id="275" r:id="rId5"/>
    <p:sldId id="260" r:id="rId6"/>
    <p:sldId id="259" r:id="rId7"/>
    <p:sldId id="274" r:id="rId8"/>
    <p:sldId id="276" r:id="rId9"/>
    <p:sldId id="262" r:id="rId10"/>
    <p:sldId id="264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95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26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42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32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10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19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1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52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49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15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68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D11D0-88B8-4AFB-969C-9968A552E825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03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E802E26-3723-4F9E-9EDA-9AE15B997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22471" cy="283085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02680EA-F003-407F-84BC-558ABBBC81B7}"/>
              </a:ext>
            </a:extLst>
          </p:cNvPr>
          <p:cNvSpPr txBox="1"/>
          <p:nvPr/>
        </p:nvSpPr>
        <p:spPr>
          <a:xfrm>
            <a:off x="2391534" y="3380811"/>
            <a:ext cx="7408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Week16 python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</a:p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多进程和多线程、网络编程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C42DA3-32A8-41A8-A8A4-3C2DDF6E7496}"/>
              </a:ext>
            </a:extLst>
          </p:cNvPr>
          <p:cNvSpPr txBox="1"/>
          <p:nvPr/>
        </p:nvSpPr>
        <p:spPr>
          <a:xfrm>
            <a:off x="9137871" y="4919008"/>
            <a:ext cx="30541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李泽宇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1708 IS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lzy273551932</a:t>
            </a:r>
          </a:p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repository</a:t>
            </a:r>
          </a:p>
          <a:p>
            <a:r>
              <a:rPr lang="en-US" altLang="zh-CN" sz="2400" b="1" dirty="0" err="1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pengbeifudao</a:t>
            </a:r>
            <a:endParaRPr lang="en-US" altLang="zh-CN" sz="2400" b="1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2019/12/</a:t>
            </a:r>
          </a:p>
        </p:txBody>
      </p:sp>
    </p:spTree>
    <p:extLst>
      <p:ext uri="{BB962C8B-B14F-4D97-AF65-F5344CB8AC3E}">
        <p14:creationId xmlns:p14="http://schemas.microsoft.com/office/powerpoint/2010/main" val="1010146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21A1A-2A40-43E2-8C2C-DEFA0B1E7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同步和异步：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9492AE-B6AB-4622-BCD1-C6F46D3F6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604669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两个模块：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email</a:t>
            </a:r>
            <a:r>
              <a:rPr lang="zh-CN" altLang="zh-CN" dirty="0"/>
              <a:t>：邮件的构造</a:t>
            </a:r>
          </a:p>
          <a:p>
            <a:r>
              <a:rPr lang="en-US" altLang="zh-CN" dirty="0" err="1">
                <a:highlight>
                  <a:srgbClr val="FFFF00"/>
                </a:highlight>
              </a:rPr>
              <a:t>smptlib</a:t>
            </a:r>
            <a:r>
              <a:rPr lang="zh-CN" altLang="zh-CN" dirty="0"/>
              <a:t>：邮件的发送</a:t>
            </a:r>
          </a:p>
          <a:p>
            <a:r>
              <a:rPr lang="zh-CN" altLang="zh-CN" dirty="0"/>
              <a:t>过程：本地到网易</a:t>
            </a:r>
            <a:r>
              <a:rPr lang="en-US" altLang="zh-CN" dirty="0"/>
              <a:t>smtp</a:t>
            </a:r>
            <a:r>
              <a:rPr lang="zh-CN" altLang="zh-CN" dirty="0"/>
              <a:t>服务器，再到对方（腾讯）的</a:t>
            </a:r>
            <a:r>
              <a:rPr lang="en-US" altLang="zh-CN" dirty="0"/>
              <a:t>smtp</a:t>
            </a:r>
            <a:r>
              <a:rPr lang="zh-CN" altLang="zh-CN" dirty="0"/>
              <a:t>服务器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demo</a:t>
            </a:r>
            <a:r>
              <a:rPr lang="zh-CN" altLang="zh-CN" dirty="0"/>
              <a:t>：文本，无附件</a:t>
            </a:r>
          </a:p>
          <a:p>
            <a:r>
              <a:rPr lang="zh-CN" altLang="zh-CN" dirty="0"/>
              <a:t>全局变量：</a:t>
            </a:r>
          </a:p>
          <a:p>
            <a:r>
              <a:rPr lang="zh-CN" altLang="zh-CN" dirty="0"/>
              <a:t>腾讯邮箱服务器</a:t>
            </a:r>
          </a:p>
          <a:p>
            <a:r>
              <a:rPr lang="zh-CN" altLang="zh-CN" dirty="0"/>
              <a:t>端口号：查找的</a:t>
            </a:r>
          </a:p>
          <a:p>
            <a:r>
              <a:rPr lang="zh-CN" altLang="zh-CN" dirty="0"/>
              <a:t>类：</a:t>
            </a:r>
            <a:r>
              <a:rPr lang="en-US" altLang="zh-CN" dirty="0"/>
              <a:t>MIMETEXT</a:t>
            </a:r>
            <a:endParaRPr lang="zh-CN" altLang="zh-CN" dirty="0"/>
          </a:p>
          <a:p>
            <a:r>
              <a:rPr lang="en-US" altLang="zh-CN" dirty="0"/>
              <a:t>LOGIN:</a:t>
            </a:r>
            <a:r>
              <a:rPr lang="zh-CN" altLang="zh-CN" dirty="0"/>
              <a:t>帐号，密码</a:t>
            </a:r>
          </a:p>
          <a:p>
            <a:r>
              <a:rPr lang="zh-CN" altLang="zh-CN" dirty="0"/>
              <a:t>发邮件：登陆之后，可以群发（</a:t>
            </a:r>
            <a:r>
              <a:rPr lang="en-US" altLang="zh-CN" dirty="0"/>
              <a:t>list</a:t>
            </a:r>
            <a:r>
              <a:rPr lang="zh-CN" altLang="zh-CN" dirty="0"/>
              <a:t>）</a:t>
            </a:r>
          </a:p>
          <a:p>
            <a:r>
              <a:rPr lang="zh-CN" altLang="zh-CN" dirty="0"/>
              <a:t>关闭</a:t>
            </a:r>
          </a:p>
        </p:txBody>
      </p:sp>
    </p:spTree>
    <p:extLst>
      <p:ext uri="{BB962C8B-B14F-4D97-AF65-F5344CB8AC3E}">
        <p14:creationId xmlns:p14="http://schemas.microsoft.com/office/powerpoint/2010/main" val="81022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BE759-65C6-4017-BB58-5B16D0EC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欢迎扫码，直播反馈，提供意见！！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2E021EC-4051-41E5-8301-7B1CA78DB17D}"/>
              </a:ext>
            </a:extLst>
          </p:cNvPr>
          <p:cNvSpPr/>
          <p:nvPr/>
        </p:nvSpPr>
        <p:spPr>
          <a:xfrm>
            <a:off x="1637272" y="3429000"/>
            <a:ext cx="51113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err="1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en-US" altLang="zh-CN" sz="36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repository</a:t>
            </a:r>
            <a:r>
              <a:rPr lang="zh-CN" altLang="en-US" sz="36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600" b="1" u="sng" dirty="0" err="1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pengbeifudao</a:t>
            </a:r>
            <a:endParaRPr lang="en-US" altLang="zh-CN" sz="3600" b="1" u="sng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CED1ABAF-2494-4C59-9538-516F9D5BA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05" y="1491178"/>
            <a:ext cx="5001695" cy="5001695"/>
          </a:xfrm>
        </p:spPr>
      </p:pic>
    </p:spTree>
    <p:extLst>
      <p:ext uri="{BB962C8B-B14F-4D97-AF65-F5344CB8AC3E}">
        <p14:creationId xmlns:p14="http://schemas.microsoft.com/office/powerpoint/2010/main" val="114384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DA9E7-2284-476F-8178-3E75AE08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478"/>
            <a:ext cx="10515600" cy="1325563"/>
          </a:xfrm>
        </p:spPr>
        <p:txBody>
          <a:bodyPr/>
          <a:lstStyle/>
          <a:p>
            <a:r>
              <a:rPr lang="en-US" altLang="zh-CN" b="1" dirty="0"/>
              <a:t>socket</a:t>
            </a:r>
            <a:r>
              <a:rPr lang="zh-CN" altLang="zh-CN" b="1" dirty="0"/>
              <a:t>：</a:t>
            </a:r>
            <a:r>
              <a:rPr lang="en-US" altLang="zh-CN" b="1" dirty="0"/>
              <a:t>from socket import *</a:t>
            </a:r>
            <a:endParaRPr lang="zh-CN" altLang="zh-CN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AF1E0-3B30-4893-BFC8-4E1D7A791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9592"/>
            <a:ext cx="10515600" cy="4383156"/>
          </a:xfrm>
        </p:spPr>
        <p:txBody>
          <a:bodyPr>
            <a:normAutofit/>
          </a:bodyPr>
          <a:lstStyle/>
          <a:p>
            <a:r>
              <a:rPr lang="zh-CN" altLang="zh-CN" dirty="0"/>
              <a:t>套接字</a:t>
            </a:r>
            <a:r>
              <a:rPr lang="zh-CN" altLang="zh-CN" dirty="0">
                <a:highlight>
                  <a:srgbClr val="FFFF00"/>
                </a:highlight>
              </a:rPr>
              <a:t>（</a:t>
            </a:r>
            <a:r>
              <a:rPr lang="en-US" altLang="zh-CN" dirty="0">
                <a:highlight>
                  <a:srgbClr val="FFFF00"/>
                </a:highlight>
              </a:rPr>
              <a:t>IP,PORT</a:t>
            </a:r>
            <a:r>
              <a:rPr lang="zh-CN" altLang="zh-CN" dirty="0">
                <a:highlight>
                  <a:srgbClr val="FFFF00"/>
                </a:highlight>
              </a:rPr>
              <a:t>）</a:t>
            </a:r>
            <a:r>
              <a:rPr lang="zh-CN" altLang="zh-CN" dirty="0"/>
              <a:t>：端口号</a:t>
            </a:r>
            <a:r>
              <a:rPr lang="en-US" altLang="zh-CN" dirty="0"/>
              <a:t>PORT</a:t>
            </a:r>
            <a:r>
              <a:rPr lang="zh-CN" altLang="zh-CN" dirty="0"/>
              <a:t>来标识进程，</a:t>
            </a:r>
            <a:r>
              <a:rPr lang="en-US" altLang="zh-CN" dirty="0"/>
              <a:t>IP</a:t>
            </a:r>
            <a:r>
              <a:rPr lang="zh-CN" altLang="zh-CN" dirty="0"/>
              <a:t>标识机器，套接字唯一地</a:t>
            </a:r>
            <a:r>
              <a:rPr lang="zh-CN" altLang="zh-CN" dirty="0">
                <a:highlight>
                  <a:srgbClr val="FFFF00"/>
                </a:highlight>
              </a:rPr>
              <a:t>标识一台机器上的一个进程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/>
              <a:t>功能</a:t>
            </a:r>
            <a:r>
              <a:rPr lang="zh-CN" altLang="zh-CN" dirty="0"/>
              <a:t>：在两个进程之间构建了一个</a:t>
            </a:r>
            <a:r>
              <a:rPr lang="zh-CN" altLang="zh-CN" dirty="0">
                <a:highlight>
                  <a:srgbClr val="FFFF00"/>
                </a:highlight>
              </a:rPr>
              <a:t>逻辑通道</a:t>
            </a:r>
            <a:r>
              <a:rPr lang="zh-CN" altLang="zh-CN" dirty="0"/>
              <a:t>，进行</a:t>
            </a:r>
            <a:r>
              <a:rPr lang="zh-CN" altLang="zh-CN" dirty="0">
                <a:highlight>
                  <a:srgbClr val="FFFF00"/>
                </a:highlight>
              </a:rPr>
              <a:t>数据交换</a:t>
            </a:r>
          </a:p>
          <a:p>
            <a:r>
              <a:rPr lang="zh-CN" altLang="zh-CN" dirty="0"/>
              <a:t>好处：简单抽象，不用考虑具体怎么实现的。</a:t>
            </a:r>
          </a:p>
          <a:p>
            <a:r>
              <a:rPr lang="zh-CN" altLang="zh-CN" dirty="0"/>
              <a:t>为什么不用进程号表示进程：进程号</a:t>
            </a:r>
            <a:r>
              <a:rPr lang="en-US" altLang="zh-CN" dirty="0" err="1"/>
              <a:t>pid</a:t>
            </a:r>
            <a:r>
              <a:rPr lang="zh-CN" altLang="zh-CN" dirty="0">
                <a:highlight>
                  <a:srgbClr val="FFFF00"/>
                </a:highlight>
              </a:rPr>
              <a:t>不固定</a:t>
            </a:r>
          </a:p>
          <a:p>
            <a:r>
              <a:rPr lang="zh-CN" altLang="zh-CN" dirty="0"/>
              <a:t>注意：不建议使用</a:t>
            </a:r>
            <a:r>
              <a:rPr lang="en-US" altLang="zh-CN" dirty="0"/>
              <a:t>0-1023</a:t>
            </a:r>
            <a:r>
              <a:rPr lang="zh-CN" altLang="zh-CN" dirty="0"/>
              <a:t>的端口号，</a:t>
            </a:r>
            <a:r>
              <a:rPr lang="zh-CN" altLang="zh-CN" dirty="0">
                <a:highlight>
                  <a:srgbClr val="FFFF00"/>
                </a:highlight>
              </a:rPr>
              <a:t>已经被分完了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36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6963B-B8AA-4927-9456-F76329B84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TCP socket</a:t>
            </a:r>
            <a:r>
              <a:rPr lang="zh-CN" altLang="zh-CN" b="1" dirty="0"/>
              <a:t>编程：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90B757-4A7D-48DD-8CEF-D39F87DC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1353800" cy="5943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zh-CN" dirty="0"/>
              <a:t>场景：稳定的可靠的服务，比如网页，文字</a:t>
            </a:r>
          </a:p>
          <a:p>
            <a:pPr>
              <a:lnSpc>
                <a:spcPct val="120000"/>
              </a:lnSpc>
            </a:pPr>
            <a:r>
              <a:rPr lang="zh-CN" altLang="zh-CN" dirty="0"/>
              <a:t>缺点：建立连接耗时间</a:t>
            </a:r>
          </a:p>
          <a:p>
            <a:pPr>
              <a:lnSpc>
                <a:spcPct val="120000"/>
              </a:lnSpc>
            </a:pPr>
            <a:r>
              <a:rPr lang="zh-CN" altLang="zh-CN" dirty="0"/>
              <a:t>解决：分为</a:t>
            </a:r>
            <a:r>
              <a:rPr lang="en-US" altLang="zh-CN" dirty="0"/>
              <a:t>C/S</a:t>
            </a:r>
            <a:r>
              <a:rPr lang="zh-CN" altLang="zh-CN" dirty="0"/>
              <a:t>（服务器和客户端），写两个文件</a:t>
            </a:r>
          </a:p>
          <a:p>
            <a:pPr>
              <a:lnSpc>
                <a:spcPct val="120000"/>
              </a:lnSpc>
            </a:pPr>
            <a:r>
              <a:rPr lang="zh-CN" altLang="zh-CN" dirty="0">
                <a:highlight>
                  <a:srgbClr val="FFFF00"/>
                </a:highlight>
              </a:rPr>
              <a:t>服务器动作：</a:t>
            </a:r>
          </a:p>
          <a:p>
            <a:pPr>
              <a:lnSpc>
                <a:spcPct val="120000"/>
              </a:lnSpc>
            </a:pPr>
            <a:r>
              <a:rPr lang="zh-CN" altLang="zh-CN" dirty="0">
                <a:highlight>
                  <a:srgbClr val="FF0000"/>
                </a:highlight>
              </a:rPr>
              <a:t>创建套接字</a:t>
            </a:r>
            <a:r>
              <a:rPr lang="en-US" altLang="zh-CN" dirty="0"/>
              <a:t>socket </a:t>
            </a:r>
            <a:r>
              <a:rPr lang="zh-CN" altLang="zh-CN" dirty="0"/>
              <a:t>参数</a:t>
            </a:r>
            <a:r>
              <a:rPr lang="en-US" altLang="zh-CN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AF_INET</a:t>
            </a:r>
            <a:r>
              <a:rPr lang="en-US" altLang="zh-CN" dirty="0"/>
              <a:t>:</a:t>
            </a:r>
            <a:r>
              <a:rPr lang="zh-CN" altLang="zh-CN" dirty="0"/>
              <a:t>标识</a:t>
            </a:r>
            <a:r>
              <a:rPr lang="en-US" altLang="zh-CN" dirty="0"/>
              <a:t>IPv4</a:t>
            </a:r>
            <a:r>
              <a:rPr lang="zh-CN" altLang="zh-CN" dirty="0"/>
              <a:t>还是</a:t>
            </a:r>
            <a:r>
              <a:rPr lang="en-US" altLang="zh-CN" dirty="0"/>
              <a:t>IPv6 </a:t>
            </a:r>
            <a:r>
              <a:rPr lang="en-US" altLang="zh-CN" dirty="0">
                <a:highlight>
                  <a:srgbClr val="FFFF00"/>
                </a:highlight>
              </a:rPr>
              <a:t>SOCK_STREAM</a:t>
            </a:r>
            <a:r>
              <a:rPr lang="en-US" altLang="zh-CN" dirty="0"/>
              <a:t>:</a:t>
            </a:r>
            <a:r>
              <a:rPr lang="zh-CN" altLang="zh-CN" dirty="0"/>
              <a:t>面向流，</a:t>
            </a:r>
            <a:r>
              <a:rPr lang="en-US" altLang="zh-CN" dirty="0"/>
              <a:t>TCP</a:t>
            </a:r>
            <a:r>
              <a:rPr lang="zh-CN" altLang="zh-CN" dirty="0"/>
              <a:t>写</a:t>
            </a:r>
          </a:p>
          <a:p>
            <a:pPr>
              <a:lnSpc>
                <a:spcPct val="120000"/>
              </a:lnSpc>
            </a:pPr>
            <a:r>
              <a:rPr lang="zh-CN" altLang="zh-CN" dirty="0">
                <a:highlight>
                  <a:srgbClr val="FF0000"/>
                </a:highlight>
              </a:rPr>
              <a:t>绑定端口</a:t>
            </a:r>
            <a:r>
              <a:rPr lang="en-US" altLang="zh-CN" dirty="0"/>
              <a:t>bind</a:t>
            </a:r>
            <a:r>
              <a:rPr lang="zh-CN" altLang="zh-CN" dirty="0"/>
              <a:t>：端口号</a:t>
            </a:r>
            <a:r>
              <a:rPr lang="zh-CN" altLang="zh-CN" dirty="0">
                <a:highlight>
                  <a:srgbClr val="FFFF00"/>
                </a:highlight>
              </a:rPr>
              <a:t>不小于</a:t>
            </a:r>
            <a:r>
              <a:rPr lang="en-US" altLang="zh-CN" dirty="0">
                <a:highlight>
                  <a:srgbClr val="FFFF00"/>
                </a:highlight>
              </a:rPr>
              <a:t>1024</a:t>
            </a:r>
            <a:endParaRPr lang="zh-CN" altLang="zh-CN" dirty="0">
              <a:highlight>
                <a:srgbClr val="FFFF00"/>
              </a:highlight>
            </a:endParaRPr>
          </a:p>
          <a:p>
            <a:pPr>
              <a:lnSpc>
                <a:spcPct val="120000"/>
              </a:lnSpc>
            </a:pPr>
            <a:r>
              <a:rPr lang="zh-CN" altLang="zh-CN" dirty="0">
                <a:highlight>
                  <a:srgbClr val="FF0000"/>
                </a:highlight>
              </a:rPr>
              <a:t>监听</a:t>
            </a:r>
            <a:r>
              <a:rPr lang="en-US" altLang="zh-CN" dirty="0"/>
              <a:t>listen</a:t>
            </a:r>
            <a:r>
              <a:rPr lang="zh-CN" altLang="zh-CN" dirty="0"/>
              <a:t>：</a:t>
            </a:r>
            <a:r>
              <a:rPr lang="zh-CN" altLang="zh-CN" dirty="0">
                <a:highlight>
                  <a:srgbClr val="FFFF00"/>
                </a:highlight>
              </a:rPr>
              <a:t>轮询查看</a:t>
            </a:r>
            <a:r>
              <a:rPr lang="zh-CN" altLang="zh-CN" dirty="0"/>
              <a:t>有没有报文</a:t>
            </a:r>
            <a:r>
              <a:rPr lang="en-US" altLang="zh-CN" dirty="0"/>
              <a:t> </a:t>
            </a:r>
            <a:r>
              <a:rPr lang="zh-CN" altLang="zh-CN" dirty="0"/>
              <a:t>参数</a:t>
            </a:r>
            <a:r>
              <a:rPr lang="zh-CN" altLang="zh-CN" dirty="0">
                <a:highlight>
                  <a:srgbClr val="FFFF00"/>
                </a:highlight>
              </a:rPr>
              <a:t>最大同时连接数量</a:t>
            </a:r>
            <a:r>
              <a:rPr lang="en-US" altLang="zh-CN" dirty="0">
                <a:highlight>
                  <a:srgbClr val="FFFF00"/>
                </a:highlight>
              </a:rPr>
              <a:t>(5) </a:t>
            </a:r>
            <a:r>
              <a:rPr lang="zh-CN" altLang="zh-CN" dirty="0"/>
              <a:t>和</a:t>
            </a:r>
            <a:r>
              <a:rPr lang="zh-CN" altLang="zh-CN" dirty="0">
                <a:highlight>
                  <a:srgbClr val="FFFF00"/>
                </a:highlight>
              </a:rPr>
              <a:t>死循环</a:t>
            </a:r>
            <a:r>
              <a:rPr lang="zh-CN" altLang="zh-CN" dirty="0"/>
              <a:t>一起存在</a:t>
            </a:r>
          </a:p>
          <a:p>
            <a:pPr>
              <a:lnSpc>
                <a:spcPct val="120000"/>
              </a:lnSpc>
            </a:pPr>
            <a:r>
              <a:rPr lang="zh-CN" altLang="zh-CN" dirty="0">
                <a:highlight>
                  <a:srgbClr val="FF0000"/>
                </a:highlight>
              </a:rPr>
              <a:t>连接</a:t>
            </a:r>
            <a:r>
              <a:rPr lang="en-US" altLang="zh-CN" dirty="0"/>
              <a:t>accept</a:t>
            </a:r>
            <a:r>
              <a:rPr lang="zh-CN" altLang="zh-CN" dirty="0"/>
              <a:t>：形成连接，会</a:t>
            </a:r>
            <a:r>
              <a:rPr lang="zh-CN" altLang="zh-CN" dirty="0">
                <a:highlight>
                  <a:srgbClr val="FFFF00"/>
                </a:highlight>
              </a:rPr>
              <a:t>返回一个连接</a:t>
            </a:r>
            <a:r>
              <a:rPr lang="en-US" altLang="zh-CN" dirty="0"/>
              <a:t> </a:t>
            </a:r>
            <a:r>
              <a:rPr lang="zh-CN" altLang="zh-CN" dirty="0"/>
              <a:t>和</a:t>
            </a:r>
            <a:r>
              <a:rPr lang="zh-CN" altLang="zh-CN" dirty="0">
                <a:highlight>
                  <a:srgbClr val="FFFF00"/>
                </a:highlight>
              </a:rPr>
              <a:t>死循环</a:t>
            </a:r>
            <a:r>
              <a:rPr lang="zh-CN" altLang="zh-CN" dirty="0"/>
              <a:t>一起存在</a:t>
            </a:r>
          </a:p>
          <a:p>
            <a:pPr>
              <a:lnSpc>
                <a:spcPct val="120000"/>
              </a:lnSpc>
            </a:pPr>
            <a:r>
              <a:rPr lang="zh-CN" altLang="zh-CN" dirty="0">
                <a:highlight>
                  <a:srgbClr val="FF0000"/>
                </a:highlight>
              </a:rPr>
              <a:t>收数据</a:t>
            </a:r>
            <a:r>
              <a:rPr lang="en-US" altLang="zh-CN" dirty="0"/>
              <a:t>read</a:t>
            </a:r>
            <a:r>
              <a:rPr lang="zh-CN" altLang="zh-CN" dirty="0"/>
              <a:t>：使用</a:t>
            </a:r>
            <a:r>
              <a:rPr lang="en-US" altLang="zh-CN" dirty="0"/>
              <a:t>accept</a:t>
            </a:r>
            <a:r>
              <a:rPr lang="zh-CN" altLang="zh-CN" dirty="0"/>
              <a:t>返回的连接</a:t>
            </a:r>
            <a:r>
              <a:rPr lang="en-US" altLang="zh-CN" dirty="0"/>
              <a:t> </a:t>
            </a:r>
            <a:r>
              <a:rPr lang="zh-CN" altLang="zh-CN" dirty="0"/>
              <a:t>和</a:t>
            </a:r>
            <a:r>
              <a:rPr lang="zh-CN" altLang="zh-CN" dirty="0">
                <a:highlight>
                  <a:srgbClr val="FFFF00"/>
                </a:highlight>
              </a:rPr>
              <a:t>死循环</a:t>
            </a:r>
            <a:r>
              <a:rPr lang="zh-CN" altLang="zh-CN" dirty="0"/>
              <a:t>一起存在，遇到</a:t>
            </a:r>
            <a:r>
              <a:rPr lang="en-US" altLang="zh-CN" dirty="0"/>
              <a:t>EOF</a:t>
            </a:r>
            <a:r>
              <a:rPr lang="zh-CN" altLang="zh-CN" dirty="0"/>
              <a:t>停止，</a:t>
            </a:r>
            <a:r>
              <a:rPr lang="en-US" altLang="zh-CN" dirty="0">
                <a:highlight>
                  <a:srgbClr val="FFFF00"/>
                </a:highlight>
              </a:rPr>
              <a:t>BUFSIZE</a:t>
            </a:r>
            <a:r>
              <a:rPr lang="zh-CN" altLang="zh-CN" dirty="0">
                <a:highlight>
                  <a:srgbClr val="FFFF00"/>
                </a:highlight>
              </a:rPr>
              <a:t>指定报文大小</a:t>
            </a:r>
          </a:p>
          <a:p>
            <a:pPr>
              <a:lnSpc>
                <a:spcPct val="120000"/>
              </a:lnSpc>
            </a:pPr>
            <a:r>
              <a:rPr lang="zh-CN" altLang="zh-CN" dirty="0">
                <a:highlight>
                  <a:srgbClr val="FF0000"/>
                </a:highlight>
              </a:rPr>
              <a:t>发数据</a:t>
            </a:r>
            <a:r>
              <a:rPr lang="en-US" altLang="zh-CN" dirty="0"/>
              <a:t>write </a:t>
            </a:r>
            <a:r>
              <a:rPr lang="zh-CN" altLang="zh-CN" dirty="0"/>
              <a:t>和</a:t>
            </a:r>
            <a:r>
              <a:rPr lang="zh-CN" altLang="zh-CN" dirty="0">
                <a:highlight>
                  <a:srgbClr val="FFFF00"/>
                </a:highlight>
              </a:rPr>
              <a:t>死循环</a:t>
            </a:r>
            <a:r>
              <a:rPr lang="zh-CN" altLang="zh-CN" dirty="0"/>
              <a:t>一起存在</a:t>
            </a:r>
          </a:p>
          <a:p>
            <a:pPr>
              <a:lnSpc>
                <a:spcPct val="120000"/>
              </a:lnSpc>
            </a:pPr>
            <a:r>
              <a:rPr lang="zh-CN" altLang="zh-CN" dirty="0"/>
              <a:t>注意：接收到的不是字符串，要</a:t>
            </a:r>
            <a:r>
              <a:rPr lang="zh-CN" altLang="zh-CN" dirty="0">
                <a:highlight>
                  <a:srgbClr val="FF0000"/>
                </a:highlight>
              </a:rPr>
              <a:t>解码</a:t>
            </a:r>
            <a:r>
              <a:rPr lang="zh-CN" altLang="zh-CN" dirty="0"/>
              <a:t>；发的时候不能发字符串，要</a:t>
            </a:r>
            <a:r>
              <a:rPr lang="zh-CN" altLang="zh-CN" dirty="0">
                <a:highlight>
                  <a:srgbClr val="FF0000"/>
                </a:highlight>
              </a:rPr>
              <a:t>编码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6442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4BD98-EA0D-40CD-B2D5-098B564A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TCP socket</a:t>
            </a:r>
            <a:r>
              <a:rPr lang="zh-CN" altLang="zh-CN" b="1" dirty="0"/>
              <a:t>编程：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33DCA-7066-4139-9CEF-1B8600443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highlight>
                  <a:srgbClr val="FFFF00"/>
                </a:highlight>
              </a:rPr>
              <a:t>客户端动作：</a:t>
            </a:r>
          </a:p>
          <a:p>
            <a:r>
              <a:rPr lang="zh-CN" altLang="zh-CN" dirty="0">
                <a:highlight>
                  <a:srgbClr val="FF0000"/>
                </a:highlight>
              </a:rPr>
              <a:t>创建套接字</a:t>
            </a:r>
            <a:r>
              <a:rPr lang="en-US" altLang="zh-CN" dirty="0"/>
              <a:t>socket</a:t>
            </a:r>
            <a:endParaRPr lang="zh-CN" altLang="zh-CN" dirty="0"/>
          </a:p>
          <a:p>
            <a:r>
              <a:rPr lang="zh-CN" altLang="zh-CN" dirty="0">
                <a:highlight>
                  <a:srgbClr val="FF0000"/>
                </a:highlight>
              </a:rPr>
              <a:t>连接</a:t>
            </a:r>
            <a:r>
              <a:rPr lang="en-US" altLang="zh-CN" dirty="0"/>
              <a:t>connect</a:t>
            </a:r>
          </a:p>
          <a:p>
            <a:endParaRPr lang="en-US" altLang="zh-CN" dirty="0"/>
          </a:p>
          <a:p>
            <a:r>
              <a:rPr lang="zh-CN" altLang="en-US" dirty="0"/>
              <a:t>注意：</a:t>
            </a:r>
            <a:endParaRPr lang="en-US" altLang="zh-CN" dirty="0"/>
          </a:p>
          <a:p>
            <a:r>
              <a:rPr lang="zh-CN" altLang="en-US" dirty="0"/>
              <a:t>模型</a:t>
            </a:r>
            <a:r>
              <a:rPr lang="zh-CN" altLang="en-US" dirty="0">
                <a:highlight>
                  <a:srgbClr val="FFFF00"/>
                </a:highlight>
              </a:rPr>
              <a:t>分主次</a:t>
            </a:r>
            <a:r>
              <a:rPr lang="zh-CN" altLang="en-US" dirty="0"/>
              <a:t>，客户端主动发消息，服务端接收。</a:t>
            </a:r>
            <a:endParaRPr lang="en-US" altLang="zh-CN" dirty="0"/>
          </a:p>
          <a:p>
            <a:r>
              <a:rPr lang="zh-CN" altLang="en-US" dirty="0">
                <a:highlight>
                  <a:srgbClr val="FFFF00"/>
                </a:highlight>
              </a:rPr>
              <a:t>先建立服务器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3334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72FE8-8649-47DC-B078-D55DCC6A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7"/>
            <a:ext cx="11353800" cy="1325563"/>
          </a:xfrm>
        </p:spPr>
        <p:txBody>
          <a:bodyPr/>
          <a:lstStyle/>
          <a:p>
            <a:r>
              <a:rPr lang="en-US" altLang="zh-CN" b="1" dirty="0"/>
              <a:t>demo</a:t>
            </a:r>
            <a:endParaRPr lang="zh-CN" altLang="zh-CN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1DDA0-4508-423E-AB2A-F373A289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910"/>
            <a:ext cx="11353800" cy="5141707"/>
          </a:xfrm>
        </p:spPr>
        <p:txBody>
          <a:bodyPr>
            <a:normAutofit/>
          </a:bodyPr>
          <a:lstStyle/>
          <a:p>
            <a:r>
              <a:rPr lang="zh-CN" altLang="zh-CN" dirty="0"/>
              <a:t>全局变量：</a:t>
            </a:r>
          </a:p>
          <a:p>
            <a:r>
              <a:rPr lang="zh-CN" altLang="zh-CN" u="sng" dirty="0">
                <a:highlight>
                  <a:srgbClr val="FFFF00"/>
                </a:highlight>
              </a:rPr>
              <a:t>最大</a:t>
            </a:r>
            <a:r>
              <a:rPr lang="en-US" altLang="zh-CN" u="sng" dirty="0">
                <a:highlight>
                  <a:srgbClr val="FFFF00"/>
                </a:highlight>
              </a:rPr>
              <a:t>buffer</a:t>
            </a:r>
            <a:r>
              <a:rPr lang="zh-CN" altLang="zh-CN" dirty="0"/>
              <a:t>：</a:t>
            </a:r>
            <a:r>
              <a:rPr lang="en-US" altLang="zh-CN" dirty="0"/>
              <a:t>1024</a:t>
            </a:r>
            <a:endParaRPr lang="zh-CN" altLang="zh-CN" dirty="0"/>
          </a:p>
          <a:p>
            <a:r>
              <a:rPr lang="zh-CN" altLang="zh-CN" dirty="0">
                <a:highlight>
                  <a:srgbClr val="FFFF00"/>
                </a:highlight>
              </a:rPr>
              <a:t>本地连接</a:t>
            </a:r>
            <a:r>
              <a:rPr lang="en-US" altLang="zh-CN" dirty="0">
                <a:highlight>
                  <a:srgbClr val="FFFF00"/>
                </a:highlight>
              </a:rPr>
              <a:t>host</a:t>
            </a:r>
            <a:r>
              <a:rPr lang="zh-CN" altLang="zh-CN" dirty="0">
                <a:highlight>
                  <a:srgbClr val="FFFF00"/>
                </a:highlight>
              </a:rPr>
              <a:t>：</a:t>
            </a:r>
            <a:r>
              <a:rPr lang="en-US" altLang="zh-CN" dirty="0">
                <a:highlight>
                  <a:srgbClr val="FFFF00"/>
                </a:highlight>
              </a:rPr>
              <a:t>127.0.0.1</a:t>
            </a:r>
            <a:endParaRPr lang="zh-CN" altLang="zh-CN" dirty="0">
              <a:highlight>
                <a:srgbClr val="FFFF00"/>
              </a:highlight>
            </a:endParaRPr>
          </a:p>
          <a:p>
            <a:r>
              <a:rPr lang="zh-CN" altLang="zh-CN" dirty="0"/>
              <a:t>注意：如果端口号被占用，</a:t>
            </a:r>
            <a:r>
              <a:rPr lang="en-US" altLang="zh-CN" dirty="0" err="1"/>
              <a:t>setsocketopt</a:t>
            </a:r>
            <a:r>
              <a:rPr lang="zh-CN" altLang="zh-CN" dirty="0"/>
              <a:t>可以抢过来。</a:t>
            </a:r>
          </a:p>
          <a:p>
            <a:r>
              <a:rPr lang="en-US" altLang="zh-CN" dirty="0"/>
              <a:t>accept</a:t>
            </a:r>
            <a:r>
              <a:rPr lang="zh-CN" altLang="zh-CN" dirty="0"/>
              <a:t>返回两个值：</a:t>
            </a:r>
            <a:r>
              <a:rPr lang="zh-CN" altLang="zh-CN" dirty="0">
                <a:highlight>
                  <a:srgbClr val="FFFF00"/>
                </a:highlight>
              </a:rPr>
              <a:t>连接本身（实例对象）和客户端地址</a:t>
            </a:r>
          </a:p>
          <a:p>
            <a:r>
              <a:rPr lang="zh-CN" altLang="zh-CN" dirty="0"/>
              <a:t>注意（</a:t>
            </a:r>
            <a:r>
              <a:rPr lang="zh-CN" altLang="zh-CN" dirty="0">
                <a:highlight>
                  <a:srgbClr val="FFFF00"/>
                </a:highlight>
              </a:rPr>
              <a:t>关闭顺序</a:t>
            </a:r>
            <a:r>
              <a:rPr lang="zh-CN" altLang="zh-CN" dirty="0"/>
              <a:t>）：关闭连接，然后再关客户端</a:t>
            </a:r>
            <a:r>
              <a:rPr lang="en-US" altLang="zh-CN" dirty="0"/>
              <a:t>socket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zh-CN" dirty="0"/>
              <a:t>注意：客户端也有端口号，操作系统</a:t>
            </a:r>
            <a:r>
              <a:rPr lang="zh-CN" altLang="zh-CN" dirty="0">
                <a:highlight>
                  <a:srgbClr val="FFFF00"/>
                </a:highlight>
              </a:rPr>
              <a:t>随机分配</a:t>
            </a:r>
          </a:p>
          <a:p>
            <a:r>
              <a:rPr lang="zh-CN" altLang="zh-CN" dirty="0"/>
              <a:t>注意：</a:t>
            </a:r>
            <a:r>
              <a:rPr lang="en-US" altLang="zh-CN" dirty="0"/>
              <a:t>bye</a:t>
            </a:r>
            <a:r>
              <a:rPr lang="zh-CN" altLang="zh-CN" dirty="0"/>
              <a:t>之后，服务器进程不会因为客户端的退出而退出，而是继续等待连接（死循环）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22033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7A910-1200-48B8-90C3-3A16EF6E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447"/>
            <a:ext cx="10515600" cy="13255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32A30F7-3DD8-460A-AD21-38CBD6E96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010"/>
            <a:ext cx="10515600" cy="5400990"/>
          </a:xfrm>
        </p:spPr>
        <p:txBody>
          <a:bodyPr>
            <a:normAutofit/>
          </a:bodyPr>
          <a:lstStyle/>
          <a:p>
            <a:r>
              <a:rPr lang="zh-CN" altLang="zh-CN" dirty="0"/>
              <a:t>问题：无法同时连接几个客户端</a:t>
            </a:r>
          </a:p>
          <a:p>
            <a:r>
              <a:rPr lang="zh-CN" altLang="zh-CN" dirty="0"/>
              <a:t>解决：每有一个连接，</a:t>
            </a:r>
            <a:r>
              <a:rPr lang="zh-CN" altLang="zh-CN" dirty="0">
                <a:highlight>
                  <a:srgbClr val="FFFF00"/>
                </a:highlight>
              </a:rPr>
              <a:t>生成一个线程</a:t>
            </a:r>
            <a:r>
              <a:rPr lang="zh-CN" altLang="zh-CN" dirty="0"/>
              <a:t>，并发执行任务。</a:t>
            </a:r>
          </a:p>
          <a:p>
            <a:endParaRPr lang="en-US" altLang="zh-CN" dirty="0"/>
          </a:p>
          <a:p>
            <a:r>
              <a:rPr lang="zh-CN" altLang="zh-CN" dirty="0"/>
              <a:t>问题：怎么实现服务端和客户端的互相聊天</a:t>
            </a:r>
          </a:p>
          <a:p>
            <a:r>
              <a:rPr lang="en-US" altLang="zh-CN" dirty="0"/>
              <a:t>demo</a:t>
            </a:r>
            <a:r>
              <a:rPr lang="zh-CN" altLang="zh-CN" dirty="0"/>
              <a:t>：</a:t>
            </a:r>
            <a:r>
              <a:rPr lang="zh-CN" altLang="zh-CN" dirty="0">
                <a:highlight>
                  <a:srgbClr val="FFFF00"/>
                </a:highlight>
              </a:rPr>
              <a:t>一个文件</a:t>
            </a:r>
            <a:r>
              <a:rPr lang="zh-CN" altLang="zh-CN" dirty="0"/>
              <a:t>，因为服务端和客户端的事务很相似。但必须</a:t>
            </a:r>
            <a:r>
              <a:rPr lang="zh-CN" altLang="zh-CN" dirty="0">
                <a:highlight>
                  <a:srgbClr val="FFFF00"/>
                </a:highlight>
              </a:rPr>
              <a:t>通过名字（</a:t>
            </a:r>
            <a:r>
              <a:rPr lang="en-US" altLang="zh-CN" dirty="0">
                <a:highlight>
                  <a:srgbClr val="FFFF00"/>
                </a:highlight>
              </a:rPr>
              <a:t>client/service</a:t>
            </a:r>
            <a:r>
              <a:rPr lang="zh-CN" altLang="zh-CN" dirty="0">
                <a:highlight>
                  <a:srgbClr val="FFFF00"/>
                </a:highlight>
              </a:rPr>
              <a:t>）来区分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注意：双工通讯，两个线程</a:t>
            </a:r>
            <a:r>
              <a:rPr lang="zh-CN" altLang="zh-CN" dirty="0">
                <a:highlight>
                  <a:srgbClr val="FFFF00"/>
                </a:highlight>
              </a:rPr>
              <a:t>分别收发</a:t>
            </a:r>
          </a:p>
          <a:p>
            <a:r>
              <a:rPr lang="zh-CN" altLang="zh-CN" dirty="0"/>
              <a:t>注意：因为是一对一连接，只要</a:t>
            </a:r>
            <a:r>
              <a:rPr lang="en-US" altLang="zh-CN" dirty="0">
                <a:highlight>
                  <a:srgbClr val="FFFF00"/>
                </a:highlight>
              </a:rPr>
              <a:t>accept</a:t>
            </a:r>
            <a:r>
              <a:rPr lang="zh-CN" altLang="zh-CN" dirty="0">
                <a:highlight>
                  <a:srgbClr val="FFFF00"/>
                </a:highlight>
              </a:rPr>
              <a:t>一次</a:t>
            </a:r>
            <a:r>
              <a:rPr lang="zh-CN" altLang="zh-CN" dirty="0"/>
              <a:t>（没有死循环）！</a:t>
            </a:r>
          </a:p>
          <a:p>
            <a:r>
              <a:rPr lang="zh-CN" altLang="zh-CN" dirty="0"/>
              <a:t>注意：分别启动，但是都会启动两个线程（收、发）</a:t>
            </a:r>
          </a:p>
        </p:txBody>
      </p:sp>
    </p:spTree>
    <p:extLst>
      <p:ext uri="{BB962C8B-B14F-4D97-AF65-F5344CB8AC3E}">
        <p14:creationId xmlns:p14="http://schemas.microsoft.com/office/powerpoint/2010/main" val="211966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B6047-A448-402D-B0E6-5F5691391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UDP</a:t>
            </a:r>
            <a:r>
              <a:rPr lang="zh-CN" altLang="en-US" b="1" dirty="0"/>
              <a:t>编程</a:t>
            </a:r>
            <a:r>
              <a:rPr lang="zh-CN" altLang="zh-CN" b="1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9AD90-468C-42F7-8B55-797A9DC0F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48639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zh-CN" dirty="0"/>
              <a:t>问题：</a:t>
            </a:r>
            <a:r>
              <a:rPr lang="en-US" altLang="zh-CN" dirty="0"/>
              <a:t>connect</a:t>
            </a:r>
            <a:r>
              <a:rPr lang="zh-CN" altLang="zh-CN" dirty="0"/>
              <a:t>连接比较耗时，三次握手，彼此确认。</a:t>
            </a:r>
          </a:p>
          <a:p>
            <a:pPr>
              <a:lnSpc>
                <a:spcPct val="120000"/>
              </a:lnSpc>
            </a:pPr>
            <a:r>
              <a:rPr lang="zh-CN" altLang="zh-CN" dirty="0"/>
              <a:t>优势：不需要建立连接，</a:t>
            </a:r>
            <a:r>
              <a:rPr lang="zh-CN" altLang="zh-CN" dirty="0">
                <a:highlight>
                  <a:srgbClr val="FFFF00"/>
                </a:highlight>
              </a:rPr>
              <a:t>想发就发</a:t>
            </a:r>
            <a:r>
              <a:rPr lang="zh-CN" altLang="zh-CN" dirty="0"/>
              <a:t>；效率高；没有状态参数，</a:t>
            </a:r>
            <a:r>
              <a:rPr lang="zh-CN" altLang="zh-CN" dirty="0">
                <a:highlight>
                  <a:srgbClr val="FFFF00"/>
                </a:highlight>
              </a:rPr>
              <a:t>无需维护，开销较少</a:t>
            </a:r>
          </a:p>
          <a:p>
            <a:pPr>
              <a:lnSpc>
                <a:spcPct val="120000"/>
              </a:lnSpc>
            </a:pPr>
            <a:r>
              <a:rPr lang="zh-CN" altLang="zh-CN" dirty="0"/>
              <a:t>缺点：没有连接状态，非常不稳定不可靠（抖动）；</a:t>
            </a:r>
            <a:r>
              <a:rPr lang="zh-CN" altLang="zh-CN" dirty="0">
                <a:highlight>
                  <a:srgbClr val="FFFF00"/>
                </a:highlight>
              </a:rPr>
              <a:t>需要指明从哪收到的消息，从哪发出的消息</a:t>
            </a:r>
          </a:p>
          <a:p>
            <a:pPr>
              <a:lnSpc>
                <a:spcPct val="120000"/>
              </a:lnSpc>
            </a:pPr>
            <a:r>
              <a:rPr lang="zh-CN" altLang="zh-CN" dirty="0"/>
              <a:t>场景：微信视频、图片（数据密度大，</a:t>
            </a:r>
            <a:r>
              <a:rPr lang="zh-CN" altLang="zh-CN" dirty="0">
                <a:highlight>
                  <a:srgbClr val="FFFF00"/>
                </a:highlight>
              </a:rPr>
              <a:t>可以丢</a:t>
            </a:r>
            <a:r>
              <a:rPr lang="zh-CN" altLang="zh-CN" dirty="0"/>
              <a:t>；</a:t>
            </a:r>
            <a:r>
              <a:rPr lang="zh-CN" altLang="zh-CN" dirty="0">
                <a:highlight>
                  <a:srgbClr val="FFFF00"/>
                </a:highlight>
              </a:rPr>
              <a:t>文本不能丢</a:t>
            </a:r>
            <a:r>
              <a:rPr lang="zh-CN" altLang="zh-CN" dirty="0"/>
              <a:t>）</a:t>
            </a:r>
          </a:p>
          <a:p>
            <a:pPr>
              <a:lnSpc>
                <a:spcPct val="120000"/>
              </a:lnSpc>
            </a:pPr>
            <a:r>
              <a:rPr lang="zh-CN" altLang="zh-CN" dirty="0">
                <a:highlight>
                  <a:srgbClr val="FFFF00"/>
                </a:highlight>
              </a:rPr>
              <a:t>服务器动作</a:t>
            </a:r>
            <a:r>
              <a:rPr lang="zh-CN" altLang="zh-CN" dirty="0"/>
              <a:t>：</a:t>
            </a:r>
          </a:p>
          <a:p>
            <a:pPr>
              <a:lnSpc>
                <a:spcPct val="120000"/>
              </a:lnSpc>
            </a:pPr>
            <a:r>
              <a:rPr lang="zh-CN" altLang="zh-CN" dirty="0">
                <a:highlight>
                  <a:srgbClr val="FFFF00"/>
                </a:highlight>
              </a:rPr>
              <a:t>创建</a:t>
            </a:r>
            <a:r>
              <a:rPr lang="en-US" altLang="zh-CN" dirty="0"/>
              <a:t>socket</a:t>
            </a:r>
            <a:r>
              <a:rPr lang="zh-CN" altLang="zh-CN" dirty="0"/>
              <a:t>：参数：</a:t>
            </a:r>
            <a:r>
              <a:rPr lang="en-US" altLang="zh-CN" dirty="0">
                <a:highlight>
                  <a:srgbClr val="FFFF00"/>
                </a:highlight>
              </a:rPr>
              <a:t>SOCK_DGRAM</a:t>
            </a:r>
            <a:endParaRPr lang="zh-CN" altLang="zh-CN" dirty="0">
              <a:highlight>
                <a:srgbClr val="FFFF00"/>
              </a:highlight>
            </a:endParaRPr>
          </a:p>
          <a:p>
            <a:pPr>
              <a:lnSpc>
                <a:spcPct val="120000"/>
              </a:lnSpc>
            </a:pPr>
            <a:r>
              <a:rPr lang="zh-CN" altLang="zh-CN" dirty="0">
                <a:highlight>
                  <a:srgbClr val="FFFF00"/>
                </a:highlight>
              </a:rPr>
              <a:t>绑定端口</a:t>
            </a:r>
            <a:r>
              <a:rPr lang="en-US" altLang="zh-CN" dirty="0"/>
              <a:t>bind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zh-CN" altLang="zh-CN" dirty="0">
                <a:highlight>
                  <a:srgbClr val="FFFF00"/>
                </a:highlight>
              </a:rPr>
              <a:t>收</a:t>
            </a:r>
            <a:r>
              <a:rPr lang="en-US" altLang="zh-CN" dirty="0" err="1"/>
              <a:t>recvfrom</a:t>
            </a:r>
            <a:r>
              <a:rPr lang="zh-CN" altLang="zh-CN" dirty="0"/>
              <a:t>：没有连接（</a:t>
            </a:r>
            <a:r>
              <a:rPr lang="en-US" altLang="zh-CN" dirty="0"/>
              <a:t>accept</a:t>
            </a:r>
            <a:r>
              <a:rPr lang="zh-CN" altLang="zh-CN" dirty="0"/>
              <a:t>），为了知道是谁发来的，便于给它发消息</a:t>
            </a:r>
          </a:p>
          <a:p>
            <a:pPr>
              <a:lnSpc>
                <a:spcPct val="120000"/>
              </a:lnSpc>
            </a:pPr>
            <a:r>
              <a:rPr lang="zh-CN" altLang="zh-CN" dirty="0">
                <a:highlight>
                  <a:srgbClr val="FFFF00"/>
                </a:highlight>
              </a:rPr>
              <a:t>发</a:t>
            </a:r>
            <a:r>
              <a:rPr lang="en-US" altLang="zh-CN" dirty="0" err="1"/>
              <a:t>sendto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DNS:</a:t>
            </a:r>
            <a:r>
              <a:rPr lang="zh-CN" altLang="zh-CN" dirty="0">
                <a:highlight>
                  <a:srgbClr val="FFFF00"/>
                </a:highlight>
              </a:rPr>
              <a:t>域名解析</a:t>
            </a:r>
            <a:r>
              <a:rPr lang="zh-CN" altLang="zh-CN" dirty="0"/>
              <a:t>从右往左（栈）</a:t>
            </a:r>
            <a:r>
              <a:rPr lang="en-US" altLang="zh-CN" dirty="0" err="1"/>
              <a:t>cn-edu-buaa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5612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C2C88-3751-41D7-8B73-620647FC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96D74-95A7-476B-AE8F-39941B980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demo</a:t>
            </a:r>
            <a:r>
              <a:rPr lang="zh-CN" altLang="zh-CN" dirty="0"/>
              <a:t>：</a:t>
            </a:r>
          </a:p>
          <a:p>
            <a:pPr>
              <a:lnSpc>
                <a:spcPct val="120000"/>
              </a:lnSpc>
            </a:pPr>
            <a:r>
              <a:rPr lang="zh-CN" altLang="zh-CN" dirty="0"/>
              <a:t>注意：</a:t>
            </a:r>
            <a:r>
              <a:rPr lang="en-US" altLang="zh-CN" dirty="0" err="1"/>
              <a:t>recvfrom</a:t>
            </a:r>
            <a:r>
              <a:rPr lang="zh-CN" altLang="zh-CN" dirty="0"/>
              <a:t>会返回两个值，</a:t>
            </a:r>
            <a:r>
              <a:rPr lang="en-US" altLang="zh-CN" dirty="0">
                <a:highlight>
                  <a:srgbClr val="FFFF00"/>
                </a:highlight>
              </a:rPr>
              <a:t>data</a:t>
            </a:r>
            <a:r>
              <a:rPr lang="zh-CN" altLang="zh-CN" dirty="0">
                <a:highlight>
                  <a:srgbClr val="FFFF00"/>
                </a:highlight>
              </a:rPr>
              <a:t>，</a:t>
            </a:r>
            <a:r>
              <a:rPr lang="en-US" altLang="zh-CN" dirty="0" err="1">
                <a:highlight>
                  <a:srgbClr val="FFFF00"/>
                </a:highlight>
              </a:rPr>
              <a:t>addr</a:t>
            </a:r>
            <a:endParaRPr lang="zh-CN" altLang="zh-CN" dirty="0">
              <a:highlight>
                <a:srgbClr val="FFFF00"/>
              </a:highlight>
            </a:endParaRPr>
          </a:p>
          <a:p>
            <a:pPr>
              <a:lnSpc>
                <a:spcPct val="120000"/>
              </a:lnSpc>
            </a:pPr>
            <a:r>
              <a:rPr lang="zh-CN" altLang="zh-CN" dirty="0"/>
              <a:t>注意：</a:t>
            </a:r>
            <a:r>
              <a:rPr lang="en-US" altLang="zh-CN" dirty="0" err="1"/>
              <a:t>sendto</a:t>
            </a:r>
            <a:r>
              <a:rPr lang="zh-CN" altLang="zh-CN" dirty="0"/>
              <a:t>要指定地址</a:t>
            </a:r>
          </a:p>
          <a:p>
            <a:pPr>
              <a:lnSpc>
                <a:spcPct val="120000"/>
              </a:lnSpc>
            </a:pPr>
            <a:r>
              <a:rPr lang="zh-CN" altLang="zh-CN" dirty="0"/>
              <a:t>注意：没有连接的概念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76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58AED-F2C5-407C-9DBF-42FD1562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4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SMTP</a:t>
            </a:r>
            <a:r>
              <a:rPr lang="zh-CN" altLang="zh-CN" b="1" dirty="0"/>
              <a:t>：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620DA-DF2D-4E40-9B16-0952554E8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157"/>
            <a:ext cx="10515600" cy="3687417"/>
          </a:xfrm>
        </p:spPr>
        <p:txBody>
          <a:bodyPr>
            <a:normAutofit/>
          </a:bodyPr>
          <a:lstStyle/>
          <a:p>
            <a:r>
              <a:rPr lang="zh-CN" altLang="zh-CN" dirty="0"/>
              <a:t>场景：程序运行结束；计算中出现</a:t>
            </a:r>
            <a:r>
              <a:rPr lang="en-US" altLang="zh-CN" dirty="0"/>
              <a:t>error</a:t>
            </a:r>
            <a:r>
              <a:rPr lang="zh-CN" altLang="zh-CN" dirty="0"/>
              <a:t>；自动把结果发送邮件，程序员希望</a:t>
            </a:r>
            <a:r>
              <a:rPr lang="zh-CN" altLang="zh-CN" dirty="0">
                <a:highlight>
                  <a:srgbClr val="FFFF00"/>
                </a:highlight>
              </a:rPr>
              <a:t>主动收到提示</a:t>
            </a:r>
          </a:p>
          <a:p>
            <a:r>
              <a:rPr lang="en-US" altLang="zh-CN" dirty="0"/>
              <a:t>python</a:t>
            </a:r>
            <a:r>
              <a:rPr lang="zh-CN" altLang="zh-CN" dirty="0"/>
              <a:t>：可以处理</a:t>
            </a:r>
            <a:r>
              <a:rPr lang="en-US" altLang="zh-CN" dirty="0"/>
              <a:t>office</a:t>
            </a:r>
            <a:r>
              <a:rPr lang="zh-CN" altLang="zh-CN" dirty="0"/>
              <a:t>。有模版，用</a:t>
            </a:r>
            <a:r>
              <a:rPr lang="en-US" altLang="zh-CN" dirty="0"/>
              <a:t>list</a:t>
            </a:r>
            <a:r>
              <a:rPr lang="zh-CN" altLang="zh-CN" dirty="0"/>
              <a:t>替换</a:t>
            </a:r>
            <a:r>
              <a:rPr lang="en-US" altLang="zh-CN" dirty="0"/>
              <a:t>word</a:t>
            </a:r>
            <a:r>
              <a:rPr lang="zh-CN" altLang="zh-CN" dirty="0"/>
              <a:t>里面的关键字。</a:t>
            </a:r>
          </a:p>
          <a:p>
            <a:r>
              <a:rPr lang="zh-CN" altLang="zh-CN" dirty="0"/>
              <a:t>使用位置：</a:t>
            </a:r>
            <a:r>
              <a:rPr lang="zh-CN" altLang="zh-CN" dirty="0">
                <a:highlight>
                  <a:srgbClr val="FFFF00"/>
                </a:highlight>
              </a:rPr>
              <a:t>邮件服务器</a:t>
            </a:r>
            <a:r>
              <a:rPr lang="zh-CN" altLang="zh-CN" dirty="0"/>
              <a:t>，不是客户端</a:t>
            </a:r>
          </a:p>
          <a:p>
            <a:r>
              <a:rPr lang="en-US" altLang="zh-CN" dirty="0"/>
              <a:t>MIME</a:t>
            </a:r>
            <a:r>
              <a:rPr lang="zh-CN" altLang="zh-CN" dirty="0"/>
              <a:t>：邮件</a:t>
            </a:r>
            <a:r>
              <a:rPr lang="zh-CN" altLang="zh-CN" dirty="0">
                <a:highlight>
                  <a:srgbClr val="FFFF00"/>
                </a:highlight>
              </a:rPr>
              <a:t>拓展功能</a:t>
            </a:r>
            <a:r>
              <a:rPr lang="zh-CN" altLang="zh-CN" dirty="0"/>
              <a:t>，把</a:t>
            </a:r>
            <a:r>
              <a:rPr lang="zh-CN" altLang="zh-CN" dirty="0">
                <a:highlight>
                  <a:srgbClr val="FFFF00"/>
                </a:highlight>
              </a:rPr>
              <a:t>附件</a:t>
            </a:r>
            <a:r>
              <a:rPr lang="zh-CN" altLang="zh-CN" dirty="0"/>
              <a:t>二进制化，可以发送图片等。</a:t>
            </a:r>
          </a:p>
          <a:p>
            <a:r>
              <a:rPr lang="zh-CN" altLang="zh-CN" dirty="0"/>
              <a:t>两种使用方式：网页上，先通过</a:t>
            </a:r>
            <a:r>
              <a:rPr lang="en-US" altLang="zh-CN" dirty="0"/>
              <a:t>http</a:t>
            </a:r>
            <a:r>
              <a:rPr lang="zh-CN" altLang="zh-CN" dirty="0"/>
              <a:t>协议发到网易服务器上，再通过</a:t>
            </a:r>
            <a:r>
              <a:rPr lang="en-US" altLang="zh-CN" dirty="0"/>
              <a:t>smtp</a:t>
            </a:r>
            <a:r>
              <a:rPr lang="zh-CN" altLang="zh-CN" dirty="0"/>
              <a:t>协议发到腾讯服务器；客户端也是一样</a:t>
            </a:r>
          </a:p>
        </p:txBody>
      </p:sp>
    </p:spTree>
    <p:extLst>
      <p:ext uri="{BB962C8B-B14F-4D97-AF65-F5344CB8AC3E}">
        <p14:creationId xmlns:p14="http://schemas.microsoft.com/office/powerpoint/2010/main" val="1010228995"/>
      </p:ext>
    </p:extLst>
  </p:cSld>
  <p:clrMapOvr>
    <a:masterClrMapping/>
  </p:clrMapOvr>
</p:sld>
</file>

<file path=ppt/theme/theme1.xml><?xml version="1.0" encoding="utf-8"?>
<a:theme xmlns:a="http://schemas.openxmlformats.org/drawingml/2006/main" name="李泽宇的默认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李泽宇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李泽宇的默认主题" id="{28C66ACD-04F9-4654-B914-C9A57A09D89B}" vid="{86633B1F-494B-463E-BFDD-C0A5610096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李泽宇的默认主题</Template>
  <TotalTime>455</TotalTime>
  <Words>855</Words>
  <Application>Microsoft Office PowerPoint</Application>
  <PresentationFormat>宽屏</PresentationFormat>
  <Paragraphs>86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微软雅黑</vt:lpstr>
      <vt:lpstr>Arial</vt:lpstr>
      <vt:lpstr>Times New Roman</vt:lpstr>
      <vt:lpstr>李泽宇的默认主题</vt:lpstr>
      <vt:lpstr>PowerPoint 演示文稿</vt:lpstr>
      <vt:lpstr>socket：from socket import *</vt:lpstr>
      <vt:lpstr>TCP socket编程：</vt:lpstr>
      <vt:lpstr>TCP socket编程：</vt:lpstr>
      <vt:lpstr>demo</vt:lpstr>
      <vt:lpstr>PowerPoint 演示文稿</vt:lpstr>
      <vt:lpstr>UDP编程：</vt:lpstr>
      <vt:lpstr>PowerPoint 演示文稿</vt:lpstr>
      <vt:lpstr>SMTP： </vt:lpstr>
      <vt:lpstr>同步和异步： </vt:lpstr>
      <vt:lpstr>欢迎扫码，直播反馈，提供意见！！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李泽宇</dc:creator>
  <cp:lastModifiedBy>李泽宇</cp:lastModifiedBy>
  <cp:revision>37</cp:revision>
  <dcterms:created xsi:type="dcterms:W3CDTF">2019-10-23T14:48:47Z</dcterms:created>
  <dcterms:modified xsi:type="dcterms:W3CDTF">2019-12-08T10:36:25Z</dcterms:modified>
</cp:coreProperties>
</file>