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05" r:id="rId3"/>
    <p:sldId id="466" r:id="rId4"/>
    <p:sldId id="467" r:id="rId5"/>
    <p:sldId id="468" r:id="rId6"/>
    <p:sldId id="478" r:id="rId7"/>
    <p:sldId id="398" r:id="rId8"/>
    <p:sldId id="423" r:id="rId9"/>
    <p:sldId id="479" r:id="rId10"/>
    <p:sldId id="482" r:id="rId11"/>
    <p:sldId id="483" r:id="rId12"/>
    <p:sldId id="476" r:id="rId13"/>
    <p:sldId id="409" r:id="rId14"/>
    <p:sldId id="389" r:id="rId15"/>
    <p:sldId id="484" r:id="rId16"/>
    <p:sldId id="480" r:id="rId17"/>
    <p:sldId id="481" r:id="rId18"/>
    <p:sldId id="415" r:id="rId19"/>
    <p:sldId id="390" r:id="rId20"/>
    <p:sldId id="490" r:id="rId21"/>
    <p:sldId id="489" r:id="rId22"/>
    <p:sldId id="492" r:id="rId23"/>
    <p:sldId id="425" r:id="rId24"/>
    <p:sldId id="392" r:id="rId25"/>
    <p:sldId id="458" r:id="rId26"/>
    <p:sldId id="397" r:id="rId27"/>
    <p:sldId id="493" r:id="rId28"/>
    <p:sldId id="29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14" autoAdjust="0"/>
  </p:normalViewPr>
  <p:slideViewPr>
    <p:cSldViewPr>
      <p:cViewPr>
        <p:scale>
          <a:sx n="75" d="100"/>
          <a:sy n="75" d="100"/>
        </p:scale>
        <p:origin x="-664" y="-28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E6BA5-812C-554F-8CD4-933E6CCF911B}" type="datetimeFigureOut">
              <a:rPr lang="en-US" smtClean="0"/>
              <a:t>9/4/17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F9CA7-6DE4-CE45-B62E-A9480D9BE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52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D7A7E-734A-4446-B4BD-1DB81E12C047}" type="datetimeFigureOut">
              <a:rPr lang="en-US" smtClean="0"/>
              <a:t>9/4/17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0E0A3-9BF8-4DB2-8CB8-4256C0A80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465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08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48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63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03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63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83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61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66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Broad idea: 1 slide,</a:t>
            </a:r>
            <a:r>
              <a:rPr lang="en-US" baseline="0" dirty="0" smtClean="0"/>
              <a:t> 1 minute.  Detail: 4 slides,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40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Google</a:t>
            </a:r>
            <a:r>
              <a:rPr lang="en-US" baseline="0" dirty="0" smtClean="0"/>
              <a:t> searches, tweets have doubled in volume since 2012.</a:t>
            </a:r>
          </a:p>
          <a:p>
            <a:r>
              <a:rPr lang="en-US" baseline="0" dirty="0" smtClean="0"/>
              <a:t>Represents text, apps, pictures, music, video,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43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Google</a:t>
            </a:r>
            <a:r>
              <a:rPr lang="en-US" baseline="0" dirty="0" smtClean="0"/>
              <a:t> searches, tweets have doubled in volume since 2012.</a:t>
            </a:r>
          </a:p>
          <a:p>
            <a:r>
              <a:rPr lang="en-US" baseline="0" dirty="0" smtClean="0"/>
              <a:t>Represents text, apps, pictures, music, video,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43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79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60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89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95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41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519F-07EC-A649-B34E-95A4977FAFBC}" type="datetime1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Kevyn Collins-Thompson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6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DB8-2216-0A4F-B190-8D008BF2B184}" type="datetime1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Kevyn Collins-Thompson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2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B40C-219F-4B46-AE03-31D28C51C5FD}" type="datetime1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Kevyn Collins-Thompson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8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1F1B-26C1-584B-9891-C4E89C9F0CC1}" type="datetime1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Kevyn Collins-Thompson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5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93D6-222B-5541-AB37-451520275D15}" type="datetime1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Kevyn Collins-Thompson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5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B007-E35D-9C49-A2F6-AA1A86FED7A0}" type="datetime1">
              <a:rPr lang="en-US" smtClean="0"/>
              <a:t>9/4/17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Kevyn Collins-Thompson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2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173B-8729-FB4F-B018-1FF5F850665D}" type="datetime1">
              <a:rPr lang="en-US" smtClean="0"/>
              <a:t>9/4/17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Kevyn Collins-Thompson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A203-C9C2-C841-B4B2-FA7765C23A05}" type="datetime1">
              <a:rPr lang="en-US" smtClean="0"/>
              <a:t>9/4/17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9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AE2E-1D39-7F44-9EAD-5C201812C38D}" type="datetime1">
              <a:rPr lang="en-US" smtClean="0"/>
              <a:t>9/4/17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Kevyn Collins-Thompson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0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5AD4-D0D9-204A-9D1A-6740AD1A14E5}" type="datetime1">
              <a:rPr lang="en-US" smtClean="0"/>
              <a:t>9/4/17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Kevyn Collins-Thompson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4179-0DED-0944-B9E2-7FF1A47EBAD0}" type="datetime1">
              <a:rPr lang="en-US" smtClean="0"/>
              <a:t>9/4/17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Kevyn Collins-Thompson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3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1A0C2-7BB3-B64E-A4FE-77EF27439F9D}" type="datetime1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2014 Kevyn Collins-Thompson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AC078-77ED-423B-B670-199B4CE4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5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sweatshakespeare.com/quotes/shakespeare-dictionary/" TargetMode="External"/><Relationship Id="rId4" Type="http://schemas.openxmlformats.org/officeDocument/2006/relationships/hyperlink" Target="http://www.nosweatshakespeare.com/resources/shakespeare-stage-directions/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osweatshakespeare.com/resources/shakespeare-early-middle-english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open.umich.edu/education/si/resources/python-opentextbook/winter2010" TargetMode="External"/><Relationship Id="rId4" Type="http://schemas.openxmlformats.org/officeDocument/2006/relationships/hyperlink" Target="http://www.py4inf.com/code/" TargetMode="External"/><Relationship Id="rId5" Type="http://schemas.openxmlformats.org/officeDocument/2006/relationships/hyperlink" Target="https://www.coursera.org/course/pythonlearn" TargetMode="External"/><Relationship Id="rId6" Type="http://schemas.openxmlformats.org/officeDocument/2006/relationships/hyperlink" Target="http://docs.python.org/2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mzn.to/16sbHWt" TargetMode="External"/><Relationship Id="rId4" Type="http://schemas.openxmlformats.org/officeDocument/2006/relationships/hyperlink" Target="http://amzn.to/1a6Bx3a" TargetMode="External"/><Relationship Id="rId5" Type="http://schemas.openxmlformats.org/officeDocument/2006/relationships/hyperlink" Target="http://bit.ly/1cW6JRe" TargetMode="External"/><Relationship Id="rId6" Type="http://schemas.openxmlformats.org/officeDocument/2006/relationships/hyperlink" Target="http://amzn.to/1dhxGBB" TargetMode="External"/><Relationship Id="rId7" Type="http://schemas.openxmlformats.org/officeDocument/2006/relationships/hyperlink" Target="http://www.theanalysisofdata.com/computing/graphics.pdf" TargetMode="External"/><Relationship Id="rId8" Type="http://schemas.openxmlformats.org/officeDocument/2006/relationships/hyperlink" Target="http://amzn.to/18I3VZw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deahanyu@umich.edu" TargetMode="External"/><Relationship Id="rId4" Type="http://schemas.openxmlformats.org/officeDocument/2006/relationships/hyperlink" Target="mailto:cbudak@umich.edu" TargetMode="External"/><Relationship Id="rId5" Type="http://schemas.openxmlformats.org/officeDocument/2006/relationships/hyperlink" Target="mailto:yizezang@umich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cbudak@umich.edu" TargetMode="External"/><Relationship Id="rId4" Type="http://schemas.openxmlformats.org/officeDocument/2006/relationships/hyperlink" Target="mailto:deahanyu@umich.edu" TargetMode="External"/><Relationship Id="rId5" Type="http://schemas.openxmlformats.org/officeDocument/2006/relationships/hyperlink" Target="mailto:yizezang@umich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mo.com/blog/2012/06/how-much-data-is-created-every-minute/" TargetMode="External"/><Relationship Id="rId4" Type="http://schemas.openxmlformats.org/officeDocument/2006/relationships/hyperlink" Target="http://www.domo.com/blog/2014/04/data-never-sleeps-2-0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hyperlink" Target="http://www.domo.com/blog/2012/06/how-much-data-is-created-every-minute/" TargetMode="External"/><Relationship Id="rId5" Type="http://schemas.openxmlformats.org/officeDocument/2006/relationships/hyperlink" Target="http://www.domo.com/blog/2014/04/data-never-sleeps-2-0/" TargetMode="External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mo.com/blog/2012/06/how-much-data-is-created-every-minute/" TargetMode="External"/><Relationship Id="rId4" Type="http://schemas.openxmlformats.org/officeDocument/2006/relationships/hyperlink" Target="http://www.domo.com/blog/2014/04/data-never-sleeps-2-0/" TargetMode="External"/><Relationship Id="rId5" Type="http://schemas.openxmlformats.org/officeDocument/2006/relationships/hyperlink" Target="https://www.domo.com/blog/data-never-sleeps-4-0/" TargetMode="External"/><Relationship Id="rId6" Type="http://schemas.openxmlformats.org/officeDocument/2006/relationships/image" Target="../media/image2.jpe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ts.blogs.nytimes.com/2013/06/19/sizing-up-big-data-broadening-beyond-the-internet/" TargetMode="External"/><Relationship Id="rId4" Type="http://schemas.openxmlformats.org/officeDocument/2006/relationships/hyperlink" Target="http://www.emc.com/collateral/analyst-reports/idc-digital-universe-are-you-ready.pdf" TargetMode="External"/><Relationship Id="rId5" Type="http://schemas.openxmlformats.org/officeDocument/2006/relationships/hyperlink" Target="http://blog.rjmetrics.com/2011/02/07/" TargetMode="External"/><Relationship Id="rId6" Type="http://schemas.openxmlformats.org/officeDocument/2006/relationships/hyperlink" Target="http://www2.sims.berkeley.edu/research/projects/how-much-info-2003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www.programmableweb.com/apis/directory" TargetMode="External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806575"/>
            <a:ext cx="88392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Week 1: Welcome to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SI 618: </a:t>
            </a:r>
            <a:r>
              <a:rPr lang="en-US" dirty="0"/>
              <a:t>Data </a:t>
            </a:r>
            <a:r>
              <a:rPr lang="en-US" dirty="0" smtClean="0"/>
              <a:t>Manipulation and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10000"/>
            <a:ext cx="8153400" cy="1828800"/>
          </a:xfrm>
        </p:spPr>
        <p:txBody>
          <a:bodyPr>
            <a:noAutofit/>
          </a:bodyPr>
          <a:lstStyle/>
          <a:p>
            <a:r>
              <a:rPr lang="en-US" sz="2400" u="sng" dirty="0" smtClean="0"/>
              <a:t>Instructor</a:t>
            </a:r>
            <a:r>
              <a:rPr lang="en-US" sz="2400" dirty="0" smtClean="0"/>
              <a:t>:  Ceren Budak (</a:t>
            </a:r>
            <a:r>
              <a:rPr lang="en-US" sz="2400" dirty="0" err="1" smtClean="0"/>
              <a:t>cbudak@umich.edu</a:t>
            </a:r>
            <a:r>
              <a:rPr lang="en-US" sz="2400" dirty="0" smtClean="0"/>
              <a:t>)</a:t>
            </a:r>
          </a:p>
          <a:p>
            <a:r>
              <a:rPr lang="en-US" sz="1800" dirty="0" smtClean="0"/>
              <a:t>Assistant Professor, School of Information</a:t>
            </a:r>
          </a:p>
          <a:p>
            <a:endParaRPr lang="en-US" sz="1800" dirty="0" smtClean="0"/>
          </a:p>
          <a:p>
            <a:r>
              <a:rPr lang="en-US" sz="2000" u="sng" dirty="0" smtClean="0"/>
              <a:t>GSI</a:t>
            </a:r>
            <a:r>
              <a:rPr lang="en-US" sz="2000" dirty="0" smtClean="0"/>
              <a:t>: </a:t>
            </a:r>
            <a:r>
              <a:rPr lang="en-US" sz="2000" dirty="0" err="1" smtClean="0"/>
              <a:t>Deahan</a:t>
            </a:r>
            <a:r>
              <a:rPr lang="en-US" sz="2000" dirty="0" smtClean="0"/>
              <a:t> Yu (</a:t>
            </a:r>
            <a:r>
              <a:rPr lang="en-US" sz="2000" dirty="0" err="1" smtClean="0"/>
              <a:t>deahanyu@</a:t>
            </a:r>
            <a:r>
              <a:rPr lang="en-US" sz="2000" dirty="0" err="1"/>
              <a:t>umich.edu</a:t>
            </a:r>
            <a:r>
              <a:rPr lang="en-US" sz="2000" dirty="0"/>
              <a:t> </a:t>
            </a:r>
            <a:r>
              <a:rPr lang="en-US" sz="2000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06D7-C9ED-7444-A4C9-19D4FA0BEEDD}" type="datetime1">
              <a:rPr lang="en-US" smtClean="0"/>
              <a:t>9/4/17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6801" y="5791200"/>
            <a:ext cx="7010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Some material courtesy of: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Kevyn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Collins-Thompson,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Yuhang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Wang,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Qiaozhu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Mai, Charles Severance, Patrick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Dudas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659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course, we will learn…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686800" cy="4525963"/>
          </a:xfrm>
        </p:spPr>
        <p:txBody>
          <a:bodyPr/>
          <a:lstStyle/>
          <a:p>
            <a:pPr marL="514350" indent="-514350" algn="ctr">
              <a:buFont typeface="+mj-lt"/>
              <a:buAutoNum type="arabicPeriod"/>
            </a:pPr>
            <a:r>
              <a:rPr lang="en-US" dirty="0" smtClean="0"/>
              <a:t>How to gather and store data – Part 1 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dirty="0" smtClean="0"/>
              <a:t>How to explore data &amp; extract insights – Part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1F1B-26C1-584B-9891-C4E89C9F0CC1}" type="datetime1">
              <a:rPr lang="en-US" smtClean="0"/>
              <a:t>9/4/17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73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1F1B-26C1-584B-9891-C4E89C9F0CC1}" type="datetime1">
              <a:rPr lang="en-US" smtClean="0"/>
              <a:t>9/4/17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20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618 – Part 1: Progress thru different ‘flavors’ of data based on structure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60DE-19EA-4D4A-8986-126C8AE4DF45}" type="datetime1">
              <a:rPr lang="en-US" smtClean="0"/>
              <a:t>9/4/17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12</a:t>
            </a:fld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5461404" y="3964825"/>
            <a:ext cx="1413278" cy="815975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Databases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143000" y="5105399"/>
            <a:ext cx="7391400" cy="502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5800" y="5786015"/>
            <a:ext cx="143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Unstructured</a:t>
            </a:r>
            <a:endParaRPr lang="en-US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5885239" y="5762034"/>
            <a:ext cx="118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Structured</a:t>
            </a:r>
            <a:endParaRPr lang="en-US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839604" y="2943487"/>
            <a:ext cx="13716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/>
              <a:t>The language used in Shakespeare’s day is slightly different to today’s modern English, which is reflected in the text. Our article on </a:t>
            </a:r>
            <a:r>
              <a:rPr lang="en-US" sz="400" u="sng" dirty="0">
                <a:hlinkClick r:id="rId2" tooltip="Shakespeare &amp; early modern English"/>
              </a:rPr>
              <a:t>Shakespeare &amp; early modern English</a:t>
            </a:r>
            <a:r>
              <a:rPr lang="en-US" sz="400" dirty="0"/>
              <a:t>, or our </a:t>
            </a:r>
            <a:r>
              <a:rPr lang="en-US" sz="400" u="sng" dirty="0">
                <a:hlinkClick r:id="rId3" tooltip="Shakespeare dictionary"/>
              </a:rPr>
              <a:t>Shakespeare dictionary</a:t>
            </a:r>
            <a:r>
              <a:rPr lang="en-US" sz="400" dirty="0"/>
              <a:t>, will help you to understand the language as you read through the original </a:t>
            </a:r>
            <a:r>
              <a:rPr lang="en-US" sz="400" dirty="0" err="1"/>
              <a:t>textAnother</a:t>
            </a:r>
            <a:r>
              <a:rPr lang="en-US" sz="400" dirty="0"/>
              <a:t> thing to bear in mind as you read the Hamlet text are Shakespeare’s stage directions, </a:t>
            </a:r>
            <a:r>
              <a:rPr lang="en-US" sz="400" i="1" dirty="0"/>
              <a:t>which are </a:t>
            </a:r>
            <a:r>
              <a:rPr lang="en-US" sz="400" i="1" dirty="0" err="1"/>
              <a:t>italicised</a:t>
            </a:r>
            <a:r>
              <a:rPr lang="en-US" sz="400" dirty="0"/>
              <a:t>. Stage directions are instructions and direction to the actors, and not spoken lines. Some stage directions can be a little confusing, so have a read of our</a:t>
            </a:r>
            <a:r>
              <a:rPr lang="en-US" sz="400" u="sng" dirty="0">
                <a:hlinkClick r:id="rId4" tooltip="Understanding Shakespeare's stage directions"/>
              </a:rPr>
              <a:t> understanding Shakespeare’s stage directions article</a:t>
            </a:r>
            <a:r>
              <a:rPr lang="en-US" sz="400" dirty="0"/>
              <a:t>.</a:t>
            </a:r>
          </a:p>
          <a:p>
            <a:endParaRPr lang="en-US" sz="400" dirty="0"/>
          </a:p>
        </p:txBody>
      </p:sp>
      <p:sp>
        <p:nvSpPr>
          <p:cNvPr id="16" name="TextBox 15"/>
          <p:cNvSpPr txBox="1"/>
          <p:nvPr/>
        </p:nvSpPr>
        <p:spPr>
          <a:xfrm>
            <a:off x="1551485" y="4334958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l="2982" t="15832" r="4386" b="2872"/>
          <a:stretch/>
        </p:blipFill>
        <p:spPr>
          <a:xfrm>
            <a:off x="2949139" y="3051209"/>
            <a:ext cx="2077726" cy="108608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846664" y="4341237"/>
            <a:ext cx="2014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Structured (tagged)</a:t>
            </a:r>
            <a:br>
              <a:rPr lang="en-US" dirty="0" smtClean="0"/>
            </a:br>
            <a:r>
              <a:rPr lang="en-US" dirty="0" smtClean="0"/>
              <a:t>documents</a:t>
            </a:r>
            <a:endParaRPr lang="en-US" dirty="0"/>
          </a:p>
        </p:txBody>
      </p:sp>
      <p:pic>
        <p:nvPicPr>
          <p:cNvPr id="1026" name="Picture 2" descr="https://encrypted-tbn0.gstatic.com/images?q=tbn:ANd9GcSzx3VedDer8qLXe3WTwocHtl1slynswnFPeSwRI3BTRA5-NZOh2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323" y="2504528"/>
            <a:ext cx="1773239" cy="139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124200" y="5762034"/>
            <a:ext cx="169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Semi-structured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1143000" y="3201909"/>
            <a:ext cx="13716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/>
              <a:t>The language used in Shakespeare’s day is slightly different to today’s modern English, which is reflected in the text. Our article on </a:t>
            </a:r>
            <a:r>
              <a:rPr lang="en-US" sz="400" u="sng" dirty="0">
                <a:hlinkClick r:id="rId2" tooltip="Shakespeare &amp; early modern English"/>
              </a:rPr>
              <a:t>Shakespeare &amp; early modern English</a:t>
            </a:r>
            <a:r>
              <a:rPr lang="en-US" sz="400" dirty="0"/>
              <a:t>, or our </a:t>
            </a:r>
            <a:r>
              <a:rPr lang="en-US" sz="400" u="sng" dirty="0">
                <a:hlinkClick r:id="rId3" tooltip="Shakespeare dictionary"/>
              </a:rPr>
              <a:t>Shakespeare dictionary</a:t>
            </a:r>
            <a:r>
              <a:rPr lang="en-US" sz="400" dirty="0"/>
              <a:t>, will help you to understand the language as you read through the original </a:t>
            </a:r>
            <a:r>
              <a:rPr lang="en-US" sz="400" dirty="0" err="1"/>
              <a:t>textAnother</a:t>
            </a:r>
            <a:r>
              <a:rPr lang="en-US" sz="400" dirty="0"/>
              <a:t> thing to bear in mind as you read the Hamlet text are Shakespeare’s stage directions, </a:t>
            </a:r>
            <a:r>
              <a:rPr lang="en-US" sz="400" i="1" dirty="0"/>
              <a:t>which are </a:t>
            </a:r>
            <a:r>
              <a:rPr lang="en-US" sz="400" i="1" dirty="0" err="1"/>
              <a:t>italicised</a:t>
            </a:r>
            <a:r>
              <a:rPr lang="en-US" sz="400" dirty="0"/>
              <a:t>. Stage directions are instructions and direction to the actors, and not spoken lines. Some stage directions can be a little confusing, so have a read of our</a:t>
            </a:r>
            <a:r>
              <a:rPr lang="en-US" sz="400" u="sng" dirty="0">
                <a:hlinkClick r:id="rId4" tooltip="Understanding Shakespeare's stage directions"/>
              </a:rPr>
              <a:t> understanding Shakespeare’s stage directions article</a:t>
            </a:r>
            <a:r>
              <a:rPr lang="en-US" sz="400" dirty="0"/>
              <a:t>.</a:t>
            </a:r>
          </a:p>
          <a:p>
            <a:endParaRPr lang="en-US" sz="400" dirty="0"/>
          </a:p>
        </p:txBody>
      </p:sp>
      <p:sp>
        <p:nvSpPr>
          <p:cNvPr id="19" name="TextBox 18"/>
          <p:cNvSpPr txBox="1"/>
          <p:nvPr/>
        </p:nvSpPr>
        <p:spPr>
          <a:xfrm>
            <a:off x="7477556" y="5768102"/>
            <a:ext cx="1222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Multi-facet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4398924" y="6979907"/>
            <a:ext cx="576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APIs</a:t>
            </a:r>
            <a:endParaRPr lang="en-US" dirty="0"/>
          </a:p>
        </p:txBody>
      </p:sp>
      <p:pic>
        <p:nvPicPr>
          <p:cNvPr id="13" name="Picture 2" descr="https://encrypted-tbn2.gstatic.com/images?q=tbn:ANd9GcQEB2NIpPrHOoIEYV-5zygF3AGtnrCTtMui1KetUBW_7qOhLSL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777" y="2622734"/>
            <a:ext cx="1747019" cy="115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474960" y="4241378"/>
            <a:ext cx="98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API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590800" y="1905000"/>
            <a:ext cx="4495800" cy="2209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Most of these you learned in 507, we will have a quick refresher on the concepts you covered before…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6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2" grpId="0"/>
      <p:bldP spid="15" grpId="0" animBg="1"/>
      <p:bldP spid="16" grpId="0"/>
      <p:bldP spid="18" grpId="0"/>
      <p:bldP spid="20" grpId="0"/>
      <p:bldP spid="21" grpId="0" animBg="1"/>
      <p:bldP spid="19" grpId="0"/>
      <p:bldP spid="14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you’ll learn in 618 –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67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Skills we will add:</a:t>
            </a:r>
          </a:p>
          <a:p>
            <a:r>
              <a:rPr lang="en-US" dirty="0" smtClean="0"/>
              <a:t>A refresher on APIs and SQL</a:t>
            </a:r>
          </a:p>
          <a:p>
            <a:r>
              <a:rPr lang="en-US" dirty="0" smtClean="0"/>
              <a:t>Large-scale computation</a:t>
            </a:r>
          </a:p>
          <a:p>
            <a:pPr lvl="1"/>
            <a:r>
              <a:rPr lang="en-US" dirty="0" err="1" smtClean="0"/>
              <a:t>Mrjob</a:t>
            </a:r>
            <a:endParaRPr lang="en-US" dirty="0" smtClean="0"/>
          </a:p>
          <a:p>
            <a:pPr lvl="1"/>
            <a:r>
              <a:rPr lang="en-US" dirty="0" smtClean="0"/>
              <a:t>Spark</a:t>
            </a:r>
          </a:p>
          <a:p>
            <a:pPr lvl="1"/>
            <a:r>
              <a:rPr lang="en-US" dirty="0" err="1" smtClean="0"/>
              <a:t>SparkSQL</a:t>
            </a:r>
            <a:endParaRPr lang="en-US" dirty="0" smtClean="0"/>
          </a:p>
          <a:p>
            <a:r>
              <a:rPr lang="en-US" dirty="0" smtClean="0"/>
              <a:t>Crowdsourcing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8488-5C71-B248-B265-E3C45A1F463E}" type="datetime1">
              <a:rPr lang="en-US" smtClean="0"/>
              <a:t>9/4/17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26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9916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Required:</a:t>
            </a:r>
          </a:p>
          <a:p>
            <a:pPr lvl="1"/>
            <a:r>
              <a:rPr lang="en-US" dirty="0" smtClean="0"/>
              <a:t>Charles </a:t>
            </a:r>
            <a:r>
              <a:rPr lang="en-US" dirty="0"/>
              <a:t>Severance (2010). Python for Informatics: Exploring Information.</a:t>
            </a:r>
            <a:br>
              <a:rPr lang="en-US" dirty="0"/>
            </a:br>
            <a:r>
              <a:rPr lang="en-US" dirty="0"/>
              <a:t>(</a:t>
            </a:r>
            <a:r>
              <a:rPr lang="en-US" u="sng" dirty="0">
                <a:hlinkClick r:id="rId3"/>
              </a:rPr>
              <a:t>http://</a:t>
            </a:r>
            <a:r>
              <a:rPr lang="en-US" u="sng" dirty="0" smtClean="0">
                <a:hlinkClick r:id="rId3"/>
              </a:rPr>
              <a:t>open.umich.edu/education/si/resources/python-opentextbook/winter2010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Code </a:t>
            </a:r>
            <a:r>
              <a:rPr lang="en-US" dirty="0"/>
              <a:t>and data </a:t>
            </a:r>
            <a:r>
              <a:rPr lang="en-US" dirty="0" smtClean="0"/>
              <a:t>files: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://www.py4inf.com/code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2"/>
            <a:r>
              <a:rPr lang="en-US" dirty="0"/>
              <a:t>Free MOOC: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www.coursera.org/course/pythonlearn</a:t>
            </a:r>
            <a:endParaRPr lang="en-US" dirty="0"/>
          </a:p>
          <a:p>
            <a:pPr lvl="1"/>
            <a:r>
              <a:rPr lang="en-US" dirty="0"/>
              <a:t>Python Software Foundation (</a:t>
            </a:r>
            <a:r>
              <a:rPr lang="en-US" dirty="0" smtClean="0"/>
              <a:t>2015)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"Python </a:t>
            </a:r>
            <a:r>
              <a:rPr lang="en-US" dirty="0"/>
              <a:t>Documentation</a:t>
            </a:r>
            <a:r>
              <a:rPr lang="en-US" dirty="0" smtClean="0"/>
              <a:t>.”</a:t>
            </a:r>
            <a:r>
              <a:rPr lang="en-US" dirty="0"/>
              <a:t> </a:t>
            </a:r>
            <a:r>
              <a:rPr lang="en-US" dirty="0" smtClean="0"/>
              <a:t>(</a:t>
            </a:r>
            <a:r>
              <a:rPr lang="en-US" u="sng" dirty="0">
                <a:hlinkClick r:id="rId6"/>
              </a:rPr>
              <a:t>http://docs.python.org/2/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b="1" dirty="0"/>
              <a:t>Recommended:</a:t>
            </a:r>
            <a:br>
              <a:rPr lang="en-US" b="1" dirty="0"/>
            </a:br>
            <a:r>
              <a:rPr lang="en-US" sz="2800" dirty="0"/>
              <a:t>Wes McKinney (2012). Python for Data Analysis. O'Reilly Media. </a:t>
            </a:r>
            <a:r>
              <a:rPr lang="en-US" sz="2800" dirty="0" smtClean="0"/>
              <a:t>ISBN</a:t>
            </a:r>
            <a:r>
              <a:rPr lang="en-US" sz="2800" dirty="0"/>
              <a:t>: 978-1-4493-1979-3, </a:t>
            </a:r>
            <a:r>
              <a:rPr lang="en-US" sz="2800" dirty="0" err="1" smtClean="0"/>
              <a:t>Ebook</a:t>
            </a:r>
            <a:r>
              <a:rPr lang="en-US" sz="2800" dirty="0" smtClean="0"/>
              <a:t> </a:t>
            </a:r>
            <a:r>
              <a:rPr lang="en-US" sz="2800" dirty="0"/>
              <a:t>ISBN: 978-1-4493-1978-6</a:t>
            </a:r>
          </a:p>
          <a:p>
            <a:r>
              <a:rPr lang="en-US" dirty="0" smtClean="0"/>
              <a:t>Multiple </a:t>
            </a:r>
            <a:r>
              <a:rPr lang="en-US" dirty="0"/>
              <a:t>other sources </a:t>
            </a:r>
            <a:r>
              <a:rPr lang="en-US" dirty="0" smtClean="0"/>
              <a:t>will be used </a:t>
            </a:r>
            <a:r>
              <a:rPr lang="en-US" dirty="0"/>
              <a:t>throughout the </a:t>
            </a:r>
            <a:r>
              <a:rPr lang="en-US" dirty="0" smtClean="0"/>
              <a:t>course, </a:t>
            </a:r>
            <a:r>
              <a:rPr lang="en-US" dirty="0"/>
              <a:t>but </a:t>
            </a:r>
            <a:r>
              <a:rPr lang="en-US" dirty="0" smtClean="0"/>
              <a:t>I’ll </a:t>
            </a:r>
            <a:r>
              <a:rPr lang="en-US" dirty="0"/>
              <a:t>note them in the </a:t>
            </a:r>
            <a:r>
              <a:rPr lang="en-US" dirty="0" smtClean="0"/>
              <a:t>slides.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C7D2-01AD-0C4A-BC02-EA5BCD7E8FDF}" type="datetime1">
              <a:rPr lang="en-US" smtClean="0"/>
              <a:t>9/4/17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Texts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019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1F1B-26C1-584B-9891-C4E89C9F0CC1}" type="datetime1">
              <a:rPr lang="en-US" smtClean="0"/>
              <a:t>9/4/17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6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u="sng" dirty="0" smtClean="0"/>
              <a:t>Skills</a:t>
            </a:r>
            <a:r>
              <a:rPr lang="en-US" sz="2000" dirty="0" smtClean="0"/>
              <a:t>: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Import messy data into a form that can be analyzed in </a:t>
            </a:r>
            <a:r>
              <a:rPr lang="en-US" sz="2000" dirty="0" smtClean="0"/>
              <a:t>R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Compute and visualize a dataset's key summary statistics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Explore relationships between variables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Find trends over time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Discover clusters and outliers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Use factors to analyze </a:t>
            </a:r>
            <a:r>
              <a:rPr lang="en-US" sz="2000" dirty="0" smtClean="0"/>
              <a:t>underlying variables in data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Produce polished presentations for publication/display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How </a:t>
            </a:r>
            <a:r>
              <a:rPr lang="en-US" sz="2000" dirty="0"/>
              <a:t>to apply R</a:t>
            </a:r>
            <a:r>
              <a:rPr lang="en-US" sz="2000" dirty="0" smtClean="0"/>
              <a:t> </a:t>
            </a:r>
            <a:r>
              <a:rPr lang="en-US" sz="2000" dirty="0"/>
              <a:t>coding and packages to solve the above </a:t>
            </a:r>
            <a:r>
              <a:rPr lang="en-US" sz="2000" dirty="0" smtClean="0"/>
              <a:t>problems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.. And much more!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u="sng" dirty="0" smtClean="0"/>
              <a:t>Tools</a:t>
            </a:r>
            <a:r>
              <a:rPr lang="en-US" sz="2000" dirty="0" smtClean="0"/>
              <a:t>: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The R language</a:t>
            </a:r>
          </a:p>
          <a:p>
            <a:pPr>
              <a:lnSpc>
                <a:spcPct val="80000"/>
              </a:lnSpc>
            </a:pPr>
            <a:r>
              <a:rPr lang="en-US" sz="2000" dirty="0" err="1" smtClean="0"/>
              <a:t>RStudio</a:t>
            </a:r>
            <a:r>
              <a:rPr lang="en-US" sz="2000" dirty="0" smtClean="0"/>
              <a:t> integrated development environment</a:t>
            </a:r>
          </a:p>
          <a:p>
            <a:pPr>
              <a:lnSpc>
                <a:spcPct val="80000"/>
              </a:lnSpc>
            </a:pPr>
            <a:r>
              <a:rPr lang="en-US" sz="2000" dirty="0" err="1" smtClean="0"/>
              <a:t>RMarkdown</a:t>
            </a:r>
            <a:r>
              <a:rPr lang="en-US" sz="2000" dirty="0" smtClean="0"/>
              <a:t> authoring tool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ggplot2 visualization package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Several other useful R packages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CF83-8DC8-42B6-A9D0-A959D6BBA579}" type="datetime1">
              <a:rPr lang="en-US" smtClean="0"/>
              <a:t>9/4/17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16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you’ll learn in 618 – 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7630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Required:</a:t>
            </a:r>
          </a:p>
          <a:p>
            <a:pPr lvl="1"/>
            <a:r>
              <a:rPr lang="en-US" dirty="0"/>
              <a:t>Hadley Wickham,  ggplot2: Elegant graphics for data analysis  Springer.  ISBN 978-0-387-98140-6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amzn.to/16sbHWt</a:t>
            </a:r>
            <a:endParaRPr lang="en-US" b="1" dirty="0" smtClean="0"/>
          </a:p>
          <a:p>
            <a:r>
              <a:rPr lang="en-US" b="1" dirty="0"/>
              <a:t>Recommended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Zuur</a:t>
            </a:r>
            <a:r>
              <a:rPr lang="en-US" dirty="0" smtClean="0"/>
              <a:t> et al., A </a:t>
            </a:r>
            <a:r>
              <a:rPr lang="en-US" dirty="0"/>
              <a:t>Beginner's Guide to </a:t>
            </a:r>
            <a:r>
              <a:rPr lang="en-US" dirty="0" smtClean="0"/>
              <a:t>R, Springer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amzn.to/1a6Bx3a</a:t>
            </a:r>
            <a:endParaRPr lang="en-US" dirty="0" smtClean="0"/>
          </a:p>
          <a:p>
            <a:pPr lvl="1"/>
            <a:r>
              <a:rPr lang="en-US" dirty="0"/>
              <a:t>Phil Spector, Data Manipulation with R, Springer (2008)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bit.ly/1cW6JRe</a:t>
            </a:r>
            <a:endParaRPr lang="en-US" dirty="0"/>
          </a:p>
          <a:p>
            <a:pPr lvl="1"/>
            <a:r>
              <a:rPr lang="en-US" dirty="0" smtClean="0"/>
              <a:t>Robert Knell, Introductory </a:t>
            </a:r>
            <a:r>
              <a:rPr lang="en-US" dirty="0"/>
              <a:t>R: A Beginner's Guide to Data </a:t>
            </a:r>
            <a:r>
              <a:rPr lang="en-US" dirty="0" smtClean="0"/>
              <a:t>Visualization </a:t>
            </a:r>
            <a:r>
              <a:rPr lang="en-US" dirty="0"/>
              <a:t>and Analysis Using R</a:t>
            </a:r>
          </a:p>
          <a:p>
            <a:pPr lvl="2"/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amzn.to/1dhxGBB</a:t>
            </a:r>
            <a:endParaRPr lang="en-US" dirty="0"/>
          </a:p>
          <a:p>
            <a:pPr lvl="1"/>
            <a:r>
              <a:rPr lang="en-US" dirty="0" smtClean="0"/>
              <a:t>Guy Lebanon (textbook draft)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www.theanalysisofdata.com/computing/graphics.pdf</a:t>
            </a:r>
            <a:endParaRPr lang="en-US" dirty="0" smtClean="0"/>
          </a:p>
          <a:p>
            <a:r>
              <a:rPr lang="en-US" b="1" dirty="0" smtClean="0"/>
              <a:t>Supplemental:</a:t>
            </a:r>
            <a:endParaRPr lang="en-US" dirty="0" smtClean="0"/>
          </a:p>
          <a:p>
            <a:pPr lvl="1"/>
            <a:r>
              <a:rPr lang="en-US" dirty="0" smtClean="0"/>
              <a:t>Exploratory </a:t>
            </a:r>
            <a:r>
              <a:rPr lang="en-US" dirty="0"/>
              <a:t>Data Analysis. </a:t>
            </a:r>
            <a:r>
              <a:rPr lang="en-US" dirty="0" err="1"/>
              <a:t>Tukey</a:t>
            </a:r>
            <a:r>
              <a:rPr lang="en-US" dirty="0"/>
              <a:t>. </a:t>
            </a:r>
            <a:r>
              <a:rPr lang="en-US" dirty="0" smtClean="0"/>
              <a:t>Addison-Wesley.</a:t>
            </a:r>
            <a:endParaRPr lang="en-US" dirty="0"/>
          </a:p>
          <a:p>
            <a:pPr lvl="1"/>
            <a:r>
              <a:rPr lang="en-US" dirty="0"/>
              <a:t>Grammar of </a:t>
            </a:r>
            <a:r>
              <a:rPr lang="en-US" dirty="0" smtClean="0"/>
              <a:t>Graphics, </a:t>
            </a:r>
            <a:r>
              <a:rPr lang="en-US" dirty="0"/>
              <a:t>Leland Wilkinson. </a:t>
            </a: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amzn.to/18I3VZw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Texts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5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9154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At least some Python experience is required (SI 507). Don’t have it? This is not the course for you!</a:t>
            </a:r>
          </a:p>
          <a:p>
            <a:pPr lvl="1"/>
            <a:r>
              <a:rPr lang="en-US" dirty="0" smtClean="0"/>
              <a:t>How many people have lots of experience writing programs in Python?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Familiarity </a:t>
            </a:r>
            <a:r>
              <a:rPr lang="en-US" dirty="0"/>
              <a:t>with core math/statistics, e.g.:</a:t>
            </a:r>
          </a:p>
          <a:p>
            <a:pPr lvl="1"/>
            <a:r>
              <a:rPr lang="en-US" dirty="0"/>
              <a:t>Logs, exponential, linear and quadratic functions</a:t>
            </a:r>
          </a:p>
          <a:p>
            <a:pPr lvl="1"/>
            <a:r>
              <a:rPr lang="en-US" dirty="0"/>
              <a:t>Mean, variance, probability distribution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BBF7-BD47-7F49-BE85-D857EA9F7982}" type="datetime1">
              <a:rPr lang="en-US" smtClean="0"/>
              <a:t>9/4/17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18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Prerequisites for this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88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839200" cy="4572000"/>
          </a:xfrm>
        </p:spPr>
        <p:txBody>
          <a:bodyPr>
            <a:noAutofit/>
          </a:bodyPr>
          <a:lstStyle/>
          <a:p>
            <a:r>
              <a:rPr lang="en-US" sz="2600" b="1" dirty="0"/>
              <a:t>Homework </a:t>
            </a:r>
            <a:r>
              <a:rPr lang="en-US" sz="2600" b="1" dirty="0" smtClean="0"/>
              <a:t>(</a:t>
            </a:r>
            <a:r>
              <a:rPr lang="en-US" sz="2600" b="1" dirty="0"/>
              <a:t>5</a:t>
            </a:r>
            <a:r>
              <a:rPr lang="en-US" sz="2600" b="1" dirty="0" smtClean="0"/>
              <a:t>0 </a:t>
            </a:r>
            <a:r>
              <a:rPr lang="en-US" sz="2600" b="1" dirty="0"/>
              <a:t>%)</a:t>
            </a:r>
            <a:r>
              <a:rPr lang="en-US" sz="2600" dirty="0"/>
              <a:t> - There will be </a:t>
            </a:r>
            <a:r>
              <a:rPr lang="en-US" sz="2600" dirty="0" smtClean="0"/>
              <a:t>9-10 homework assignments</a:t>
            </a:r>
          </a:p>
          <a:p>
            <a:pPr lvl="1"/>
            <a:r>
              <a:rPr lang="en-US" sz="2200" dirty="0" smtClean="0"/>
              <a:t>Assignments </a:t>
            </a:r>
            <a:r>
              <a:rPr lang="en-US" sz="2200" dirty="0"/>
              <a:t>will be posted on </a:t>
            </a:r>
            <a:r>
              <a:rPr lang="en-US" sz="2200" dirty="0" smtClean="0"/>
              <a:t>Canvas. </a:t>
            </a:r>
            <a:endParaRPr lang="en-US" sz="2200" dirty="0"/>
          </a:p>
          <a:p>
            <a:r>
              <a:rPr lang="en-US" sz="2600" b="1" dirty="0"/>
              <a:t>Lab (</a:t>
            </a:r>
            <a:r>
              <a:rPr lang="en-US" sz="2600" b="1" dirty="0" smtClean="0"/>
              <a:t>20 </a:t>
            </a:r>
            <a:r>
              <a:rPr lang="en-US" sz="2600" b="1" dirty="0"/>
              <a:t>%)</a:t>
            </a:r>
            <a:r>
              <a:rPr lang="en-US" sz="2600" dirty="0"/>
              <a:t> - There will be </a:t>
            </a:r>
            <a:r>
              <a:rPr lang="en-US" sz="2600" dirty="0" smtClean="0"/>
              <a:t>9-10 in</a:t>
            </a:r>
            <a:r>
              <a:rPr lang="en-US" sz="2600" dirty="0"/>
              <a:t>-class lab </a:t>
            </a:r>
            <a:r>
              <a:rPr lang="en-US" sz="2600" dirty="0" smtClean="0"/>
              <a:t>assignments</a:t>
            </a:r>
          </a:p>
          <a:p>
            <a:pPr lvl="1"/>
            <a:r>
              <a:rPr lang="en-US" sz="2200" dirty="0" smtClean="0"/>
              <a:t>Lowest lab score will be dropped. </a:t>
            </a:r>
          </a:p>
          <a:p>
            <a:pPr lvl="1"/>
            <a:r>
              <a:rPr lang="en-US" sz="2200" dirty="0" smtClean="0"/>
              <a:t>Labs </a:t>
            </a:r>
            <a:r>
              <a:rPr lang="en-US" sz="2200" dirty="0"/>
              <a:t>will be posted on </a:t>
            </a:r>
            <a:r>
              <a:rPr lang="en-US" sz="2200" dirty="0" smtClean="0"/>
              <a:t>Canvas. </a:t>
            </a:r>
          </a:p>
          <a:p>
            <a:pPr lvl="1"/>
            <a:r>
              <a:rPr lang="en-US" sz="2200" dirty="0" smtClean="0"/>
              <a:t>Need to submit initial answers in class at the end of the lab, then you have time until next class to update if you were not able to finish</a:t>
            </a:r>
            <a:endParaRPr lang="en-US" sz="2200" dirty="0"/>
          </a:p>
          <a:p>
            <a:r>
              <a:rPr lang="en-US" sz="2600" b="1" dirty="0" smtClean="0"/>
              <a:t>Projects (30 </a:t>
            </a:r>
            <a:r>
              <a:rPr lang="en-US" sz="2600" b="1" dirty="0"/>
              <a:t>%)</a:t>
            </a:r>
            <a:r>
              <a:rPr lang="en-US" sz="2600" dirty="0"/>
              <a:t> </a:t>
            </a:r>
            <a:r>
              <a:rPr lang="en-US" sz="2600" dirty="0" smtClean="0"/>
              <a:t>– This will </a:t>
            </a:r>
            <a:r>
              <a:rPr lang="en-US" sz="2600" dirty="0"/>
              <a:t>involve retrieving data and doing something </a:t>
            </a:r>
            <a:r>
              <a:rPr lang="en-US" sz="2600" dirty="0" smtClean="0"/>
              <a:t>cool with </a:t>
            </a:r>
            <a:r>
              <a:rPr lang="en-US" sz="2600" dirty="0"/>
              <a:t>it. </a:t>
            </a:r>
            <a:r>
              <a:rPr lang="en-US" sz="2600" dirty="0" smtClean="0"/>
              <a:t> </a:t>
            </a:r>
          </a:p>
          <a:p>
            <a:pPr lvl="1"/>
            <a:r>
              <a:rPr lang="en-US" sz="2200" dirty="0" smtClean="0"/>
              <a:t>Something you can add to your portfolio to show off your skills</a:t>
            </a:r>
          </a:p>
          <a:p>
            <a:pPr lvl="1"/>
            <a:r>
              <a:rPr lang="en-US" sz="2200" dirty="0" smtClean="0"/>
              <a:t>Proposal, midpoint evaluations, final report, short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DEDB-96EC-F14A-AD60-2200B2AC6125}" type="datetime1">
              <a:rPr lang="en-US" smtClean="0"/>
              <a:t>9/4/17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08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your instructor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Ceren Budak</a:t>
            </a:r>
          </a:p>
          <a:p>
            <a:pPr marL="0" indent="0" algn="ctr">
              <a:buNone/>
            </a:pPr>
            <a:r>
              <a:rPr lang="en-US" sz="2000" dirty="0" smtClean="0"/>
              <a:t>Assistant Professor, School of Information</a:t>
            </a:r>
          </a:p>
          <a:p>
            <a:pPr marL="0" indent="0" algn="ctr">
              <a:buNone/>
            </a:pPr>
            <a:r>
              <a:rPr lang="en-US" sz="2000" dirty="0" smtClean="0"/>
              <a:t>Assistant Professor, Electrical Engineering &amp; Computer Science</a:t>
            </a:r>
          </a:p>
          <a:p>
            <a:pPr marL="0" indent="0" algn="ctr">
              <a:buNone/>
            </a:pPr>
            <a:endParaRPr lang="en-US" sz="2300" dirty="0"/>
          </a:p>
          <a:p>
            <a:pPr marL="0" indent="0" algn="ctr">
              <a:buNone/>
            </a:pPr>
            <a:r>
              <a:rPr lang="en-US" sz="2300" dirty="0" smtClean="0"/>
              <a:t>My research interests are in the area of computational social science</a:t>
            </a:r>
          </a:p>
          <a:p>
            <a:pPr marL="0" indent="0" algn="ctr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2201-569B-5C4D-A411-9B4E608BE3E4}" type="datetime1">
              <a:rPr lang="en-US" smtClean="0"/>
              <a:t>9/4/17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97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&amp; Homework 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 err="1" smtClean="0"/>
              <a:t>Deahan</a:t>
            </a:r>
            <a:r>
              <a:rPr lang="en-US" dirty="0" smtClean="0"/>
              <a:t> </a:t>
            </a:r>
            <a:r>
              <a:rPr lang="en-US" dirty="0" smtClean="0"/>
              <a:t>Yu (your GSI) and </a:t>
            </a:r>
            <a:r>
              <a:rPr lang="en-US" dirty="0" err="1" smtClean="0"/>
              <a:t>Yize</a:t>
            </a:r>
            <a:r>
              <a:rPr lang="en-US" dirty="0" smtClean="0"/>
              <a:t> </a:t>
            </a:r>
            <a:r>
              <a:rPr lang="en-US" dirty="0" err="1" smtClean="0"/>
              <a:t>Zang</a:t>
            </a:r>
            <a:r>
              <a:rPr lang="en-US" dirty="0" smtClean="0"/>
              <a:t> (your instructional aide) </a:t>
            </a:r>
            <a:r>
              <a:rPr lang="en-US" dirty="0" smtClean="0"/>
              <a:t>will grade Labs and </a:t>
            </a:r>
            <a:r>
              <a:rPr lang="en-US" dirty="0" err="1" smtClean="0"/>
              <a:t>Homeworks</a:t>
            </a:r>
            <a:endParaRPr lang="en-US" dirty="0" smtClean="0"/>
          </a:p>
          <a:p>
            <a:r>
              <a:rPr lang="en-US" dirty="0" smtClean="0"/>
              <a:t>Grades will be posted in about a week</a:t>
            </a:r>
          </a:p>
          <a:p>
            <a:r>
              <a:rPr lang="en-US" dirty="0" smtClean="0"/>
              <a:t>Grade questions</a:t>
            </a:r>
            <a:r>
              <a:rPr lang="en-US" dirty="0"/>
              <a:t>:  </a:t>
            </a:r>
            <a:r>
              <a:rPr lang="en-US" dirty="0" smtClean="0"/>
              <a:t>e-mail </a:t>
            </a:r>
            <a:r>
              <a:rPr lang="en-US" dirty="0" err="1" smtClean="0"/>
              <a:t>Deahan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deahanyu@umich.edu</a:t>
            </a:r>
            <a:r>
              <a:rPr lang="en-US" dirty="0" smtClean="0"/>
              <a:t>) and </a:t>
            </a:r>
            <a:r>
              <a:rPr lang="en-US" dirty="0" smtClean="0"/>
              <a:t>cc: </a:t>
            </a:r>
            <a:r>
              <a:rPr lang="en-US" dirty="0" smtClean="0">
                <a:hlinkClick r:id="rId4"/>
              </a:rPr>
              <a:t>cbudak@</a:t>
            </a:r>
            <a:r>
              <a:rPr lang="en-US" dirty="0" smtClean="0">
                <a:hlinkClick r:id="rId4"/>
              </a:rPr>
              <a:t>umich.edu</a:t>
            </a:r>
            <a:r>
              <a:rPr lang="en-US" dirty="0" smtClean="0"/>
              <a:t> and </a:t>
            </a:r>
            <a:r>
              <a:rPr lang="en-US" dirty="0" smtClean="0">
                <a:hlinkClick r:id="rId5"/>
              </a:rPr>
              <a:t>yizezang@umich.edu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31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77800" y="1447800"/>
            <a:ext cx="8813800" cy="3429000"/>
          </a:xfrm>
        </p:spPr>
        <p:txBody>
          <a:bodyPr>
            <a:noAutofit/>
          </a:bodyPr>
          <a:lstStyle/>
          <a:p>
            <a:r>
              <a:rPr lang="en-US" sz="2600" dirty="0" smtClean="0"/>
              <a:t>Projects will also have two components. </a:t>
            </a:r>
          </a:p>
          <a:p>
            <a:pPr lvl="1"/>
            <a:r>
              <a:rPr lang="en-US" sz="2000" dirty="0" smtClean="0"/>
              <a:t>Part 1: Identify sources to extract data from and gather them (demonstrate your knowledge of data gathering and manipulation techniques taught in the first half of this course)</a:t>
            </a:r>
          </a:p>
          <a:p>
            <a:pPr lvl="1"/>
            <a:r>
              <a:rPr lang="en-US" sz="2000" dirty="0" smtClean="0"/>
              <a:t>Part 2: Perform analysis to extract insights from this data. (You can choose a different dataset for Part 2, if you want)</a:t>
            </a:r>
          </a:p>
          <a:p>
            <a:pPr lvl="1"/>
            <a:endParaRPr lang="en-US" sz="1000" dirty="0" smtClean="0"/>
          </a:p>
          <a:p>
            <a:r>
              <a:rPr lang="en-US" sz="2600" dirty="0" smtClean="0"/>
              <a:t>Evaluation points per project:</a:t>
            </a:r>
          </a:p>
          <a:p>
            <a:pPr lvl="1"/>
            <a:r>
              <a:rPr lang="en-US" sz="2200" dirty="0" smtClean="0"/>
              <a:t>Project proposals (%20), Project reports and presentations (%80) (note that these will be done for Part 1&amp;2)</a:t>
            </a:r>
          </a:p>
          <a:p>
            <a:pPr marL="0" indent="0">
              <a:buNone/>
            </a:pPr>
            <a:endParaRPr lang="en-US" sz="10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DEDB-96EC-F14A-AD60-2200B2AC6125}" type="datetime1">
              <a:rPr lang="en-US" smtClean="0"/>
              <a:t>9/4/17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49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Enroll in our Piazza page!</a:t>
            </a:r>
          </a:p>
          <a:p>
            <a:r>
              <a:rPr lang="en-US" dirty="0" smtClean="0"/>
              <a:t>Signup link: </a:t>
            </a:r>
            <a:r>
              <a:rPr lang="en-US" dirty="0" err="1"/>
              <a:t>piazza.com</a:t>
            </a:r>
            <a:r>
              <a:rPr lang="en-US" dirty="0"/>
              <a:t>/</a:t>
            </a:r>
            <a:r>
              <a:rPr lang="en-US" dirty="0" err="1"/>
              <a:t>umich</a:t>
            </a:r>
            <a:r>
              <a:rPr lang="en-US" dirty="0"/>
              <a:t>/fall2017/</a:t>
            </a:r>
            <a:r>
              <a:rPr lang="en-US" dirty="0" smtClean="0"/>
              <a:t>si618001fa2017 </a:t>
            </a:r>
          </a:p>
          <a:p>
            <a:endParaRPr lang="en-US" dirty="0"/>
          </a:p>
          <a:p>
            <a:r>
              <a:rPr lang="en-US" dirty="0" smtClean="0"/>
              <a:t>Peer help is fantastic! And fast.</a:t>
            </a:r>
          </a:p>
          <a:p>
            <a:r>
              <a:rPr lang="en-US" dirty="0" smtClean="0"/>
              <a:t>And those that are active in helping others (answering questions, help identify good answers) will get </a:t>
            </a:r>
            <a:r>
              <a:rPr lang="en-US" i="1" dirty="0" smtClean="0"/>
              <a:t>small</a:t>
            </a:r>
            <a:r>
              <a:rPr lang="en-US" dirty="0" smtClean="0"/>
              <a:t> bonus points.</a:t>
            </a:r>
          </a:p>
          <a:p>
            <a:r>
              <a:rPr lang="en-US" dirty="0" smtClean="0"/>
              <a:t>What not to do: share or request homework/lab answers. You can ask clarifying questions though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1F1B-26C1-584B-9891-C4E89C9F0CC1}" type="datetime1">
              <a:rPr lang="en-US" smtClean="0"/>
              <a:t>9/4/17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8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Late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6868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 have 5 penalty-free late days</a:t>
            </a:r>
          </a:p>
          <a:p>
            <a:pPr lvl="1"/>
            <a:r>
              <a:rPr lang="en-US" dirty="0" smtClean="0"/>
              <a:t>One late day = one 24hr period after due date</a:t>
            </a:r>
          </a:p>
          <a:p>
            <a:pPr lvl="1"/>
            <a:r>
              <a:rPr lang="en-US" dirty="0" smtClean="0"/>
              <a:t>No fractional late days: all or nothing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20% penalty per day after late days used up</a:t>
            </a:r>
          </a:p>
          <a:p>
            <a:endParaRPr lang="en-US" dirty="0" smtClean="0"/>
          </a:p>
          <a:p>
            <a:r>
              <a:rPr lang="en-US" dirty="0" smtClean="0"/>
              <a:t>You don’t need to explain late days, </a:t>
            </a:r>
            <a:r>
              <a:rPr lang="en-US" dirty="0"/>
              <a:t>w</a:t>
            </a:r>
            <a:r>
              <a:rPr lang="en-US" dirty="0" smtClean="0"/>
              <a:t>e track them for you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Submit late assignments via Canvas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6D80-ECFF-434B-9336-DC45AB8A7418}" type="datetime1">
              <a:rPr lang="en-US" smtClean="0"/>
              <a:t>9/4/17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41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Original work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Unless otherwise specified in an assignment, </a:t>
            </a:r>
            <a:r>
              <a:rPr lang="en-US" u="sng" dirty="0"/>
              <a:t>all</a:t>
            </a:r>
            <a:r>
              <a:rPr lang="en-US" dirty="0"/>
              <a:t> submitted work must be </a:t>
            </a:r>
            <a:r>
              <a:rPr lang="en-US" u="sng" dirty="0"/>
              <a:t>your own, original work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may discuss general approaches with others on individual assignments, but </a:t>
            </a:r>
            <a:r>
              <a:rPr lang="en-US" u="sng" dirty="0" smtClean="0"/>
              <a:t>you may </a:t>
            </a:r>
            <a:r>
              <a:rPr lang="en-US" u="sng" dirty="0"/>
              <a:t>not copy code or other work</a:t>
            </a:r>
            <a:r>
              <a:rPr lang="en-US" dirty="0"/>
              <a:t> and must indicate on your turned-in assignment who you worked with. </a:t>
            </a:r>
            <a:endParaRPr lang="en-US" dirty="0" smtClean="0"/>
          </a:p>
          <a:p>
            <a:r>
              <a:rPr lang="en-US" u="sng" dirty="0" smtClean="0"/>
              <a:t>Any</a:t>
            </a:r>
            <a:r>
              <a:rPr lang="en-US" dirty="0" smtClean="0"/>
              <a:t> </a:t>
            </a:r>
            <a:r>
              <a:rPr lang="en-US" dirty="0"/>
              <a:t>excerpts from the work of others must be clearly identified as a quotation, and a proper citation </a:t>
            </a:r>
            <a:r>
              <a:rPr lang="en-US" dirty="0" smtClean="0"/>
              <a:t>provided.</a:t>
            </a:r>
          </a:p>
          <a:p>
            <a:r>
              <a:rPr lang="en-US" dirty="0" smtClean="0"/>
              <a:t>Any </a:t>
            </a:r>
            <a:r>
              <a:rPr lang="en-US" dirty="0"/>
              <a:t>violation of the School’s policy on Academic and Professional Integrity (stated in the Master’s and Doctoral Student Handbooks) will result in severe </a:t>
            </a:r>
            <a:r>
              <a:rPr lang="en-US" dirty="0" smtClean="0"/>
              <a:t>penalties, </a:t>
            </a:r>
            <a:r>
              <a:rPr lang="en-US" dirty="0"/>
              <a:t>which might range </a:t>
            </a:r>
            <a:r>
              <a:rPr lang="en-US" dirty="0" smtClean="0"/>
              <a:t>from:</a:t>
            </a:r>
          </a:p>
          <a:p>
            <a:pPr lvl="1"/>
            <a:r>
              <a:rPr lang="en-US" dirty="0" smtClean="0"/>
              <a:t>failing an assignment</a:t>
            </a:r>
          </a:p>
          <a:p>
            <a:pPr lvl="1"/>
            <a:r>
              <a:rPr lang="en-US" dirty="0" smtClean="0"/>
              <a:t>failing the course</a:t>
            </a:r>
          </a:p>
          <a:p>
            <a:pPr lvl="1"/>
            <a:r>
              <a:rPr lang="en-US" dirty="0" smtClean="0"/>
              <a:t>being </a:t>
            </a:r>
            <a:r>
              <a:rPr lang="en-US" dirty="0"/>
              <a:t>expelled from the </a:t>
            </a:r>
            <a:r>
              <a:rPr lang="en-US" dirty="0" smtClean="0"/>
              <a:t>program</a:t>
            </a:r>
          </a:p>
          <a:p>
            <a:pPr marL="457200" lvl="1" indent="0">
              <a:buNone/>
            </a:pPr>
            <a:r>
              <a:rPr lang="en-US" sz="3100" dirty="0" smtClean="0"/>
              <a:t>at discretion </a:t>
            </a:r>
            <a:r>
              <a:rPr lang="en-US" sz="3100" dirty="0"/>
              <a:t>of the </a:t>
            </a:r>
            <a:r>
              <a:rPr lang="en-US" sz="3100" dirty="0" smtClean="0"/>
              <a:t>instructor &amp; </a:t>
            </a:r>
            <a:r>
              <a:rPr lang="en-US" sz="3100" dirty="0" err="1" smtClean="0"/>
              <a:t>Assoc</a:t>
            </a:r>
            <a:r>
              <a:rPr lang="en-US" sz="3100" dirty="0" smtClean="0"/>
              <a:t> </a:t>
            </a:r>
            <a:r>
              <a:rPr lang="en-US" sz="3100" dirty="0"/>
              <a:t>Dean for Academic </a:t>
            </a:r>
            <a:r>
              <a:rPr lang="en-US" sz="3100" dirty="0" smtClean="0"/>
              <a:t>Affairs</a:t>
            </a:r>
            <a:r>
              <a:rPr lang="en-US" sz="3100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25AA-EFB0-8446-AF29-0729084FB4C1}" type="datetime1">
              <a:rPr lang="en-US" smtClean="0"/>
              <a:t>9/4/17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9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Short version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code and writing must be your creation, and yours </a:t>
            </a:r>
            <a:r>
              <a:rPr lang="en-US" dirty="0" smtClean="0"/>
              <a:t>alone</a:t>
            </a:r>
          </a:p>
          <a:p>
            <a:r>
              <a:rPr lang="en-US" dirty="0" smtClean="0"/>
              <a:t>Discuss high-level approaches with classmates</a:t>
            </a:r>
          </a:p>
          <a:p>
            <a:r>
              <a:rPr lang="en-US" u="sng" dirty="0" smtClean="0"/>
              <a:t>But</a:t>
            </a:r>
            <a:r>
              <a:rPr lang="en-US" dirty="0" smtClean="0"/>
              <a:t>: do the programming on your own.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A824-04EB-2A49-ABB4-E7E56241BB62}" type="datetime1">
              <a:rPr lang="en-US" smtClean="0"/>
              <a:t>9/4/17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16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 (65-85 min)</a:t>
            </a:r>
          </a:p>
          <a:p>
            <a:r>
              <a:rPr lang="en-US" dirty="0" smtClean="0"/>
              <a:t>10 min break</a:t>
            </a:r>
          </a:p>
          <a:p>
            <a:r>
              <a:rPr lang="en-US" dirty="0" smtClean="0"/>
              <a:t>Lab (75 min)</a:t>
            </a:r>
          </a:p>
          <a:p>
            <a:pPr lvl="1"/>
            <a:r>
              <a:rPr lang="en-US" dirty="0" smtClean="0"/>
              <a:t>Goal: start applying what was covered in lecture</a:t>
            </a:r>
          </a:p>
          <a:p>
            <a:pPr lvl="1"/>
            <a:r>
              <a:rPr lang="en-US" dirty="0" err="1" smtClean="0"/>
              <a:t>Deahan</a:t>
            </a:r>
            <a:r>
              <a:rPr lang="en-US" dirty="0" smtClean="0"/>
              <a:t> and I will be available to help you</a:t>
            </a:r>
          </a:p>
          <a:p>
            <a:r>
              <a:rPr lang="en-US" dirty="0" smtClean="0"/>
              <a:t>Lecture/lab ratio may vary depending on topic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B7B6-259B-8347-AF85-0F86CA69F9E4}" type="datetime1">
              <a:rPr lang="en-US" smtClean="0"/>
              <a:t>9/4/17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29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145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Give me your names so I can add you to canvas</a:t>
            </a:r>
          </a:p>
          <a:p>
            <a:r>
              <a:rPr lang="en-US" dirty="0"/>
              <a:t>Keep on showing up </a:t>
            </a:r>
            <a:r>
              <a:rPr lang="en-US" dirty="0" smtClean="0"/>
              <a:t>– those who attend will be prioritized in the wait list</a:t>
            </a:r>
          </a:p>
          <a:p>
            <a:r>
              <a:rPr lang="en-US" dirty="0" smtClean="0"/>
              <a:t>You need to work on </a:t>
            </a:r>
            <a:r>
              <a:rPr lang="en-US" dirty="0" err="1" smtClean="0"/>
              <a:t>homeworks</a:t>
            </a:r>
            <a:r>
              <a:rPr lang="en-US" dirty="0" smtClean="0"/>
              <a:t> and labs and will have the same deadline as others – those who do the assignments will be prioritized in the wait list</a:t>
            </a:r>
          </a:p>
          <a:p>
            <a:r>
              <a:rPr lang="en-US" dirty="0" smtClean="0"/>
              <a:t>There will be no make-up assignments.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1F1B-26C1-584B-9891-C4E89C9F0CC1}" type="datetime1">
              <a:rPr lang="en-US" smtClean="0"/>
              <a:t>9/4/17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3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Instructor contact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Instructor:</a:t>
            </a:r>
            <a:r>
              <a:rPr lang="en-US" sz="2400" dirty="0"/>
              <a:t> </a:t>
            </a:r>
            <a:r>
              <a:rPr lang="en-US" sz="2400" dirty="0" smtClean="0"/>
              <a:t>Ceren Budak</a:t>
            </a:r>
          </a:p>
          <a:p>
            <a:r>
              <a:rPr lang="en-US" sz="2400" dirty="0" smtClean="0"/>
              <a:t>Email: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  <a:hlinkClick r:id="rId3"/>
              </a:rPr>
              <a:t>cbudak@umich.edu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Office </a:t>
            </a:r>
            <a:r>
              <a:rPr lang="en-US" sz="2400" dirty="0" smtClean="0"/>
              <a:t>hours:  Wednesday </a:t>
            </a:r>
            <a:r>
              <a:rPr lang="en-US" sz="2400" dirty="0" smtClean="0"/>
              <a:t>9:30-11:30am 3336 NQ</a:t>
            </a:r>
            <a:endParaRPr lang="en-US" sz="2400" dirty="0" smtClean="0"/>
          </a:p>
          <a:p>
            <a:r>
              <a:rPr lang="en-US" sz="2500" dirty="0" smtClean="0"/>
              <a:t>GSI: </a:t>
            </a:r>
            <a:r>
              <a:rPr lang="en-US" sz="2500" dirty="0" err="1" smtClean="0"/>
              <a:t>Deahan</a:t>
            </a:r>
            <a:r>
              <a:rPr lang="en-US" sz="2500" dirty="0" smtClean="0"/>
              <a:t> Yu (</a:t>
            </a:r>
            <a:r>
              <a:rPr lang="en-US" sz="2500" dirty="0" smtClean="0">
                <a:hlinkClick r:id="rId4"/>
              </a:rPr>
              <a:t>deahanyu@umich.edu</a:t>
            </a:r>
            <a:r>
              <a:rPr lang="en-US" sz="2500" dirty="0" smtClean="0"/>
              <a:t>) - Office hours: Mondays 4-6pm (NQ1277), Fridays 1-2pm (NQ1270</a:t>
            </a:r>
            <a:r>
              <a:rPr lang="en-US" sz="2500" dirty="0" smtClean="0"/>
              <a:t>)</a:t>
            </a:r>
          </a:p>
          <a:p>
            <a:r>
              <a:rPr lang="en-US" sz="2500" dirty="0" smtClean="0"/>
              <a:t>Instructional Aide: </a:t>
            </a:r>
            <a:r>
              <a:rPr lang="en-US" sz="2500" dirty="0" err="1" smtClean="0"/>
              <a:t>Yize</a:t>
            </a:r>
            <a:r>
              <a:rPr lang="en-US" sz="2500" dirty="0" smtClean="0"/>
              <a:t> </a:t>
            </a:r>
            <a:r>
              <a:rPr lang="en-US" sz="2500" dirty="0" err="1" smtClean="0"/>
              <a:t>Zang</a:t>
            </a:r>
            <a:r>
              <a:rPr lang="en-US" sz="2500" dirty="0" smtClean="0"/>
              <a:t> (</a:t>
            </a:r>
            <a:r>
              <a:rPr lang="en-US" sz="2500" dirty="0" smtClean="0">
                <a:hlinkClick r:id="rId5"/>
              </a:rPr>
              <a:t>yizezang@umich.edu</a:t>
            </a:r>
            <a:r>
              <a:rPr lang="en-US" sz="2500" dirty="0"/>
              <a:t>)</a:t>
            </a:r>
            <a:r>
              <a:rPr lang="en-US" sz="2500" dirty="0" smtClean="0"/>
              <a:t> – Office hours: Thursdays 2-4pm NQ1277</a:t>
            </a:r>
            <a:endParaRPr lang="en-US" sz="2500" dirty="0" smtClean="0"/>
          </a:p>
          <a:p>
            <a:pPr marL="0" indent="0" algn="ctr">
              <a:buNone/>
            </a:pPr>
            <a:endParaRPr lang="en-US" sz="2600" b="1" dirty="0" smtClean="0"/>
          </a:p>
          <a:p>
            <a:r>
              <a:rPr lang="en-US" sz="2600" b="1" dirty="0"/>
              <a:t>Questions?</a:t>
            </a:r>
          </a:p>
          <a:p>
            <a:r>
              <a:rPr lang="en-US" sz="2600" dirty="0" smtClean="0"/>
              <a:t>For (personal) questions about course materials, assignments, or anything else related to the course, come </a:t>
            </a:r>
            <a:r>
              <a:rPr lang="en-US" sz="2600" dirty="0"/>
              <a:t>talk to me </a:t>
            </a:r>
            <a:r>
              <a:rPr lang="en-US" sz="2600" dirty="0" smtClean="0"/>
              <a:t>during my </a:t>
            </a:r>
            <a:r>
              <a:rPr lang="en-US" sz="2600" dirty="0"/>
              <a:t>office </a:t>
            </a:r>
            <a:r>
              <a:rPr lang="en-US" sz="2600" dirty="0" smtClean="0"/>
              <a:t>hours.  You can also </a:t>
            </a:r>
            <a:r>
              <a:rPr lang="en-US" sz="2600" dirty="0"/>
              <a:t>s</a:t>
            </a:r>
            <a:r>
              <a:rPr lang="en-US" sz="2600" dirty="0" smtClean="0"/>
              <a:t>end </a:t>
            </a:r>
            <a:r>
              <a:rPr lang="en-US" sz="2600" dirty="0"/>
              <a:t>email.  Please </a:t>
            </a:r>
            <a:r>
              <a:rPr lang="en-US" sz="2600" u="sng" dirty="0"/>
              <a:t>include </a:t>
            </a:r>
            <a:r>
              <a:rPr lang="en-US" sz="2600" u="sng" dirty="0" smtClean="0"/>
              <a:t>618 </a:t>
            </a:r>
            <a:r>
              <a:rPr lang="en-US" sz="2600" u="sng" dirty="0"/>
              <a:t>in subject </a:t>
            </a:r>
            <a:r>
              <a:rPr lang="en-US" sz="2600" u="sng" dirty="0" smtClean="0"/>
              <a:t>line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For technical help with assignments or lecture material, </a:t>
            </a:r>
            <a:r>
              <a:rPr lang="en-US" sz="2600" dirty="0" err="1" smtClean="0"/>
              <a:t>Deahan</a:t>
            </a:r>
            <a:r>
              <a:rPr lang="en-US" sz="2600" dirty="0" smtClean="0"/>
              <a:t> </a:t>
            </a:r>
            <a:r>
              <a:rPr lang="en-US" sz="2600" dirty="0" smtClean="0"/>
              <a:t>and </a:t>
            </a:r>
            <a:r>
              <a:rPr lang="en-US" sz="2600" dirty="0" err="1" smtClean="0"/>
              <a:t>Yize</a:t>
            </a:r>
            <a:r>
              <a:rPr lang="en-US" sz="2600" dirty="0" smtClean="0"/>
              <a:t> are</a:t>
            </a:r>
            <a:r>
              <a:rPr lang="en-US" sz="2600" dirty="0" smtClean="0"/>
              <a:t> </a:t>
            </a:r>
            <a:r>
              <a:rPr lang="en-US" sz="2600" dirty="0" smtClean="0"/>
              <a:t>also available during </a:t>
            </a:r>
            <a:r>
              <a:rPr lang="en-US" sz="2600" dirty="0" smtClean="0"/>
              <a:t>their office </a:t>
            </a:r>
            <a:r>
              <a:rPr lang="en-US" sz="2600" dirty="0" smtClean="0"/>
              <a:t>hours.</a:t>
            </a:r>
          </a:p>
          <a:p>
            <a:r>
              <a:rPr lang="en-US" sz="2600" dirty="0" smtClean="0"/>
              <a:t>For general questions about assignments or other questions that your classmates would benefit from, use the discussion forum.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7CF51-289B-A343-BBCB-E5A28939CF49}" type="datetime1">
              <a:rPr lang="en-US" smtClean="0"/>
              <a:t>9/4/17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07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fast is information being created every minute?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06637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How many queries does Google process?</a:t>
            </a:r>
          </a:p>
          <a:p>
            <a:pPr marL="0" indent="0" algn="ctr">
              <a:buNone/>
            </a:pPr>
            <a:r>
              <a:rPr lang="en-US" dirty="0" smtClean="0"/>
              <a:t>How many tweets?</a:t>
            </a:r>
          </a:p>
          <a:p>
            <a:pPr marL="0" indent="0" algn="ctr">
              <a:buNone/>
            </a:pPr>
            <a:r>
              <a:rPr lang="en-US" dirty="0" smtClean="0"/>
              <a:t>How many Facebook updates?</a:t>
            </a:r>
          </a:p>
          <a:p>
            <a:pPr marL="0" indent="0" algn="ctr">
              <a:buNone/>
            </a:pPr>
            <a:r>
              <a:rPr lang="en-US" dirty="0" smtClean="0"/>
              <a:t>How many new hours of YouTube video?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909B-0FEA-1245-9B52-46F26C234A42}" type="datetime1">
              <a:rPr lang="en-US" smtClean="0"/>
              <a:t>9/4/17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82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fast is information being created every minute?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2BD-05D5-BF46-90B4-4A1F9100AABB}" type="datetime1">
              <a:rPr lang="en-US" smtClean="0"/>
              <a:t>9/4/17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http://rack.1.mshcdn.com/media/ZgkyMDEyLzA2LzIyLzA2XzU0XzE0XzYzM19maWxlCnAJdGh1bWIJMTIwMHg5NjAwPg/1c7d4fe7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2" b="18863"/>
          <a:stretch/>
        </p:blipFill>
        <p:spPr bwMode="auto">
          <a:xfrm>
            <a:off x="591326" y="1600200"/>
            <a:ext cx="3812043" cy="426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98129" y="6133178"/>
            <a:ext cx="4863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hlinkClick r:id="rId3"/>
              </a:rPr>
              <a:t>Sources: http</a:t>
            </a:r>
            <a:r>
              <a:rPr lang="en-US" sz="1000" dirty="0">
                <a:hlinkClick r:id="rId3"/>
              </a:rPr>
              <a:t>://www.domo.com/blog/2012/06/how-much-data-is-created-every-minute</a:t>
            </a:r>
            <a:r>
              <a:rPr lang="en-US" sz="1000" dirty="0" smtClean="0">
                <a:hlinkClick r:id="rId3"/>
              </a:rPr>
              <a:t>/</a:t>
            </a:r>
            <a:endParaRPr lang="en-US" sz="1000" dirty="0" smtClean="0"/>
          </a:p>
          <a:p>
            <a:r>
              <a:rPr lang="en-US" sz="1000" dirty="0" smtClean="0"/>
              <a:t>	</a:t>
            </a:r>
            <a:r>
              <a:rPr lang="en-US" sz="1000" dirty="0" smtClean="0">
                <a:hlinkClick r:id="rId4"/>
              </a:rPr>
              <a:t>http</a:t>
            </a:r>
            <a:r>
              <a:rPr lang="en-US" sz="1000" dirty="0">
                <a:hlinkClick r:id="rId4"/>
              </a:rPr>
              <a:t>://www.domo.com/blog/2014/04/data-never-sleeps-2-0</a:t>
            </a:r>
            <a:r>
              <a:rPr lang="en-US" sz="1000" dirty="0" smtClean="0">
                <a:hlinkClick r:id="rId4"/>
              </a:rPr>
              <a:t>/</a:t>
            </a:r>
            <a:endParaRPr lang="en-US" sz="1000" dirty="0" smtClean="0"/>
          </a:p>
          <a:p>
            <a:endParaRPr lang="en-US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170975" y="581493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4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fast is information being created </a:t>
            </a:r>
            <a:r>
              <a:rPr lang="en-US" u="sng" dirty="0" smtClean="0"/>
              <a:t>every minute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0FC9-1510-2647-9648-222DC863F6CD}" type="datetime1">
              <a:rPr lang="en-US" smtClean="0"/>
              <a:t>9/4/17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http://rack.1.mshcdn.com/media/ZgkyMDEyLzA2LzIyLzA2XzU0XzE0XzYzM19maWxlCnAJdGh1bWIJMTIwMHg5NjAwPg/1c7d4fe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2" b="18863"/>
          <a:stretch/>
        </p:blipFill>
        <p:spPr bwMode="auto">
          <a:xfrm>
            <a:off x="591326" y="1600200"/>
            <a:ext cx="3812043" cy="426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98129" y="6133178"/>
            <a:ext cx="4863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hlinkClick r:id="rId4"/>
              </a:rPr>
              <a:t>Sources: http</a:t>
            </a:r>
            <a:r>
              <a:rPr lang="en-US" sz="1000" dirty="0">
                <a:hlinkClick r:id="rId4"/>
              </a:rPr>
              <a:t>://www.domo.com/blog/2012/06/how-much-data-is-created-every-minute</a:t>
            </a:r>
            <a:r>
              <a:rPr lang="en-US" sz="1000" dirty="0" smtClean="0">
                <a:hlinkClick r:id="rId4"/>
              </a:rPr>
              <a:t>/</a:t>
            </a:r>
            <a:endParaRPr lang="en-US" sz="1000" dirty="0" smtClean="0"/>
          </a:p>
          <a:p>
            <a:r>
              <a:rPr lang="en-US" sz="1000" dirty="0" smtClean="0"/>
              <a:t>	</a:t>
            </a:r>
            <a:r>
              <a:rPr lang="en-US" sz="1000" dirty="0" smtClean="0">
                <a:hlinkClick r:id="rId5"/>
              </a:rPr>
              <a:t>http</a:t>
            </a:r>
            <a:r>
              <a:rPr lang="en-US" sz="1000" dirty="0">
                <a:hlinkClick r:id="rId5"/>
              </a:rPr>
              <a:t>://www.domo.com/blog/2014/04/data-never-sleeps-2-0</a:t>
            </a:r>
            <a:r>
              <a:rPr lang="en-US" sz="1000" dirty="0" smtClean="0">
                <a:hlinkClick r:id="rId5"/>
              </a:rPr>
              <a:t>/</a:t>
            </a:r>
            <a:endParaRPr lang="en-US" sz="1000" dirty="0" smtClean="0"/>
          </a:p>
          <a:p>
            <a:endParaRPr lang="en-US" sz="1000" dirty="0" smtClean="0"/>
          </a:p>
        </p:txBody>
      </p:sp>
      <p:pic>
        <p:nvPicPr>
          <p:cNvPr id="1028" name="Picture 4" descr="DataNeverSleeps_2.0_v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16" b="18980"/>
          <a:stretch/>
        </p:blipFill>
        <p:spPr bwMode="auto">
          <a:xfrm>
            <a:off x="4600754" y="1600199"/>
            <a:ext cx="3857445" cy="431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70975" y="581493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27655" y="58373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128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fast is information being created </a:t>
            </a:r>
            <a:r>
              <a:rPr lang="en-US" u="sng" dirty="0" smtClean="0"/>
              <a:t>every minute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0FC9-1510-2647-9648-222DC863F6CD}" type="datetime1">
              <a:rPr lang="en-US" smtClean="0"/>
              <a:t>9/4/17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8129" y="6133178"/>
            <a:ext cx="38783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hlinkClick r:id="rId3"/>
              </a:rPr>
              <a:t>Sources: </a:t>
            </a:r>
            <a:r>
              <a:rPr lang="en-US" sz="1000" dirty="0" smtClean="0">
                <a:hlinkClick r:id="rId4"/>
              </a:rPr>
              <a:t>http</a:t>
            </a:r>
            <a:r>
              <a:rPr lang="en-US" sz="1000" dirty="0">
                <a:hlinkClick r:id="rId4"/>
              </a:rPr>
              <a:t>://www.domo.com/blog/2014/04/data-never-sleeps-2-0</a:t>
            </a:r>
            <a:r>
              <a:rPr lang="en-US" sz="1000" dirty="0" smtClean="0">
                <a:hlinkClick r:id="rId4"/>
              </a:rPr>
              <a:t>/</a:t>
            </a:r>
            <a:endParaRPr lang="en-US" sz="1000" dirty="0" smtClean="0"/>
          </a:p>
          <a:p>
            <a:r>
              <a:rPr lang="en-US" sz="1000" dirty="0">
                <a:hlinkClick r:id="rId5"/>
              </a:rPr>
              <a:t>https://www.domo.com/blog/data-never-sleeps-4-0</a:t>
            </a:r>
            <a:r>
              <a:rPr lang="en-US" sz="1000" dirty="0" smtClean="0">
                <a:hlinkClick r:id="rId5"/>
              </a:rPr>
              <a:t>/</a:t>
            </a:r>
            <a:r>
              <a:rPr lang="en-US" sz="1000" dirty="0" smtClean="0"/>
              <a:t> </a:t>
            </a:r>
          </a:p>
          <a:p>
            <a:endParaRPr lang="en-US" sz="1000" dirty="0" smtClean="0"/>
          </a:p>
        </p:txBody>
      </p:sp>
      <p:pic>
        <p:nvPicPr>
          <p:cNvPr id="1028" name="Picture 4" descr="DataNeverSleeps_2.0_v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16" b="18980"/>
          <a:stretch/>
        </p:blipFill>
        <p:spPr bwMode="auto">
          <a:xfrm>
            <a:off x="533400" y="1600200"/>
            <a:ext cx="3857445" cy="431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70975" y="5814931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27655" y="5837351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2016</a:t>
            </a:r>
            <a:endParaRPr lang="en-US" dirty="0"/>
          </a:p>
        </p:txBody>
      </p:sp>
      <p:pic>
        <p:nvPicPr>
          <p:cNvPr id="14" name="Picture 13" descr="domoClean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00200"/>
            <a:ext cx="4188902" cy="4267200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1524000" y="1447800"/>
            <a:ext cx="1066800" cy="1676400"/>
          </a:xfrm>
          <a:prstGeom prst="round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343400" y="2590800"/>
            <a:ext cx="1676400" cy="1066800"/>
          </a:xfrm>
          <a:prstGeom prst="round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54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much new information is produced in the world every 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sz="4000" dirty="0"/>
          </a:p>
          <a:p>
            <a:r>
              <a:rPr lang="en-US" sz="4000" dirty="0" smtClean="0"/>
              <a:t>Web </a:t>
            </a:r>
            <a:r>
              <a:rPr lang="en-US" sz="4000" dirty="0"/>
              <a:t>pages, </a:t>
            </a:r>
            <a:r>
              <a:rPr lang="en-US" sz="4000" dirty="0" smtClean="0"/>
              <a:t>photos, instant messages, phone calls, search </a:t>
            </a:r>
            <a:r>
              <a:rPr lang="en-US" sz="4000" dirty="0"/>
              <a:t>logs, sensor signals, social media, GPS location data, genomics, </a:t>
            </a:r>
            <a:r>
              <a:rPr lang="en-US" sz="4000" dirty="0" smtClean="0"/>
              <a:t>surveillance video,…</a:t>
            </a:r>
          </a:p>
          <a:p>
            <a:r>
              <a:rPr lang="en-US" sz="4000" dirty="0" smtClean="0"/>
              <a:t>What’s the total volume of global information production from all sources?</a:t>
            </a:r>
          </a:p>
          <a:p>
            <a:pPr lvl="1"/>
            <a:r>
              <a:rPr lang="en-US" sz="3600" dirty="0"/>
              <a:t>1</a:t>
            </a:r>
            <a:r>
              <a:rPr lang="en-US" sz="3600" dirty="0" smtClean="0"/>
              <a:t> </a:t>
            </a:r>
            <a:r>
              <a:rPr lang="en-US" sz="3600" dirty="0" err="1" smtClean="0"/>
              <a:t>exabyte</a:t>
            </a:r>
            <a:r>
              <a:rPr lang="en-US" sz="3600" dirty="0" smtClean="0"/>
              <a:t> = 1 quintillion bytes = 1</a:t>
            </a:r>
            <a:r>
              <a:rPr lang="en-US" sz="3400" dirty="0" smtClean="0"/>
              <a:t>,000,000,000,000,000,000 (18 zeros)</a:t>
            </a:r>
          </a:p>
          <a:p>
            <a:pPr lvl="1"/>
            <a:r>
              <a:rPr lang="en-US" sz="3400" dirty="0" smtClean="0"/>
              <a:t>2002: 23 </a:t>
            </a:r>
            <a:r>
              <a:rPr lang="en-US" sz="3400" dirty="0" err="1" smtClean="0"/>
              <a:t>exabytes</a:t>
            </a:r>
            <a:r>
              <a:rPr lang="en-US" sz="3400" dirty="0" smtClean="0"/>
              <a:t> </a:t>
            </a:r>
            <a:r>
              <a:rPr lang="en-US" sz="3400" b="1" dirty="0" smtClean="0"/>
              <a:t>in a year</a:t>
            </a:r>
            <a:r>
              <a:rPr lang="en-US" sz="3400" dirty="0" smtClean="0"/>
              <a:t>.   2010: 23 </a:t>
            </a:r>
            <a:r>
              <a:rPr lang="en-US" sz="3400" dirty="0" err="1" smtClean="0"/>
              <a:t>exabytes</a:t>
            </a:r>
            <a:r>
              <a:rPr lang="en-US" sz="3400" dirty="0" smtClean="0"/>
              <a:t> </a:t>
            </a:r>
            <a:r>
              <a:rPr lang="en-US" sz="3400" b="1" dirty="0" smtClean="0"/>
              <a:t>in a week</a:t>
            </a:r>
            <a:r>
              <a:rPr lang="en-US" sz="3400" dirty="0" smtClean="0"/>
              <a:t>.</a:t>
            </a:r>
          </a:p>
          <a:p>
            <a:r>
              <a:rPr lang="en-US" sz="4000" dirty="0" smtClean="0"/>
              <a:t>The </a:t>
            </a:r>
            <a:r>
              <a:rPr lang="en-US" sz="4000" dirty="0"/>
              <a:t>data surge just keeps rising, doubling in volume every two years. 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300" dirty="0" smtClean="0"/>
              <a:t>Sources:  </a:t>
            </a:r>
            <a:r>
              <a:rPr lang="en-US" sz="2300" dirty="0" smtClean="0">
                <a:hlinkClick r:id="rId3"/>
              </a:rPr>
              <a:t>http</a:t>
            </a:r>
            <a:r>
              <a:rPr lang="en-US" sz="2300" dirty="0">
                <a:hlinkClick r:id="rId3"/>
              </a:rPr>
              <a:t>://bits.blogs.nytimes.com/2013/06/19/sizing-up-big-data-broadening-beyond-the-internet</a:t>
            </a:r>
            <a:r>
              <a:rPr lang="en-US" sz="2300" dirty="0" smtClean="0">
                <a:hlinkClick r:id="rId3"/>
              </a:rPr>
              <a:t>/</a:t>
            </a:r>
            <a:endParaRPr lang="en-US" sz="2300" dirty="0" smtClean="0"/>
          </a:p>
          <a:p>
            <a:pPr marL="0" indent="0" algn="ctr">
              <a:buNone/>
            </a:pPr>
            <a:r>
              <a:rPr lang="en-US" sz="2300" dirty="0">
                <a:hlinkClick r:id="rId4"/>
              </a:rPr>
              <a:t>http://</a:t>
            </a:r>
            <a:r>
              <a:rPr lang="en-US" sz="2300" dirty="0" smtClean="0">
                <a:hlinkClick r:id="rId4"/>
              </a:rPr>
              <a:t>www.emc.com/collateral/analyst-reports/idc-digital-universe-are-you-ready.pdf</a:t>
            </a:r>
            <a:endParaRPr lang="en-US" sz="2300" dirty="0" smtClean="0"/>
          </a:p>
          <a:p>
            <a:pPr marL="0" indent="0" algn="ctr">
              <a:buNone/>
            </a:pPr>
            <a:r>
              <a:rPr lang="en-US" sz="2300" dirty="0">
                <a:hlinkClick r:id="rId5"/>
              </a:rPr>
              <a:t>http://blog.rjmetrics.com/2011/02/07</a:t>
            </a:r>
            <a:r>
              <a:rPr lang="en-US" sz="2300" dirty="0" smtClean="0">
                <a:hlinkClick r:id="rId5"/>
              </a:rPr>
              <a:t>/</a:t>
            </a:r>
            <a:endParaRPr lang="en-US" sz="2300" dirty="0" smtClean="0"/>
          </a:p>
          <a:p>
            <a:pPr marL="0" indent="0" algn="ctr">
              <a:buNone/>
            </a:pPr>
            <a:r>
              <a:rPr lang="en-US" sz="2300" dirty="0">
                <a:hlinkClick r:id="rId6"/>
              </a:rPr>
              <a:t>http://www2.sims.berkeley.edu/research/projects/how-much-info-2003</a:t>
            </a:r>
            <a:r>
              <a:rPr lang="en-US" sz="2300" dirty="0" smtClean="0">
                <a:hlinkClick r:id="rId6"/>
              </a:rPr>
              <a:t>/</a:t>
            </a:r>
            <a:endParaRPr lang="en-US" sz="2300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C59A-9AF1-0B49-835A-A1A46A383281}" type="datetime1">
              <a:rPr lang="en-US" smtClean="0"/>
              <a:t>9/4/17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33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16,459=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526190"/>
            <a:ext cx="6477000" cy="817671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Number of different Web services listed at programmableweb.com, Dec 2016  (Winter 2014: 10,760)</a:t>
            </a:r>
            <a:endParaRPr lang="en-US" sz="2800" dirty="0" smtClean="0">
              <a:hlinkClick r:id="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984C-D004-D348-83EE-8892C3A71710}" type="datetime1">
              <a:rPr lang="en-US" smtClean="0"/>
              <a:t>9/4/17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0" t="33103" r="38750" b="28827"/>
          <a:stretch/>
        </p:blipFill>
        <p:spPr bwMode="auto">
          <a:xfrm>
            <a:off x="4515887" y="1547513"/>
            <a:ext cx="3354747" cy="20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57400" y="5796564"/>
            <a:ext cx="53422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www.programmableweb.com/apis/directory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(*Not all these API services are still active, but still impressive)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24583" t="11214" r="41667"/>
          <a:stretch/>
        </p:blipFill>
        <p:spPr>
          <a:xfrm>
            <a:off x="838200" y="1334098"/>
            <a:ext cx="3063240" cy="436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99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Why/How Data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/>
              <a:t>Sheer volume and growth of data is impressive… </a:t>
            </a:r>
          </a:p>
          <a:p>
            <a:pPr lvl="1"/>
            <a:r>
              <a:rPr lang="en-US" sz="3600" dirty="0"/>
              <a:t>But clever software to make sense of all that data is critical</a:t>
            </a:r>
          </a:p>
          <a:p>
            <a:pPr lvl="1"/>
            <a:r>
              <a:rPr lang="en-US" sz="3500" dirty="0"/>
              <a:t>And clever people to use the software even more critical</a:t>
            </a:r>
          </a:p>
          <a:p>
            <a:pPr lvl="1"/>
            <a:r>
              <a:rPr lang="en-US" sz="3500" dirty="0"/>
              <a:t>40,000 - 190,000 more workers with “deep analytical” expertise needed in U.S. (McKinsey</a:t>
            </a:r>
            <a:r>
              <a:rPr lang="en-US" sz="3500" dirty="0" smtClean="0"/>
              <a:t>)</a:t>
            </a:r>
          </a:p>
          <a:p>
            <a:pPr marL="457200" lvl="1" indent="0">
              <a:buNone/>
            </a:pPr>
            <a:endParaRPr lang="en-US" sz="3500" dirty="0" smtClean="0"/>
          </a:p>
          <a:p>
            <a:r>
              <a:rPr lang="en-US" sz="4000" dirty="0"/>
              <a:t>Data manipulation and analysis is becoming central to managing </a:t>
            </a:r>
            <a:r>
              <a:rPr lang="en-US" sz="4000" dirty="0" smtClean="0"/>
              <a:t>organizations</a:t>
            </a:r>
          </a:p>
          <a:p>
            <a:pPr lvl="1"/>
            <a:r>
              <a:rPr lang="en-US" sz="3100" dirty="0"/>
              <a:t>Data-driven insights are fueling a shift </a:t>
            </a:r>
            <a:r>
              <a:rPr lang="en-US" sz="3100" dirty="0" smtClean="0"/>
              <a:t>in decision making: Away </a:t>
            </a:r>
            <a:r>
              <a:rPr lang="en-US" sz="3100" dirty="0"/>
              <a:t>from standard experience and intuition, or relying on a single source or piece of information</a:t>
            </a:r>
          </a:p>
          <a:p>
            <a:pPr lvl="1"/>
            <a:r>
              <a:rPr lang="en-US" sz="3100" dirty="0"/>
              <a:t>“You can’t manage what you can’t measure” </a:t>
            </a:r>
            <a:r>
              <a:rPr lang="en-US" sz="3100" i="1" dirty="0" smtClean="0"/>
              <a:t>Erik </a:t>
            </a:r>
            <a:r>
              <a:rPr lang="en-US" sz="3100" i="1" dirty="0" err="1"/>
              <a:t>Brynjolfsson</a:t>
            </a:r>
            <a:r>
              <a:rPr lang="en-US" sz="3100" i="1" dirty="0"/>
              <a:t>. Director of MIT Center for Digital Business</a:t>
            </a:r>
          </a:p>
          <a:p>
            <a:endParaRPr lang="en-US" sz="39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1F1B-26C1-584B-9891-C4E89C9F0CC1}" type="datetime1">
              <a:rPr lang="en-US" smtClean="0"/>
              <a:t>9/4/17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24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10835</TotalTime>
  <Words>1931</Words>
  <Application>Microsoft Macintosh PowerPoint</Application>
  <PresentationFormat>On-screen Show (4:3)</PresentationFormat>
  <Paragraphs>283</Paragraphs>
  <Slides>28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Week 1: Welcome to SI 618: Data Manipulation and Analysis</vt:lpstr>
      <vt:lpstr>About your instructor</vt:lpstr>
      <vt:lpstr>How fast is information being created every minute?</vt:lpstr>
      <vt:lpstr>How fast is information being created every minute?</vt:lpstr>
      <vt:lpstr>How fast is information being created every minute?</vt:lpstr>
      <vt:lpstr>How fast is information being created every minute?</vt:lpstr>
      <vt:lpstr>How much new information is produced in the world every day?</vt:lpstr>
      <vt:lpstr>16,459=</vt:lpstr>
      <vt:lpstr>Why/How Data Matters</vt:lpstr>
      <vt:lpstr>In this course, we will learn… </vt:lpstr>
      <vt:lpstr>Part 1</vt:lpstr>
      <vt:lpstr>618 – Part 1: Progress thru different ‘flavors’ of data based on structure</vt:lpstr>
      <vt:lpstr>What you’ll learn in 618 – Part 1</vt:lpstr>
      <vt:lpstr>Texts</vt:lpstr>
      <vt:lpstr>Part 2</vt:lpstr>
      <vt:lpstr>What you’ll learn in 618 – Part 2</vt:lpstr>
      <vt:lpstr>Texts</vt:lpstr>
      <vt:lpstr>Prerequisites for this course</vt:lpstr>
      <vt:lpstr>Grading</vt:lpstr>
      <vt:lpstr>Lab &amp; Homework Grading</vt:lpstr>
      <vt:lpstr>Projects</vt:lpstr>
      <vt:lpstr>Online Discussions</vt:lpstr>
      <vt:lpstr>Late Policy</vt:lpstr>
      <vt:lpstr>Original work policy</vt:lpstr>
      <vt:lpstr>Short version</vt:lpstr>
      <vt:lpstr>Class Format</vt:lpstr>
      <vt:lpstr>Waiting List</vt:lpstr>
      <vt:lpstr>Instructor contact details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Kevyn Collins-Thompson</dc:creator>
  <cp:lastModifiedBy>Budak, Ceren</cp:lastModifiedBy>
  <cp:revision>387</cp:revision>
  <dcterms:created xsi:type="dcterms:W3CDTF">2013-04-27T17:32:26Z</dcterms:created>
  <dcterms:modified xsi:type="dcterms:W3CDTF">2017-09-05T01:38:31Z</dcterms:modified>
</cp:coreProperties>
</file>