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7" r:id="rId2"/>
    <p:sldId id="258" r:id="rId3"/>
    <p:sldId id="259" r:id="rId4"/>
    <p:sldId id="307" r:id="rId5"/>
    <p:sldId id="308" r:id="rId6"/>
    <p:sldId id="306" r:id="rId7"/>
    <p:sldId id="309" r:id="rId8"/>
    <p:sldId id="310" r:id="rId9"/>
    <p:sldId id="311" r:id="rId10"/>
    <p:sldId id="312" r:id="rId11"/>
    <p:sldId id="320" r:id="rId12"/>
    <p:sldId id="319" r:id="rId13"/>
    <p:sldId id="313" r:id="rId14"/>
    <p:sldId id="314" r:id="rId15"/>
    <p:sldId id="315" r:id="rId16"/>
    <p:sldId id="316" r:id="rId17"/>
    <p:sldId id="260" r:id="rId18"/>
    <p:sldId id="261" r:id="rId19"/>
    <p:sldId id="262"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317" r:id="rId46"/>
    <p:sldId id="31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0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C35AC4-87F9-9A46-8143-B212878F91F5}" type="datetimeFigureOut">
              <a:rPr lang="en-US" smtClean="0"/>
              <a:t>9/10/17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3E11C-81B6-2242-B377-8E419FFD535A}" type="slidenum">
              <a:rPr lang="en-US" smtClean="0"/>
              <a:t>‹#›</a:t>
            </a:fld>
            <a:endParaRPr lang="en-US"/>
          </a:p>
        </p:txBody>
      </p:sp>
    </p:spTree>
    <p:extLst>
      <p:ext uri="{BB962C8B-B14F-4D97-AF65-F5344CB8AC3E}">
        <p14:creationId xmlns:p14="http://schemas.microsoft.com/office/powerpoint/2010/main" val="3295230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3F020-B14C-BE4A-8273-2C940E45254B}" type="datetimeFigureOut">
              <a:rPr lang="en-US" smtClean="0"/>
              <a:t>9/10/17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66488-50DF-3847-8E49-DC1A50EAA52D}" type="slidenum">
              <a:rPr lang="en-US" smtClean="0"/>
              <a:t>‹#›</a:t>
            </a:fld>
            <a:endParaRPr lang="en-US"/>
          </a:p>
        </p:txBody>
      </p:sp>
    </p:spTree>
    <p:extLst>
      <p:ext uri="{BB962C8B-B14F-4D97-AF65-F5344CB8AC3E}">
        <p14:creationId xmlns:p14="http://schemas.microsoft.com/office/powerpoint/2010/main" val="15036700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19</a:t>
            </a:fld>
            <a:endParaRPr lang="en-US"/>
          </a:p>
        </p:txBody>
      </p:sp>
    </p:spTree>
    <p:extLst>
      <p:ext uri="{BB962C8B-B14F-4D97-AF65-F5344CB8AC3E}">
        <p14:creationId xmlns:p14="http://schemas.microsoft.com/office/powerpoint/2010/main" val="46459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Get student’s algorithm</a:t>
            </a:r>
            <a:endParaRPr lang="en-US" baseline="0" dirty="0" smtClean="0"/>
          </a:p>
          <a:p>
            <a:pPr marL="228600" indent="-228600">
              <a:buAutoNum type="arabicPeriod"/>
            </a:pPr>
            <a:r>
              <a:rPr lang="en-US" baseline="0" dirty="0" smtClean="0"/>
              <a:t>What if each document has 500 words</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20</a:t>
            </a:fld>
            <a:endParaRPr lang="en-US"/>
          </a:p>
        </p:txBody>
      </p:sp>
    </p:spTree>
    <p:extLst>
      <p:ext uri="{BB962C8B-B14F-4D97-AF65-F5344CB8AC3E}">
        <p14:creationId xmlns:p14="http://schemas.microsoft.com/office/powerpoint/2010/main" val="3863649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are you going to put results together?</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21</a:t>
            </a:fld>
            <a:endParaRPr lang="en-US"/>
          </a:p>
        </p:txBody>
      </p:sp>
    </p:spTree>
    <p:extLst>
      <p:ext uri="{BB962C8B-B14F-4D97-AF65-F5344CB8AC3E}">
        <p14:creationId xmlns:p14="http://schemas.microsoft.com/office/powerpoint/2010/main" val="1446573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22</a:t>
            </a:fld>
            <a:endParaRPr lang="en-US"/>
          </a:p>
        </p:txBody>
      </p:sp>
    </p:spTree>
    <p:extLst>
      <p:ext uri="{BB962C8B-B14F-4D97-AF65-F5344CB8AC3E}">
        <p14:creationId xmlns:p14="http://schemas.microsoft.com/office/powerpoint/2010/main" val="6110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23</a:t>
            </a:fld>
            <a:endParaRPr lang="en-US"/>
          </a:p>
        </p:txBody>
      </p:sp>
    </p:spTree>
    <p:extLst>
      <p:ext uri="{BB962C8B-B14F-4D97-AF65-F5344CB8AC3E}">
        <p14:creationId xmlns:p14="http://schemas.microsoft.com/office/powerpoint/2010/main" val="3438577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24</a:t>
            </a:fld>
            <a:endParaRPr lang="en-US"/>
          </a:p>
        </p:txBody>
      </p:sp>
    </p:spTree>
    <p:extLst>
      <p:ext uri="{BB962C8B-B14F-4D97-AF65-F5344CB8AC3E}">
        <p14:creationId xmlns:p14="http://schemas.microsoft.com/office/powerpoint/2010/main" val="412320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25</a:t>
            </a:fld>
            <a:endParaRPr lang="en-US"/>
          </a:p>
        </p:txBody>
      </p:sp>
    </p:spTree>
    <p:extLst>
      <p:ext uri="{BB962C8B-B14F-4D97-AF65-F5344CB8AC3E}">
        <p14:creationId xmlns:p14="http://schemas.microsoft.com/office/powerpoint/2010/main" val="2103626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26</a:t>
            </a:fld>
            <a:endParaRPr lang="en-US"/>
          </a:p>
        </p:txBody>
      </p:sp>
    </p:spTree>
    <p:extLst>
      <p:ext uri="{BB962C8B-B14F-4D97-AF65-F5344CB8AC3E}">
        <p14:creationId xmlns:p14="http://schemas.microsoft.com/office/powerpoint/2010/main" val="56164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27</a:t>
            </a:fld>
            <a:endParaRPr lang="en-US"/>
          </a:p>
        </p:txBody>
      </p:sp>
    </p:spTree>
    <p:extLst>
      <p:ext uri="{BB962C8B-B14F-4D97-AF65-F5344CB8AC3E}">
        <p14:creationId xmlns:p14="http://schemas.microsoft.com/office/powerpoint/2010/main" val="323439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28</a:t>
            </a:fld>
            <a:endParaRPr lang="en-US"/>
          </a:p>
        </p:txBody>
      </p:sp>
    </p:spTree>
    <p:extLst>
      <p:ext uri="{BB962C8B-B14F-4D97-AF65-F5344CB8AC3E}">
        <p14:creationId xmlns:p14="http://schemas.microsoft.com/office/powerpoint/2010/main" val="214943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a:t>
            </a:fld>
            <a:endParaRPr lang="en-US"/>
          </a:p>
        </p:txBody>
      </p:sp>
    </p:spTree>
    <p:extLst>
      <p:ext uri="{BB962C8B-B14F-4D97-AF65-F5344CB8AC3E}">
        <p14:creationId xmlns:p14="http://schemas.microsoft.com/office/powerpoint/2010/main" val="263669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29</a:t>
            </a:fld>
            <a:endParaRPr lang="en-US"/>
          </a:p>
        </p:txBody>
      </p:sp>
    </p:spTree>
    <p:extLst>
      <p:ext uri="{BB962C8B-B14F-4D97-AF65-F5344CB8AC3E}">
        <p14:creationId xmlns:p14="http://schemas.microsoft.com/office/powerpoint/2010/main" val="3302589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30</a:t>
            </a:fld>
            <a:endParaRPr lang="en-US"/>
          </a:p>
        </p:txBody>
      </p:sp>
    </p:spTree>
    <p:extLst>
      <p:ext uri="{BB962C8B-B14F-4D97-AF65-F5344CB8AC3E}">
        <p14:creationId xmlns:p14="http://schemas.microsoft.com/office/powerpoint/2010/main" val="2739684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31</a:t>
            </a:fld>
            <a:endParaRPr lang="en-US"/>
          </a:p>
        </p:txBody>
      </p:sp>
    </p:spTree>
    <p:extLst>
      <p:ext uri="{BB962C8B-B14F-4D97-AF65-F5344CB8AC3E}">
        <p14:creationId xmlns:p14="http://schemas.microsoft.com/office/powerpoint/2010/main" val="3815029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32</a:t>
            </a:fld>
            <a:endParaRPr lang="en-US"/>
          </a:p>
        </p:txBody>
      </p:sp>
    </p:spTree>
    <p:extLst>
      <p:ext uri="{BB962C8B-B14F-4D97-AF65-F5344CB8AC3E}">
        <p14:creationId xmlns:p14="http://schemas.microsoft.com/office/powerpoint/2010/main" val="1565082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33</a:t>
            </a:fld>
            <a:endParaRPr lang="en-US"/>
          </a:p>
        </p:txBody>
      </p:sp>
    </p:spTree>
    <p:extLst>
      <p:ext uri="{BB962C8B-B14F-4D97-AF65-F5344CB8AC3E}">
        <p14:creationId xmlns:p14="http://schemas.microsoft.com/office/powerpoint/2010/main" val="1035794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34</a:t>
            </a:fld>
            <a:endParaRPr lang="en-US"/>
          </a:p>
        </p:txBody>
      </p:sp>
    </p:spTree>
    <p:extLst>
      <p:ext uri="{BB962C8B-B14F-4D97-AF65-F5344CB8AC3E}">
        <p14:creationId xmlns:p14="http://schemas.microsoft.com/office/powerpoint/2010/main" val="461257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35</a:t>
            </a:fld>
            <a:endParaRPr lang="en-US"/>
          </a:p>
        </p:txBody>
      </p:sp>
    </p:spTree>
    <p:extLst>
      <p:ext uri="{BB962C8B-B14F-4D97-AF65-F5344CB8AC3E}">
        <p14:creationId xmlns:p14="http://schemas.microsoft.com/office/powerpoint/2010/main" val="854340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36</a:t>
            </a:fld>
            <a:endParaRPr lang="en-US"/>
          </a:p>
        </p:txBody>
      </p:sp>
    </p:spTree>
    <p:extLst>
      <p:ext uri="{BB962C8B-B14F-4D97-AF65-F5344CB8AC3E}">
        <p14:creationId xmlns:p14="http://schemas.microsoft.com/office/powerpoint/2010/main" val="3080974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37</a:t>
            </a:fld>
            <a:endParaRPr lang="en-US"/>
          </a:p>
        </p:txBody>
      </p:sp>
    </p:spTree>
    <p:extLst>
      <p:ext uri="{BB962C8B-B14F-4D97-AF65-F5344CB8AC3E}">
        <p14:creationId xmlns:p14="http://schemas.microsoft.com/office/powerpoint/2010/main" val="258648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38</a:t>
            </a:fld>
            <a:endParaRPr lang="en-US"/>
          </a:p>
        </p:txBody>
      </p:sp>
    </p:spTree>
    <p:extLst>
      <p:ext uri="{BB962C8B-B14F-4D97-AF65-F5344CB8AC3E}">
        <p14:creationId xmlns:p14="http://schemas.microsoft.com/office/powerpoint/2010/main" val="286115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Terabytes – 10</a:t>
            </a:r>
            <a:r>
              <a:rPr lang="en-US" baseline="30000" dirty="0" smtClean="0"/>
              <a:t>12</a:t>
            </a:r>
            <a:endParaRPr lang="en-US" dirty="0" smtClean="0"/>
          </a:p>
          <a:p>
            <a:r>
              <a:rPr lang="en-US" dirty="0" smtClean="0"/>
              <a:t>Petabytes –</a:t>
            </a:r>
            <a:r>
              <a:rPr lang="en-US" baseline="0" dirty="0" smtClean="0"/>
              <a:t> </a:t>
            </a:r>
            <a:r>
              <a:rPr lang="en-US" dirty="0" smtClean="0"/>
              <a:t>10</a:t>
            </a:r>
            <a:r>
              <a:rPr lang="en-US" baseline="30000" dirty="0" smtClean="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3</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39</a:t>
            </a:fld>
            <a:endParaRPr lang="en-US"/>
          </a:p>
        </p:txBody>
      </p:sp>
    </p:spTree>
    <p:extLst>
      <p:ext uri="{BB962C8B-B14F-4D97-AF65-F5344CB8AC3E}">
        <p14:creationId xmlns:p14="http://schemas.microsoft.com/office/powerpoint/2010/main" val="1728891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40</a:t>
            </a:fld>
            <a:endParaRPr lang="en-US"/>
          </a:p>
        </p:txBody>
      </p:sp>
    </p:spTree>
    <p:extLst>
      <p:ext uri="{BB962C8B-B14F-4D97-AF65-F5344CB8AC3E}">
        <p14:creationId xmlns:p14="http://schemas.microsoft.com/office/powerpoint/2010/main" val="1989642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If your algorithm involves computing aggregates of any sort, chances are you can use a Combiner in order to perform some kind of initial aggregation before the data hits the reducer. The MapReduce framework runs combiners intelligently in order to reduce the amount of data that has to be written to disk and </a:t>
            </a:r>
            <a:r>
              <a:rPr lang="en-US" sz="1200" kern="1200" dirty="0" err="1" smtClean="0">
                <a:solidFill>
                  <a:schemeClr val="tx1"/>
                </a:solidFill>
                <a:latin typeface="+mn-lt"/>
                <a:ea typeface="+mn-ea"/>
                <a:cs typeface="+mn-cs"/>
              </a:rPr>
              <a:t>transfered</a:t>
            </a:r>
            <a:r>
              <a:rPr lang="en-US" sz="1200" kern="1200" dirty="0" smtClean="0">
                <a:solidFill>
                  <a:schemeClr val="tx1"/>
                </a:solidFill>
                <a:latin typeface="+mn-lt"/>
                <a:ea typeface="+mn-ea"/>
                <a:cs typeface="+mn-cs"/>
              </a:rPr>
              <a:t> over the network in between the Map and Reduce stages of computation.</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41</a:t>
            </a:fld>
            <a:endParaRPr lang="en-US"/>
          </a:p>
        </p:txBody>
      </p:sp>
    </p:spTree>
    <p:extLst>
      <p:ext uri="{BB962C8B-B14F-4D97-AF65-F5344CB8AC3E}">
        <p14:creationId xmlns:p14="http://schemas.microsoft.com/office/powerpoint/2010/main" val="1938182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42</a:t>
            </a:fld>
            <a:endParaRPr lang="en-US"/>
          </a:p>
        </p:txBody>
      </p:sp>
    </p:spTree>
    <p:extLst>
      <p:ext uri="{BB962C8B-B14F-4D97-AF65-F5344CB8AC3E}">
        <p14:creationId xmlns:p14="http://schemas.microsoft.com/office/powerpoint/2010/main" val="2886244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43</a:t>
            </a:fld>
            <a:endParaRPr lang="en-US"/>
          </a:p>
        </p:txBody>
      </p:sp>
    </p:spTree>
    <p:extLst>
      <p:ext uri="{BB962C8B-B14F-4D97-AF65-F5344CB8AC3E}">
        <p14:creationId xmlns:p14="http://schemas.microsoft.com/office/powerpoint/2010/main" val="1417765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44</a:t>
            </a:fld>
            <a:endParaRPr lang="en-US"/>
          </a:p>
        </p:txBody>
      </p:sp>
    </p:spTree>
    <p:extLst>
      <p:ext uri="{BB962C8B-B14F-4D97-AF65-F5344CB8AC3E}">
        <p14:creationId xmlns:p14="http://schemas.microsoft.com/office/powerpoint/2010/main" val="289921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Terabytes – 10</a:t>
            </a:r>
            <a:r>
              <a:rPr lang="en-US" baseline="30000" dirty="0" smtClean="0"/>
              <a:t>12</a:t>
            </a:r>
            <a:endParaRPr lang="en-US" dirty="0" smtClean="0"/>
          </a:p>
          <a:p>
            <a:r>
              <a:rPr lang="en-US" dirty="0" smtClean="0"/>
              <a:t>Petabytes –</a:t>
            </a:r>
            <a:r>
              <a:rPr lang="en-US" baseline="0" dirty="0" smtClean="0"/>
              <a:t> </a:t>
            </a:r>
            <a:r>
              <a:rPr lang="en-US" dirty="0" smtClean="0"/>
              <a:t>10</a:t>
            </a:r>
            <a:r>
              <a:rPr lang="en-US" baseline="30000" dirty="0" smtClean="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Terabytes – 10</a:t>
            </a:r>
            <a:r>
              <a:rPr lang="en-US" baseline="30000" dirty="0" smtClean="0"/>
              <a:t>12</a:t>
            </a:r>
            <a:endParaRPr lang="en-US" dirty="0" smtClean="0"/>
          </a:p>
          <a:p>
            <a:r>
              <a:rPr lang="en-US" dirty="0" smtClean="0"/>
              <a:t>Petabytes –</a:t>
            </a:r>
            <a:r>
              <a:rPr lang="en-US" baseline="0" dirty="0" smtClean="0"/>
              <a:t> </a:t>
            </a:r>
            <a:r>
              <a:rPr lang="en-US" dirty="0" smtClean="0"/>
              <a:t>10</a:t>
            </a:r>
            <a:r>
              <a:rPr lang="en-US" baseline="30000" dirty="0" smtClean="0"/>
              <a:t>15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5</a:t>
            </a:fld>
            <a:endParaRPr lang="en-US"/>
          </a:p>
        </p:txBody>
      </p:sp>
    </p:spTree>
    <p:extLst>
      <p:ext uri="{BB962C8B-B14F-4D97-AF65-F5344CB8AC3E}">
        <p14:creationId xmlns:p14="http://schemas.microsoft.com/office/powerpoint/2010/main" val="134959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p>
          <a:p>
            <a:pPr lvl="1"/>
            <a:r>
              <a:rPr lang="en-US" b="1" dirty="0" err="1" smtClean="0"/>
              <a:t>a.out</a:t>
            </a:r>
            <a:r>
              <a:rPr lang="en-US" dirty="0" smtClean="0"/>
              <a:t> is scheduled to run by the native operating system. </a:t>
            </a:r>
            <a:r>
              <a:rPr lang="en-US" b="1" dirty="0" err="1" smtClean="0"/>
              <a:t>a.out</a:t>
            </a:r>
            <a:r>
              <a:rPr lang="en-US" dirty="0" smtClean="0"/>
              <a:t> loads and acquires all of the necessary system and user resources to run. </a:t>
            </a:r>
          </a:p>
          <a:p>
            <a:pPr lvl="1"/>
            <a:r>
              <a:rPr lang="en-US" b="1" dirty="0" err="1" smtClean="0"/>
              <a:t>a.out</a:t>
            </a:r>
            <a:r>
              <a:rPr lang="en-US" dirty="0" smtClean="0"/>
              <a:t> performs some serial work, and then creates threads that can be scheduled and run by the operating system concurrently.</a:t>
            </a:r>
          </a:p>
          <a:p>
            <a:pPr lvl="1"/>
            <a:r>
              <a:rPr lang="en-US" dirty="0" smtClean="0"/>
              <a:t>Each thread has local data, but also, shares the entire resources of </a:t>
            </a:r>
            <a:r>
              <a:rPr lang="en-US" b="1" dirty="0" err="1" smtClean="0"/>
              <a:t>a.out</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a.out</a:t>
            </a:r>
            <a:r>
              <a:rPr lang="en-US" dirty="0" smtClean="0"/>
              <a:t> remains present to provide the necessary shared resources until the application has completed.</a:t>
            </a:r>
          </a:p>
          <a:p>
            <a:endParaRPr lang="en-US" dirty="0"/>
          </a:p>
        </p:txBody>
      </p:sp>
      <p:sp>
        <p:nvSpPr>
          <p:cNvPr id="4" name="Slide Number Placeholder 3"/>
          <p:cNvSpPr>
            <a:spLocks noGrp="1"/>
          </p:cNvSpPr>
          <p:nvPr>
            <p:ph type="sldNum" sz="quarter" idx="10"/>
          </p:nvPr>
        </p:nvSpPr>
        <p:spPr/>
        <p:txBody>
          <a:bodyPr/>
          <a:lstStyle/>
          <a:p>
            <a:fld id="{DCA66488-50DF-3847-8E49-DC1A50EAA52D}" type="slidenum">
              <a:rPr lang="en-US" smtClean="0"/>
              <a:t>13</a:t>
            </a:fld>
            <a:endParaRPr lang="en-US"/>
          </a:p>
        </p:txBody>
      </p:sp>
    </p:spTree>
    <p:extLst>
      <p:ext uri="{BB962C8B-B14F-4D97-AF65-F5344CB8AC3E}">
        <p14:creationId xmlns:p14="http://schemas.microsoft.com/office/powerpoint/2010/main" val="54772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p>
          <a:p>
            <a:pPr lvl="1"/>
            <a:r>
              <a:rPr lang="en-US" b="1" dirty="0" err="1" smtClean="0"/>
              <a:t>a.out</a:t>
            </a:r>
            <a:r>
              <a:rPr lang="en-US" dirty="0" smtClean="0"/>
              <a:t> is scheduled to run by the native operating system. </a:t>
            </a:r>
            <a:r>
              <a:rPr lang="en-US" b="1" dirty="0" err="1" smtClean="0"/>
              <a:t>a.out</a:t>
            </a:r>
            <a:r>
              <a:rPr lang="en-US" dirty="0" smtClean="0"/>
              <a:t> loads and acquires all of the necessary system and user resources to run. </a:t>
            </a:r>
          </a:p>
          <a:p>
            <a:pPr lvl="1"/>
            <a:r>
              <a:rPr lang="en-US" b="1" dirty="0" err="1" smtClean="0"/>
              <a:t>a.out</a:t>
            </a:r>
            <a:r>
              <a:rPr lang="en-US" dirty="0" smtClean="0"/>
              <a:t> performs some serial work, and then creates threads that can be scheduled and run by the operating system concurrently.</a:t>
            </a:r>
          </a:p>
          <a:p>
            <a:pPr lvl="1"/>
            <a:r>
              <a:rPr lang="en-US" dirty="0" smtClean="0"/>
              <a:t>Each thread has local data, but also, shares the entire resources of </a:t>
            </a:r>
            <a:r>
              <a:rPr lang="en-US" b="1" dirty="0" err="1" smtClean="0"/>
              <a:t>a.out</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a.out</a:t>
            </a:r>
            <a:r>
              <a:rPr lang="en-US" dirty="0" smtClean="0"/>
              <a:t> remains present to provide the necessary shared resources until the application has completed.</a:t>
            </a:r>
          </a:p>
          <a:p>
            <a:endParaRPr lang="en-US" dirty="0"/>
          </a:p>
        </p:txBody>
      </p:sp>
      <p:sp>
        <p:nvSpPr>
          <p:cNvPr id="4" name="Slide Number Placeholder 3"/>
          <p:cNvSpPr>
            <a:spLocks noGrp="1"/>
          </p:cNvSpPr>
          <p:nvPr>
            <p:ph type="sldNum" sz="quarter" idx="10"/>
          </p:nvPr>
        </p:nvSpPr>
        <p:spPr/>
        <p:txBody>
          <a:bodyPr/>
          <a:lstStyle/>
          <a:p>
            <a:fld id="{DCA66488-50DF-3847-8E49-DC1A50EAA52D}" type="slidenum">
              <a:rPr lang="en-US" smtClean="0"/>
              <a:t>14</a:t>
            </a:fld>
            <a:endParaRPr lang="en-US"/>
          </a:p>
        </p:txBody>
      </p:sp>
    </p:spTree>
    <p:extLst>
      <p:ext uri="{BB962C8B-B14F-4D97-AF65-F5344CB8AC3E}">
        <p14:creationId xmlns:p14="http://schemas.microsoft.com/office/powerpoint/2010/main" val="54772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17</a:t>
            </a:fld>
            <a:endParaRPr lang="en-US"/>
          </a:p>
        </p:txBody>
      </p:sp>
    </p:spTree>
    <p:extLst>
      <p:ext uri="{BB962C8B-B14F-4D97-AF65-F5344CB8AC3E}">
        <p14:creationId xmlns:p14="http://schemas.microsoft.com/office/powerpoint/2010/main" val="261055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18</a:t>
            </a:fld>
            <a:endParaRPr lang="en-US"/>
          </a:p>
        </p:txBody>
      </p:sp>
    </p:spTree>
    <p:extLst>
      <p:ext uri="{BB962C8B-B14F-4D97-AF65-F5344CB8AC3E}">
        <p14:creationId xmlns:p14="http://schemas.microsoft.com/office/powerpoint/2010/main" val="296191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428873-E128-4446-9EE7-670BC931A3CE}" type="datetime1">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03702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CA440-EFC6-4640-B6E6-049F23D95974}" type="datetime1">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0571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B5112A-7407-F34F-BC30-8051FE7AA73B}" type="datetime1">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33711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339201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27528-F285-7C42-93AA-A704ACE47EE5}" type="datetime1">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99432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E14F94-7520-B249-B895-56DEDD458E91}" type="datetime1">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13462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CDB28-4566-1F44-A077-2740A0E8D502}" type="datetime1">
              <a:rPr lang="en-US" smtClean="0"/>
              <a:t>9/10/17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214805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47591B-CC5C-764C-802C-6979DBD1280D}" type="datetime1">
              <a:rPr lang="en-US" smtClean="0"/>
              <a:t>9/10/17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30032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65528-A8E7-7145-BCC4-B2C89981D11E}" type="datetime1">
              <a:rPr lang="en-US" smtClean="0"/>
              <a:t>9/10/17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191872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305CA-DB55-724D-974D-BDDFFF7D0226}" type="datetime1">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6410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BAF00-5F18-BA41-8CBD-F7BDF64A85AE}" type="datetime1">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AF18-4338-F24B-A6C7-26677B9C738D}" type="slidenum">
              <a:rPr lang="en-US" smtClean="0"/>
              <a:t>‹#›</a:t>
            </a:fld>
            <a:endParaRPr lang="en-US"/>
          </a:p>
        </p:txBody>
      </p:sp>
    </p:spTree>
    <p:extLst>
      <p:ext uri="{BB962C8B-B14F-4D97-AF65-F5344CB8AC3E}">
        <p14:creationId xmlns:p14="http://schemas.microsoft.com/office/powerpoint/2010/main" val="3772139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1A9FD-ED2B-5940-A8B4-F8FF462D17DA}" type="datetime1">
              <a:rPr lang="en-US" smtClean="0"/>
              <a:t>9/10/17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5AF18-4338-F24B-A6C7-26677B9C738D}" type="slidenum">
              <a:rPr lang="en-US" smtClean="0"/>
              <a:t>‹#›</a:t>
            </a:fld>
            <a:endParaRPr lang="en-US"/>
          </a:p>
        </p:txBody>
      </p:sp>
    </p:spTree>
    <p:extLst>
      <p:ext uri="{BB962C8B-B14F-4D97-AF65-F5344CB8AC3E}">
        <p14:creationId xmlns:p14="http://schemas.microsoft.com/office/powerpoint/2010/main" val="381056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computing.llnl.gov/tutorials/parallel_com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 Id="rId2" Type="http://schemas.openxmlformats.org/officeDocument/2006/relationships/hyperlink" Target="http://en.wikipedia.org/wiki/SHME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www.tutorialspoint.com/python/python_multithreading.htm" TargetMode="External"/><Relationship Id="rId5" Type="http://schemas.openxmlformats.org/officeDocument/2006/relationships/hyperlink" Target="http://chriskiehl.com/article/parallelism-in-one-line/" TargetMode="External"/><Relationship Id="rId6"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hyperlink" Target="https://computing.llnl.gov/tutorials/mpi/" TargetMode="External"/><Relationship Id="rId4" Type="http://schemas.openxmlformats.org/officeDocument/2006/relationships/hyperlink" Target="https://computing.llnl.gov/tutorials/parallel_comp/" TargetMode="External"/><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graphlab.com/products/create/technology.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ncestry.com" TargetMode="External"/><Relationship Id="rId4" Type="http://schemas.openxmlformats.org/officeDocument/2006/relationships/hyperlink" Target="https://en.wikipedia.org/wiki/Hubble_Space_Telescope" TargetMode="External"/><Relationship Id="rId5" Type="http://schemas.openxmlformats.org/officeDocument/2006/relationships/hyperlink" Target="https://en.wikipedia.org/wiki/Petabyte"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computing.llnl.gov/tutorials/parallel_com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 Id="rId2" Type="http://schemas.openxmlformats.org/officeDocument/2006/relationships/hyperlink" Target="https://wiki.python.org/moin/ParallelProce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001000" cy="1470025"/>
          </a:xfrm>
        </p:spPr>
        <p:txBody>
          <a:bodyPr>
            <a:normAutofit fontScale="90000"/>
          </a:bodyPr>
          <a:lstStyle/>
          <a:p>
            <a:r>
              <a:rPr lang="en-US" dirty="0" smtClean="0"/>
              <a:t>SI 618: Week 4</a:t>
            </a:r>
            <a:br>
              <a:rPr lang="en-US" dirty="0" smtClean="0"/>
            </a:br>
            <a:r>
              <a:rPr lang="en-US" dirty="0" smtClean="0"/>
              <a:t>Large-scale distributed computation</a:t>
            </a:r>
            <a:endParaRPr lang="en-US" dirty="0"/>
          </a:p>
        </p:txBody>
      </p:sp>
      <p:sp>
        <p:nvSpPr>
          <p:cNvPr id="3" name="Subtitle 2"/>
          <p:cNvSpPr>
            <a:spLocks noGrp="1"/>
          </p:cNvSpPr>
          <p:nvPr>
            <p:ph type="subTitle" idx="1"/>
          </p:nvPr>
        </p:nvSpPr>
        <p:spPr>
          <a:xfrm>
            <a:off x="457200" y="3810000"/>
            <a:ext cx="8153400" cy="1828800"/>
          </a:xfrm>
        </p:spPr>
        <p:txBody>
          <a:bodyPr>
            <a:noAutofit/>
          </a:bodyPr>
          <a:lstStyle/>
          <a:p>
            <a:r>
              <a:rPr lang="en-US" sz="3000" dirty="0" smtClean="0"/>
              <a:t>Ceren Budak</a:t>
            </a:r>
          </a:p>
          <a:p>
            <a:endParaRPr lang="en-US" sz="2400" dirty="0"/>
          </a:p>
          <a:p>
            <a:endParaRPr lang="en-US" sz="2400" dirty="0" smtClean="0"/>
          </a:p>
          <a:p>
            <a:r>
              <a:rPr lang="en-US" sz="2400" dirty="0" smtClean="0"/>
              <a:t>Some slides courtesy of </a:t>
            </a:r>
            <a:r>
              <a:rPr lang="en-US" sz="2400" dirty="0" err="1" smtClean="0"/>
              <a:t>Kevyn</a:t>
            </a:r>
            <a:r>
              <a:rPr lang="en-US" sz="2400" dirty="0" smtClean="0"/>
              <a:t> Collins-Thompson and  </a:t>
            </a:r>
            <a:r>
              <a:rPr lang="en-US" sz="2400" dirty="0" err="1" smtClean="0"/>
              <a:t>Yuhang</a:t>
            </a:r>
            <a:r>
              <a:rPr lang="en-US" sz="2400" dirty="0" smtClean="0"/>
              <a:t> Wang</a:t>
            </a:r>
          </a:p>
        </p:txBody>
      </p:sp>
      <p:sp>
        <p:nvSpPr>
          <p:cNvPr id="4" name="Date Placeholder 3"/>
          <p:cNvSpPr>
            <a:spLocks noGrp="1"/>
          </p:cNvSpPr>
          <p:nvPr>
            <p:ph type="dt" sz="half" idx="10"/>
          </p:nvPr>
        </p:nvSpPr>
        <p:spPr/>
        <p:txBody>
          <a:bodyPr/>
          <a:lstStyle/>
          <a:p>
            <a:fld id="{BD9FB50E-A853-5449-9D56-35B0415F970E}" type="datetime1">
              <a:rPr lang="en-US" smtClean="0"/>
              <a:t>9/10/17</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a:p>
        </p:txBody>
      </p:sp>
      <p:sp>
        <p:nvSpPr>
          <p:cNvPr id="8" name="TextBox 7"/>
          <p:cNvSpPr txBox="1"/>
          <p:nvPr/>
        </p:nvSpPr>
        <p:spPr>
          <a:xfrm>
            <a:off x="3437518" y="2938242"/>
            <a:ext cx="2268970" cy="584776"/>
          </a:xfrm>
          <a:prstGeom prst="rect">
            <a:avLst/>
          </a:prstGeom>
          <a:noFill/>
        </p:spPr>
        <p:txBody>
          <a:bodyPr wrap="none" rtlCol="0">
            <a:spAutoFit/>
          </a:bodyPr>
          <a:lstStyle/>
          <a:p>
            <a:pPr algn="ctr"/>
            <a:r>
              <a:rPr lang="en-US" sz="3200" dirty="0" smtClean="0"/>
              <a:t>Winter 2017</a:t>
            </a:r>
            <a:endParaRPr lang="en-US" sz="3200" dirty="0"/>
          </a:p>
        </p:txBody>
      </p:sp>
    </p:spTree>
    <p:extLst>
      <p:ext uri="{BB962C8B-B14F-4D97-AF65-F5344CB8AC3E}">
        <p14:creationId xmlns:p14="http://schemas.microsoft.com/office/powerpoint/2010/main" val="22541925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Programming Models 1 – Shared Memory Model</a:t>
            </a:r>
            <a:endParaRPr lang="en-US" dirty="0"/>
          </a:p>
        </p:txBody>
      </p:sp>
      <p:sp>
        <p:nvSpPr>
          <p:cNvPr id="3" name="Content Placeholder 2"/>
          <p:cNvSpPr>
            <a:spLocks noGrp="1"/>
          </p:cNvSpPr>
          <p:nvPr>
            <p:ph idx="1"/>
          </p:nvPr>
        </p:nvSpPr>
        <p:spPr>
          <a:xfrm>
            <a:off x="457200" y="1545771"/>
            <a:ext cx="4967514" cy="2010229"/>
          </a:xfrm>
        </p:spPr>
        <p:txBody>
          <a:bodyPr>
            <a:normAutofit fontScale="55000" lnSpcReduction="20000"/>
          </a:bodyPr>
          <a:lstStyle/>
          <a:p>
            <a:r>
              <a:rPr lang="en-US" dirty="0" smtClean="0"/>
              <a:t>Processes/</a:t>
            </a:r>
            <a:r>
              <a:rPr lang="en-US" dirty="0"/>
              <a:t>tasks share a common address space, which they read and write to </a:t>
            </a:r>
            <a:r>
              <a:rPr lang="en-US" dirty="0" smtClean="0"/>
              <a:t>asynchronously.</a:t>
            </a:r>
          </a:p>
          <a:p>
            <a:r>
              <a:rPr lang="en-US" dirty="0" smtClean="0"/>
              <a:t>Mechanisms such as locks/semaphores </a:t>
            </a:r>
            <a:r>
              <a:rPr lang="en-US" dirty="0"/>
              <a:t>are used to control access to the shared memory, resolve contentions and to prevent race conditions and deadlocks</a:t>
            </a:r>
            <a:r>
              <a:rPr lang="en-US" dirty="0" smtClean="0"/>
              <a:t>. =&gt; can be very hard</a:t>
            </a:r>
            <a:r>
              <a:rPr lang="en-US" dirty="0" smtClean="0"/>
              <a:t>!</a:t>
            </a:r>
          </a:p>
          <a:p>
            <a:r>
              <a:rPr lang="en-US" dirty="0" smtClean="0"/>
              <a:t>Race condition:</a:t>
            </a:r>
          </a:p>
          <a:p>
            <a:endParaRPr lang="en-US" dirty="0" smtClean="0"/>
          </a:p>
          <a:p>
            <a:endParaRPr lang="en-US" dirty="0"/>
          </a:p>
          <a:p>
            <a:endParaRPr lang="en-US" dirty="0" smtClean="0"/>
          </a:p>
          <a:p>
            <a:endParaRPr lang="en-US" dirty="0" smtClean="0"/>
          </a:p>
        </p:txBody>
      </p:sp>
      <p:sp>
        <p:nvSpPr>
          <p:cNvPr id="4" name="Date Placeholder 3"/>
          <p:cNvSpPr>
            <a:spLocks noGrp="1"/>
          </p:cNvSpPr>
          <p:nvPr>
            <p:ph type="dt" sz="half" idx="10"/>
          </p:nvPr>
        </p:nvSpPr>
        <p:spPr/>
        <p:txBody>
          <a:bodyPr/>
          <a:lstStyle/>
          <a:p>
            <a:fld id="{96594C92-A004-024F-BB05-2CB76FDBFA62}" type="datetime1">
              <a:rPr lang="en-US" smtClean="0"/>
              <a:t>9/12/17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10</a:t>
            </a:fld>
            <a:endParaRPr lang="en-US"/>
          </a:p>
        </p:txBody>
      </p:sp>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2"/>
              </a:rPr>
              <a:t>https://computing.llnl.gov/tutorials/parallel_comp</a:t>
            </a:r>
            <a:r>
              <a:rPr lang="en-US" dirty="0" smtClean="0">
                <a:hlinkClick r:id="rId2"/>
              </a:rPr>
              <a:t>/</a:t>
            </a:r>
            <a:r>
              <a:rPr lang="en-US" dirty="0" smtClean="0"/>
              <a:t> </a:t>
            </a:r>
            <a:endParaRPr lang="en-US" dirty="0"/>
          </a:p>
        </p:txBody>
      </p:sp>
      <p:pic>
        <p:nvPicPr>
          <p:cNvPr id="9" name="Picture 8" descr="Screen Shot 2017-09-12 at 9.04.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36" y="3559620"/>
            <a:ext cx="8129752" cy="1647380"/>
          </a:xfrm>
          <a:prstGeom prst="rect">
            <a:avLst/>
          </a:prstGeom>
        </p:spPr>
      </p:pic>
      <p:pic>
        <p:nvPicPr>
          <p:cNvPr id="10" name="Picture 9" descr="Screen Shot 2017-09-12 at 9.05.0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169" y="5323845"/>
            <a:ext cx="6489700" cy="1498600"/>
          </a:xfrm>
          <a:prstGeom prst="rect">
            <a:avLst/>
          </a:prstGeom>
        </p:spPr>
      </p:pic>
      <p:sp>
        <p:nvSpPr>
          <p:cNvPr id="11" name="Rectangle 10"/>
          <p:cNvSpPr/>
          <p:nvPr/>
        </p:nvSpPr>
        <p:spPr>
          <a:xfrm>
            <a:off x="635000" y="5323845"/>
            <a:ext cx="2518833" cy="2853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87400" y="6520190"/>
            <a:ext cx="2518833" cy="2853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35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Programming Models 1 – Shared Memory Model</a:t>
            </a:r>
            <a:endParaRPr lang="en-US" dirty="0"/>
          </a:p>
        </p:txBody>
      </p:sp>
      <p:sp>
        <p:nvSpPr>
          <p:cNvPr id="3" name="Content Placeholder 2"/>
          <p:cNvSpPr>
            <a:spLocks noGrp="1"/>
          </p:cNvSpPr>
          <p:nvPr>
            <p:ph idx="1"/>
          </p:nvPr>
        </p:nvSpPr>
        <p:spPr>
          <a:xfrm>
            <a:off x="457200" y="1545771"/>
            <a:ext cx="4967514" cy="4063396"/>
          </a:xfrm>
        </p:spPr>
        <p:txBody>
          <a:bodyPr>
            <a:normAutofit fontScale="62500" lnSpcReduction="20000"/>
          </a:bodyPr>
          <a:lstStyle/>
          <a:p>
            <a:r>
              <a:rPr lang="en-US" sz="2900" dirty="0" smtClean="0"/>
              <a:t>Processes/</a:t>
            </a:r>
            <a:r>
              <a:rPr lang="en-US" sz="2900" dirty="0"/>
              <a:t>tasks share a common address space, which they read and write to </a:t>
            </a:r>
            <a:r>
              <a:rPr lang="en-US" sz="2900" dirty="0" smtClean="0"/>
              <a:t>asynchronously.</a:t>
            </a:r>
          </a:p>
          <a:p>
            <a:r>
              <a:rPr lang="en-US" sz="2900" dirty="0" smtClean="0"/>
              <a:t>Mechanisms such as locks/semaphores </a:t>
            </a:r>
            <a:r>
              <a:rPr lang="en-US" sz="2900" dirty="0"/>
              <a:t>are used to control access to the shared memory, resolve contentions and to prevent race conditions and deadlocks</a:t>
            </a:r>
            <a:r>
              <a:rPr lang="en-US" sz="2900" dirty="0" smtClean="0"/>
              <a:t>. =&gt; can be very hard</a:t>
            </a:r>
            <a:r>
              <a:rPr lang="en-US" sz="2900" dirty="0" smtClean="0"/>
              <a:t>!</a:t>
            </a:r>
          </a:p>
          <a:p>
            <a:r>
              <a:rPr lang="en-US" sz="2900" dirty="0" smtClean="0"/>
              <a:t>Deadlock:</a:t>
            </a:r>
          </a:p>
          <a:p>
            <a:pPr lvl="1"/>
            <a:r>
              <a:rPr lang="en-US" sz="2900" dirty="0" smtClean="0"/>
              <a:t>Resource R1 </a:t>
            </a:r>
            <a:r>
              <a:rPr lang="en-US" sz="2900" dirty="0"/>
              <a:t>and resource </a:t>
            </a:r>
            <a:r>
              <a:rPr lang="en-US" sz="2900" dirty="0" smtClean="0"/>
              <a:t>R2 </a:t>
            </a:r>
            <a:r>
              <a:rPr lang="en-US" sz="2900" dirty="0"/>
              <a:t>are used by process </a:t>
            </a:r>
            <a:r>
              <a:rPr lang="en-US" sz="2900" dirty="0" smtClean="0"/>
              <a:t>P1 </a:t>
            </a:r>
            <a:r>
              <a:rPr lang="en-US" sz="2900" dirty="0"/>
              <a:t>and process </a:t>
            </a:r>
            <a:r>
              <a:rPr lang="en-US" sz="2900" dirty="0" smtClean="0"/>
              <a:t>P2</a:t>
            </a:r>
          </a:p>
          <a:p>
            <a:pPr lvl="2"/>
            <a:r>
              <a:rPr lang="en-US" dirty="0" smtClean="0"/>
              <a:t>P1 </a:t>
            </a:r>
            <a:r>
              <a:rPr lang="en-US" dirty="0"/>
              <a:t>starts to use </a:t>
            </a:r>
            <a:r>
              <a:rPr lang="en-US" dirty="0" smtClean="0"/>
              <a:t>R1.</a:t>
            </a:r>
          </a:p>
          <a:p>
            <a:pPr lvl="2"/>
            <a:r>
              <a:rPr lang="en-US" dirty="0" smtClean="0"/>
              <a:t>P1 </a:t>
            </a:r>
            <a:r>
              <a:rPr lang="en-US" dirty="0"/>
              <a:t>and </a:t>
            </a:r>
            <a:r>
              <a:rPr lang="en-US" dirty="0" smtClean="0"/>
              <a:t>P2 </a:t>
            </a:r>
            <a:r>
              <a:rPr lang="en-US" dirty="0"/>
              <a:t>try to start using </a:t>
            </a:r>
            <a:r>
              <a:rPr lang="en-US" dirty="0" smtClean="0"/>
              <a:t>R2</a:t>
            </a:r>
          </a:p>
          <a:p>
            <a:pPr lvl="2"/>
            <a:r>
              <a:rPr lang="en-US" dirty="0" smtClean="0"/>
              <a:t>P2 </a:t>
            </a:r>
            <a:r>
              <a:rPr lang="en-US" dirty="0"/>
              <a:t>'wins' and gets </a:t>
            </a:r>
            <a:r>
              <a:rPr lang="en-US" dirty="0" smtClean="0"/>
              <a:t>R2 first</a:t>
            </a:r>
          </a:p>
          <a:p>
            <a:pPr lvl="2"/>
            <a:r>
              <a:rPr lang="en-US" dirty="0" smtClean="0"/>
              <a:t>Now P2 </a:t>
            </a:r>
            <a:r>
              <a:rPr lang="en-US" dirty="0"/>
              <a:t>needs to use </a:t>
            </a:r>
            <a:r>
              <a:rPr lang="en-US" dirty="0" smtClean="0"/>
              <a:t>R1</a:t>
            </a:r>
          </a:p>
          <a:p>
            <a:pPr lvl="2"/>
            <a:r>
              <a:rPr lang="en-US" dirty="0" smtClean="0"/>
              <a:t>R1 </a:t>
            </a:r>
            <a:r>
              <a:rPr lang="en-US" dirty="0"/>
              <a:t>is locked by </a:t>
            </a:r>
            <a:r>
              <a:rPr lang="en-US" dirty="0" smtClean="0"/>
              <a:t>P1, </a:t>
            </a:r>
            <a:r>
              <a:rPr lang="en-US" dirty="0"/>
              <a:t>which is waiting for </a:t>
            </a:r>
            <a:r>
              <a:rPr lang="en-US" dirty="0" smtClean="0"/>
              <a:t>R2</a:t>
            </a:r>
          </a:p>
          <a:p>
            <a:pPr lvl="1"/>
            <a:endParaRPr lang="en-US" dirty="0" smtClean="0"/>
          </a:p>
          <a:p>
            <a:endParaRPr lang="en-US" dirty="0" smtClean="0"/>
          </a:p>
          <a:p>
            <a:endParaRPr lang="en-US" dirty="0"/>
          </a:p>
          <a:p>
            <a:endParaRPr lang="en-US" dirty="0" smtClean="0"/>
          </a:p>
          <a:p>
            <a:endParaRPr lang="en-US" dirty="0" smtClean="0"/>
          </a:p>
        </p:txBody>
      </p:sp>
      <p:sp>
        <p:nvSpPr>
          <p:cNvPr id="5" name="Slide Number Placeholder 4"/>
          <p:cNvSpPr>
            <a:spLocks noGrp="1"/>
          </p:cNvSpPr>
          <p:nvPr>
            <p:ph type="sldNum" sz="quarter" idx="12"/>
          </p:nvPr>
        </p:nvSpPr>
        <p:spPr/>
        <p:txBody>
          <a:bodyPr/>
          <a:lstStyle/>
          <a:p>
            <a:fld id="{2675AF18-4338-F24B-A6C7-26677B9C738D}" type="slidenum">
              <a:rPr lang="en-US" smtClean="0"/>
              <a:t>11</a:t>
            </a:fld>
            <a:endParaRPr lang="en-US"/>
          </a:p>
        </p:txBody>
      </p:sp>
      <p:pic>
        <p:nvPicPr>
          <p:cNvPr id="6" name="Picture 5" descr="Screen Shot 2017-09-12 at 9.10.3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533" y="2078567"/>
            <a:ext cx="1879600" cy="3530600"/>
          </a:xfrm>
          <a:prstGeom prst="rect">
            <a:avLst/>
          </a:prstGeom>
        </p:spPr>
      </p:pic>
    </p:spTree>
    <p:extLst>
      <p:ext uri="{BB962C8B-B14F-4D97-AF65-F5344CB8AC3E}">
        <p14:creationId xmlns:p14="http://schemas.microsoft.com/office/powerpoint/2010/main" val="419265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Programming Models 1 – Shared Memory Model</a:t>
            </a:r>
            <a:endParaRPr lang="en-US" dirty="0"/>
          </a:p>
        </p:txBody>
      </p:sp>
      <p:sp>
        <p:nvSpPr>
          <p:cNvPr id="3" name="Content Placeholder 2"/>
          <p:cNvSpPr>
            <a:spLocks noGrp="1"/>
          </p:cNvSpPr>
          <p:nvPr>
            <p:ph idx="1"/>
          </p:nvPr>
        </p:nvSpPr>
        <p:spPr>
          <a:xfrm>
            <a:off x="457200" y="1545771"/>
            <a:ext cx="4967514" cy="5121275"/>
          </a:xfrm>
        </p:spPr>
        <p:txBody>
          <a:bodyPr>
            <a:normAutofit fontScale="55000" lnSpcReduction="20000"/>
          </a:bodyPr>
          <a:lstStyle/>
          <a:p>
            <a:r>
              <a:rPr lang="en-US" dirty="0" smtClean="0"/>
              <a:t>Processes/</a:t>
            </a:r>
            <a:r>
              <a:rPr lang="en-US" dirty="0"/>
              <a:t>tasks share a common address space, which they read and write to </a:t>
            </a:r>
            <a:r>
              <a:rPr lang="en-US" dirty="0" smtClean="0"/>
              <a:t>asynchronously.</a:t>
            </a:r>
          </a:p>
          <a:p>
            <a:r>
              <a:rPr lang="en-US" dirty="0" smtClean="0"/>
              <a:t>Mechanisms such as locks/semaphores </a:t>
            </a:r>
            <a:r>
              <a:rPr lang="en-US" dirty="0"/>
              <a:t>are used to control access to the shared memory, resolve contentions and to prevent race conditions and deadlocks</a:t>
            </a:r>
            <a:r>
              <a:rPr lang="en-US" dirty="0" smtClean="0"/>
              <a:t>. =&gt; can be very hard!</a:t>
            </a:r>
            <a:endParaRPr lang="en-US" dirty="0"/>
          </a:p>
          <a:p>
            <a:r>
              <a:rPr lang="en-US" dirty="0" smtClean="0"/>
              <a:t>An </a:t>
            </a:r>
            <a:r>
              <a:rPr lang="en-US" dirty="0"/>
              <a:t>advantage </a:t>
            </a:r>
            <a:r>
              <a:rPr lang="en-US" dirty="0" smtClean="0"/>
              <a:t>for programmers: there </a:t>
            </a:r>
            <a:r>
              <a:rPr lang="en-US" dirty="0"/>
              <a:t>is no need to specify explicitly the communication of data between tasks. </a:t>
            </a:r>
          </a:p>
          <a:p>
            <a:r>
              <a:rPr lang="en-US" dirty="0" smtClean="0"/>
              <a:t>Disadvantage: difficult </a:t>
            </a:r>
            <a:r>
              <a:rPr lang="en-US" dirty="0"/>
              <a:t>to understand and manage </a:t>
            </a:r>
            <a:r>
              <a:rPr lang="en-US" b="1" i="1" dirty="0"/>
              <a:t>data </a:t>
            </a:r>
            <a:r>
              <a:rPr lang="en-US" b="1" i="1" dirty="0" smtClean="0"/>
              <a:t>locality</a:t>
            </a:r>
            <a:endParaRPr lang="en-US" dirty="0"/>
          </a:p>
          <a:p>
            <a:pPr lvl="1"/>
            <a:r>
              <a:rPr lang="en-US" dirty="0" smtClean="0"/>
              <a:t>Keeping </a:t>
            </a:r>
            <a:r>
              <a:rPr lang="en-US" dirty="0"/>
              <a:t>data local to the process that works on it conserves memory accesses, cache refreshes and bus traffic that occurs when multiple processes use the same </a:t>
            </a:r>
            <a:r>
              <a:rPr lang="en-US" dirty="0" smtClean="0"/>
              <a:t>data. </a:t>
            </a:r>
            <a:r>
              <a:rPr lang="en-US" dirty="0"/>
              <a:t>V</a:t>
            </a:r>
            <a:r>
              <a:rPr lang="en-US" dirty="0" smtClean="0"/>
              <a:t>ery hard in this model.</a:t>
            </a:r>
          </a:p>
          <a:p>
            <a:r>
              <a:rPr lang="en-US" dirty="0" smtClean="0"/>
              <a:t>On </a:t>
            </a:r>
            <a:r>
              <a:rPr lang="en-US" dirty="0"/>
              <a:t>distributed memory machines, memory is physically distributed across a network of machines, but made global through specialized hardware and software. </a:t>
            </a:r>
            <a:r>
              <a:rPr lang="en-US" dirty="0" smtClean="0"/>
              <a:t>Examples:</a:t>
            </a:r>
            <a:r>
              <a:rPr lang="en-US" dirty="0"/>
              <a:t> </a:t>
            </a:r>
            <a:r>
              <a:rPr lang="en-US" u="sng" dirty="0">
                <a:hlinkClick r:id="rId2"/>
              </a:rPr>
              <a:t>http://en.wikipedia.org/wiki/SHMEM.</a:t>
            </a:r>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9/12/17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12</a:t>
            </a:fld>
            <a:endParaRPr lang="en-US"/>
          </a:p>
        </p:txBody>
      </p:sp>
      <p:pic>
        <p:nvPicPr>
          <p:cNvPr id="6" name="Picture 5" descr="Screen Shot 2017-08-22 at 10.33.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530" y="2086428"/>
            <a:ext cx="4025900" cy="3543300"/>
          </a:xfrm>
          <a:prstGeom prst="rect">
            <a:avLst/>
          </a:prstGeom>
        </p:spPr>
      </p:pic>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4"/>
              </a:rPr>
              <a:t>https://computing.llnl.gov/tutorials/parallel_comp</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16745249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08-22 at 10.44.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056" y="1523998"/>
            <a:ext cx="3216228" cy="4977496"/>
          </a:xfrm>
          <a:prstGeom prst="rect">
            <a:avLst/>
          </a:prstGeom>
        </p:spPr>
      </p:pic>
      <p:sp>
        <p:nvSpPr>
          <p:cNvPr id="2" name="Title 1"/>
          <p:cNvSpPr>
            <a:spLocks noGrp="1"/>
          </p:cNvSpPr>
          <p:nvPr>
            <p:ph type="title"/>
          </p:nvPr>
        </p:nvSpPr>
        <p:spPr/>
        <p:txBody>
          <a:bodyPr>
            <a:normAutofit fontScale="90000"/>
          </a:bodyPr>
          <a:lstStyle/>
          <a:p>
            <a:r>
              <a:rPr lang="en-US" dirty="0" smtClean="0"/>
              <a:t>Parallel Programming Models 2 – Threads Model</a:t>
            </a:r>
            <a:endParaRPr lang="en-US" dirty="0"/>
          </a:p>
        </p:txBody>
      </p:sp>
      <p:sp>
        <p:nvSpPr>
          <p:cNvPr id="3" name="Content Placeholder 2"/>
          <p:cNvSpPr>
            <a:spLocks noGrp="1"/>
          </p:cNvSpPr>
          <p:nvPr>
            <p:ph idx="1"/>
          </p:nvPr>
        </p:nvSpPr>
        <p:spPr>
          <a:xfrm>
            <a:off x="457200" y="1545772"/>
            <a:ext cx="5379856" cy="4955722"/>
          </a:xfrm>
        </p:spPr>
        <p:txBody>
          <a:bodyPr>
            <a:normAutofit fontScale="62500" lnSpcReduction="20000"/>
          </a:bodyPr>
          <a:lstStyle/>
          <a:p>
            <a:r>
              <a:rPr lang="en-US" dirty="0"/>
              <a:t>A</a:t>
            </a:r>
            <a:r>
              <a:rPr lang="en-US" dirty="0" smtClean="0"/>
              <a:t> </a:t>
            </a:r>
            <a:r>
              <a:rPr lang="en-US" dirty="0"/>
              <a:t>type of shared memory programming.</a:t>
            </a:r>
          </a:p>
          <a:p>
            <a:r>
              <a:rPr lang="en-US" dirty="0" smtClean="0"/>
              <a:t>A single </a:t>
            </a:r>
            <a:r>
              <a:rPr lang="en-US" dirty="0"/>
              <a:t>"heavy weight" process can have multiple "light weight", concurrent execution paths.</a:t>
            </a:r>
          </a:p>
          <a:p>
            <a:r>
              <a:rPr lang="en-US" dirty="0" smtClean="0"/>
              <a:t>Any </a:t>
            </a:r>
            <a:r>
              <a:rPr lang="en-US" dirty="0"/>
              <a:t>thread can execute any subroutine at the same time as other threads.</a:t>
            </a:r>
          </a:p>
          <a:p>
            <a:r>
              <a:rPr lang="en-US" dirty="0"/>
              <a:t>Threads communicate with each other through global memory (updating address locations). S</a:t>
            </a:r>
            <a:r>
              <a:rPr lang="en-US" dirty="0" smtClean="0"/>
              <a:t>ynchronization constructs needed </a:t>
            </a:r>
            <a:r>
              <a:rPr lang="en-US" dirty="0"/>
              <a:t>to ensure that more than one thread is not updating the same global address at any time.</a:t>
            </a:r>
          </a:p>
          <a:p>
            <a:r>
              <a:rPr lang="en-US" dirty="0" smtClean="0"/>
              <a:t>Programmer </a:t>
            </a:r>
            <a:r>
              <a:rPr lang="en-US" dirty="0"/>
              <a:t>is responsible for determining the parallelism </a:t>
            </a:r>
            <a:endParaRPr lang="en-US" dirty="0" smtClean="0"/>
          </a:p>
          <a:p>
            <a:r>
              <a:rPr lang="en-US" dirty="0" smtClean="0"/>
              <a:t>Multiple Python libraries:</a:t>
            </a:r>
          </a:p>
          <a:p>
            <a:pPr lvl="1"/>
            <a:r>
              <a:rPr lang="en-US" dirty="0">
                <a:hlinkClick r:id="rId4"/>
              </a:rPr>
              <a:t>https://www.tutorialspoint.com/python/</a:t>
            </a:r>
            <a:r>
              <a:rPr lang="en-US" dirty="0" smtClean="0">
                <a:hlinkClick r:id="rId4"/>
              </a:rPr>
              <a:t>python_multithreading.htm</a:t>
            </a:r>
            <a:r>
              <a:rPr lang="en-US" dirty="0" smtClean="0"/>
              <a:t> </a:t>
            </a:r>
          </a:p>
          <a:p>
            <a:pPr lvl="1"/>
            <a:r>
              <a:rPr lang="en-US" dirty="0">
                <a:hlinkClick r:id="rId5"/>
              </a:rPr>
              <a:t>http://chriskiehl.com/article/parallelism-in-one-line</a:t>
            </a:r>
            <a:r>
              <a:rPr lang="en-US" dirty="0" smtClean="0">
                <a:hlinkClick r:id="rId5"/>
              </a:rPr>
              <a:t>/</a:t>
            </a:r>
            <a:r>
              <a:rPr lang="en-US" dirty="0" smtClean="0"/>
              <a:t> </a:t>
            </a:r>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13</a:t>
            </a:fld>
            <a:endParaRPr lang="en-US"/>
          </a:p>
        </p:txBody>
      </p:sp>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6"/>
              </a:rPr>
              <a:t>https://computing.llnl.gov/tutorials/parallel_comp</a:t>
            </a:r>
            <a:r>
              <a:rPr lang="en-US" dirty="0" smtClean="0">
                <a:hlinkClick r:id="rId6"/>
              </a:rPr>
              <a:t>/</a:t>
            </a:r>
            <a:r>
              <a:rPr lang="en-US" dirty="0" smtClean="0"/>
              <a:t> </a:t>
            </a:r>
            <a:endParaRPr lang="en-US" dirty="0"/>
          </a:p>
        </p:txBody>
      </p:sp>
    </p:spTree>
    <p:extLst>
      <p:ext uri="{BB962C8B-B14F-4D97-AF65-F5344CB8AC3E}">
        <p14:creationId xmlns:p14="http://schemas.microsoft.com/office/powerpoint/2010/main" val="2410780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61" y="274638"/>
            <a:ext cx="8736201" cy="1143000"/>
          </a:xfrm>
        </p:spPr>
        <p:txBody>
          <a:bodyPr>
            <a:noAutofit/>
          </a:bodyPr>
          <a:lstStyle/>
          <a:p>
            <a:r>
              <a:rPr lang="en-US" sz="3600" dirty="0" smtClean="0"/>
              <a:t>Parallel Programming Models 3 -Distributed Memory/Message Passing Model</a:t>
            </a:r>
            <a:endParaRPr lang="en-US" sz="3600" dirty="0"/>
          </a:p>
        </p:txBody>
      </p:sp>
      <p:sp>
        <p:nvSpPr>
          <p:cNvPr id="3" name="Content Placeholder 2"/>
          <p:cNvSpPr>
            <a:spLocks noGrp="1"/>
          </p:cNvSpPr>
          <p:nvPr>
            <p:ph idx="1"/>
          </p:nvPr>
        </p:nvSpPr>
        <p:spPr>
          <a:xfrm>
            <a:off x="216355" y="1589558"/>
            <a:ext cx="4929029" cy="4955722"/>
          </a:xfrm>
        </p:spPr>
        <p:txBody>
          <a:bodyPr>
            <a:normAutofit fontScale="55000" lnSpcReduction="20000"/>
          </a:bodyPr>
          <a:lstStyle/>
          <a:p>
            <a:r>
              <a:rPr lang="en-US" dirty="0"/>
              <a:t>T</a:t>
            </a:r>
            <a:r>
              <a:rPr lang="en-US" dirty="0" smtClean="0"/>
              <a:t>asks </a:t>
            </a:r>
            <a:r>
              <a:rPr lang="en-US" dirty="0"/>
              <a:t>that use their own local memory during computation. Multiple tasks can reside on the same physical machine and/or </a:t>
            </a:r>
            <a:r>
              <a:rPr lang="en-US" dirty="0" smtClean="0"/>
              <a:t>across different machines.</a:t>
            </a:r>
            <a:endParaRPr lang="en-US" dirty="0"/>
          </a:p>
          <a:p>
            <a:pPr lvl="1"/>
            <a:r>
              <a:rPr lang="en-US" dirty="0"/>
              <a:t>Tasks exchange data through communications by sending and receiving messages.</a:t>
            </a:r>
          </a:p>
          <a:p>
            <a:pPr lvl="1"/>
            <a:r>
              <a:rPr lang="en-US" dirty="0"/>
              <a:t>Data transfer usually requires cooperative operations to be performed by each process. For example, a send operation must have a matching receive operation</a:t>
            </a:r>
            <a:r>
              <a:rPr lang="en-US" dirty="0" smtClean="0"/>
              <a:t>.</a:t>
            </a:r>
            <a:endParaRPr lang="en-US" dirty="0"/>
          </a:p>
          <a:p>
            <a:r>
              <a:rPr lang="en-US" dirty="0"/>
              <a:t>Historically, a variety of message passing libraries have been available since the 1980s. These implementations differed substantially from each other making it difficult for programmers to develop portable applications</a:t>
            </a:r>
            <a:r>
              <a:rPr lang="en-US" dirty="0" smtClean="0"/>
              <a:t>.</a:t>
            </a:r>
            <a:endParaRPr lang="en-US" dirty="0"/>
          </a:p>
          <a:p>
            <a:r>
              <a:rPr lang="en-US" b="1" dirty="0"/>
              <a:t>Message Passing Interface (MPI)</a:t>
            </a:r>
            <a:r>
              <a:rPr lang="en-US" dirty="0"/>
              <a:t> is the "de facto" industry standard for message passing, replacing virtually all other message passing implementations used for production work. </a:t>
            </a:r>
          </a:p>
          <a:p>
            <a:endParaRPr lang="en-US" dirty="0"/>
          </a:p>
          <a:p>
            <a:r>
              <a:rPr lang="en-US" dirty="0"/>
              <a:t>MPI tutorial: </a:t>
            </a:r>
            <a:r>
              <a:rPr lang="en-US" u="sng" dirty="0">
                <a:hlinkClick r:id="rId3"/>
              </a:rPr>
              <a:t>computing.llnl.gov/tutorials/mpi</a:t>
            </a:r>
            <a:endParaRPr lang="en-US" dirty="0" smtClean="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14</a:t>
            </a:fld>
            <a:endParaRPr lang="en-US"/>
          </a:p>
        </p:txBody>
      </p:sp>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4"/>
              </a:rPr>
              <a:t>https://computing.llnl.gov/tutorials/parallel_comp</a:t>
            </a:r>
            <a:r>
              <a:rPr lang="en-US" dirty="0" smtClean="0">
                <a:hlinkClick r:id="rId4"/>
              </a:rPr>
              <a:t>/</a:t>
            </a:r>
            <a:r>
              <a:rPr lang="en-US" dirty="0" smtClean="0"/>
              <a:t> </a:t>
            </a:r>
            <a:endParaRPr lang="en-US" dirty="0"/>
          </a:p>
        </p:txBody>
      </p:sp>
      <p:pic>
        <p:nvPicPr>
          <p:cNvPr id="6" name="Picture 5" descr="Screen Shot 2017-08-23 at 11.33.5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549" y="2276876"/>
            <a:ext cx="4028451" cy="2812315"/>
          </a:xfrm>
          <a:prstGeom prst="rect">
            <a:avLst/>
          </a:prstGeom>
        </p:spPr>
      </p:pic>
    </p:spTree>
    <p:extLst>
      <p:ext uri="{BB962C8B-B14F-4D97-AF65-F5344CB8AC3E}">
        <p14:creationId xmlns:p14="http://schemas.microsoft.com/office/powerpoint/2010/main" val="3726573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 Models</a:t>
            </a:r>
            <a:endParaRPr lang="en-US" dirty="0"/>
          </a:p>
        </p:txBody>
      </p:sp>
      <p:sp>
        <p:nvSpPr>
          <p:cNvPr id="3" name="Content Placeholder 2"/>
          <p:cNvSpPr>
            <a:spLocks noGrp="1"/>
          </p:cNvSpPr>
          <p:nvPr>
            <p:ph idx="1"/>
          </p:nvPr>
        </p:nvSpPr>
        <p:spPr>
          <a:xfrm>
            <a:off x="457200" y="1600200"/>
            <a:ext cx="8229600" cy="4756150"/>
          </a:xfrm>
        </p:spPr>
        <p:txBody>
          <a:bodyPr>
            <a:normAutofit fontScale="70000" lnSpcReduction="20000"/>
          </a:bodyPr>
          <a:lstStyle/>
          <a:p>
            <a:r>
              <a:rPr lang="en-US" dirty="0" smtClean="0"/>
              <a:t>And many more…</a:t>
            </a:r>
          </a:p>
          <a:p>
            <a:r>
              <a:rPr lang="en-US" dirty="0" smtClean="0"/>
              <a:t>What are the challenges?</a:t>
            </a:r>
          </a:p>
          <a:p>
            <a:pPr lvl="2"/>
            <a:r>
              <a:rPr lang="en-US" dirty="0"/>
              <a:t>Computers must communicate and coordinate</a:t>
            </a:r>
          </a:p>
          <a:p>
            <a:pPr lvl="2"/>
            <a:r>
              <a:rPr lang="en-US" dirty="0"/>
              <a:t>Load balancing</a:t>
            </a:r>
          </a:p>
          <a:p>
            <a:pPr lvl="2"/>
            <a:r>
              <a:rPr lang="en-US" dirty="0"/>
              <a:t>Network and disk optimization</a:t>
            </a:r>
          </a:p>
          <a:p>
            <a:pPr lvl="2"/>
            <a:r>
              <a:rPr lang="en-US" dirty="0"/>
              <a:t>How to recover from computer failure  (1000 CPU = 1 per day)</a:t>
            </a:r>
          </a:p>
          <a:p>
            <a:pPr lvl="2"/>
            <a:r>
              <a:rPr lang="en-US" dirty="0"/>
              <a:t>How to optimize?  Debug?</a:t>
            </a:r>
          </a:p>
          <a:p>
            <a:pPr lvl="2"/>
            <a:r>
              <a:rPr lang="en-US" dirty="0"/>
              <a:t>Data locality</a:t>
            </a:r>
          </a:p>
          <a:p>
            <a:r>
              <a:rPr lang="en-US" dirty="0" smtClean="0"/>
              <a:t>All left to the programmer and need to be figured out for each new task!</a:t>
            </a:r>
          </a:p>
          <a:p>
            <a:r>
              <a:rPr lang="en-US" dirty="0" smtClean="0"/>
              <a:t>Google realized that finding a large number of programmers skilled in such complex tasks was hard. So they went back to one of the foundations of computer science and create a simple programming language that </a:t>
            </a:r>
            <a:r>
              <a:rPr lang="en-US" b="1" dirty="0" smtClean="0"/>
              <a:t>abstracts</a:t>
            </a:r>
            <a:r>
              <a:rPr lang="en-US" dirty="0" smtClean="0"/>
              <a:t> all these messy details away.</a:t>
            </a:r>
          </a:p>
          <a:p>
            <a:pPr lvl="1"/>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15</a:t>
            </a:fld>
            <a:endParaRPr lang="en-US"/>
          </a:p>
        </p:txBody>
      </p:sp>
    </p:spTree>
    <p:extLst>
      <p:ext uri="{BB962C8B-B14F-4D97-AF65-F5344CB8AC3E}">
        <p14:creationId xmlns:p14="http://schemas.microsoft.com/office/powerpoint/2010/main" val="935789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Computing Models – </a:t>
            </a:r>
            <a:r>
              <a:rPr lang="en-US" dirty="0" err="1" smtClean="0"/>
              <a:t>MapReduce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simple programming model that applies to many large-scale computing problems </a:t>
            </a:r>
          </a:p>
          <a:p>
            <a:r>
              <a:rPr lang="en-US" dirty="0" smtClean="0"/>
              <a:t>Hide </a:t>
            </a:r>
            <a:r>
              <a:rPr lang="en-US" dirty="0"/>
              <a:t>messy details in </a:t>
            </a:r>
            <a:r>
              <a:rPr lang="en-US" dirty="0" err="1"/>
              <a:t>MapReduce</a:t>
            </a:r>
            <a:r>
              <a:rPr lang="en-US" dirty="0"/>
              <a:t> runtime </a:t>
            </a:r>
            <a:r>
              <a:rPr lang="en-US" dirty="0" smtClean="0"/>
              <a:t>library:</a:t>
            </a:r>
          </a:p>
          <a:p>
            <a:pPr lvl="1"/>
            <a:r>
              <a:rPr lang="en-US" dirty="0" smtClean="0"/>
              <a:t>automatic parallelization</a:t>
            </a:r>
          </a:p>
          <a:p>
            <a:pPr lvl="1"/>
            <a:r>
              <a:rPr lang="en-US" dirty="0" smtClean="0"/>
              <a:t>load balancing</a:t>
            </a:r>
            <a:endParaRPr lang="en-US" dirty="0"/>
          </a:p>
          <a:p>
            <a:pPr lvl="1"/>
            <a:r>
              <a:rPr lang="en-US" dirty="0" smtClean="0"/>
              <a:t>network </a:t>
            </a:r>
            <a:r>
              <a:rPr lang="en-US" dirty="0"/>
              <a:t>and disk transfer optimization </a:t>
            </a:r>
            <a:endParaRPr lang="en-US" dirty="0" smtClean="0"/>
          </a:p>
          <a:p>
            <a:pPr lvl="1"/>
            <a:r>
              <a:rPr lang="en-US" dirty="0" smtClean="0"/>
              <a:t>handling </a:t>
            </a:r>
            <a:r>
              <a:rPr lang="en-US" dirty="0"/>
              <a:t>of machine </a:t>
            </a:r>
            <a:r>
              <a:rPr lang="en-US" dirty="0" smtClean="0"/>
              <a:t>failures</a:t>
            </a:r>
          </a:p>
          <a:p>
            <a:pPr lvl="1"/>
            <a:r>
              <a:rPr lang="en-US" dirty="0" smtClean="0"/>
              <a:t>Robustness</a:t>
            </a:r>
            <a:endParaRPr lang="en-US" dirty="0"/>
          </a:p>
          <a:p>
            <a:pPr lvl="1"/>
            <a:r>
              <a:rPr lang="en-US" b="1" dirty="0" smtClean="0"/>
              <a:t>improvements </a:t>
            </a:r>
            <a:r>
              <a:rPr lang="en-US" b="1" dirty="0"/>
              <a:t>to core library benefit all users of library! </a:t>
            </a:r>
            <a:endParaRPr lang="en-US" dirty="0"/>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16</a:t>
            </a:fld>
            <a:endParaRPr lang="en-US"/>
          </a:p>
        </p:txBody>
      </p:sp>
    </p:spTree>
    <p:extLst>
      <p:ext uri="{BB962C8B-B14F-4D97-AF65-F5344CB8AC3E}">
        <p14:creationId xmlns:p14="http://schemas.microsoft.com/office/powerpoint/2010/main" val="29774085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I give you a 400 terabyte log file to process for your next homework</a:t>
            </a:r>
            <a:endParaRPr lang="en-US" dirty="0"/>
          </a:p>
        </p:txBody>
      </p:sp>
      <p:sp>
        <p:nvSpPr>
          <p:cNvPr id="3" name="Content Placeholder 2"/>
          <p:cNvSpPr>
            <a:spLocks noGrp="1"/>
          </p:cNvSpPr>
          <p:nvPr>
            <p:ph idx="1"/>
          </p:nvPr>
        </p:nvSpPr>
        <p:spPr>
          <a:xfrm>
            <a:off x="483122" y="2350216"/>
            <a:ext cx="8229600" cy="4525963"/>
          </a:xfrm>
        </p:spPr>
        <p:txBody>
          <a:bodyPr/>
          <a:lstStyle/>
          <a:p>
            <a:r>
              <a:rPr lang="en-US" dirty="0" smtClean="0"/>
              <a:t>Or perhaps a Web crawl:</a:t>
            </a:r>
          </a:p>
          <a:p>
            <a:r>
              <a:rPr lang="en-US" dirty="0" smtClean="0"/>
              <a:t>20 billion Web pages x 20 Kb &gt; 400 terabytes</a:t>
            </a:r>
          </a:p>
          <a:p>
            <a:r>
              <a:rPr lang="en-US" dirty="0" smtClean="0"/>
              <a:t>Computer can read 35Mb/sec from hard drive</a:t>
            </a:r>
          </a:p>
          <a:p>
            <a:pPr lvl="1"/>
            <a:r>
              <a:rPr lang="en-US" dirty="0" smtClean="0"/>
              <a:t>Four months to scan the Web!</a:t>
            </a:r>
            <a:endParaRPr lang="en-US" dirty="0"/>
          </a:p>
          <a:p>
            <a:r>
              <a:rPr lang="en-US" dirty="0" smtClean="0"/>
              <a:t>Hundreds of hard drives needed</a:t>
            </a:r>
            <a:endParaRPr lang="en-US" dirty="0"/>
          </a:p>
        </p:txBody>
      </p:sp>
      <p:sp>
        <p:nvSpPr>
          <p:cNvPr id="4" name="TextBox 3"/>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
        <p:nvSpPr>
          <p:cNvPr id="5" name="Date Placeholder 4"/>
          <p:cNvSpPr>
            <a:spLocks noGrp="1"/>
          </p:cNvSpPr>
          <p:nvPr>
            <p:ph type="dt" sz="half" idx="10"/>
          </p:nvPr>
        </p:nvSpPr>
        <p:spPr/>
        <p:txBody>
          <a:bodyPr/>
          <a:lstStyle/>
          <a:p>
            <a:fld id="{03AB3B59-EE7A-1247-BAA7-EE41C6A3BE79}"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17</a:t>
            </a:fld>
            <a:endParaRPr lang="en-US"/>
          </a:p>
        </p:txBody>
      </p:sp>
    </p:spTree>
    <p:extLst>
      <p:ext uri="{BB962C8B-B14F-4D97-AF65-F5344CB8AC3E}">
        <p14:creationId xmlns:p14="http://schemas.microsoft.com/office/powerpoint/2010/main" val="1248487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Solutions?</a:t>
            </a:r>
            <a:endParaRPr lang="en-US" dirty="0"/>
          </a:p>
        </p:txBody>
      </p:sp>
      <p:sp>
        <p:nvSpPr>
          <p:cNvPr id="3" name="Content Placeholder 2"/>
          <p:cNvSpPr>
            <a:spLocks noGrp="1"/>
          </p:cNvSpPr>
          <p:nvPr>
            <p:ph idx="1"/>
          </p:nvPr>
        </p:nvSpPr>
        <p:spPr>
          <a:xfrm>
            <a:off x="457200" y="1600200"/>
            <a:ext cx="8483600" cy="4525963"/>
          </a:xfrm>
        </p:spPr>
        <p:txBody>
          <a:bodyPr>
            <a:normAutofit fontScale="77500" lnSpcReduction="20000"/>
          </a:bodyPr>
          <a:lstStyle/>
          <a:p>
            <a:r>
              <a:rPr lang="en-US" dirty="0" smtClean="0"/>
              <a:t>Buy 1,000 computers</a:t>
            </a:r>
          </a:p>
          <a:p>
            <a:r>
              <a:rPr lang="en-US" dirty="0" smtClean="0"/>
              <a:t>Have </a:t>
            </a:r>
            <a:r>
              <a:rPr lang="en-US" u="sng" dirty="0" smtClean="0"/>
              <a:t>each</a:t>
            </a:r>
            <a:r>
              <a:rPr lang="en-US" dirty="0" smtClean="0"/>
              <a:t> computer scan its own piece of the 400 terabyte dataset</a:t>
            </a:r>
          </a:p>
          <a:p>
            <a:pPr lvl="1"/>
            <a:r>
              <a:rPr lang="en-US" dirty="0" smtClean="0"/>
              <a:t>Done in &lt; 3 hours</a:t>
            </a:r>
          </a:p>
          <a:p>
            <a:r>
              <a:rPr lang="en-US" dirty="0" smtClean="0"/>
              <a:t>New issues: </a:t>
            </a:r>
            <a:endParaRPr lang="en-US" dirty="0"/>
          </a:p>
          <a:p>
            <a:pPr marL="400050" lvl="1" indent="0">
              <a:buNone/>
            </a:pPr>
            <a:r>
              <a:rPr lang="en-US" dirty="0" smtClean="0"/>
              <a:t>1. This requires programming work</a:t>
            </a:r>
          </a:p>
          <a:p>
            <a:pPr lvl="2"/>
            <a:r>
              <a:rPr lang="en-US" dirty="0" smtClean="0"/>
              <a:t>Computers must communicate and coordinate</a:t>
            </a:r>
          </a:p>
          <a:p>
            <a:pPr lvl="2"/>
            <a:r>
              <a:rPr lang="en-US" dirty="0" smtClean="0"/>
              <a:t>Load balancing</a:t>
            </a:r>
          </a:p>
          <a:p>
            <a:pPr lvl="2"/>
            <a:r>
              <a:rPr lang="en-US" dirty="0" smtClean="0"/>
              <a:t>Network and disk optimization</a:t>
            </a:r>
          </a:p>
          <a:p>
            <a:pPr lvl="2"/>
            <a:r>
              <a:rPr lang="en-US" dirty="0" smtClean="0"/>
              <a:t>How to recover from computer failure  (1000 CPU = 1 per day)</a:t>
            </a:r>
          </a:p>
          <a:p>
            <a:pPr lvl="2"/>
            <a:r>
              <a:rPr lang="en-US" dirty="0" smtClean="0"/>
              <a:t>How to optimize?  Debug?</a:t>
            </a:r>
          </a:p>
          <a:p>
            <a:pPr lvl="2"/>
            <a:r>
              <a:rPr lang="en-US" dirty="0" smtClean="0"/>
              <a:t>Data locality</a:t>
            </a:r>
          </a:p>
          <a:p>
            <a:pPr marL="400050" lvl="1" indent="0">
              <a:buNone/>
            </a:pPr>
            <a:r>
              <a:rPr lang="en-US" dirty="0" smtClean="0"/>
              <a:t>2. You need to repeat this for every type of problem you want to solve.</a:t>
            </a:r>
          </a:p>
          <a:p>
            <a:pPr lvl="1"/>
            <a:endParaRPr lang="en-US" dirty="0" smtClean="0"/>
          </a:p>
        </p:txBody>
      </p:sp>
      <p:sp>
        <p:nvSpPr>
          <p:cNvPr id="4" name="TextBox 3"/>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
        <p:nvSpPr>
          <p:cNvPr id="5" name="Date Placeholder 4"/>
          <p:cNvSpPr>
            <a:spLocks noGrp="1"/>
          </p:cNvSpPr>
          <p:nvPr>
            <p:ph type="dt" sz="half" idx="10"/>
          </p:nvPr>
        </p:nvSpPr>
        <p:spPr/>
        <p:txBody>
          <a:bodyPr/>
          <a:lstStyle/>
          <a:p>
            <a:fld id="{BF98824F-F5DE-8248-B311-75AC99620C8F}"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18</a:t>
            </a:fld>
            <a:endParaRPr lang="en-US"/>
          </a:p>
        </p:txBody>
      </p:sp>
    </p:spTree>
    <p:extLst>
      <p:ext uri="{BB962C8B-B14F-4D97-AF65-F5344CB8AC3E}">
        <p14:creationId xmlns:p14="http://schemas.microsoft.com/office/powerpoint/2010/main" val="1521494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better solution: Divide and conquer</a:t>
            </a:r>
            <a:endParaRPr lang="en-US" dirty="0"/>
          </a:p>
        </p:txBody>
      </p:sp>
      <p:sp>
        <p:nvSpPr>
          <p:cNvPr id="3" name="Content Placeholder 2"/>
          <p:cNvSpPr>
            <a:spLocks noGrp="1"/>
          </p:cNvSpPr>
          <p:nvPr>
            <p:ph idx="1"/>
          </p:nvPr>
        </p:nvSpPr>
        <p:spPr>
          <a:xfrm>
            <a:off x="534640" y="1600200"/>
            <a:ext cx="8229600" cy="4525963"/>
          </a:xfrm>
        </p:spPr>
        <p:txBody>
          <a:bodyPr/>
          <a:lstStyle/>
          <a:p>
            <a:pPr marL="0" indent="0">
              <a:buNone/>
            </a:pPr>
            <a:r>
              <a:rPr lang="en-US" dirty="0" smtClean="0"/>
              <a:t>A technique we use everyday!    </a:t>
            </a:r>
          </a:p>
          <a:p>
            <a:pPr lvl="1"/>
            <a:r>
              <a:rPr lang="en-US" sz="2400" dirty="0" smtClean="0"/>
              <a:t>Split the task in sub-tasks</a:t>
            </a:r>
          </a:p>
          <a:p>
            <a:pPr lvl="1"/>
            <a:r>
              <a:rPr lang="en-US" sz="2400" dirty="0" smtClean="0"/>
              <a:t>Put resources to handle subtasks in parallel</a:t>
            </a:r>
          </a:p>
          <a:p>
            <a:pPr lvl="1"/>
            <a:r>
              <a:rPr lang="en-US" sz="2400" dirty="0" smtClean="0"/>
              <a:t>Combine the results</a:t>
            </a:r>
          </a:p>
          <a:p>
            <a:pPr lvl="1"/>
            <a:r>
              <a:rPr lang="en-US" sz="2400" dirty="0" smtClean="0"/>
              <a:t>This is a simple example of </a:t>
            </a:r>
            <a:r>
              <a:rPr lang="en-US" sz="2400" u="sng" dirty="0" smtClean="0"/>
              <a:t>distributed</a:t>
            </a:r>
            <a:r>
              <a:rPr lang="en-US" sz="2400" dirty="0" smtClean="0"/>
              <a:t> computing</a:t>
            </a:r>
          </a:p>
          <a:p>
            <a:pPr lvl="1"/>
            <a:r>
              <a:rPr lang="en-US" sz="2400" dirty="0" smtClean="0"/>
              <a:t>We are distributing the workload across different CPUs</a:t>
            </a:r>
          </a:p>
          <a:p>
            <a:pPr lvl="1"/>
            <a:endParaRPr lang="en-US" dirty="0" smtClean="0"/>
          </a:p>
          <a:p>
            <a:pPr lvl="1"/>
            <a:endParaRPr lang="en-US" dirty="0"/>
          </a:p>
        </p:txBody>
      </p:sp>
      <p:sp>
        <p:nvSpPr>
          <p:cNvPr id="4" name="Rectangle 3"/>
          <p:cNvSpPr/>
          <p:nvPr/>
        </p:nvSpPr>
        <p:spPr>
          <a:xfrm>
            <a:off x="674032" y="4693334"/>
            <a:ext cx="1556300" cy="15644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85047" y="4693335"/>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497903" y="4693334"/>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85047"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497903" y="5529769"/>
            <a:ext cx="722408" cy="728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22667" y="4840485"/>
            <a:ext cx="400209" cy="3872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6025011" y="4840486"/>
            <a:ext cx="423162" cy="3872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ectangle 10"/>
          <p:cNvSpPr/>
          <p:nvPr/>
        </p:nvSpPr>
        <p:spPr>
          <a:xfrm>
            <a:off x="5122667" y="5738922"/>
            <a:ext cx="400210"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6025011" y="5738922"/>
            <a:ext cx="423162" cy="3872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Rectangle 12"/>
          <p:cNvSpPr/>
          <p:nvPr/>
        </p:nvSpPr>
        <p:spPr>
          <a:xfrm>
            <a:off x="7240855" y="5088360"/>
            <a:ext cx="913820" cy="88290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Date Placeholder 13"/>
          <p:cNvSpPr>
            <a:spLocks noGrp="1"/>
          </p:cNvSpPr>
          <p:nvPr>
            <p:ph type="dt" sz="half" idx="10"/>
          </p:nvPr>
        </p:nvSpPr>
        <p:spPr/>
        <p:txBody>
          <a:bodyPr/>
          <a:lstStyle/>
          <a:p>
            <a:fld id="{9753D395-A70F-5C4C-AE53-73F84311FA13}" type="datetime1">
              <a:rPr lang="en-US" smtClean="0"/>
              <a:t>9/10/17</a:t>
            </a:fld>
            <a:endParaRPr lang="en-US"/>
          </a:p>
        </p:txBody>
      </p:sp>
      <p:sp>
        <p:nvSpPr>
          <p:cNvPr id="15" name="Slide Number Placeholder 14"/>
          <p:cNvSpPr>
            <a:spLocks noGrp="1"/>
          </p:cNvSpPr>
          <p:nvPr>
            <p:ph type="sldNum" sz="quarter" idx="12"/>
          </p:nvPr>
        </p:nvSpPr>
        <p:spPr/>
        <p:txBody>
          <a:bodyPr/>
          <a:lstStyle/>
          <a:p>
            <a:fld id="{2675AF18-4338-F24B-A6C7-26677B9C738D}" type="slidenum">
              <a:rPr lang="en-US" smtClean="0"/>
              <a:t>19</a:t>
            </a:fld>
            <a:endParaRPr lang="en-US"/>
          </a:p>
        </p:txBody>
      </p:sp>
    </p:spTree>
    <p:extLst>
      <p:ext uri="{BB962C8B-B14F-4D97-AF65-F5344CB8AC3E}">
        <p14:creationId xmlns:p14="http://schemas.microsoft.com/office/powerpoint/2010/main" val="956487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a:t>
            </a:r>
            <a:r>
              <a:rPr lang="en-US" b="1" dirty="0" smtClean="0"/>
              <a:t>ig data?</a:t>
            </a:r>
            <a:r>
              <a:rPr lang="en-US" dirty="0" smtClean="0"/>
              <a:t> </a:t>
            </a:r>
            <a:endParaRPr lang="en-US" dirty="0"/>
          </a:p>
        </p:txBody>
      </p:sp>
      <p:sp>
        <p:nvSpPr>
          <p:cNvPr id="6" name="Isosceles Triangle 5"/>
          <p:cNvSpPr/>
          <p:nvPr/>
        </p:nvSpPr>
        <p:spPr>
          <a:xfrm>
            <a:off x="2694994" y="2400888"/>
            <a:ext cx="3593323" cy="2973994"/>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 name="Group 2"/>
          <p:cNvGrpSpPr/>
          <p:nvPr/>
        </p:nvGrpSpPr>
        <p:grpSpPr>
          <a:xfrm>
            <a:off x="1123695" y="1788318"/>
            <a:ext cx="6615378" cy="3867981"/>
            <a:chOff x="1123695" y="1788318"/>
            <a:chExt cx="6615378" cy="3867981"/>
          </a:xfrm>
        </p:grpSpPr>
        <p:sp>
          <p:nvSpPr>
            <p:cNvPr id="7" name="Rectangle 6"/>
            <p:cNvSpPr/>
            <p:nvPr/>
          </p:nvSpPr>
          <p:spPr>
            <a:xfrm>
              <a:off x="3750876" y="1788318"/>
              <a:ext cx="1509347" cy="584776"/>
            </a:xfrm>
            <a:prstGeom prst="rect">
              <a:avLst/>
            </a:prstGeom>
          </p:spPr>
          <p:txBody>
            <a:bodyPr wrap="none">
              <a:spAutoFit/>
            </a:bodyPr>
            <a:lstStyle/>
            <a:p>
              <a:r>
                <a:rPr lang="en-US" sz="3200" b="1" dirty="0"/>
                <a:t>Volume</a:t>
              </a:r>
              <a:endParaRPr lang="en-US" sz="3200" dirty="0"/>
            </a:p>
          </p:txBody>
        </p:sp>
        <p:sp>
          <p:nvSpPr>
            <p:cNvPr id="8" name="Rectangle 7"/>
            <p:cNvSpPr/>
            <p:nvPr/>
          </p:nvSpPr>
          <p:spPr>
            <a:xfrm>
              <a:off x="1123695" y="5067004"/>
              <a:ext cx="1564451" cy="584776"/>
            </a:xfrm>
            <a:prstGeom prst="rect">
              <a:avLst/>
            </a:prstGeom>
          </p:spPr>
          <p:txBody>
            <a:bodyPr wrap="none">
              <a:spAutoFit/>
            </a:bodyPr>
            <a:lstStyle/>
            <a:p>
              <a:r>
                <a:rPr lang="en-US" sz="3200" b="1" dirty="0" smtClean="0"/>
                <a:t>Velocity</a:t>
              </a:r>
              <a:endParaRPr lang="en-US" sz="3200" dirty="0"/>
            </a:p>
          </p:txBody>
        </p:sp>
        <p:sp>
          <p:nvSpPr>
            <p:cNvPr id="9" name="Rectangle 8"/>
            <p:cNvSpPr/>
            <p:nvPr/>
          </p:nvSpPr>
          <p:spPr>
            <a:xfrm>
              <a:off x="6319293" y="5071523"/>
              <a:ext cx="1419780" cy="584776"/>
            </a:xfrm>
            <a:prstGeom prst="rect">
              <a:avLst/>
            </a:prstGeom>
          </p:spPr>
          <p:txBody>
            <a:bodyPr wrap="none">
              <a:spAutoFit/>
            </a:bodyPr>
            <a:lstStyle/>
            <a:p>
              <a:r>
                <a:rPr lang="en-US" sz="3200" b="1" dirty="0" smtClean="0"/>
                <a:t>Variety</a:t>
              </a:r>
              <a:endParaRPr lang="en-US" sz="3200" dirty="0"/>
            </a:p>
          </p:txBody>
        </p:sp>
      </p:grpSp>
      <p:sp>
        <p:nvSpPr>
          <p:cNvPr id="4" name="Date Placeholder 3"/>
          <p:cNvSpPr>
            <a:spLocks noGrp="1"/>
          </p:cNvSpPr>
          <p:nvPr>
            <p:ph type="dt" sz="half" idx="10"/>
          </p:nvPr>
        </p:nvSpPr>
        <p:spPr/>
        <p:txBody>
          <a:bodyPr/>
          <a:lstStyle/>
          <a:p>
            <a:fld id="{A09E49D6-7DC3-464F-B83B-CC2C232A85B7}"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a:t>
            </a:fld>
            <a:endParaRPr lang="en-US"/>
          </a:p>
        </p:txBody>
      </p:sp>
    </p:spTree>
    <p:extLst>
      <p:ext uri="{BB962C8B-B14F-4D97-AF65-F5344CB8AC3E}">
        <p14:creationId xmlns:p14="http://schemas.microsoft.com/office/powerpoint/2010/main" val="2772605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Divide and conquer</a:t>
            </a:r>
            <a:endParaRPr lang="en-US" dirty="0"/>
          </a:p>
        </p:txBody>
      </p:sp>
      <p:sp>
        <p:nvSpPr>
          <p:cNvPr id="3" name="Content Placeholder 2"/>
          <p:cNvSpPr>
            <a:spLocks noGrp="1"/>
          </p:cNvSpPr>
          <p:nvPr>
            <p:ph idx="1"/>
          </p:nvPr>
        </p:nvSpPr>
        <p:spPr/>
        <p:txBody>
          <a:bodyPr/>
          <a:lstStyle/>
          <a:p>
            <a:pPr marL="0" indent="0">
              <a:buNone/>
            </a:pPr>
            <a:r>
              <a:rPr lang="en-US" dirty="0"/>
              <a:t>W</a:t>
            </a:r>
            <a:r>
              <a:rPr lang="en-US" dirty="0" smtClean="0"/>
              <a:t>ord count as an example:</a:t>
            </a:r>
          </a:p>
          <a:p>
            <a:pPr marL="0" indent="0">
              <a:buNone/>
            </a:pPr>
            <a:endParaRPr lang="en-US" dirty="0" smtClean="0"/>
          </a:p>
          <a:p>
            <a:pPr marL="457200" lvl="1" indent="0">
              <a:buNone/>
            </a:pPr>
            <a:endParaRPr lang="en-US" dirty="0"/>
          </a:p>
        </p:txBody>
      </p:sp>
      <p:sp>
        <p:nvSpPr>
          <p:cNvPr id="4" name="Rectangle 3"/>
          <p:cNvSpPr/>
          <p:nvPr/>
        </p:nvSpPr>
        <p:spPr>
          <a:xfrm>
            <a:off x="457201" y="3066931"/>
            <a:ext cx="3786637" cy="8054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dirty="0" err="1" smtClean="0"/>
              <a:t>Deahan</a:t>
            </a:r>
            <a:r>
              <a:rPr lang="en-US" sz="2000" dirty="0" smtClean="0"/>
              <a:t> is the 618 GSI</a:t>
            </a:r>
            <a:endParaRPr lang="en-US" sz="2000" dirty="0"/>
          </a:p>
        </p:txBody>
      </p:sp>
      <p:sp>
        <p:nvSpPr>
          <p:cNvPr id="6" name="Rectangle 5"/>
          <p:cNvSpPr/>
          <p:nvPr/>
        </p:nvSpPr>
        <p:spPr>
          <a:xfrm>
            <a:off x="457202" y="3996304"/>
            <a:ext cx="3786637" cy="9138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dirty="0" err="1"/>
              <a:t>Deahan</a:t>
            </a:r>
            <a:r>
              <a:rPr lang="en-US" sz="2000" dirty="0"/>
              <a:t> is </a:t>
            </a:r>
            <a:r>
              <a:rPr lang="en-US" sz="2000" dirty="0" smtClean="0"/>
              <a:t>experienced at Python</a:t>
            </a:r>
            <a:endParaRPr lang="en-US" sz="2000" dirty="0"/>
          </a:p>
        </p:txBody>
      </p:sp>
      <p:sp>
        <p:nvSpPr>
          <p:cNvPr id="7" name="Rectangle 6"/>
          <p:cNvSpPr/>
          <p:nvPr/>
        </p:nvSpPr>
        <p:spPr>
          <a:xfrm>
            <a:off x="6334780" y="2493819"/>
            <a:ext cx="2352020" cy="4011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panose="02070309020205020404" pitchFamily="49" charset="0"/>
                <a:cs typeface="Courier New" panose="02070309020205020404" pitchFamily="49" charset="0"/>
              </a:rPr>
              <a:t>deahan</a:t>
            </a:r>
            <a:r>
              <a:rPr lang="en-US" dirty="0" smtClean="0">
                <a:latin typeface="Courier New" panose="02070309020205020404" pitchFamily="49" charset="0"/>
                <a:cs typeface="Courier New" panose="02070309020205020404" pitchFamily="49" charset="0"/>
              </a:rPr>
              <a:t>	2</a:t>
            </a:r>
          </a:p>
          <a:p>
            <a:r>
              <a:rPr lang="en-US" dirty="0" smtClean="0">
                <a:latin typeface="Courier New" panose="02070309020205020404" pitchFamily="49" charset="0"/>
                <a:cs typeface="Courier New" panose="02070309020205020404" pitchFamily="49" charset="0"/>
              </a:rPr>
              <a:t>is		2</a:t>
            </a:r>
          </a:p>
          <a:p>
            <a:r>
              <a:rPr lang="en-US" dirty="0" smtClean="0">
                <a:latin typeface="Courier New" panose="02070309020205020404" pitchFamily="49" charset="0"/>
                <a:cs typeface="Courier New" panose="02070309020205020404" pitchFamily="49" charset="0"/>
              </a:rPr>
              <a:t>618</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1</a:t>
            </a:r>
          </a:p>
          <a:p>
            <a:r>
              <a:rPr lang="en-US" dirty="0" smtClean="0">
                <a:latin typeface="Courier New" panose="02070309020205020404" pitchFamily="49" charset="0"/>
                <a:cs typeface="Courier New" panose="02070309020205020404" pitchFamily="49" charset="0"/>
              </a:rPr>
              <a:t>experienced	1</a:t>
            </a:r>
          </a:p>
          <a:p>
            <a:r>
              <a:rPr lang="en-US" dirty="0" err="1" smtClean="0">
                <a:latin typeface="Courier New" panose="02070309020205020404" pitchFamily="49" charset="0"/>
                <a:cs typeface="Courier New" panose="02070309020205020404" pitchFamily="49" charset="0"/>
              </a:rPr>
              <a:t>gsi</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1</a:t>
            </a:r>
          </a:p>
          <a:p>
            <a:r>
              <a:rPr lang="en-US" dirty="0" smtClean="0">
                <a:latin typeface="Courier New" panose="02070309020205020404" pitchFamily="49" charset="0"/>
                <a:cs typeface="Courier New" panose="02070309020205020404" pitchFamily="49" charset="0"/>
              </a:rPr>
              <a:t>at 		1</a:t>
            </a:r>
          </a:p>
          <a:p>
            <a:r>
              <a:rPr lang="en-US" dirty="0" smtClean="0">
                <a:latin typeface="Courier New" panose="02070309020205020404" pitchFamily="49" charset="0"/>
                <a:cs typeface="Courier New" panose="02070309020205020404" pitchFamily="49" charset="0"/>
              </a:rPr>
              <a:t>python		1</a:t>
            </a:r>
          </a:p>
          <a:p>
            <a:r>
              <a:rPr lang="en-US" dirty="0" smtClean="0">
                <a:latin typeface="Courier New" panose="02070309020205020404" pitchFamily="49" charset="0"/>
                <a:cs typeface="Courier New" panose="02070309020205020404" pitchFamily="49" charset="0"/>
              </a:rPr>
              <a:t>the		1</a:t>
            </a:r>
          </a:p>
        </p:txBody>
      </p:sp>
      <p:sp>
        <p:nvSpPr>
          <p:cNvPr id="9" name="Right Arrow 8"/>
          <p:cNvSpPr/>
          <p:nvPr/>
        </p:nvSpPr>
        <p:spPr>
          <a:xfrm>
            <a:off x="4847889" y="3740725"/>
            <a:ext cx="1022239" cy="38723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04865D-BB61-8147-9B1D-3962FCC28C11}"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20</a:t>
            </a:fld>
            <a:endParaRPr lang="en-US"/>
          </a:p>
        </p:txBody>
      </p:sp>
    </p:spTree>
    <p:extLst>
      <p:ext uri="{BB962C8B-B14F-4D97-AF65-F5344CB8AC3E}">
        <p14:creationId xmlns:p14="http://schemas.microsoft.com/office/powerpoint/2010/main" val="35177444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3666747" cy="754212"/>
          </a:xfrm>
        </p:spPr>
        <p:txBody>
          <a:bodyPr/>
          <a:lstStyle/>
          <a:p>
            <a:pPr marL="0" indent="0">
              <a:buNone/>
            </a:pPr>
            <a:r>
              <a:rPr lang="en-US" dirty="0" smtClean="0"/>
              <a:t>Conceptual model 1</a:t>
            </a:r>
            <a:endParaRPr lang="en-US" dirty="0"/>
          </a:p>
        </p:txBody>
      </p:sp>
      <p:sp>
        <p:nvSpPr>
          <p:cNvPr id="4" name="Title 1"/>
          <p:cNvSpPr>
            <a:spLocks noGrp="1"/>
          </p:cNvSpPr>
          <p:nvPr>
            <p:ph type="title"/>
          </p:nvPr>
        </p:nvSpPr>
        <p:spPr/>
        <p:txBody>
          <a:bodyPr/>
          <a:lstStyle/>
          <a:p>
            <a:r>
              <a:rPr lang="en-US" b="1" dirty="0"/>
              <a:t>Divide and conquer</a:t>
            </a:r>
            <a:endParaRPr lang="en-US" dirty="0"/>
          </a:p>
        </p:txBody>
      </p:sp>
      <p:sp>
        <p:nvSpPr>
          <p:cNvPr id="5" name="Rectangle 4"/>
          <p:cNvSpPr/>
          <p:nvPr/>
        </p:nvSpPr>
        <p:spPr>
          <a:xfrm>
            <a:off x="457201" y="3051441"/>
            <a:ext cx="2005464" cy="511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smtClean="0"/>
              <a:t>Deahan</a:t>
            </a:r>
            <a:r>
              <a:rPr lang="en-US" sz="1400" dirty="0" smtClean="0"/>
              <a:t> is the 618 GSI</a:t>
            </a:r>
            <a:endParaRPr lang="en-US" sz="1400" dirty="0"/>
          </a:p>
        </p:txBody>
      </p:sp>
      <p:sp>
        <p:nvSpPr>
          <p:cNvPr id="6" name="Rectangle 5"/>
          <p:cNvSpPr/>
          <p:nvPr/>
        </p:nvSpPr>
        <p:spPr>
          <a:xfrm>
            <a:off x="457200" y="4775044"/>
            <a:ext cx="2005463" cy="49566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smtClean="0"/>
              <a:t>Deahan</a:t>
            </a:r>
            <a:r>
              <a:rPr lang="en-US" sz="1400" dirty="0" smtClean="0"/>
              <a:t> is experienced at python</a:t>
            </a:r>
            <a:endParaRPr lang="en-US" sz="1400" dirty="0"/>
          </a:p>
        </p:txBody>
      </p:sp>
      <p:sp>
        <p:nvSpPr>
          <p:cNvPr id="7" name="Rectangle 6"/>
          <p:cNvSpPr/>
          <p:nvPr/>
        </p:nvSpPr>
        <p:spPr>
          <a:xfrm>
            <a:off x="6334780" y="2493819"/>
            <a:ext cx="2352020" cy="4011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err="1" smtClean="0">
                <a:latin typeface="Courier New" panose="02070309020205020404" pitchFamily="49" charset="0"/>
                <a:cs typeface="Courier New" panose="02070309020205020404" pitchFamily="49" charset="0"/>
              </a:rPr>
              <a:t>deahan</a:t>
            </a:r>
            <a:r>
              <a:rPr lang="en-US" dirty="0">
                <a:latin typeface="Courier New" panose="02070309020205020404" pitchFamily="49" charset="0"/>
                <a:cs typeface="Courier New" panose="02070309020205020404" pitchFamily="49" charset="0"/>
              </a:rPr>
              <a:t>	2</a:t>
            </a:r>
          </a:p>
          <a:p>
            <a:r>
              <a:rPr lang="en-US" dirty="0">
                <a:latin typeface="Courier New" panose="02070309020205020404" pitchFamily="49" charset="0"/>
                <a:cs typeface="Courier New" panose="02070309020205020404" pitchFamily="49" charset="0"/>
              </a:rPr>
              <a:t>is		2</a:t>
            </a:r>
          </a:p>
          <a:p>
            <a:r>
              <a:rPr lang="en-US" dirty="0" smtClean="0">
                <a:latin typeface="Courier New" panose="02070309020205020404" pitchFamily="49" charset="0"/>
                <a:cs typeface="Courier New" panose="02070309020205020404" pitchFamily="49" charset="0"/>
              </a:rPr>
              <a:t>618</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experienced	1</a:t>
            </a:r>
          </a:p>
          <a:p>
            <a:r>
              <a:rPr lang="en-US" dirty="0" err="1">
                <a:latin typeface="Courier New" panose="02070309020205020404" pitchFamily="49" charset="0"/>
                <a:cs typeface="Courier New" panose="02070309020205020404" pitchFamily="49" charset="0"/>
              </a:rPr>
              <a:t>gsi</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at 		1</a:t>
            </a:r>
          </a:p>
          <a:p>
            <a:r>
              <a:rPr lang="en-US" dirty="0">
                <a:latin typeface="Courier New" panose="02070309020205020404" pitchFamily="49" charset="0"/>
                <a:cs typeface="Courier New" panose="02070309020205020404" pitchFamily="49" charset="0"/>
              </a:rPr>
              <a:t>python		1</a:t>
            </a:r>
          </a:p>
          <a:p>
            <a:r>
              <a:rPr lang="en-US" dirty="0">
                <a:latin typeface="Courier New" panose="02070309020205020404" pitchFamily="49" charset="0"/>
                <a:cs typeface="Courier New" panose="02070309020205020404" pitchFamily="49" charset="0"/>
              </a:rPr>
              <a:t>the		1</a:t>
            </a:r>
          </a:p>
        </p:txBody>
      </p:sp>
      <p:sp>
        <p:nvSpPr>
          <p:cNvPr id="10" name="Oval 9"/>
          <p:cNvSpPr>
            <a:spLocks noChangeAspect="1"/>
          </p:cNvSpPr>
          <p:nvPr/>
        </p:nvSpPr>
        <p:spPr>
          <a:xfrm>
            <a:off x="3002276" y="2956012"/>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1" name="Oval 10"/>
          <p:cNvSpPr>
            <a:spLocks noChangeAspect="1"/>
          </p:cNvSpPr>
          <p:nvPr/>
        </p:nvSpPr>
        <p:spPr>
          <a:xfrm>
            <a:off x="3002274" y="4682104"/>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Rectangle 11"/>
          <p:cNvSpPr/>
          <p:nvPr/>
        </p:nvSpPr>
        <p:spPr>
          <a:xfrm>
            <a:off x="4123947" y="2602246"/>
            <a:ext cx="1282624"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100" dirty="0" err="1">
                <a:latin typeface="Courier New" panose="02070309020205020404" pitchFamily="49" charset="0"/>
                <a:cs typeface="Courier New" panose="02070309020205020404" pitchFamily="49" charset="0"/>
              </a:rPr>
              <a:t>d</a:t>
            </a:r>
            <a:r>
              <a:rPr lang="en-US" sz="1100" dirty="0" err="1" smtClean="0">
                <a:latin typeface="Courier New" panose="02070309020205020404" pitchFamily="49" charset="0"/>
                <a:cs typeface="Courier New" panose="02070309020205020404" pitchFamily="49" charset="0"/>
              </a:rPr>
              <a:t>eahan</a:t>
            </a:r>
            <a:r>
              <a:rPr lang="en-US" sz="1100" dirty="0" smtClean="0">
                <a:latin typeface="Courier New" panose="02070309020205020404" pitchFamily="49" charset="0"/>
                <a:cs typeface="Courier New" panose="02070309020205020404" pitchFamily="49" charset="0"/>
              </a:rPr>
              <a:t>  1</a:t>
            </a:r>
          </a:p>
          <a:p>
            <a:r>
              <a:rPr lang="en-US" sz="1100" dirty="0" smtClean="0">
                <a:latin typeface="Courier New" panose="02070309020205020404" pitchFamily="49" charset="0"/>
                <a:cs typeface="Courier New" panose="02070309020205020404" pitchFamily="49" charset="0"/>
              </a:rPr>
              <a:t>is      1</a:t>
            </a:r>
          </a:p>
          <a:p>
            <a:r>
              <a:rPr lang="en-US" sz="1100" dirty="0" smtClean="0">
                <a:latin typeface="Courier New" panose="02070309020205020404" pitchFamily="49" charset="0"/>
                <a:cs typeface="Courier New" panose="02070309020205020404" pitchFamily="49" charset="0"/>
              </a:rPr>
              <a:t>the     1</a:t>
            </a:r>
          </a:p>
          <a:p>
            <a:r>
              <a:rPr lang="en-US" sz="1100" dirty="0" smtClean="0">
                <a:latin typeface="Courier New" panose="02070309020205020404" pitchFamily="49" charset="0"/>
                <a:cs typeface="Courier New" panose="02070309020205020404" pitchFamily="49" charset="0"/>
              </a:rPr>
              <a:t>618     1</a:t>
            </a:r>
          </a:p>
          <a:p>
            <a:r>
              <a:rPr lang="en-US" sz="1100" dirty="0" err="1" smtClean="0">
                <a:latin typeface="Courier New" panose="02070309020205020404" pitchFamily="49" charset="0"/>
                <a:cs typeface="Courier New" panose="02070309020205020404" pitchFamily="49" charset="0"/>
              </a:rPr>
              <a:t>gsi</a:t>
            </a:r>
            <a:r>
              <a:rPr lang="en-US" sz="1100" dirty="0" smtClean="0">
                <a:latin typeface="Courier New" panose="02070309020205020404" pitchFamily="49" charset="0"/>
                <a:cs typeface="Courier New" panose="02070309020205020404" pitchFamily="49" charset="0"/>
              </a:rPr>
              <a:t>     1</a:t>
            </a:r>
            <a:endParaRPr lang="en-US" sz="1100" dirty="0">
              <a:latin typeface="Courier New" panose="02070309020205020404" pitchFamily="49" charset="0"/>
              <a:cs typeface="Courier New" panose="02070309020205020404" pitchFamily="49" charset="0"/>
            </a:endParaRPr>
          </a:p>
        </p:txBody>
      </p:sp>
      <p:sp>
        <p:nvSpPr>
          <p:cNvPr id="13" name="Rectangle 12"/>
          <p:cNvSpPr/>
          <p:nvPr/>
        </p:nvSpPr>
        <p:spPr>
          <a:xfrm>
            <a:off x="4161424" y="4350071"/>
            <a:ext cx="140117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100" dirty="0" err="1">
                <a:latin typeface="Courier New" panose="02070309020205020404" pitchFamily="49" charset="0"/>
                <a:cs typeface="Courier New" panose="02070309020205020404" pitchFamily="49" charset="0"/>
              </a:rPr>
              <a:t>d</a:t>
            </a:r>
            <a:r>
              <a:rPr lang="en-US" sz="1100" dirty="0" err="1" smtClean="0">
                <a:latin typeface="Courier New" panose="02070309020205020404" pitchFamily="49" charset="0"/>
                <a:cs typeface="Courier New" panose="02070309020205020404" pitchFamily="49" charset="0"/>
              </a:rPr>
              <a:t>eahan</a:t>
            </a:r>
            <a:r>
              <a:rPr lang="en-US" sz="1100" dirty="0" smtClean="0">
                <a:latin typeface="Courier New" panose="02070309020205020404" pitchFamily="49" charset="0"/>
                <a:cs typeface="Courier New" panose="02070309020205020404" pitchFamily="49" charset="0"/>
              </a:rPr>
              <a:t>	1</a:t>
            </a:r>
          </a:p>
          <a:p>
            <a:r>
              <a:rPr lang="en-US" sz="1100" dirty="0" smtClean="0">
                <a:latin typeface="Courier New" panose="02070309020205020404" pitchFamily="49" charset="0"/>
                <a:cs typeface="Courier New" panose="02070309020205020404" pitchFamily="49" charset="0"/>
              </a:rPr>
              <a:t>is      	1</a:t>
            </a:r>
          </a:p>
          <a:p>
            <a:r>
              <a:rPr lang="en-US" sz="1100" dirty="0" smtClean="0">
                <a:latin typeface="Courier New" panose="02070309020205020404" pitchFamily="49" charset="0"/>
                <a:cs typeface="Courier New" panose="02070309020205020404" pitchFamily="49" charset="0"/>
              </a:rPr>
              <a:t>experienced  1 </a:t>
            </a:r>
          </a:p>
          <a:p>
            <a:r>
              <a:rPr lang="en-US" sz="1100" dirty="0" smtClean="0">
                <a:latin typeface="Courier New" panose="02070309020205020404" pitchFamily="49" charset="0"/>
                <a:cs typeface="Courier New" panose="02070309020205020404" pitchFamily="49" charset="0"/>
              </a:rPr>
              <a:t>at	1</a:t>
            </a:r>
          </a:p>
          <a:p>
            <a:r>
              <a:rPr lang="en-US" sz="1100" dirty="0" smtClean="0">
                <a:latin typeface="Courier New" panose="02070309020205020404" pitchFamily="49" charset="0"/>
                <a:cs typeface="Courier New" panose="02070309020205020404" pitchFamily="49" charset="0"/>
              </a:rPr>
              <a:t>python	1</a:t>
            </a:r>
          </a:p>
        </p:txBody>
      </p:sp>
      <p:cxnSp>
        <p:nvCxnSpPr>
          <p:cNvPr id="15" name="Straight Arrow Connector 14"/>
          <p:cNvCxnSpPr>
            <a:stCxn id="5" idx="3"/>
            <a:endCxn id="10" idx="2"/>
          </p:cNvCxnSpPr>
          <p:nvPr/>
        </p:nvCxnSpPr>
        <p:spPr>
          <a:xfrm flipV="1">
            <a:off x="2462665" y="3298912"/>
            <a:ext cx="539611" cy="810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0" idx="6"/>
            <a:endCxn id="12" idx="1"/>
          </p:cNvCxnSpPr>
          <p:nvPr/>
        </p:nvCxnSpPr>
        <p:spPr>
          <a:xfrm flipV="1">
            <a:off x="3688076" y="3277288"/>
            <a:ext cx="435871" cy="216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6" idx="3"/>
            <a:endCxn id="11" idx="2"/>
          </p:cNvCxnSpPr>
          <p:nvPr/>
        </p:nvCxnSpPr>
        <p:spPr>
          <a:xfrm>
            <a:off x="2462663" y="5022878"/>
            <a:ext cx="539611" cy="21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1" idx="6"/>
            <a:endCxn id="13" idx="1"/>
          </p:cNvCxnSpPr>
          <p:nvPr/>
        </p:nvCxnSpPr>
        <p:spPr>
          <a:xfrm>
            <a:off x="3688074" y="5025004"/>
            <a:ext cx="473350" cy="1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2" idx="3"/>
            <a:endCxn id="7" idx="1"/>
          </p:cNvCxnSpPr>
          <p:nvPr/>
        </p:nvCxnSpPr>
        <p:spPr>
          <a:xfrm>
            <a:off x="5406571" y="3277288"/>
            <a:ext cx="928209" cy="12224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3" idx="3"/>
            <a:endCxn id="7" idx="1"/>
          </p:cNvCxnSpPr>
          <p:nvPr/>
        </p:nvCxnSpPr>
        <p:spPr>
          <a:xfrm flipV="1">
            <a:off x="5562599" y="4499716"/>
            <a:ext cx="772181" cy="525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 name="Date Placeholder 1"/>
          <p:cNvSpPr>
            <a:spLocks noGrp="1"/>
          </p:cNvSpPr>
          <p:nvPr>
            <p:ph type="dt" sz="half" idx="10"/>
          </p:nvPr>
        </p:nvSpPr>
        <p:spPr/>
        <p:txBody>
          <a:bodyPr/>
          <a:lstStyle/>
          <a:p>
            <a:fld id="{41C6E3DF-F4AB-394A-8ED8-ABB461E93332}"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21</a:t>
            </a:fld>
            <a:endParaRPr lang="en-US"/>
          </a:p>
        </p:txBody>
      </p:sp>
    </p:spTree>
    <p:extLst>
      <p:ext uri="{BB962C8B-B14F-4D97-AF65-F5344CB8AC3E}">
        <p14:creationId xmlns:p14="http://schemas.microsoft.com/office/powerpoint/2010/main" val="41979800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086600" cy="723233"/>
          </a:xfrm>
        </p:spPr>
        <p:txBody>
          <a:bodyPr>
            <a:normAutofit fontScale="77500" lnSpcReduction="20000"/>
          </a:bodyPr>
          <a:lstStyle/>
          <a:p>
            <a:pPr marL="0" indent="0">
              <a:buNone/>
            </a:pPr>
            <a:r>
              <a:rPr lang="en-US" dirty="0" smtClean="0"/>
              <a:t>Conceptual model 2: words get "clustered" to particular CPUs</a:t>
            </a:r>
            <a:endParaRPr lang="en-US" dirty="0"/>
          </a:p>
        </p:txBody>
      </p:sp>
      <p:sp>
        <p:nvSpPr>
          <p:cNvPr id="4" name="Title 1"/>
          <p:cNvSpPr>
            <a:spLocks noGrp="1"/>
          </p:cNvSpPr>
          <p:nvPr>
            <p:ph type="title"/>
          </p:nvPr>
        </p:nvSpPr>
        <p:spPr/>
        <p:txBody>
          <a:bodyPr/>
          <a:lstStyle/>
          <a:p>
            <a:r>
              <a:rPr lang="en-US" b="1" dirty="0"/>
              <a:t>Divide and conquer</a:t>
            </a:r>
            <a:endParaRPr lang="en-US" dirty="0"/>
          </a:p>
        </p:txBody>
      </p:sp>
      <p:sp>
        <p:nvSpPr>
          <p:cNvPr id="5" name="Rectangle 4"/>
          <p:cNvSpPr/>
          <p:nvPr/>
        </p:nvSpPr>
        <p:spPr>
          <a:xfrm>
            <a:off x="52306" y="3051441"/>
            <a:ext cx="1403609" cy="5111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smtClean="0"/>
              <a:t>Deahan</a:t>
            </a:r>
            <a:r>
              <a:rPr lang="en-US" sz="1400" dirty="0" smtClean="0"/>
              <a:t> is the 618 GSI</a:t>
            </a:r>
            <a:endParaRPr lang="en-US" sz="1400" dirty="0"/>
          </a:p>
        </p:txBody>
      </p:sp>
      <p:sp>
        <p:nvSpPr>
          <p:cNvPr id="6" name="Rectangle 5"/>
          <p:cNvSpPr/>
          <p:nvPr/>
        </p:nvSpPr>
        <p:spPr>
          <a:xfrm>
            <a:off x="52306" y="4651124"/>
            <a:ext cx="1403610" cy="75472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err="1" smtClean="0"/>
              <a:t>Deahan</a:t>
            </a:r>
            <a:r>
              <a:rPr lang="en-US" sz="1400" dirty="0" smtClean="0"/>
              <a:t> is experienced at Python</a:t>
            </a:r>
            <a:endParaRPr lang="en-US" sz="1400" dirty="0"/>
          </a:p>
        </p:txBody>
      </p:sp>
      <p:sp>
        <p:nvSpPr>
          <p:cNvPr id="7" name="Rectangle 6"/>
          <p:cNvSpPr/>
          <p:nvPr/>
        </p:nvSpPr>
        <p:spPr>
          <a:xfrm>
            <a:off x="7852650" y="3091936"/>
            <a:ext cx="1242659" cy="21632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smtClean="0">
                <a:solidFill>
                  <a:srgbClr val="FF0000"/>
                </a:solidFill>
              </a:rPr>
              <a:t>deahan</a:t>
            </a:r>
            <a:r>
              <a:rPr lang="en-US" sz="1400" dirty="0" smtClean="0">
                <a:solidFill>
                  <a:srgbClr val="FF0000"/>
                </a:solidFill>
              </a:rPr>
              <a:t>	2</a:t>
            </a:r>
          </a:p>
          <a:p>
            <a:r>
              <a:rPr lang="en-US" sz="1400" dirty="0" smtClean="0">
                <a:solidFill>
                  <a:srgbClr val="FF0000"/>
                </a:solidFill>
              </a:rPr>
              <a:t>is	2</a:t>
            </a:r>
          </a:p>
          <a:p>
            <a:r>
              <a:rPr lang="en-US" sz="1400" dirty="0" smtClean="0"/>
              <a:t>experienced	1</a:t>
            </a:r>
          </a:p>
          <a:p>
            <a:r>
              <a:rPr lang="en-US" sz="1400" dirty="0" err="1" smtClean="0"/>
              <a:t>gsi</a:t>
            </a:r>
            <a:r>
              <a:rPr lang="en-US" sz="1400" dirty="0"/>
              <a:t>	</a:t>
            </a:r>
            <a:r>
              <a:rPr lang="en-US" sz="1400" dirty="0" smtClean="0"/>
              <a:t>1</a:t>
            </a:r>
          </a:p>
          <a:p>
            <a:r>
              <a:rPr lang="en-US" sz="1400" dirty="0" smtClean="0"/>
              <a:t>at	1</a:t>
            </a:r>
          </a:p>
          <a:p>
            <a:r>
              <a:rPr lang="en-US" sz="1400" dirty="0" smtClean="0"/>
              <a:t>618     1</a:t>
            </a:r>
          </a:p>
          <a:p>
            <a:r>
              <a:rPr lang="en-US" sz="1400" dirty="0" smtClean="0"/>
              <a:t>python	1</a:t>
            </a:r>
          </a:p>
          <a:p>
            <a:r>
              <a:rPr lang="en-US" sz="1400" dirty="0" smtClean="0">
                <a:solidFill>
                  <a:srgbClr val="FF0000"/>
                </a:solidFill>
              </a:rPr>
              <a:t>the	1</a:t>
            </a:r>
          </a:p>
        </p:txBody>
      </p:sp>
      <p:sp>
        <p:nvSpPr>
          <p:cNvPr id="10" name="Oval 9"/>
          <p:cNvSpPr>
            <a:spLocks noChangeAspect="1"/>
          </p:cNvSpPr>
          <p:nvPr/>
        </p:nvSpPr>
        <p:spPr>
          <a:xfrm>
            <a:off x="1730036" y="2956012"/>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1" name="Oval 10"/>
          <p:cNvSpPr>
            <a:spLocks noChangeAspect="1"/>
          </p:cNvSpPr>
          <p:nvPr/>
        </p:nvSpPr>
        <p:spPr>
          <a:xfrm>
            <a:off x="1730036" y="4682104"/>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3" name="Rectangle 12"/>
          <p:cNvSpPr/>
          <p:nvPr/>
        </p:nvSpPr>
        <p:spPr>
          <a:xfrm>
            <a:off x="2688812" y="4350071"/>
            <a:ext cx="1398832"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t>
            </a:r>
            <a:r>
              <a:rPr lang="en-US" sz="1400" dirty="0" err="1" smtClean="0">
                <a:solidFill>
                  <a:srgbClr val="FF0000"/>
                </a:solidFill>
              </a:rPr>
              <a:t>eahan</a:t>
            </a:r>
            <a:r>
              <a:rPr lang="en-US" sz="1400" dirty="0" smtClean="0">
                <a:solidFill>
                  <a:srgbClr val="FF0000"/>
                </a:solidFill>
              </a:rPr>
              <a:t> 	1</a:t>
            </a:r>
          </a:p>
          <a:p>
            <a:r>
              <a:rPr lang="en-US" sz="1400" dirty="0" smtClean="0">
                <a:solidFill>
                  <a:srgbClr val="FF0000"/>
                </a:solidFill>
              </a:rPr>
              <a:t>is      	1</a:t>
            </a:r>
          </a:p>
          <a:p>
            <a:r>
              <a:rPr lang="en-US" sz="1400" dirty="0" smtClean="0"/>
              <a:t>experienced     1 at      	1</a:t>
            </a:r>
          </a:p>
          <a:p>
            <a:r>
              <a:rPr lang="en-US" sz="1400" dirty="0" smtClean="0"/>
              <a:t>python	1</a:t>
            </a:r>
          </a:p>
        </p:txBody>
      </p:sp>
      <p:cxnSp>
        <p:nvCxnSpPr>
          <p:cNvPr id="15" name="Straight Arrow Connector 14"/>
          <p:cNvCxnSpPr>
            <a:stCxn id="5" idx="3"/>
            <a:endCxn id="10" idx="2"/>
          </p:cNvCxnSpPr>
          <p:nvPr/>
        </p:nvCxnSpPr>
        <p:spPr>
          <a:xfrm flipV="1">
            <a:off x="1455915" y="3298912"/>
            <a:ext cx="274121" cy="810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0" idx="6"/>
            <a:endCxn id="25" idx="1"/>
          </p:cNvCxnSpPr>
          <p:nvPr/>
        </p:nvCxnSpPr>
        <p:spPr>
          <a:xfrm>
            <a:off x="2415836" y="3298912"/>
            <a:ext cx="388453" cy="810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6" idx="3"/>
            <a:endCxn id="11" idx="2"/>
          </p:cNvCxnSpPr>
          <p:nvPr/>
        </p:nvCxnSpPr>
        <p:spPr>
          <a:xfrm flipV="1">
            <a:off x="1455916" y="5025004"/>
            <a:ext cx="274120" cy="348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1" idx="6"/>
            <a:endCxn id="13" idx="1"/>
          </p:cNvCxnSpPr>
          <p:nvPr/>
        </p:nvCxnSpPr>
        <p:spPr>
          <a:xfrm>
            <a:off x="2415836" y="5025004"/>
            <a:ext cx="272976" cy="109"/>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4274169" y="2617736"/>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t>
            </a:r>
            <a:r>
              <a:rPr lang="en-US" sz="1400" dirty="0" err="1" smtClean="0">
                <a:solidFill>
                  <a:srgbClr val="FF0000"/>
                </a:solidFill>
              </a:rPr>
              <a:t>eahan</a:t>
            </a:r>
            <a:r>
              <a:rPr lang="en-US" sz="1400" dirty="0" smtClean="0">
                <a:solidFill>
                  <a:srgbClr val="FF0000"/>
                </a:solidFill>
              </a:rPr>
              <a:t>  1</a:t>
            </a:r>
          </a:p>
          <a:p>
            <a:r>
              <a:rPr lang="en-US" sz="1400" dirty="0" smtClean="0">
                <a:solidFill>
                  <a:srgbClr val="FF0000"/>
                </a:solidFill>
              </a:rPr>
              <a:t>is      1</a:t>
            </a:r>
          </a:p>
          <a:p>
            <a:r>
              <a:rPr lang="en-US" sz="1400" dirty="0" smtClean="0">
                <a:solidFill>
                  <a:srgbClr val="FF0000"/>
                </a:solidFill>
              </a:rPr>
              <a:t>the      1</a:t>
            </a:r>
          </a:p>
          <a:p>
            <a:r>
              <a:rPr lang="en-US" sz="1400" dirty="0" err="1">
                <a:solidFill>
                  <a:srgbClr val="FF0000"/>
                </a:solidFill>
              </a:rPr>
              <a:t>d</a:t>
            </a:r>
            <a:r>
              <a:rPr lang="en-US" sz="1400" dirty="0" err="1" smtClean="0">
                <a:solidFill>
                  <a:srgbClr val="FF0000"/>
                </a:solidFill>
              </a:rPr>
              <a:t>eahan</a:t>
            </a:r>
            <a:r>
              <a:rPr lang="en-US" sz="1400" dirty="0" smtClean="0">
                <a:solidFill>
                  <a:srgbClr val="FF0000"/>
                </a:solidFill>
              </a:rPr>
              <a:t> 1</a:t>
            </a:r>
          </a:p>
          <a:p>
            <a:r>
              <a:rPr lang="en-US" sz="1400" dirty="0" smtClean="0">
                <a:solidFill>
                  <a:srgbClr val="FF0000"/>
                </a:solidFill>
              </a:rPr>
              <a:t>is         1</a:t>
            </a:r>
          </a:p>
        </p:txBody>
      </p:sp>
      <p:sp>
        <p:nvSpPr>
          <p:cNvPr id="45" name="Rectangle 44"/>
          <p:cNvSpPr/>
          <p:nvPr/>
        </p:nvSpPr>
        <p:spPr>
          <a:xfrm>
            <a:off x="4274168" y="4350071"/>
            <a:ext cx="1610471"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618		1</a:t>
            </a:r>
          </a:p>
          <a:p>
            <a:r>
              <a:rPr lang="en-US" sz="1400" dirty="0" err="1" smtClean="0"/>
              <a:t>gsi</a:t>
            </a:r>
            <a:r>
              <a:rPr lang="en-US" sz="1400" dirty="0" smtClean="0"/>
              <a:t>      	1</a:t>
            </a:r>
          </a:p>
          <a:p>
            <a:r>
              <a:rPr lang="en-US" sz="1400" dirty="0" smtClean="0"/>
              <a:t>experienced      1</a:t>
            </a:r>
          </a:p>
          <a:p>
            <a:r>
              <a:rPr lang="en-US" sz="1400" dirty="0" smtClean="0"/>
              <a:t>at      	1</a:t>
            </a:r>
          </a:p>
          <a:p>
            <a:r>
              <a:rPr lang="en-US" sz="1400" dirty="0" smtClean="0"/>
              <a:t>python	1</a:t>
            </a:r>
          </a:p>
        </p:txBody>
      </p:sp>
      <p:cxnSp>
        <p:nvCxnSpPr>
          <p:cNvPr id="46" name="Straight Arrow Connector 45"/>
          <p:cNvCxnSpPr>
            <a:stCxn id="25" idx="3"/>
            <a:endCxn id="45" idx="1"/>
          </p:cNvCxnSpPr>
          <p:nvPr/>
        </p:nvCxnSpPr>
        <p:spPr>
          <a:xfrm>
            <a:off x="3813524" y="3307019"/>
            <a:ext cx="460644" cy="171809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3" idx="3"/>
            <a:endCxn id="43" idx="1"/>
          </p:cNvCxnSpPr>
          <p:nvPr/>
        </p:nvCxnSpPr>
        <p:spPr>
          <a:xfrm flipV="1">
            <a:off x="4087644" y="3292778"/>
            <a:ext cx="186525" cy="1732335"/>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5603692" y="2617736"/>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t>
            </a:r>
            <a:r>
              <a:rPr lang="en-US" sz="1400" dirty="0" err="1" smtClean="0">
                <a:solidFill>
                  <a:srgbClr val="FF0000"/>
                </a:solidFill>
              </a:rPr>
              <a:t>eahan</a:t>
            </a:r>
            <a:r>
              <a:rPr lang="en-US" sz="1400" dirty="0" smtClean="0">
                <a:solidFill>
                  <a:srgbClr val="FF0000"/>
                </a:solidFill>
              </a:rPr>
              <a:t> 2</a:t>
            </a:r>
          </a:p>
          <a:p>
            <a:r>
              <a:rPr lang="en-US" sz="1400" dirty="0" smtClean="0">
                <a:solidFill>
                  <a:srgbClr val="FF0000"/>
                </a:solidFill>
              </a:rPr>
              <a:t>is      2</a:t>
            </a:r>
          </a:p>
          <a:p>
            <a:r>
              <a:rPr lang="en-US" sz="1400" dirty="0" smtClean="0">
                <a:solidFill>
                  <a:srgbClr val="FF0000"/>
                </a:solidFill>
              </a:rPr>
              <a:t>the           1</a:t>
            </a:r>
          </a:p>
        </p:txBody>
      </p:sp>
      <p:cxnSp>
        <p:nvCxnSpPr>
          <p:cNvPr id="56" name="Straight Arrow Connector 55"/>
          <p:cNvCxnSpPr>
            <a:stCxn id="43" idx="3"/>
            <a:endCxn id="55" idx="1"/>
          </p:cNvCxnSpPr>
          <p:nvPr/>
        </p:nvCxnSpPr>
        <p:spPr>
          <a:xfrm>
            <a:off x="5283404" y="3292778"/>
            <a:ext cx="320288" cy="0"/>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70" name="Oval 69"/>
          <p:cNvSpPr>
            <a:spLocks noChangeAspect="1"/>
          </p:cNvSpPr>
          <p:nvPr/>
        </p:nvSpPr>
        <p:spPr>
          <a:xfrm>
            <a:off x="6893875" y="3830679"/>
            <a:ext cx="6858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71" name="Straight Arrow Connector 70"/>
          <p:cNvCxnSpPr>
            <a:stCxn id="45" idx="3"/>
            <a:endCxn id="70" idx="3"/>
          </p:cNvCxnSpPr>
          <p:nvPr/>
        </p:nvCxnSpPr>
        <p:spPr>
          <a:xfrm flipV="1">
            <a:off x="5884639" y="4416046"/>
            <a:ext cx="1109669" cy="609067"/>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5" idx="3"/>
            <a:endCxn id="70" idx="1"/>
          </p:cNvCxnSpPr>
          <p:nvPr/>
        </p:nvCxnSpPr>
        <p:spPr>
          <a:xfrm>
            <a:off x="6612927" y="3292778"/>
            <a:ext cx="381381" cy="638334"/>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70" idx="6"/>
            <a:endCxn id="7" idx="1"/>
          </p:cNvCxnSpPr>
          <p:nvPr/>
        </p:nvCxnSpPr>
        <p:spPr>
          <a:xfrm>
            <a:off x="7579675" y="4173579"/>
            <a:ext cx="272975" cy="0"/>
          </a:xfrm>
          <a:prstGeom prst="straightConnector1">
            <a:avLst/>
          </a:prstGeom>
          <a:ln w="25400">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804289" y="2631977"/>
            <a:ext cx="1009235" cy="13500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err="1">
                <a:solidFill>
                  <a:srgbClr val="FF0000"/>
                </a:solidFill>
              </a:rPr>
              <a:t>d</a:t>
            </a:r>
            <a:r>
              <a:rPr lang="en-US" sz="1400" dirty="0" err="1" smtClean="0">
                <a:solidFill>
                  <a:srgbClr val="FF0000"/>
                </a:solidFill>
              </a:rPr>
              <a:t>eahan</a:t>
            </a:r>
            <a:r>
              <a:rPr lang="en-US" sz="1400" dirty="0" smtClean="0">
                <a:solidFill>
                  <a:srgbClr val="FF0000"/>
                </a:solidFill>
              </a:rPr>
              <a:t> 1</a:t>
            </a:r>
          </a:p>
          <a:p>
            <a:r>
              <a:rPr lang="en-US" sz="1400" dirty="0">
                <a:solidFill>
                  <a:srgbClr val="FF0000"/>
                </a:solidFill>
              </a:rPr>
              <a:t>i</a:t>
            </a:r>
            <a:r>
              <a:rPr lang="en-US" sz="1400" dirty="0" smtClean="0">
                <a:solidFill>
                  <a:srgbClr val="FF0000"/>
                </a:solidFill>
              </a:rPr>
              <a:t>s         1</a:t>
            </a:r>
          </a:p>
          <a:p>
            <a:r>
              <a:rPr lang="en-US" sz="1400" dirty="0" smtClean="0">
                <a:solidFill>
                  <a:srgbClr val="FF0000"/>
                </a:solidFill>
              </a:rPr>
              <a:t>the      1</a:t>
            </a:r>
          </a:p>
          <a:p>
            <a:r>
              <a:rPr lang="en-US" sz="1400" dirty="0" smtClean="0"/>
              <a:t>6181</a:t>
            </a:r>
          </a:p>
          <a:p>
            <a:r>
              <a:rPr lang="en-US" sz="1400" dirty="0" err="1" smtClean="0"/>
              <a:t>gsi</a:t>
            </a:r>
            <a:r>
              <a:rPr lang="en-US" sz="1400" dirty="0" smtClean="0"/>
              <a:t>       1</a:t>
            </a:r>
            <a:endParaRPr lang="en-US" sz="1400" dirty="0"/>
          </a:p>
        </p:txBody>
      </p:sp>
      <p:sp>
        <p:nvSpPr>
          <p:cNvPr id="2" name="Date Placeholder 1"/>
          <p:cNvSpPr>
            <a:spLocks noGrp="1"/>
          </p:cNvSpPr>
          <p:nvPr>
            <p:ph type="dt" sz="half" idx="10"/>
          </p:nvPr>
        </p:nvSpPr>
        <p:spPr/>
        <p:txBody>
          <a:bodyPr/>
          <a:lstStyle/>
          <a:p>
            <a:fld id="{3CA226B6-3735-1F4C-B3DE-29894A0C0206}"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22</a:t>
            </a:fld>
            <a:endParaRPr lang="en-US"/>
          </a:p>
        </p:txBody>
      </p:sp>
    </p:spTree>
    <p:extLst>
      <p:ext uri="{BB962C8B-B14F-4D97-AF65-F5344CB8AC3E}">
        <p14:creationId xmlns:p14="http://schemas.microsoft.com/office/powerpoint/2010/main" val="15097308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a:t>
            </a:r>
            <a:r>
              <a:rPr lang="en-US" dirty="0" err="1" smtClean="0"/>
              <a:t>MapReduce</a:t>
            </a:r>
            <a:r>
              <a:rPr lang="en-US" dirty="0" smtClean="0"/>
              <a:t> problem</a:t>
            </a:r>
            <a:endParaRPr lang="en-US" dirty="0"/>
          </a:p>
        </p:txBody>
      </p:sp>
      <p:sp>
        <p:nvSpPr>
          <p:cNvPr id="3" name="Content Placeholder 2"/>
          <p:cNvSpPr>
            <a:spLocks noGrp="1"/>
          </p:cNvSpPr>
          <p:nvPr>
            <p:ph idx="1"/>
          </p:nvPr>
        </p:nvSpPr>
        <p:spPr>
          <a:xfrm>
            <a:off x="457200" y="1600201"/>
            <a:ext cx="8229600" cy="3083900"/>
          </a:xfrm>
        </p:spPr>
        <p:txBody>
          <a:bodyPr>
            <a:normAutofit fontScale="77500" lnSpcReduction="20000"/>
          </a:bodyPr>
          <a:lstStyle/>
          <a:p>
            <a:r>
              <a:rPr lang="en-US" dirty="0" smtClean="0"/>
              <a:t>Read a bunch of data (set of records)</a:t>
            </a:r>
          </a:p>
          <a:p>
            <a:r>
              <a:rPr lang="en-US" u="sng" dirty="0" smtClean="0"/>
              <a:t>Map</a:t>
            </a:r>
            <a:r>
              <a:rPr lang="en-US" dirty="0" smtClean="0"/>
              <a:t>:   for each record,</a:t>
            </a:r>
          </a:p>
          <a:p>
            <a:pPr lvl="1"/>
            <a:r>
              <a:rPr lang="en-US" dirty="0" smtClean="0"/>
              <a:t>Extract something you care about.</a:t>
            </a:r>
          </a:p>
          <a:p>
            <a:r>
              <a:rPr lang="en-US" dirty="0" smtClean="0"/>
              <a:t>Sort and group the extracted records</a:t>
            </a:r>
          </a:p>
          <a:p>
            <a:r>
              <a:rPr lang="en-US" u="sng" dirty="0" smtClean="0"/>
              <a:t>Reduce</a:t>
            </a:r>
            <a:r>
              <a:rPr lang="en-US" dirty="0" smtClean="0"/>
              <a:t>:  For all groups:</a:t>
            </a:r>
          </a:p>
          <a:p>
            <a:pPr lvl="1"/>
            <a:r>
              <a:rPr lang="en-US" dirty="0" smtClean="0"/>
              <a:t>Summarize, filter, transform, aggregate</a:t>
            </a:r>
          </a:p>
          <a:p>
            <a:pPr lvl="1"/>
            <a:r>
              <a:rPr lang="en-US" dirty="0" smtClean="0"/>
              <a:t>Collapse the group into a result row</a:t>
            </a:r>
          </a:p>
          <a:p>
            <a:r>
              <a:rPr lang="en-US" dirty="0" smtClean="0"/>
              <a:t>Write out the results</a:t>
            </a:r>
          </a:p>
        </p:txBody>
      </p:sp>
      <p:sp>
        <p:nvSpPr>
          <p:cNvPr id="4" name="Explosion 2 3"/>
          <p:cNvSpPr/>
          <p:nvPr/>
        </p:nvSpPr>
        <p:spPr>
          <a:xfrm>
            <a:off x="5469467" y="1447803"/>
            <a:ext cx="4166369" cy="5033962"/>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framework is the same for all problems:</a:t>
            </a:r>
          </a:p>
          <a:p>
            <a:pPr algn="ctr"/>
            <a:endParaRPr lang="en-US" dirty="0"/>
          </a:p>
          <a:p>
            <a:pPr algn="ctr"/>
            <a:r>
              <a:rPr lang="en-US" dirty="0" smtClean="0"/>
              <a:t>We just change Map and Reduce steps to fit the problem</a:t>
            </a:r>
            <a:endParaRPr lang="en-US" dirty="0"/>
          </a:p>
        </p:txBody>
      </p:sp>
      <p:sp>
        <p:nvSpPr>
          <p:cNvPr id="5" name="Date Placeholder 4"/>
          <p:cNvSpPr>
            <a:spLocks noGrp="1"/>
          </p:cNvSpPr>
          <p:nvPr>
            <p:ph type="dt" sz="half" idx="10"/>
          </p:nvPr>
        </p:nvSpPr>
        <p:spPr/>
        <p:txBody>
          <a:bodyPr/>
          <a:lstStyle/>
          <a:p>
            <a:fld id="{1D393598-019A-FB4D-85A2-5C2690AE6841}"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23</a:t>
            </a:fld>
            <a:endParaRPr lang="en-US"/>
          </a:p>
        </p:txBody>
      </p:sp>
      <p:pic>
        <p:nvPicPr>
          <p:cNvPr id="7" name="Picture 6" descr="Screen Shot 2017-08-22 at 6.02.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8" y="4553855"/>
            <a:ext cx="4778829" cy="1905843"/>
          </a:xfrm>
          <a:prstGeom prst="rect">
            <a:avLst/>
          </a:prstGeom>
        </p:spPr>
      </p:pic>
    </p:spTree>
    <p:extLst>
      <p:ext uri="{BB962C8B-B14F-4D97-AF65-F5344CB8AC3E}">
        <p14:creationId xmlns:p14="http://schemas.microsoft.com/office/powerpoint/2010/main" val="3521644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MapReduce – Word Count</a:t>
            </a:r>
            <a:endParaRPr lang="en-US" b="1" dirty="0"/>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3" name="TextBox 2"/>
          <p:cNvSpPr txBox="1"/>
          <p:nvPr/>
        </p:nvSpPr>
        <p:spPr>
          <a:xfrm>
            <a:off x="0" y="6257030"/>
            <a:ext cx="4789029" cy="584776"/>
          </a:xfrm>
          <a:prstGeom prst="rect">
            <a:avLst/>
          </a:prstGeom>
          <a:noFill/>
        </p:spPr>
        <p:txBody>
          <a:bodyPr wrap="none" rtlCol="0">
            <a:spAutoFit/>
          </a:bodyPr>
          <a:lstStyle/>
          <a:p>
            <a:r>
              <a:rPr lang="en-US" i="1" dirty="0" smtClean="0"/>
              <a:t>Slide from Basic Introduction to Apache Hadoop</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5" name="Oval 4"/>
          <p:cNvSpPr/>
          <p:nvPr/>
        </p:nvSpPr>
        <p:spPr>
          <a:xfrm>
            <a:off x="4476165" y="2307944"/>
            <a:ext cx="991262" cy="336123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57654" y="5484511"/>
            <a:ext cx="3082204" cy="646331"/>
          </a:xfrm>
          <a:prstGeom prst="rect">
            <a:avLst/>
          </a:prstGeom>
          <a:noFill/>
        </p:spPr>
        <p:txBody>
          <a:bodyPr wrap="square" rtlCol="0">
            <a:spAutoFit/>
          </a:bodyPr>
          <a:lstStyle/>
          <a:p>
            <a:r>
              <a:rPr lang="en-US" dirty="0" smtClean="0">
                <a:solidFill>
                  <a:srgbClr val="FF0000"/>
                </a:solidFill>
              </a:rPr>
              <a:t>Copy data between nodes based on the keys</a:t>
            </a:r>
            <a:endParaRPr lang="en-US" dirty="0">
              <a:solidFill>
                <a:srgbClr val="FF0000"/>
              </a:solidFill>
            </a:endParaRPr>
          </a:p>
        </p:txBody>
      </p:sp>
      <p:sp>
        <p:nvSpPr>
          <p:cNvPr id="7" name="Date Placeholder 6"/>
          <p:cNvSpPr>
            <a:spLocks noGrp="1"/>
          </p:cNvSpPr>
          <p:nvPr>
            <p:ph type="dt" sz="half" idx="10"/>
          </p:nvPr>
        </p:nvSpPr>
        <p:spPr/>
        <p:txBody>
          <a:bodyPr/>
          <a:lstStyle/>
          <a:p>
            <a:fld id="{A755717A-7B9E-704B-AE76-E039DAEE5B71}"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24</a:t>
            </a:fld>
            <a:endParaRPr lang="en-US"/>
          </a:p>
        </p:txBody>
      </p:sp>
    </p:spTree>
    <p:extLst>
      <p:ext uri="{BB962C8B-B14F-4D97-AF65-F5344CB8AC3E}">
        <p14:creationId xmlns:p14="http://schemas.microsoft.com/office/powerpoint/2010/main" val="2574701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Assumptions of MapReduce</a:t>
            </a:r>
            <a:endParaRPr lang="en-US" b="1" dirty="0"/>
          </a:p>
        </p:txBody>
      </p:sp>
      <p:sp>
        <p:nvSpPr>
          <p:cNvPr id="3" name="Content Placeholder 2"/>
          <p:cNvSpPr>
            <a:spLocks noGrp="1"/>
          </p:cNvSpPr>
          <p:nvPr>
            <p:ph idx="1"/>
          </p:nvPr>
        </p:nvSpPr>
        <p:spPr/>
        <p:txBody>
          <a:bodyPr/>
          <a:lstStyle/>
          <a:p>
            <a:r>
              <a:rPr lang="en-US" dirty="0" smtClean="0"/>
              <a:t>The task can be broken into multiple pieces</a:t>
            </a:r>
          </a:p>
          <a:p>
            <a:r>
              <a:rPr lang="en-US" dirty="0" smtClean="0"/>
              <a:t>Pieces can be processed in parallel with minimal communication between pieces</a:t>
            </a:r>
          </a:p>
          <a:p>
            <a:r>
              <a:rPr lang="en-US" dirty="0" smtClean="0"/>
              <a:t>Results of each piece can be combined in the end to produce final result</a:t>
            </a:r>
          </a:p>
        </p:txBody>
      </p:sp>
      <p:sp>
        <p:nvSpPr>
          <p:cNvPr id="4" name="Date Placeholder 3"/>
          <p:cNvSpPr>
            <a:spLocks noGrp="1"/>
          </p:cNvSpPr>
          <p:nvPr>
            <p:ph type="dt" sz="half" idx="10"/>
          </p:nvPr>
        </p:nvSpPr>
        <p:spPr/>
        <p:txBody>
          <a:bodyPr/>
          <a:lstStyle/>
          <a:p>
            <a:fld id="{C19FC006-A687-3545-B04E-81BAAAF5A826}"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25</a:t>
            </a:fld>
            <a:endParaRPr lang="en-US"/>
          </a:p>
        </p:txBody>
      </p:sp>
    </p:spTree>
    <p:extLst>
      <p:ext uri="{BB962C8B-B14F-4D97-AF65-F5344CB8AC3E}">
        <p14:creationId xmlns:p14="http://schemas.microsoft.com/office/powerpoint/2010/main" val="23219630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views of </a:t>
            </a:r>
            <a:r>
              <a:rPr lang="en-US" dirty="0" err="1" smtClean="0"/>
              <a:t>MapReduce</a:t>
            </a:r>
            <a:r>
              <a:rPr lang="en-US" dirty="0" smtClean="0"/>
              <a:t> programming</a:t>
            </a:r>
            <a:endParaRPr lang="en-US" dirty="0"/>
          </a:p>
        </p:txBody>
      </p:sp>
      <p:sp>
        <p:nvSpPr>
          <p:cNvPr id="3" name="Content Placeholder 2"/>
          <p:cNvSpPr>
            <a:spLocks noGrp="1"/>
          </p:cNvSpPr>
          <p:nvPr>
            <p:ph idx="1"/>
          </p:nvPr>
        </p:nvSpPr>
        <p:spPr>
          <a:xfrm>
            <a:off x="457199" y="1600200"/>
            <a:ext cx="8510337" cy="4525963"/>
          </a:xfrm>
        </p:spPr>
        <p:txBody>
          <a:bodyPr>
            <a:normAutofit lnSpcReduction="10000"/>
          </a:bodyPr>
          <a:lstStyle/>
          <a:p>
            <a:r>
              <a:rPr lang="en-US" dirty="0" smtClean="0"/>
              <a:t>Step-level view</a:t>
            </a:r>
          </a:p>
          <a:p>
            <a:pPr lvl="1"/>
            <a:r>
              <a:rPr lang="en-US" dirty="0" smtClean="0"/>
              <a:t>You supply the mapper and reducer functions</a:t>
            </a:r>
          </a:p>
          <a:p>
            <a:pPr lvl="1"/>
            <a:r>
              <a:rPr lang="en-US" dirty="0" smtClean="0"/>
              <a:t>Python </a:t>
            </a:r>
            <a:r>
              <a:rPr lang="en-US" dirty="0" err="1" smtClean="0"/>
              <a:t>MRJob</a:t>
            </a:r>
            <a:r>
              <a:rPr lang="en-US" dirty="0" smtClean="0"/>
              <a:t> (Lab)</a:t>
            </a:r>
          </a:p>
          <a:p>
            <a:r>
              <a:rPr lang="en-US" dirty="0" smtClean="0"/>
              <a:t>Table-level view</a:t>
            </a:r>
          </a:p>
          <a:p>
            <a:pPr lvl="1"/>
            <a:r>
              <a:rPr lang="en-US" dirty="0" smtClean="0"/>
              <a:t>Load -&gt; Transforms -&gt; Dump</a:t>
            </a:r>
          </a:p>
          <a:p>
            <a:pPr lvl="1"/>
            <a:r>
              <a:rPr lang="en-US" dirty="0" smtClean="0"/>
              <a:t>High-level table operations like SQL</a:t>
            </a:r>
          </a:p>
          <a:p>
            <a:pPr lvl="2"/>
            <a:r>
              <a:rPr lang="en-US" dirty="0" smtClean="0"/>
              <a:t>Group records, compute aggregate function</a:t>
            </a:r>
          </a:p>
          <a:p>
            <a:pPr lvl="1"/>
            <a:r>
              <a:rPr lang="en-US" dirty="0" smtClean="0"/>
              <a:t>Can still define custom mappers, reducers if needed</a:t>
            </a:r>
          </a:p>
          <a:p>
            <a:pPr lvl="1"/>
            <a:r>
              <a:rPr lang="en-US" dirty="0" smtClean="0"/>
              <a:t>Hadoop + </a:t>
            </a:r>
            <a:r>
              <a:rPr lang="en-US" dirty="0" err="1" smtClean="0"/>
              <a:t>PySpark</a:t>
            </a:r>
            <a:r>
              <a:rPr lang="en-US" dirty="0" smtClean="0"/>
              <a:t> (coming up)</a:t>
            </a:r>
            <a:endParaRPr lang="en-US" dirty="0"/>
          </a:p>
        </p:txBody>
      </p:sp>
      <p:sp>
        <p:nvSpPr>
          <p:cNvPr id="4" name="Date Placeholder 3"/>
          <p:cNvSpPr>
            <a:spLocks noGrp="1"/>
          </p:cNvSpPr>
          <p:nvPr>
            <p:ph type="dt" sz="half" idx="10"/>
          </p:nvPr>
        </p:nvSpPr>
        <p:spPr/>
        <p:txBody>
          <a:bodyPr/>
          <a:lstStyle/>
          <a:p>
            <a:fld id="{34C06586-951A-E741-BFB4-113A3D6F5ACF}"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26</a:t>
            </a:fld>
            <a:endParaRPr lang="en-US"/>
          </a:p>
        </p:txBody>
      </p:sp>
    </p:spTree>
    <p:extLst>
      <p:ext uri="{BB962C8B-B14F-4D97-AF65-F5344CB8AC3E}">
        <p14:creationId xmlns:p14="http://schemas.microsoft.com/office/powerpoint/2010/main" val="393610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MRJob</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r>
              <a:rPr lang="en-US" dirty="0" smtClean="0"/>
              <a:t>Different </a:t>
            </a:r>
            <a:r>
              <a:rPr lang="en-US" dirty="0" err="1" smtClean="0"/>
              <a:t>backends</a:t>
            </a:r>
            <a:r>
              <a:rPr lang="en-US" dirty="0" smtClean="0"/>
              <a:t> possible</a:t>
            </a:r>
          </a:p>
          <a:p>
            <a:pPr lvl="1"/>
            <a:r>
              <a:rPr lang="en-US" dirty="0" smtClean="0"/>
              <a:t>Test on your local machine</a:t>
            </a:r>
          </a:p>
          <a:p>
            <a:pPr lvl="1"/>
            <a:r>
              <a:rPr lang="en-US" dirty="0" smtClean="0"/>
              <a:t>Or Run on a Hadoop cluster</a:t>
            </a:r>
          </a:p>
          <a:p>
            <a:pPr lvl="1"/>
            <a:r>
              <a:rPr lang="en-US" dirty="0" smtClean="0"/>
              <a:t>Or use Amazon Elastic </a:t>
            </a:r>
            <a:r>
              <a:rPr lang="en-US" dirty="0" err="1" smtClean="0"/>
              <a:t>MapReduce</a:t>
            </a:r>
            <a:endParaRPr lang="en-US" dirty="0" smtClean="0"/>
          </a:p>
          <a:p>
            <a:r>
              <a:rPr lang="en-US" dirty="0" smtClean="0"/>
              <a:t>Base class:  </a:t>
            </a:r>
            <a:r>
              <a:rPr lang="en-US" dirty="0" err="1" smtClean="0"/>
              <a:t>MRJob</a:t>
            </a:r>
            <a:endParaRPr lang="en-US" dirty="0" smtClean="0"/>
          </a:p>
          <a:p>
            <a:pPr lvl="1"/>
            <a:r>
              <a:rPr lang="en-US" dirty="0" smtClean="0"/>
              <a:t>You create your own subclass inheriting from </a:t>
            </a:r>
            <a:r>
              <a:rPr lang="en-US" dirty="0" err="1" smtClean="0"/>
              <a:t>MRJob</a:t>
            </a:r>
            <a:r>
              <a:rPr lang="en-US" dirty="0" smtClean="0"/>
              <a:t> with your desired mapper and reducer methods</a:t>
            </a:r>
          </a:p>
          <a:p>
            <a:pPr lvl="1"/>
            <a:r>
              <a:rPr lang="en-US" dirty="0" smtClean="0"/>
              <a:t>You must define at least one of: </a:t>
            </a:r>
          </a:p>
          <a:p>
            <a:pPr lvl="2"/>
            <a:r>
              <a:rPr lang="en-US" dirty="0" smtClean="0"/>
              <a:t>mapper, reducer, combiner</a:t>
            </a:r>
          </a:p>
          <a:p>
            <a:r>
              <a:rPr lang="en-US" dirty="0" smtClean="0"/>
              <a:t>Install package "</a:t>
            </a:r>
            <a:r>
              <a:rPr lang="en-US" dirty="0" err="1" smtClean="0"/>
              <a:t>mrjob</a:t>
            </a:r>
            <a:r>
              <a:rPr lang="en-US" dirty="0" smtClean="0"/>
              <a:t>"</a:t>
            </a:r>
          </a:p>
          <a:p>
            <a:r>
              <a:rPr lang="en-US" sz="2600" dirty="0" smtClean="0"/>
              <a:t>Documentation: http</a:t>
            </a:r>
            <a:r>
              <a:rPr lang="en-US" sz="2600" dirty="0"/>
              <a:t>://pythonhosted.org/mrjob/</a:t>
            </a:r>
          </a:p>
        </p:txBody>
      </p:sp>
      <p:sp>
        <p:nvSpPr>
          <p:cNvPr id="4" name="Date Placeholder 3"/>
          <p:cNvSpPr>
            <a:spLocks noGrp="1"/>
          </p:cNvSpPr>
          <p:nvPr>
            <p:ph type="dt" sz="half" idx="10"/>
          </p:nvPr>
        </p:nvSpPr>
        <p:spPr/>
        <p:txBody>
          <a:bodyPr/>
          <a:lstStyle/>
          <a:p>
            <a:fld id="{10B27D27-01F3-4F44-B700-064D7AFE22C0}"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27</a:t>
            </a:fld>
            <a:endParaRPr lang="en-US"/>
          </a:p>
        </p:txBody>
      </p:sp>
    </p:spTree>
    <p:extLst>
      <p:ext uri="{BB962C8B-B14F-4D97-AF65-F5344CB8AC3E}">
        <p14:creationId xmlns:p14="http://schemas.microsoft.com/office/powerpoint/2010/main" val="33259386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plug in a mapper and reducer: </a:t>
            </a:r>
            <a:r>
              <a:rPr lang="en-US" dirty="0" err="1" smtClean="0"/>
              <a:t>MRJob</a:t>
            </a:r>
            <a:r>
              <a:rPr lang="en-US" dirty="0" smtClean="0"/>
              <a:t> framework does the rest</a:t>
            </a:r>
            <a:endParaRPr lang="en-US" dirty="0"/>
          </a:p>
        </p:txBody>
      </p:sp>
      <p:sp>
        <p:nvSpPr>
          <p:cNvPr id="3" name="Content Placeholder 2"/>
          <p:cNvSpPr>
            <a:spLocks noGrp="1"/>
          </p:cNvSpPr>
          <p:nvPr>
            <p:ph idx="1"/>
          </p:nvPr>
        </p:nvSpPr>
        <p:spPr>
          <a:xfrm>
            <a:off x="457198" y="1600200"/>
            <a:ext cx="4729943" cy="4525963"/>
          </a:xfrm>
        </p:spPr>
        <p:txBody>
          <a:bodyPr>
            <a:normAutofit fontScale="47500" lnSpcReduction="20000"/>
          </a:bodyPr>
          <a:lstStyle/>
          <a:p>
            <a:r>
              <a:rPr lang="en-US" dirty="0" smtClean="0"/>
              <a:t>Mapper</a:t>
            </a:r>
          </a:p>
          <a:p>
            <a:pPr lvl="1"/>
            <a:r>
              <a:rPr lang="en-US" u="sng" dirty="0" smtClean="0"/>
              <a:t>Goal</a:t>
            </a:r>
            <a:r>
              <a:rPr lang="en-US" dirty="0" smtClean="0"/>
              <a:t>: Break input line into a set of key, value pairs</a:t>
            </a:r>
          </a:p>
          <a:p>
            <a:pPr lvl="1"/>
            <a:r>
              <a:rPr lang="en-US" u="sng" dirty="0" smtClean="0"/>
              <a:t>Input</a:t>
            </a:r>
            <a:r>
              <a:rPr lang="en-US" dirty="0" smtClean="0"/>
              <a:t>: single line from text file</a:t>
            </a:r>
          </a:p>
          <a:p>
            <a:pPr lvl="1"/>
            <a:r>
              <a:rPr lang="en-US" u="sng" dirty="0" smtClean="0"/>
              <a:t>Output</a:t>
            </a:r>
            <a:r>
              <a:rPr lang="en-US" dirty="0" smtClean="0"/>
              <a:t>: </a:t>
            </a:r>
            <a:r>
              <a:rPr lang="en-US" dirty="0"/>
              <a:t/>
            </a:r>
            <a:br>
              <a:rPr lang="en-US" dirty="0"/>
            </a:br>
            <a:r>
              <a:rPr lang="en-US" dirty="0" smtClean="0"/>
              <a:t>zero or more (key, value) pairs</a:t>
            </a:r>
            <a:br>
              <a:rPr lang="en-US" dirty="0" smtClean="0"/>
            </a:br>
            <a:endParaRPr lang="en-US" dirty="0" smtClean="0"/>
          </a:p>
          <a:p>
            <a:r>
              <a:rPr lang="en-US" dirty="0" smtClean="0"/>
              <a:t>Reducer</a:t>
            </a:r>
          </a:p>
          <a:p>
            <a:pPr lvl="1"/>
            <a:r>
              <a:rPr lang="en-US" u="sng" dirty="0" smtClean="0"/>
              <a:t>Goal</a:t>
            </a:r>
            <a:r>
              <a:rPr lang="en-US" dirty="0" smtClean="0"/>
              <a:t>: Take all (key, value) pairs with the same key, and compute an aggregate function over those values</a:t>
            </a:r>
          </a:p>
          <a:p>
            <a:pPr lvl="1"/>
            <a:r>
              <a:rPr lang="en-US" u="sng" dirty="0" smtClean="0"/>
              <a:t>Input</a:t>
            </a:r>
            <a:r>
              <a:rPr lang="en-US" dirty="0" smtClean="0"/>
              <a:t>: a key and a list of all values seen for that key</a:t>
            </a:r>
          </a:p>
          <a:p>
            <a:pPr lvl="1"/>
            <a:r>
              <a:rPr lang="en-US" u="sng" dirty="0" smtClean="0"/>
              <a:t>Output</a:t>
            </a:r>
            <a:r>
              <a:rPr lang="en-US" dirty="0" smtClean="0"/>
              <a:t>: </a:t>
            </a:r>
            <a:br>
              <a:rPr lang="en-US" dirty="0" smtClean="0"/>
            </a:br>
            <a:r>
              <a:rPr lang="en-US" dirty="0" smtClean="0"/>
              <a:t>zero or more (key, value) pairs</a:t>
            </a:r>
          </a:p>
          <a:p>
            <a:pPr lvl="1"/>
            <a:r>
              <a:rPr lang="en-US" dirty="0" smtClean="0"/>
              <a:t>Most typically, the values are from an aggregation function over </a:t>
            </a:r>
            <a:r>
              <a:rPr lang="en-US" dirty="0" err="1" smtClean="0"/>
              <a:t>value_list</a:t>
            </a:r>
            <a:r>
              <a:rPr lang="en-US" dirty="0" smtClean="0"/>
              <a:t>, e.g. sum(value-list)</a:t>
            </a:r>
          </a:p>
          <a:p>
            <a:endParaRPr lang="en-US" dirty="0"/>
          </a:p>
          <a:p>
            <a:r>
              <a:rPr lang="en-US" dirty="0" smtClean="0"/>
              <a:t>The  </a:t>
            </a:r>
            <a:r>
              <a:rPr lang="en-US" dirty="0" err="1" smtClean="0"/>
              <a:t>MRJob</a:t>
            </a:r>
            <a:r>
              <a:rPr lang="en-US" dirty="0" smtClean="0"/>
              <a:t> framework takes care of the rest:</a:t>
            </a:r>
          </a:p>
          <a:p>
            <a:pPr lvl="1"/>
            <a:r>
              <a:rPr lang="en-US" dirty="0" smtClean="0"/>
              <a:t>Sorting the mapper output. Invoking reduce tasks</a:t>
            </a:r>
          </a:p>
          <a:p>
            <a:pPr lvl="1"/>
            <a:r>
              <a:rPr lang="en-US" dirty="0" smtClean="0"/>
              <a:t>Assembling reduce outputs into final result</a:t>
            </a:r>
          </a:p>
          <a:p>
            <a:pPr lvl="1"/>
            <a:r>
              <a:rPr lang="en-US" dirty="0" smtClean="0"/>
              <a:t>Scheduling, monitoring all tasks, re-starting failed tasks</a:t>
            </a:r>
          </a:p>
        </p:txBody>
      </p:sp>
      <p:pic>
        <p:nvPicPr>
          <p:cNvPr id="4" name="Picture 3"/>
          <p:cNvPicPr>
            <a:picLocks noChangeAspect="1"/>
          </p:cNvPicPr>
          <p:nvPr/>
        </p:nvPicPr>
        <p:blipFill>
          <a:blip r:embed="rId3"/>
          <a:stretch>
            <a:fillRect/>
          </a:stretch>
        </p:blipFill>
        <p:spPr>
          <a:xfrm>
            <a:off x="4419599" y="2649403"/>
            <a:ext cx="4700337" cy="1829661"/>
          </a:xfrm>
          <a:prstGeom prst="rect">
            <a:avLst/>
          </a:prstGeom>
        </p:spPr>
      </p:pic>
      <p:sp>
        <p:nvSpPr>
          <p:cNvPr id="5" name="Down Arrow 4"/>
          <p:cNvSpPr/>
          <p:nvPr/>
        </p:nvSpPr>
        <p:spPr>
          <a:xfrm>
            <a:off x="6340715" y="1600200"/>
            <a:ext cx="545431" cy="10908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720336" y="1600200"/>
            <a:ext cx="545431" cy="1090864"/>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Date Placeholder 6"/>
          <p:cNvSpPr>
            <a:spLocks noGrp="1"/>
          </p:cNvSpPr>
          <p:nvPr>
            <p:ph type="dt" sz="half" idx="10"/>
          </p:nvPr>
        </p:nvSpPr>
        <p:spPr/>
        <p:txBody>
          <a:bodyPr/>
          <a:lstStyle/>
          <a:p>
            <a:fld id="{32842959-BCD9-E94D-A57E-189FD7907902}"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28</a:t>
            </a:fld>
            <a:endParaRPr lang="en-US"/>
          </a:p>
        </p:txBody>
      </p:sp>
    </p:spTree>
    <p:extLst>
      <p:ext uri="{BB962C8B-B14F-4D97-AF65-F5344CB8AC3E}">
        <p14:creationId xmlns:p14="http://schemas.microsoft.com/office/powerpoint/2010/main" val="3273538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basic </a:t>
            </a:r>
            <a:r>
              <a:rPr lang="en-US" dirty="0" err="1" smtClean="0"/>
              <a:t>MRJob</a:t>
            </a:r>
            <a:r>
              <a:rPr lang="en-US" dirty="0" smtClean="0"/>
              <a:t> Map-Reduce program</a:t>
            </a:r>
            <a:endParaRPr lang="en-US" dirty="0"/>
          </a:p>
        </p:txBody>
      </p:sp>
      <p:sp>
        <p:nvSpPr>
          <p:cNvPr id="3" name="Content Placeholder 2"/>
          <p:cNvSpPr>
            <a:spLocks noGrp="1"/>
          </p:cNvSpPr>
          <p:nvPr>
            <p:ph idx="1"/>
          </p:nvPr>
        </p:nvSpPr>
        <p:spPr>
          <a:xfrm>
            <a:off x="711200" y="1485370"/>
            <a:ext cx="8229600" cy="452596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/bin/python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mrjob.job</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MRJob</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re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MRWordFrequencyCount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MRJob</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input: self, </a:t>
            </a:r>
            <a:r>
              <a:rPr lang="en-US" dirty="0" err="1">
                <a:latin typeface="Courier New" panose="02070309020205020404" pitchFamily="49" charset="0"/>
                <a:cs typeface="Courier New" panose="02070309020205020404" pitchFamily="49" charset="0"/>
              </a:rPr>
              <a:t>in_key</a:t>
            </a:r>
            <a:r>
              <a:rPr lang="en-US" dirty="0">
                <a:latin typeface="Courier New" panose="02070309020205020404" pitchFamily="49" charset="0"/>
                <a:cs typeface="Courier New" panose="02070309020205020404" pitchFamily="49" charset="0"/>
              </a:rPr>
              <a:t> from mapper, </a:t>
            </a:r>
            <a:r>
              <a:rPr lang="en-US" dirty="0" err="1">
                <a:latin typeface="Courier New" panose="02070309020205020404" pitchFamily="49" charset="0"/>
                <a:cs typeface="Courier New" panose="02070309020205020404" pitchFamily="49" charset="0"/>
              </a:rPr>
              <a:t>in_value</a:t>
            </a:r>
            <a:r>
              <a:rPr lang="en-US" dirty="0">
                <a:latin typeface="Courier New" panose="02070309020205020404" pitchFamily="49" charset="0"/>
                <a:cs typeface="Courier New" panose="02070309020205020404" pitchFamily="49" charset="0"/>
              </a:rPr>
              <a:t> from mapper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MRWordFrequencyCount.run</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29</a:t>
            </a:fld>
            <a:endParaRPr lang="en-US"/>
          </a:p>
        </p:txBody>
      </p:sp>
      <p:sp>
        <p:nvSpPr>
          <p:cNvPr id="5" name="Date Placeholder 4"/>
          <p:cNvSpPr>
            <a:spLocks noGrp="1"/>
          </p:cNvSpPr>
          <p:nvPr>
            <p:ph type="dt" sz="half" idx="10"/>
          </p:nvPr>
        </p:nvSpPr>
        <p:spPr/>
        <p:txBody>
          <a:bodyPr/>
          <a:lstStyle/>
          <a:p>
            <a:fld id="{7D9C9999-73BD-6D4B-8598-B94BF1A1D5E9}" type="datetime1">
              <a:rPr lang="en-US" smtClean="0"/>
              <a:t>9/10/17</a:t>
            </a:fld>
            <a:endParaRPr lang="en-US"/>
          </a:p>
        </p:txBody>
      </p:sp>
    </p:spTree>
    <p:extLst>
      <p:ext uri="{BB962C8B-B14F-4D97-AF65-F5344CB8AC3E}">
        <p14:creationId xmlns:p14="http://schemas.microsoft.com/office/powerpoint/2010/main" val="1622357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big </a:t>
            </a:r>
            <a:r>
              <a:rPr lang="en-US" b="1" dirty="0"/>
              <a:t>d</a:t>
            </a:r>
            <a:r>
              <a:rPr lang="en-US" b="1" dirty="0" smtClean="0"/>
              <a:t>ata?</a:t>
            </a:r>
            <a:endParaRPr lang="en-US" b="1" dirty="0"/>
          </a:p>
        </p:txBody>
      </p:sp>
      <p:sp>
        <p:nvSpPr>
          <p:cNvPr id="3" name="Content Placeholder 2"/>
          <p:cNvSpPr>
            <a:spLocks noGrp="1"/>
          </p:cNvSpPr>
          <p:nvPr>
            <p:ph idx="1"/>
          </p:nvPr>
        </p:nvSpPr>
        <p:spPr>
          <a:xfrm>
            <a:off x="457200" y="1380071"/>
            <a:ext cx="8229600" cy="4976279"/>
          </a:xfrm>
        </p:spPr>
        <p:txBody>
          <a:bodyPr>
            <a:normAutofit lnSpcReduction="10000"/>
          </a:bodyPr>
          <a:lstStyle/>
          <a:p>
            <a:pPr marL="0" indent="0">
              <a:buNone/>
            </a:pPr>
            <a:r>
              <a:rPr lang="en-US" b="1" dirty="0" smtClean="0"/>
              <a:t>Volume</a:t>
            </a:r>
          </a:p>
          <a:p>
            <a:pPr lvl="1"/>
            <a:r>
              <a:rPr lang="en-US" dirty="0" smtClean="0"/>
              <a:t>Dramatic reduction in cost:</a:t>
            </a:r>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Terabytes (1,000 Gigabytes)</a:t>
            </a:r>
            <a:r>
              <a:rPr lang="en-US" baseline="30000" dirty="0" smtClean="0"/>
              <a:t> </a:t>
            </a:r>
            <a:r>
              <a:rPr lang="en-US" dirty="0" smtClean="0"/>
              <a:t>to Petabytes (1,000 Terabytes)</a:t>
            </a:r>
            <a:endParaRPr lang="en-US" baseline="30000" dirty="0" smtClean="0"/>
          </a:p>
          <a:p>
            <a:pPr lvl="1"/>
            <a:r>
              <a:rPr lang="en-US" dirty="0"/>
              <a:t>Challenges and </a:t>
            </a:r>
            <a:r>
              <a:rPr lang="en-US" dirty="0" smtClean="0"/>
              <a:t>opportunities</a:t>
            </a:r>
          </a:p>
        </p:txBody>
      </p:sp>
      <p:sp>
        <p:nvSpPr>
          <p:cNvPr id="5" name="Date Placeholder 4"/>
          <p:cNvSpPr>
            <a:spLocks noGrp="1"/>
          </p:cNvSpPr>
          <p:nvPr>
            <p:ph type="dt" sz="half" idx="10"/>
          </p:nvPr>
        </p:nvSpPr>
        <p:spPr/>
        <p:txBody>
          <a:bodyPr/>
          <a:lstStyle/>
          <a:p>
            <a:fld id="{AC2DE71A-EFFF-3C4C-9500-2608CFB413FF}"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3</a:t>
            </a:fld>
            <a:endParaRPr lang="en-US"/>
          </a:p>
        </p:txBody>
      </p:sp>
      <p:cxnSp>
        <p:nvCxnSpPr>
          <p:cNvPr id="8" name="Straight Arrow Connector 7"/>
          <p:cNvCxnSpPr/>
          <p:nvPr/>
        </p:nvCxnSpPr>
        <p:spPr>
          <a:xfrm flipH="1" flipV="1">
            <a:off x="1635265" y="2522283"/>
            <a:ext cx="17396" cy="20700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652661" y="4592294"/>
            <a:ext cx="3618458"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000590" y="2731023"/>
            <a:ext cx="86982" cy="6958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575262" y="4226998"/>
            <a:ext cx="69586" cy="695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099669" y="2561509"/>
            <a:ext cx="2499978" cy="369332"/>
          </a:xfrm>
          <a:prstGeom prst="rect">
            <a:avLst/>
          </a:prstGeom>
          <a:noFill/>
        </p:spPr>
        <p:txBody>
          <a:bodyPr wrap="none" rtlCol="0">
            <a:spAutoFit/>
          </a:bodyPr>
          <a:lstStyle/>
          <a:p>
            <a:r>
              <a:rPr lang="en-US" dirty="0" smtClean="0"/>
              <a:t>$100,000 per GB in 1980</a:t>
            </a:r>
            <a:endParaRPr lang="en-US" dirty="0"/>
          </a:p>
        </p:txBody>
      </p:sp>
      <p:sp>
        <p:nvSpPr>
          <p:cNvPr id="16" name="TextBox 15"/>
          <p:cNvSpPr txBox="1"/>
          <p:nvPr/>
        </p:nvSpPr>
        <p:spPr>
          <a:xfrm>
            <a:off x="4643189" y="4060475"/>
            <a:ext cx="2147643" cy="369332"/>
          </a:xfrm>
          <a:prstGeom prst="rect">
            <a:avLst/>
          </a:prstGeom>
          <a:noFill/>
        </p:spPr>
        <p:txBody>
          <a:bodyPr wrap="none" rtlCol="0">
            <a:spAutoFit/>
          </a:bodyPr>
          <a:lstStyle/>
          <a:p>
            <a:r>
              <a:rPr lang="en-US" dirty="0" smtClean="0"/>
              <a:t>&lt;$0.1 per GB in 2013</a:t>
            </a:r>
            <a:endParaRPr lang="en-US" dirty="0"/>
          </a:p>
        </p:txBody>
      </p:sp>
      <p:cxnSp>
        <p:nvCxnSpPr>
          <p:cNvPr id="18" name="Straight Arrow Connector 17"/>
          <p:cNvCxnSpPr/>
          <p:nvPr/>
        </p:nvCxnSpPr>
        <p:spPr>
          <a:xfrm>
            <a:off x="2286000" y="2930841"/>
            <a:ext cx="2140857" cy="11296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110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 example:  "To be or not to be"</a:t>
            </a:r>
            <a:endParaRPr lang="en-US" dirty="0"/>
          </a:p>
        </p:txBody>
      </p:sp>
      <p:sp>
        <p:nvSpPr>
          <p:cNvPr id="3" name="Content Placeholder 2"/>
          <p:cNvSpPr>
            <a:spLocks noGrp="1"/>
          </p:cNvSpPr>
          <p:nvPr>
            <p:ph idx="1"/>
          </p:nvPr>
        </p:nvSpPr>
        <p:spPr>
          <a:xfrm>
            <a:off x="660396" y="2743196"/>
            <a:ext cx="7886700" cy="2929472"/>
          </a:xfrm>
          <a:ln>
            <a:solidFill>
              <a:srgbClr val="525051"/>
            </a:solidFill>
          </a:ln>
        </p:spPr>
        <p:txBody>
          <a:bodyPr>
            <a:normAutofit fontScale="92500"/>
          </a:bodyPr>
          <a:lstStyle/>
          <a:p>
            <a:pPr>
              <a:buFontTx/>
              <a:buChar char="-"/>
            </a:pPr>
            <a:r>
              <a:rPr lang="en-US" dirty="0" smtClean="0"/>
              <a:t>Input:   "To be or not to be”</a:t>
            </a:r>
            <a:endParaRPr lang="en-US" dirty="0"/>
          </a:p>
          <a:p>
            <a:pPr marL="0" indent="0">
              <a:buNone/>
            </a:pPr>
            <a:r>
              <a:rPr lang="en-US" dirty="0" smtClean="0"/>
              <a:t>     Output: ("chars", 18),  ("words", 6),  ("lines", 1)</a:t>
            </a:r>
          </a:p>
          <a:p>
            <a:pPr marL="0" indent="0">
              <a:buNone/>
            </a:pPr>
            <a:endParaRPr lang="en-US" dirty="0"/>
          </a:p>
          <a:p>
            <a:pPr>
              <a:buFontTx/>
              <a:buChar char="-"/>
            </a:pPr>
            <a:r>
              <a:rPr lang="en-US" dirty="0" smtClean="0"/>
              <a:t>Input</a:t>
            </a:r>
            <a:r>
              <a:rPr lang="en-US" dirty="0"/>
              <a:t>:   </a:t>
            </a:r>
            <a:r>
              <a:rPr lang="en-US" dirty="0" smtClean="0"/>
              <a:t>"That is the question”</a:t>
            </a:r>
            <a:endParaRPr lang="en-US" dirty="0"/>
          </a:p>
          <a:p>
            <a:pPr marL="0" indent="0">
              <a:buNone/>
            </a:pPr>
            <a:r>
              <a:rPr lang="en-US" dirty="0" smtClean="0"/>
              <a:t>     Output</a:t>
            </a:r>
            <a:r>
              <a:rPr lang="en-US" dirty="0"/>
              <a:t>: </a:t>
            </a:r>
            <a:r>
              <a:rPr lang="en-US" dirty="0" smtClean="0"/>
              <a:t>(</a:t>
            </a:r>
            <a:r>
              <a:rPr lang="en-US" dirty="0"/>
              <a:t>"chars", </a:t>
            </a:r>
            <a:r>
              <a:rPr lang="en-US" dirty="0" smtClean="0"/>
              <a:t>20),  </a:t>
            </a:r>
            <a:r>
              <a:rPr lang="en-US" dirty="0"/>
              <a:t>("words", </a:t>
            </a:r>
            <a:r>
              <a:rPr lang="en-US" dirty="0" smtClean="0"/>
              <a:t>4),  </a:t>
            </a:r>
            <a:r>
              <a:rPr lang="en-US" dirty="0"/>
              <a:t>("lines", 1)</a:t>
            </a:r>
          </a:p>
          <a:p>
            <a:pPr marL="0" indent="0">
              <a:buNone/>
            </a:pPr>
            <a:endParaRPr lang="en-US" dirty="0" smtClean="0"/>
          </a:p>
        </p:txBody>
      </p:sp>
      <p:sp>
        <p:nvSpPr>
          <p:cNvPr id="4" name="Slide Number Placeholder 3"/>
          <p:cNvSpPr>
            <a:spLocks noGrp="1"/>
          </p:cNvSpPr>
          <p:nvPr>
            <p:ph type="sldNum" sz="quarter" idx="12"/>
          </p:nvPr>
        </p:nvSpPr>
        <p:spPr/>
        <p:txBody>
          <a:bodyPr/>
          <a:lstStyle/>
          <a:p>
            <a:fld id="{489AA9CD-E03E-470E-A1F1-67531AF0EE6B}" type="slidenum">
              <a:rPr lang="en-US" smtClean="0"/>
              <a:pPr/>
              <a:t>30</a:t>
            </a:fld>
            <a:endParaRPr lang="en-US"/>
          </a:p>
        </p:txBody>
      </p:sp>
      <p:sp>
        <p:nvSpPr>
          <p:cNvPr id="5" name="TextBox 4"/>
          <p:cNvSpPr txBox="1"/>
          <p:nvPr/>
        </p:nvSpPr>
        <p:spPr>
          <a:xfrm>
            <a:off x="1896533" y="1227667"/>
            <a:ext cx="5147563" cy="1477328"/>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endParaRPr lang="en-US" dirty="0"/>
          </a:p>
        </p:txBody>
      </p:sp>
      <p:sp>
        <p:nvSpPr>
          <p:cNvPr id="6" name="Date Placeholder 5"/>
          <p:cNvSpPr>
            <a:spLocks noGrp="1"/>
          </p:cNvSpPr>
          <p:nvPr>
            <p:ph type="dt" sz="half" idx="10"/>
          </p:nvPr>
        </p:nvSpPr>
        <p:spPr/>
        <p:txBody>
          <a:bodyPr/>
          <a:lstStyle/>
          <a:p>
            <a:fld id="{2ABE760F-FC40-5D44-9894-BE5F71403CD7}" type="datetime1">
              <a:rPr lang="en-US" smtClean="0"/>
              <a:t>9/10/17</a:t>
            </a:fld>
            <a:endParaRPr lang="en-US"/>
          </a:p>
        </p:txBody>
      </p:sp>
    </p:spTree>
    <p:extLst>
      <p:ext uri="{BB962C8B-B14F-4D97-AF65-F5344CB8AC3E}">
        <p14:creationId xmlns:p14="http://schemas.microsoft.com/office/powerpoint/2010/main" val="3003382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 example:  "To be or not to be"</a:t>
            </a:r>
            <a:endParaRPr lang="en-US" dirty="0"/>
          </a:p>
        </p:txBody>
      </p:sp>
      <p:sp>
        <p:nvSpPr>
          <p:cNvPr id="3" name="Content Placeholder 2"/>
          <p:cNvSpPr>
            <a:spLocks noGrp="1"/>
          </p:cNvSpPr>
          <p:nvPr>
            <p:ph idx="1"/>
          </p:nvPr>
        </p:nvSpPr>
        <p:spPr>
          <a:xfrm>
            <a:off x="2067904" y="2540529"/>
            <a:ext cx="4182533" cy="3335338"/>
          </a:xfrm>
          <a:ln>
            <a:solidFill>
              <a:srgbClr val="525051"/>
            </a:solidFill>
          </a:ln>
        </p:spPr>
        <p:txBody>
          <a:bodyPr>
            <a:normAutofit fontScale="85000" lnSpcReduction="20000"/>
          </a:bodyPr>
          <a:lstStyle/>
          <a:p>
            <a:pPr marL="0" indent="0">
              <a:buNone/>
            </a:pPr>
            <a:r>
              <a:rPr lang="en-US" dirty="0" smtClean="0"/>
              <a:t>Input:   "chars": [18, 20]</a:t>
            </a:r>
          </a:p>
          <a:p>
            <a:pPr marL="0" indent="0">
              <a:buNone/>
            </a:pPr>
            <a:r>
              <a:rPr lang="en-US" dirty="0"/>
              <a:t> </a:t>
            </a:r>
            <a:r>
              <a:rPr lang="en-US" dirty="0" smtClean="0"/>
              <a:t>   Output: ("chars", 38)</a:t>
            </a:r>
          </a:p>
          <a:p>
            <a:pPr marL="0" indent="0">
              <a:buNone/>
            </a:pPr>
            <a:endParaRPr lang="en-US" dirty="0"/>
          </a:p>
          <a:p>
            <a:pPr marL="0" indent="0">
              <a:buNone/>
            </a:pPr>
            <a:r>
              <a:rPr lang="en-US" dirty="0"/>
              <a:t>Input:   </a:t>
            </a:r>
            <a:r>
              <a:rPr lang="en-US" dirty="0" smtClean="0"/>
              <a:t>"words" : [6, 4]</a:t>
            </a:r>
            <a:endParaRPr lang="en-US" dirty="0"/>
          </a:p>
          <a:p>
            <a:pPr marL="0" indent="0">
              <a:buNone/>
            </a:pPr>
            <a:r>
              <a:rPr lang="en-US" dirty="0"/>
              <a:t>    Output: </a:t>
            </a:r>
            <a:r>
              <a:rPr lang="en-US" dirty="0" smtClean="0"/>
              <a:t>("words", </a:t>
            </a:r>
            <a:r>
              <a:rPr lang="en-US" dirty="0"/>
              <a:t>1</a:t>
            </a:r>
            <a:r>
              <a:rPr lang="en-US" dirty="0" smtClean="0"/>
              <a:t>0)</a:t>
            </a:r>
          </a:p>
          <a:p>
            <a:pPr marL="0" indent="0">
              <a:buNone/>
            </a:pPr>
            <a:endParaRPr lang="en-US" dirty="0"/>
          </a:p>
          <a:p>
            <a:pPr marL="0" indent="0">
              <a:buNone/>
            </a:pPr>
            <a:r>
              <a:rPr lang="en-US" dirty="0" smtClean="0"/>
              <a:t>Input:   ”lines" : [1, </a:t>
            </a:r>
            <a:r>
              <a:rPr lang="en-US" dirty="0"/>
              <a:t>1</a:t>
            </a:r>
            <a:r>
              <a:rPr lang="en-US" dirty="0" smtClean="0"/>
              <a:t>]</a:t>
            </a:r>
          </a:p>
          <a:p>
            <a:pPr marL="0" indent="0">
              <a:buNone/>
            </a:pPr>
            <a:r>
              <a:rPr lang="en-US" dirty="0" smtClean="0"/>
              <a:t>    Output: (”lines", 2)</a:t>
            </a:r>
          </a:p>
          <a:p>
            <a:pPr marL="0" indent="0">
              <a:buNone/>
            </a:pPr>
            <a:endParaRPr lang="en-US" dirty="0" smtClean="0"/>
          </a:p>
        </p:txBody>
      </p:sp>
      <p:sp>
        <p:nvSpPr>
          <p:cNvPr id="4" name="Slide Number Placeholder 3"/>
          <p:cNvSpPr>
            <a:spLocks noGrp="1"/>
          </p:cNvSpPr>
          <p:nvPr>
            <p:ph type="sldNum" sz="quarter" idx="12"/>
          </p:nvPr>
        </p:nvSpPr>
        <p:spPr/>
        <p:txBody>
          <a:bodyPr/>
          <a:lstStyle/>
          <a:p>
            <a:fld id="{489AA9CD-E03E-470E-A1F1-67531AF0EE6B}" type="slidenum">
              <a:rPr lang="en-US" smtClean="0"/>
              <a:pPr/>
              <a:t>31</a:t>
            </a:fld>
            <a:endParaRPr lang="en-US"/>
          </a:p>
        </p:txBody>
      </p:sp>
      <p:sp>
        <p:nvSpPr>
          <p:cNvPr id="5" name="TextBox 4"/>
          <p:cNvSpPr txBox="1"/>
          <p:nvPr/>
        </p:nvSpPr>
        <p:spPr>
          <a:xfrm>
            <a:off x="1830828" y="1459971"/>
            <a:ext cx="4596130"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endParaRPr lang="en-US" dirty="0"/>
          </a:p>
        </p:txBody>
      </p:sp>
      <p:sp>
        <p:nvSpPr>
          <p:cNvPr id="6" name="Date Placeholder 5"/>
          <p:cNvSpPr>
            <a:spLocks noGrp="1"/>
          </p:cNvSpPr>
          <p:nvPr>
            <p:ph type="dt" sz="half" idx="10"/>
          </p:nvPr>
        </p:nvSpPr>
        <p:spPr/>
        <p:txBody>
          <a:bodyPr/>
          <a:lstStyle/>
          <a:p>
            <a:fld id="{0534EBC7-C114-FF43-B02B-24FEB743327B}" type="datetime1">
              <a:rPr lang="en-US" smtClean="0"/>
              <a:t>9/10/17</a:t>
            </a:fld>
            <a:endParaRPr lang="en-US"/>
          </a:p>
        </p:txBody>
      </p:sp>
    </p:spTree>
    <p:extLst>
      <p:ext uri="{BB962C8B-B14F-4D97-AF65-F5344CB8AC3E}">
        <p14:creationId xmlns:p14="http://schemas.microsoft.com/office/powerpoint/2010/main" val="2223740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output of all mappers is sorted by key, then given to the reducer</a:t>
            </a: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32</a:t>
            </a:fld>
            <a:endParaRPr lang="en-US"/>
          </a:p>
        </p:txBody>
      </p:sp>
      <p:sp>
        <p:nvSpPr>
          <p:cNvPr id="5" name="Content Placeholder 2"/>
          <p:cNvSpPr txBox="1">
            <a:spLocks/>
          </p:cNvSpPr>
          <p:nvPr/>
        </p:nvSpPr>
        <p:spPr>
          <a:xfrm>
            <a:off x="228600" y="2417039"/>
            <a:ext cx="3657600" cy="2049462"/>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smtClean="0"/>
              <a:t>Input:   "To be or not to be"</a:t>
            </a:r>
          </a:p>
          <a:p>
            <a:pPr marL="0" indent="0">
              <a:buFont typeface="Arial" panose="020B0604020202020204" pitchFamily="34" charset="0"/>
              <a:buNone/>
            </a:pPr>
            <a:r>
              <a:rPr lang="en-US" dirty="0" smtClean="0"/>
              <a:t>    Output:   </a:t>
            </a:r>
          </a:p>
          <a:p>
            <a:pPr marL="0" indent="0">
              <a:buFont typeface="Arial" panose="020B0604020202020204" pitchFamily="34" charset="0"/>
              <a:buNone/>
            </a:pPr>
            <a:r>
              <a:rPr lang="en-US" dirty="0" smtClean="0"/>
              <a:t>            ("chars", 18),  ("words", 6),  ("lines", 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Input:   "That is the question"</a:t>
            </a:r>
          </a:p>
          <a:p>
            <a:pPr marL="0" indent="0">
              <a:buFont typeface="Arial" panose="020B0604020202020204" pitchFamily="34" charset="0"/>
              <a:buNone/>
            </a:pPr>
            <a:r>
              <a:rPr lang="en-US" dirty="0" smtClean="0"/>
              <a:t>    Output:   </a:t>
            </a:r>
          </a:p>
          <a:p>
            <a:pPr marL="0" indent="0">
              <a:buFont typeface="Arial" panose="020B0604020202020204" pitchFamily="34" charset="0"/>
              <a:buNone/>
            </a:pPr>
            <a:r>
              <a:rPr lang="en-US" dirty="0" smtClean="0"/>
              <a:t>            ("chars", 20),  ("words", 4),  ("lines", 1)</a:t>
            </a:r>
          </a:p>
          <a:p>
            <a:pPr marL="0" indent="0">
              <a:buFont typeface="Arial" panose="020B0604020202020204" pitchFamily="34" charset="0"/>
              <a:buNone/>
            </a:pPr>
            <a:endParaRPr lang="en-US" dirty="0" smtClean="0"/>
          </a:p>
        </p:txBody>
      </p:sp>
      <p:sp>
        <p:nvSpPr>
          <p:cNvPr id="6" name="Content Placeholder 2"/>
          <p:cNvSpPr txBox="1">
            <a:spLocks/>
          </p:cNvSpPr>
          <p:nvPr/>
        </p:nvSpPr>
        <p:spPr>
          <a:xfrm>
            <a:off x="5715000" y="2378356"/>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smtClean="0"/>
              <a:t>Input:   "chars": [18, 20]</a:t>
            </a:r>
          </a:p>
          <a:p>
            <a:pPr marL="0" indent="0">
              <a:buFont typeface="Arial" panose="020B0604020202020204" pitchFamily="34" charset="0"/>
              <a:buNone/>
            </a:pPr>
            <a:r>
              <a:rPr lang="en-US" dirty="0" smtClean="0"/>
              <a:t>    Output: ("chars", 38)</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Input:   "words" : [6, 4]</a:t>
            </a:r>
          </a:p>
          <a:p>
            <a:pPr marL="0" indent="0">
              <a:buFont typeface="Arial" panose="020B0604020202020204" pitchFamily="34" charset="0"/>
              <a:buNone/>
            </a:pPr>
            <a:r>
              <a:rPr lang="en-US" dirty="0" smtClean="0"/>
              <a:t>    Output: ("words", 10)</a:t>
            </a:r>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a:t>
            </a:r>
          </a:p>
        </p:txBody>
      </p:sp>
      <p:sp>
        <p:nvSpPr>
          <p:cNvPr id="7" name="TextBox 6"/>
          <p:cNvSpPr txBox="1"/>
          <p:nvPr/>
        </p:nvSpPr>
        <p:spPr>
          <a:xfrm>
            <a:off x="838200" y="1849856"/>
            <a:ext cx="1017458" cy="369332"/>
          </a:xfrm>
          <a:prstGeom prst="rect">
            <a:avLst/>
          </a:prstGeom>
          <a:noFill/>
        </p:spPr>
        <p:txBody>
          <a:bodyPr wrap="none" rtlCol="0">
            <a:spAutoFit/>
          </a:bodyPr>
          <a:lstStyle/>
          <a:p>
            <a:r>
              <a:rPr lang="en-US" u="sng" dirty="0" smtClean="0"/>
              <a:t>Mappers</a:t>
            </a:r>
            <a:endParaRPr lang="en-US" u="sng" dirty="0"/>
          </a:p>
        </p:txBody>
      </p:sp>
      <p:sp>
        <p:nvSpPr>
          <p:cNvPr id="8" name="TextBox 7"/>
          <p:cNvSpPr txBox="1"/>
          <p:nvPr/>
        </p:nvSpPr>
        <p:spPr>
          <a:xfrm>
            <a:off x="6532578" y="1902815"/>
            <a:ext cx="958083" cy="369332"/>
          </a:xfrm>
          <a:prstGeom prst="rect">
            <a:avLst/>
          </a:prstGeom>
          <a:noFill/>
        </p:spPr>
        <p:txBody>
          <a:bodyPr wrap="none" rtlCol="0">
            <a:spAutoFit/>
          </a:bodyPr>
          <a:lstStyle/>
          <a:p>
            <a:r>
              <a:rPr lang="en-US" u="sng" dirty="0" smtClean="0"/>
              <a:t>Reducer</a:t>
            </a:r>
            <a:endParaRPr lang="en-US" u="sng" dirty="0"/>
          </a:p>
        </p:txBody>
      </p:sp>
      <p:sp>
        <p:nvSpPr>
          <p:cNvPr id="9" name="Rectangle 8"/>
          <p:cNvSpPr/>
          <p:nvPr/>
        </p:nvSpPr>
        <p:spPr>
          <a:xfrm>
            <a:off x="4191000" y="2272147"/>
            <a:ext cx="990600" cy="2071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a:t>
            </a:r>
          </a:p>
          <a:p>
            <a:pPr algn="ctr"/>
            <a:r>
              <a:rPr lang="en-US" dirty="0" smtClean="0"/>
              <a:t>By</a:t>
            </a:r>
          </a:p>
          <a:p>
            <a:pPr algn="ctr"/>
            <a:r>
              <a:rPr lang="en-US" dirty="0" smtClean="0"/>
              <a:t>Key</a:t>
            </a:r>
            <a:endParaRPr lang="en-US" dirty="0"/>
          </a:p>
        </p:txBody>
      </p:sp>
      <p:sp>
        <p:nvSpPr>
          <p:cNvPr id="10" name="Right Arrow 9"/>
          <p:cNvSpPr/>
          <p:nvPr/>
        </p:nvSpPr>
        <p:spPr>
          <a:xfrm>
            <a:off x="3657600"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316509" y="2895600"/>
            <a:ext cx="33978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10400" y="5334000"/>
            <a:ext cx="47625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07282" y="6091512"/>
            <a:ext cx="3806235" cy="369332"/>
          </a:xfrm>
          <a:prstGeom prst="rect">
            <a:avLst/>
          </a:prstGeom>
          <a:noFill/>
        </p:spPr>
        <p:txBody>
          <a:bodyPr wrap="none" rtlCol="0">
            <a:spAutoFit/>
          </a:bodyPr>
          <a:lstStyle/>
          <a:p>
            <a:r>
              <a:rPr lang="en-US" dirty="0" smtClean="0"/>
              <a:t>("chars", 38), ("words", 10), ("lines", 2)</a:t>
            </a:r>
            <a:endParaRPr lang="en-US" dirty="0"/>
          </a:p>
        </p:txBody>
      </p:sp>
      <p:sp>
        <p:nvSpPr>
          <p:cNvPr id="14" name="TextBox 13"/>
          <p:cNvSpPr txBox="1"/>
          <p:nvPr/>
        </p:nvSpPr>
        <p:spPr>
          <a:xfrm>
            <a:off x="4311161" y="4463193"/>
            <a:ext cx="758093" cy="923330"/>
          </a:xfrm>
          <a:prstGeom prst="rect">
            <a:avLst/>
          </a:prstGeom>
          <a:noFill/>
        </p:spPr>
        <p:txBody>
          <a:bodyPr wrap="none" rtlCol="0">
            <a:spAutoFit/>
          </a:bodyPr>
          <a:lstStyle/>
          <a:p>
            <a:r>
              <a:rPr lang="en-US" dirty="0" smtClean="0"/>
              <a:t>chars</a:t>
            </a:r>
          </a:p>
          <a:p>
            <a:r>
              <a:rPr lang="en-US" dirty="0" smtClean="0"/>
              <a:t>words</a:t>
            </a:r>
            <a:br>
              <a:rPr lang="en-US" dirty="0" smtClean="0"/>
            </a:br>
            <a:r>
              <a:rPr lang="en-US" dirty="0" smtClean="0"/>
              <a:t>lines</a:t>
            </a:r>
            <a:endParaRPr lang="en-US" dirty="0"/>
          </a:p>
        </p:txBody>
      </p:sp>
      <p:sp>
        <p:nvSpPr>
          <p:cNvPr id="3" name="Date Placeholder 2"/>
          <p:cNvSpPr>
            <a:spLocks noGrp="1"/>
          </p:cNvSpPr>
          <p:nvPr>
            <p:ph type="dt" sz="half" idx="10"/>
          </p:nvPr>
        </p:nvSpPr>
        <p:spPr/>
        <p:txBody>
          <a:bodyPr/>
          <a:lstStyle/>
          <a:p>
            <a:fld id="{69FC3560-5077-D946-A410-FA613E7A6E3C}" type="datetime1">
              <a:rPr lang="en-US" smtClean="0"/>
              <a:t>9/10/17</a:t>
            </a:fld>
            <a:endParaRPr lang="en-US"/>
          </a:p>
        </p:txBody>
      </p:sp>
    </p:spTree>
    <p:extLst>
      <p:ext uri="{BB962C8B-B14F-4D97-AF65-F5344CB8AC3E}">
        <p14:creationId xmlns:p14="http://schemas.microsoft.com/office/powerpoint/2010/main" val="719869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Digression: iterators, generators and the </a:t>
            </a:r>
            <a:r>
              <a:rPr lang="en-US" b="1" dirty="0" smtClean="0"/>
              <a:t>yield</a:t>
            </a:r>
            <a:r>
              <a:rPr lang="en-US" dirty="0" smtClean="0"/>
              <a:t> keyword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dirty="0" smtClean="0">
                <a:latin typeface="Courier New" panose="02070309020205020404" pitchFamily="49" charset="0"/>
                <a:cs typeface="Courier New" panose="02070309020205020404" pitchFamily="49" charset="0"/>
              </a:rPr>
              <a:t>for</a:t>
            </a:r>
            <a:r>
              <a:rPr lang="en-US" dirty="0" smtClean="0"/>
              <a:t> </a:t>
            </a:r>
            <a:r>
              <a:rPr lang="en-US" dirty="0"/>
              <a:t>loop doesn't know what kind of object it's dealing </a:t>
            </a:r>
            <a:r>
              <a:rPr lang="en-US" dirty="0" smtClean="0"/>
              <a:t>with…</a:t>
            </a:r>
          </a:p>
          <a:p>
            <a:pPr lvl="1"/>
            <a:r>
              <a:rPr lang="en-US" dirty="0" smtClean="0"/>
              <a:t>Lists, dictionaries, files, …</a:t>
            </a:r>
          </a:p>
          <a:p>
            <a:r>
              <a:rPr lang="en-US" dirty="0" smtClean="0"/>
              <a:t>It </a:t>
            </a:r>
            <a:r>
              <a:rPr lang="en-US" dirty="0"/>
              <a:t>just </a:t>
            </a:r>
            <a:r>
              <a:rPr lang="en-US" dirty="0" smtClean="0"/>
              <a:t>assumes the object is an </a:t>
            </a:r>
            <a:r>
              <a:rPr lang="en-US" u="sng" dirty="0"/>
              <a:t>iterator</a:t>
            </a:r>
            <a:r>
              <a:rPr lang="en-US" dirty="0"/>
              <a:t> </a:t>
            </a:r>
            <a:endParaRPr lang="en-US" dirty="0" smtClean="0"/>
          </a:p>
          <a:p>
            <a:r>
              <a:rPr lang="en-US" dirty="0" smtClean="0"/>
              <a:t>It gets item after item as it calls the </a:t>
            </a:r>
            <a:r>
              <a:rPr lang="en-US" dirty="0" smtClean="0">
                <a:latin typeface="Courier New" panose="02070309020205020404" pitchFamily="49" charset="0"/>
                <a:cs typeface="Courier New" panose="02070309020205020404" pitchFamily="49" charset="0"/>
              </a:rPr>
              <a:t>next</a:t>
            </a:r>
            <a:r>
              <a:rPr lang="en-US" dirty="0" smtClean="0"/>
              <a:t>() method on that object. </a:t>
            </a:r>
          </a:p>
          <a:p>
            <a:r>
              <a:rPr lang="en-US" dirty="0" smtClean="0"/>
              <a:t>Examples of iterators in Python:</a:t>
            </a:r>
          </a:p>
          <a:p>
            <a:pPr lvl="1"/>
            <a:r>
              <a:rPr lang="en-US" dirty="0" smtClean="0"/>
              <a:t>Built-in lists and tuples return their items one by one</a:t>
            </a:r>
          </a:p>
          <a:p>
            <a:pPr lvl="1"/>
            <a:r>
              <a:rPr lang="en-US" dirty="0"/>
              <a:t>D</a:t>
            </a:r>
            <a:r>
              <a:rPr lang="en-US" dirty="0" smtClean="0"/>
              <a:t>ictionaries return the keys one by one</a:t>
            </a:r>
          </a:p>
          <a:p>
            <a:pPr lvl="1"/>
            <a:r>
              <a:rPr lang="en-US" dirty="0" smtClean="0"/>
              <a:t>Files return the lines one by one</a:t>
            </a:r>
          </a:p>
          <a:p>
            <a:pPr lvl="1"/>
            <a:r>
              <a:rPr lang="en-US" dirty="0" smtClean="0"/>
              <a:t>Strings return characters one by one</a:t>
            </a:r>
          </a:p>
          <a:p>
            <a:r>
              <a:rPr lang="en-US" dirty="0" smtClean="0"/>
              <a:t>A generator is a </a:t>
            </a:r>
            <a:r>
              <a:rPr lang="en-US" u="sng" dirty="0" smtClean="0"/>
              <a:t>lazy</a:t>
            </a:r>
            <a:r>
              <a:rPr lang="en-US" dirty="0" smtClean="0"/>
              <a:t> iterator</a:t>
            </a:r>
          </a:p>
          <a:p>
            <a:r>
              <a:rPr lang="en-US" dirty="0" smtClean="0"/>
              <a:t>In computer science, being lazy is often a </a:t>
            </a:r>
            <a:r>
              <a:rPr lang="en-US" u="sng" dirty="0" smtClean="0"/>
              <a:t>good thing</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33</a:t>
            </a:fld>
            <a:endParaRPr lang="en-US"/>
          </a:p>
        </p:txBody>
      </p:sp>
      <p:sp>
        <p:nvSpPr>
          <p:cNvPr id="5" name="Date Placeholder 4"/>
          <p:cNvSpPr>
            <a:spLocks noGrp="1"/>
          </p:cNvSpPr>
          <p:nvPr>
            <p:ph type="dt" sz="half" idx="10"/>
          </p:nvPr>
        </p:nvSpPr>
        <p:spPr/>
        <p:txBody>
          <a:bodyPr/>
          <a:lstStyle/>
          <a:p>
            <a:fld id="{5B7AD2B9-2DD6-E44A-9ABF-59DD8B6A1082}" type="datetime1">
              <a:rPr lang="en-US" smtClean="0"/>
              <a:t>9/10/17</a:t>
            </a:fld>
            <a:endParaRPr lang="en-US"/>
          </a:p>
        </p:txBody>
      </p:sp>
    </p:spTree>
    <p:extLst>
      <p:ext uri="{BB962C8B-B14F-4D97-AF65-F5344CB8AC3E}">
        <p14:creationId xmlns:p14="http://schemas.microsoft.com/office/powerpoint/2010/main" val="4312441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89AA9CD-E03E-470E-A1F1-67531AF0EE6B}" type="slidenum">
              <a:rPr lang="en-US" smtClean="0"/>
              <a:pPr/>
              <a:t>34</a:t>
            </a:fld>
            <a:endParaRPr lang="en-US"/>
          </a:p>
        </p:txBody>
      </p:sp>
      <p:pic>
        <p:nvPicPr>
          <p:cNvPr id="5" name="Picture 4"/>
          <p:cNvPicPr>
            <a:picLocks noChangeAspect="1"/>
          </p:cNvPicPr>
          <p:nvPr/>
        </p:nvPicPr>
        <p:blipFill rotWithShape="1">
          <a:blip r:embed="rId3"/>
          <a:srcRect l="1234" t="4546" r="1234" b="4425"/>
          <a:stretch/>
        </p:blipFill>
        <p:spPr>
          <a:xfrm>
            <a:off x="457200" y="1219200"/>
            <a:ext cx="8229600" cy="4800600"/>
          </a:xfrm>
          <a:prstGeom prst="rect">
            <a:avLst/>
          </a:prstGeom>
        </p:spPr>
      </p:pic>
      <p:sp>
        <p:nvSpPr>
          <p:cNvPr id="6" name="Date Placeholder 5"/>
          <p:cNvSpPr>
            <a:spLocks noGrp="1"/>
          </p:cNvSpPr>
          <p:nvPr>
            <p:ph type="dt" sz="half" idx="10"/>
          </p:nvPr>
        </p:nvSpPr>
        <p:spPr/>
        <p:txBody>
          <a:bodyPr/>
          <a:lstStyle/>
          <a:p>
            <a:fld id="{CD06D9FD-D173-4B45-8378-F2490A518BD0}" type="datetime1">
              <a:rPr lang="en-US" smtClean="0"/>
              <a:t>9/10/17</a:t>
            </a:fld>
            <a:endParaRPr lang="en-US"/>
          </a:p>
        </p:txBody>
      </p:sp>
    </p:spTree>
    <p:extLst>
      <p:ext uri="{BB962C8B-B14F-4D97-AF65-F5344CB8AC3E}">
        <p14:creationId xmlns:p14="http://schemas.microsoft.com/office/powerpoint/2010/main" val="162029337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Digression: Iterators are an example of a subclass that has a specific </a:t>
            </a:r>
            <a:r>
              <a:rPr lang="en-US" u="sng" dirty="0" smtClean="0"/>
              <a:t>interface.</a:t>
            </a:r>
            <a:endParaRPr lang="en-US" u="sng" dirty="0"/>
          </a:p>
        </p:txBody>
      </p:sp>
      <p:sp>
        <p:nvSpPr>
          <p:cNvPr id="3" name="Content Placeholder 2"/>
          <p:cNvSpPr>
            <a:spLocks noGrp="1"/>
          </p:cNvSpPr>
          <p:nvPr>
            <p:ph idx="1"/>
          </p:nvPr>
        </p:nvSpPr>
        <p:spPr>
          <a:xfrm>
            <a:off x="491066" y="1955803"/>
            <a:ext cx="8229600" cy="3937000"/>
          </a:xfrm>
        </p:spPr>
        <p:txBody>
          <a:bodyPr>
            <a:normAutofit fontScale="77500" lnSpcReduction="20000"/>
          </a:bodyPr>
          <a:lstStyle/>
          <a:p>
            <a:r>
              <a:rPr lang="en-US" dirty="0" smtClean="0"/>
              <a:t>Iterator example:</a:t>
            </a:r>
          </a:p>
          <a:p>
            <a:pPr lvl="1"/>
            <a:r>
              <a:rPr lang="en-US" dirty="0" smtClean="0"/>
              <a:t>An iterator is a concrete subclass of type </a:t>
            </a:r>
            <a:r>
              <a:rPr lang="en-US" dirty="0" err="1" smtClean="0"/>
              <a:t>Iterable</a:t>
            </a:r>
            <a:r>
              <a:rPr lang="en-US" dirty="0" smtClean="0"/>
              <a:t> that implements the __</a:t>
            </a:r>
            <a:r>
              <a:rPr lang="en-US" dirty="0" err="1" smtClean="0"/>
              <a:t>iter</a:t>
            </a:r>
            <a:r>
              <a:rPr lang="en-US" dirty="0" smtClean="0"/>
              <a:t>__ method, which returns an iterator object.</a:t>
            </a:r>
          </a:p>
          <a:p>
            <a:pPr lvl="1"/>
            <a:r>
              <a:rPr lang="en-US" dirty="0" smtClean="0"/>
              <a:t>The iterator object must implement the next method</a:t>
            </a:r>
          </a:p>
          <a:p>
            <a:r>
              <a:rPr lang="en-US" dirty="0" smtClean="0"/>
              <a:t>Having an iterator interface/protocol provides a way to access the elements of an object sequentially without exposing the underlying representation</a:t>
            </a:r>
          </a:p>
          <a:p>
            <a:r>
              <a:rPr lang="en-US" dirty="0" smtClean="0"/>
              <a:t>The </a:t>
            </a:r>
            <a:r>
              <a:rPr lang="en-US" dirty="0" err="1" smtClean="0"/>
              <a:t>Iterable</a:t>
            </a:r>
            <a:r>
              <a:rPr lang="en-US" dirty="0" smtClean="0"/>
              <a:t> and Iterator types are examples of </a:t>
            </a:r>
            <a:br>
              <a:rPr lang="en-US" dirty="0" smtClean="0"/>
            </a:br>
            <a:r>
              <a:rPr lang="en-US" dirty="0" smtClean="0"/>
              <a:t>     abstract </a:t>
            </a:r>
            <a:r>
              <a:rPr lang="en-US" dirty="0"/>
              <a:t>base </a:t>
            </a:r>
            <a:r>
              <a:rPr lang="en-US" dirty="0" smtClean="0"/>
              <a:t>classes that define a contract /expected behavior</a:t>
            </a:r>
            <a:br>
              <a:rPr lang="en-US" dirty="0" smtClean="0"/>
            </a:br>
            <a:r>
              <a:rPr lang="en-US" dirty="0" smtClean="0"/>
              <a:t>     of a data object a.k.a. interface a.k.a. protocol</a:t>
            </a:r>
          </a:p>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35</a:t>
            </a:fld>
            <a:endParaRPr lang="en-US"/>
          </a:p>
        </p:txBody>
      </p:sp>
      <p:sp>
        <p:nvSpPr>
          <p:cNvPr id="5" name="Date Placeholder 4"/>
          <p:cNvSpPr>
            <a:spLocks noGrp="1"/>
          </p:cNvSpPr>
          <p:nvPr>
            <p:ph type="dt" sz="half" idx="10"/>
          </p:nvPr>
        </p:nvSpPr>
        <p:spPr/>
        <p:txBody>
          <a:bodyPr/>
          <a:lstStyle/>
          <a:p>
            <a:fld id="{6633BFBA-F1C2-1D4F-873E-955DE1790FB5}" type="datetime1">
              <a:rPr lang="en-US" smtClean="0"/>
              <a:t>9/10/17</a:t>
            </a:fld>
            <a:endParaRPr lang="en-US"/>
          </a:p>
        </p:txBody>
      </p:sp>
    </p:spTree>
    <p:extLst>
      <p:ext uri="{BB962C8B-B14F-4D97-AF65-F5344CB8AC3E}">
        <p14:creationId xmlns:p14="http://schemas.microsoft.com/office/powerpoint/2010/main" val="334455513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Digression: generators and the </a:t>
            </a:r>
            <a:r>
              <a:rPr lang="en-US" b="1" dirty="0" smtClean="0"/>
              <a:t>yield</a:t>
            </a:r>
            <a:r>
              <a:rPr lang="en-US" dirty="0" smtClean="0"/>
              <a:t> keyword</a:t>
            </a:r>
            <a:endParaRPr lang="en-US" dirty="0"/>
          </a:p>
        </p:txBody>
      </p:sp>
      <p:sp>
        <p:nvSpPr>
          <p:cNvPr id="3" name="Content Placeholder 2"/>
          <p:cNvSpPr>
            <a:spLocks noGrp="1"/>
          </p:cNvSpPr>
          <p:nvPr>
            <p:ph idx="1"/>
          </p:nvPr>
        </p:nvSpPr>
        <p:spPr>
          <a:xfrm>
            <a:off x="628650" y="1600200"/>
            <a:ext cx="7886700" cy="4576763"/>
          </a:xfrm>
        </p:spPr>
        <p:txBody>
          <a:bodyPr>
            <a:normAutofit fontScale="47500" lnSpcReduction="20000"/>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f123():</a:t>
            </a:r>
          </a:p>
          <a:p>
            <a:pPr marL="0" indent="0">
              <a:buNone/>
            </a:pPr>
            <a:r>
              <a:rPr lang="en-US" dirty="0">
                <a:latin typeface="Courier New" panose="02070309020205020404" pitchFamily="49" charset="0"/>
                <a:cs typeface="Courier New" panose="02070309020205020404" pitchFamily="49" charset="0"/>
              </a:rPr>
              <a:t>    yield 1</a:t>
            </a:r>
          </a:p>
          <a:p>
            <a:pPr marL="0" indent="0">
              <a:buNone/>
            </a:pPr>
            <a:r>
              <a:rPr lang="en-US" dirty="0">
                <a:latin typeface="Courier New" panose="02070309020205020404" pitchFamily="49" charset="0"/>
                <a:cs typeface="Courier New" panose="02070309020205020404" pitchFamily="49" charset="0"/>
              </a:rPr>
              <a:t>    yield 2</a:t>
            </a:r>
          </a:p>
          <a:p>
            <a:pPr marL="0" indent="0">
              <a:buNone/>
            </a:pPr>
            <a:r>
              <a:rPr lang="en-US" dirty="0">
                <a:latin typeface="Courier New" panose="02070309020205020404" pitchFamily="49" charset="0"/>
                <a:cs typeface="Courier New" panose="02070309020205020404" pitchFamily="49" charset="0"/>
              </a:rPr>
              <a:t>    yield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item in f123():</a:t>
            </a:r>
          </a:p>
          <a:p>
            <a:pPr marL="0" indent="0">
              <a:buNone/>
            </a:pPr>
            <a:r>
              <a:rPr lang="en-US" dirty="0">
                <a:latin typeface="Courier New" panose="02070309020205020404" pitchFamily="49" charset="0"/>
                <a:cs typeface="Courier New" panose="02070309020205020404" pitchFamily="49" charset="0"/>
              </a:rPr>
              <a:t>    print </a:t>
            </a:r>
            <a:r>
              <a:rPr lang="en-US" dirty="0" smtClean="0">
                <a:latin typeface="Courier New" panose="02070309020205020404" pitchFamily="49" charset="0"/>
                <a:cs typeface="Courier New" panose="02070309020205020404" pitchFamily="49" charset="0"/>
              </a:rPr>
              <a:t>item</a:t>
            </a:r>
            <a:br>
              <a:rPr lang="en-US" dirty="0" smtClean="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smtClean="0"/>
              <a:t>A GENERATOR is a lazy </a:t>
            </a:r>
            <a:r>
              <a:rPr lang="en-US" dirty="0" err="1" smtClean="0"/>
              <a:t>iterable</a:t>
            </a:r>
            <a:r>
              <a:rPr lang="en-US" dirty="0" smtClean="0"/>
              <a:t> object: lazy objects wait to produce results only when they absolutely have to.</a:t>
            </a:r>
          </a:p>
          <a:p>
            <a:r>
              <a:rPr lang="en-US" dirty="0" smtClean="0"/>
              <a:t>When </a:t>
            </a:r>
            <a:r>
              <a:rPr lang="en-US" dirty="0"/>
              <a:t>f123() is called, </a:t>
            </a:r>
            <a:r>
              <a:rPr lang="en-US" dirty="0" smtClean="0"/>
              <a:t>it does </a:t>
            </a:r>
            <a:r>
              <a:rPr lang="en-US" dirty="0"/>
              <a:t>not return any of the values in the yield </a:t>
            </a:r>
            <a:r>
              <a:rPr lang="en-US" dirty="0" smtClean="0"/>
              <a:t>statements</a:t>
            </a:r>
            <a:r>
              <a:rPr lang="en-US" dirty="0"/>
              <a:t>.</a:t>
            </a:r>
            <a:endParaRPr lang="en-US" dirty="0" smtClean="0"/>
          </a:p>
          <a:p>
            <a:r>
              <a:rPr lang="en-US" dirty="0" smtClean="0"/>
              <a:t>It </a:t>
            </a:r>
            <a:r>
              <a:rPr lang="en-US" dirty="0"/>
              <a:t>returns a generator object. Also, the function does not really exit - it goes into a suspended state. </a:t>
            </a:r>
            <a:endParaRPr lang="en-US" dirty="0" smtClean="0"/>
          </a:p>
          <a:p>
            <a:r>
              <a:rPr lang="en-US" dirty="0" smtClean="0"/>
              <a:t>When </a:t>
            </a:r>
            <a:r>
              <a:rPr lang="en-US" dirty="0"/>
              <a:t>the </a:t>
            </a:r>
            <a:r>
              <a:rPr lang="en-US" dirty="0">
                <a:latin typeface="Courier New" panose="02070309020205020404" pitchFamily="49" charset="0"/>
                <a:cs typeface="Courier New" panose="02070309020205020404" pitchFamily="49" charset="0"/>
              </a:rPr>
              <a:t>for</a:t>
            </a:r>
            <a:r>
              <a:rPr lang="en-US" dirty="0"/>
              <a:t> loop tries to loop over the generator object, the </a:t>
            </a:r>
            <a:r>
              <a:rPr lang="en-US" dirty="0" smtClean="0"/>
              <a:t>function:</a:t>
            </a:r>
          </a:p>
          <a:p>
            <a:pPr lvl="1"/>
            <a:r>
              <a:rPr lang="en-US" dirty="0" smtClean="0"/>
              <a:t>Resumes </a:t>
            </a:r>
            <a:r>
              <a:rPr lang="en-US" dirty="0"/>
              <a:t>from its suspended </a:t>
            </a:r>
            <a:r>
              <a:rPr lang="en-US" dirty="0" smtClean="0"/>
              <a:t>state</a:t>
            </a:r>
          </a:p>
          <a:p>
            <a:pPr lvl="1"/>
            <a:r>
              <a:rPr lang="en-US" dirty="0" smtClean="0"/>
              <a:t>Runs </a:t>
            </a:r>
            <a:r>
              <a:rPr lang="en-US" dirty="0"/>
              <a:t>until the next yield </a:t>
            </a:r>
            <a:r>
              <a:rPr lang="en-US" dirty="0" smtClean="0"/>
              <a:t>statement</a:t>
            </a:r>
          </a:p>
          <a:p>
            <a:pPr lvl="1"/>
            <a:r>
              <a:rPr lang="en-US" dirty="0" smtClean="0"/>
              <a:t>Returns that yield result </a:t>
            </a:r>
            <a:r>
              <a:rPr lang="en-US" dirty="0"/>
              <a:t>as the next item. </a:t>
            </a:r>
            <a:endParaRPr lang="en-US" dirty="0" smtClean="0"/>
          </a:p>
          <a:p>
            <a:r>
              <a:rPr lang="en-US" dirty="0" smtClean="0"/>
              <a:t>This </a:t>
            </a:r>
            <a:r>
              <a:rPr lang="en-US" dirty="0"/>
              <a:t>happens until the function </a:t>
            </a:r>
            <a:r>
              <a:rPr lang="en-US" dirty="0" smtClean="0"/>
              <a:t>exits</a:t>
            </a:r>
          </a:p>
          <a:p>
            <a:pPr lvl="1"/>
            <a:r>
              <a:rPr lang="en-US" dirty="0" smtClean="0"/>
              <a:t>At </a:t>
            </a:r>
            <a:r>
              <a:rPr lang="en-US" dirty="0"/>
              <a:t>which point the generator raises </a:t>
            </a:r>
            <a:r>
              <a:rPr lang="en-US" dirty="0" err="1"/>
              <a:t>StopIteration</a:t>
            </a:r>
            <a:r>
              <a:rPr lang="en-US" dirty="0"/>
              <a:t>, and the loop exits.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36</a:t>
            </a:fld>
            <a:endParaRPr lang="en-US"/>
          </a:p>
        </p:txBody>
      </p:sp>
      <p:sp>
        <p:nvSpPr>
          <p:cNvPr id="5" name="Date Placeholder 4"/>
          <p:cNvSpPr>
            <a:spLocks noGrp="1"/>
          </p:cNvSpPr>
          <p:nvPr>
            <p:ph type="dt" sz="half" idx="10"/>
          </p:nvPr>
        </p:nvSpPr>
        <p:spPr/>
        <p:txBody>
          <a:bodyPr/>
          <a:lstStyle/>
          <a:p>
            <a:fld id="{4A87DE19-D386-824F-81B0-351801C015E4}" type="datetime1">
              <a:rPr lang="en-US" smtClean="0"/>
              <a:t>9/10/17</a:t>
            </a:fld>
            <a:endParaRPr lang="en-US"/>
          </a:p>
        </p:txBody>
      </p:sp>
    </p:spTree>
    <p:extLst>
      <p:ext uri="{BB962C8B-B14F-4D97-AF65-F5344CB8AC3E}">
        <p14:creationId xmlns:p14="http://schemas.microsoft.com/office/powerpoint/2010/main" val="19930587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74921" y="5175581"/>
            <a:ext cx="3901870" cy="56833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4921" y="3892528"/>
            <a:ext cx="3901870" cy="11366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The </a:t>
            </a:r>
            <a:r>
              <a:rPr lang="en-US" dirty="0" err="1" smtClean="0"/>
              <a:t>MRJob</a:t>
            </a:r>
            <a:r>
              <a:rPr lang="en-US" dirty="0" smtClean="0"/>
              <a:t> mapper and reducer are generators… provided by </a:t>
            </a:r>
            <a:r>
              <a:rPr lang="en-US" u="sng" dirty="0" smtClean="0"/>
              <a:t>you</a:t>
            </a:r>
            <a:endParaRPr lang="en-US" u="sng" dirty="0"/>
          </a:p>
        </p:txBody>
      </p:sp>
      <p:sp>
        <p:nvSpPr>
          <p:cNvPr id="3" name="Content Placeholder 2"/>
          <p:cNvSpPr>
            <a:spLocks noGrp="1"/>
          </p:cNvSpPr>
          <p:nvPr>
            <p:ph idx="1"/>
          </p:nvPr>
        </p:nvSpPr>
        <p:spPr>
          <a:xfrm>
            <a:off x="628650" y="2339611"/>
            <a:ext cx="7886700" cy="4351338"/>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/bin/python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mrjob.job</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MRJob</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re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MRWordFrequencyCount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MRJob</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mapper</a:t>
            </a:r>
            <a:r>
              <a:rPr lang="en-US" dirty="0">
                <a:latin typeface="Courier New" panose="02070309020205020404" pitchFamily="49" charset="0"/>
                <a:cs typeface="Courier New" panose="02070309020205020404" pitchFamily="49" charset="0"/>
              </a:rPr>
              <a:t>(self, _, 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"chars",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(line)</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"words",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"lines",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reducer</a:t>
            </a:r>
            <a:r>
              <a:rPr lang="en-US" dirty="0">
                <a:latin typeface="Courier New" panose="02070309020205020404" pitchFamily="49" charset="0"/>
                <a:cs typeface="Courier New" panose="02070309020205020404" pitchFamily="49" charset="0"/>
              </a:rPr>
              <a:t>(self, key, values):</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key, sum(values)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MRWordFrequencyCount.run</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37</a:t>
            </a:fld>
            <a:endParaRPr lang="en-US"/>
          </a:p>
        </p:txBody>
      </p:sp>
      <p:pic>
        <p:nvPicPr>
          <p:cNvPr id="6" name="Picture 5"/>
          <p:cNvPicPr>
            <a:picLocks noChangeAspect="1"/>
          </p:cNvPicPr>
          <p:nvPr/>
        </p:nvPicPr>
        <p:blipFill>
          <a:blip r:embed="rId3"/>
          <a:stretch>
            <a:fillRect/>
          </a:stretch>
        </p:blipFill>
        <p:spPr>
          <a:xfrm>
            <a:off x="4241808" y="1646237"/>
            <a:ext cx="4700337" cy="1829661"/>
          </a:xfrm>
          <a:prstGeom prst="rect">
            <a:avLst/>
          </a:prstGeom>
        </p:spPr>
      </p:pic>
      <p:sp>
        <p:nvSpPr>
          <p:cNvPr id="7" name="Oval 6"/>
          <p:cNvSpPr/>
          <p:nvPr/>
        </p:nvSpPr>
        <p:spPr>
          <a:xfrm>
            <a:off x="5933024" y="2118156"/>
            <a:ext cx="990600" cy="4429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948" y="1981200"/>
            <a:ext cx="121189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44537" y="4333171"/>
            <a:ext cx="4293946" cy="1392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TextBox 11"/>
          <p:cNvSpPr txBox="1"/>
          <p:nvPr/>
        </p:nvSpPr>
        <p:spPr>
          <a:xfrm>
            <a:off x="5020738" y="4322411"/>
            <a:ext cx="4089581" cy="120032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for line in </a:t>
            </a:r>
            <a:r>
              <a:rPr lang="en-US" sz="1200" dirty="0" err="1" smtClean="0">
                <a:latin typeface="Courier New" panose="02070309020205020404" pitchFamily="49" charset="0"/>
                <a:cs typeface="Courier New" panose="02070309020205020404" pitchFamily="49" charset="0"/>
              </a:rPr>
              <a:t>input_file</a:t>
            </a:r>
            <a:r>
              <a:rPr lang="en-US" sz="1200" dirty="0" smtClean="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for </a:t>
            </a:r>
            <a:r>
              <a:rPr lang="en-US" sz="1200" dirty="0" err="1" smtClean="0">
                <a:latin typeface="Courier New" panose="02070309020205020404" pitchFamily="49" charset="0"/>
                <a:cs typeface="Courier New" panose="02070309020205020404" pitchFamily="49" charset="0"/>
              </a:rPr>
              <a:t>map_result</a:t>
            </a:r>
            <a:r>
              <a:rPr lang="en-US" sz="1200" dirty="0" smtClean="0">
                <a:latin typeface="Courier New" panose="02070309020205020404" pitchFamily="49" charset="0"/>
                <a:cs typeface="Courier New" panose="02070309020205020404" pitchFamily="49" charset="0"/>
              </a:rPr>
              <a:t> in </a:t>
            </a:r>
            <a:r>
              <a:rPr lang="en-US" sz="1200" dirty="0" smtClean="0">
                <a:solidFill>
                  <a:srgbClr val="92D050"/>
                </a:solidFill>
                <a:latin typeface="Courier New" panose="02070309020205020404" pitchFamily="49" charset="0"/>
                <a:cs typeface="Courier New" panose="02070309020205020404" pitchFamily="49" charset="0"/>
              </a:rPr>
              <a:t>mapper(line)</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add key, value pairs to </a:t>
            </a:r>
            <a:r>
              <a:rPr lang="en-US" sz="1200" dirty="0" err="1" smtClean="0">
                <a:latin typeface="Courier New" panose="02070309020205020404" pitchFamily="49" charset="0"/>
                <a:cs typeface="Courier New" panose="02070309020205020404" pitchFamily="49" charset="0"/>
              </a:rPr>
              <a:t>reduce_dict</a:t>
            </a:r>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for key in </a:t>
            </a:r>
            <a:r>
              <a:rPr lang="en-US" sz="1200" dirty="0" err="1" smtClean="0">
                <a:latin typeface="Courier New" panose="02070309020205020404" pitchFamily="49" charset="0"/>
                <a:cs typeface="Courier New" panose="02070309020205020404" pitchFamily="49" charset="0"/>
              </a:rPr>
              <a:t>reduce_dict</a:t>
            </a:r>
            <a:r>
              <a:rPr lang="en-US" sz="1200" dirty="0" smtClean="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print </a:t>
            </a:r>
            <a:r>
              <a:rPr lang="en-US" sz="1200" dirty="0" smtClean="0">
                <a:solidFill>
                  <a:srgbClr val="92D050"/>
                </a:solidFill>
                <a:latin typeface="Courier New" panose="02070309020205020404" pitchFamily="49" charset="0"/>
                <a:cs typeface="Courier New" panose="02070309020205020404" pitchFamily="49" charset="0"/>
              </a:rPr>
              <a:t>reducer(key, </a:t>
            </a:r>
            <a:r>
              <a:rPr lang="en-US" sz="1200" dirty="0" err="1" smtClean="0">
                <a:solidFill>
                  <a:srgbClr val="92D050"/>
                </a:solidFill>
                <a:latin typeface="Courier New" panose="02070309020205020404" pitchFamily="49" charset="0"/>
                <a:cs typeface="Courier New" panose="02070309020205020404" pitchFamily="49" charset="0"/>
              </a:rPr>
              <a:t>key_value_list</a:t>
            </a:r>
            <a:r>
              <a:rPr lang="en-US" sz="1200" dirty="0" smtClean="0">
                <a:solidFill>
                  <a:srgbClr val="92D050"/>
                </a:solidFill>
                <a:latin typeface="Courier New" panose="02070309020205020404" pitchFamily="49" charset="0"/>
                <a:cs typeface="Courier New" panose="02070309020205020404" pitchFamily="49" charset="0"/>
              </a:rPr>
              <a:t>)</a:t>
            </a:r>
            <a:endParaRPr lang="en-US" sz="1200" dirty="0">
              <a:solidFill>
                <a:srgbClr val="92D050"/>
              </a:solidFill>
              <a:latin typeface="Courier New" panose="02070309020205020404" pitchFamily="49" charset="0"/>
              <a:cs typeface="Courier New" panose="02070309020205020404" pitchFamily="49" charset="0"/>
            </a:endParaRPr>
          </a:p>
        </p:txBody>
      </p:sp>
      <p:sp>
        <p:nvSpPr>
          <p:cNvPr id="14" name="Curved Right Arrow 13"/>
          <p:cNvSpPr/>
          <p:nvPr/>
        </p:nvSpPr>
        <p:spPr>
          <a:xfrm rot="5400000">
            <a:off x="4823472" y="1522103"/>
            <a:ext cx="838200" cy="387157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Left Arrow 14"/>
          <p:cNvSpPr/>
          <p:nvPr/>
        </p:nvSpPr>
        <p:spPr>
          <a:xfrm rot="5400000">
            <a:off x="4733148" y="4214686"/>
            <a:ext cx="891806" cy="39986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ate Placeholder 12"/>
          <p:cNvSpPr>
            <a:spLocks noGrp="1"/>
          </p:cNvSpPr>
          <p:nvPr>
            <p:ph type="dt" sz="half" idx="10"/>
          </p:nvPr>
        </p:nvSpPr>
        <p:spPr/>
        <p:txBody>
          <a:bodyPr/>
          <a:lstStyle/>
          <a:p>
            <a:fld id="{7E6CA308-C73F-BD4B-990A-5F945C4971C0}" type="datetime1">
              <a:rPr lang="en-US" smtClean="0"/>
              <a:t>9/10/17</a:t>
            </a:fld>
            <a:endParaRPr lang="en-US"/>
          </a:p>
        </p:txBody>
      </p:sp>
    </p:spTree>
    <p:extLst>
      <p:ext uri="{BB962C8B-B14F-4D97-AF65-F5344CB8AC3E}">
        <p14:creationId xmlns:p14="http://schemas.microsoft.com/office/powerpoint/2010/main" val="2617669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3" grpId="0" build="p"/>
      <p:bldP spid="5" grpId="0" animBg="1"/>
      <p:bldP spid="12" grpId="0"/>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MRJob</a:t>
            </a:r>
            <a:r>
              <a:rPr lang="en-US" dirty="0" smtClean="0"/>
              <a:t> program for counting characters, words, and lines</a:t>
            </a:r>
            <a:endParaRPr lang="en-US" dirty="0"/>
          </a:p>
        </p:txBody>
      </p:sp>
      <p:sp>
        <p:nvSpPr>
          <p:cNvPr id="5" name="TextBox 4"/>
          <p:cNvSpPr txBox="1"/>
          <p:nvPr/>
        </p:nvSpPr>
        <p:spPr>
          <a:xfrm>
            <a:off x="457200" y="1727201"/>
            <a:ext cx="7114674" cy="3046988"/>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usr</a:t>
            </a:r>
            <a:r>
              <a:rPr lang="en-US" sz="1200" dirty="0" smtClean="0">
                <a:latin typeface="Courier New" panose="02070309020205020404" pitchFamily="49" charset="0"/>
                <a:cs typeface="Courier New" panose="02070309020205020404" pitchFamily="49" charset="0"/>
              </a:rPr>
              <a:t>/bin/python</a:t>
            </a:r>
            <a:endParaRPr lang="en-US" sz="1200"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mrjob.job</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MRJob</a:t>
            </a:r>
            <a:endParaRPr lang="en-US" sz="1200" b="1"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MRWordFrequencyCount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MRJob</a:t>
            </a:r>
            <a:r>
              <a:rPr lang="en-US" sz="1200" dirty="0">
                <a:latin typeface="Courier New" panose="02070309020205020404" pitchFamily="49" charset="0"/>
                <a:cs typeface="Courier New" panose="02070309020205020404" pitchFamily="49" charset="0"/>
              </a:rPr>
              <a:t>):</a:t>
            </a:r>
          </a:p>
          <a:p>
            <a:r>
              <a:rPr lang="en-US" sz="1000" i="1" dirty="0" smtClean="0">
                <a:latin typeface="Courier New" panose="02070309020205020404" pitchFamily="49" charset="0"/>
                <a:cs typeface="Courier New" panose="02070309020205020404" pitchFamily="49" charset="0"/>
              </a:rPr>
              <a:t>    # mapper: key _ is always None and ignored</a:t>
            </a:r>
            <a:endParaRPr lang="en-US" sz="1000" i="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mapper(self, _, line):</a:t>
            </a:r>
          </a:p>
          <a:p>
            <a:r>
              <a:rPr lang="en-US" sz="1200" dirty="0">
                <a:latin typeface="Courier New" panose="02070309020205020404" pitchFamily="49" charset="0"/>
                <a:cs typeface="Courier New" panose="02070309020205020404" pitchFamily="49" charset="0"/>
              </a:rPr>
              <a:t>        yield "chars",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(line)</a:t>
            </a:r>
          </a:p>
          <a:p>
            <a:r>
              <a:rPr lang="en-US" sz="1200" dirty="0">
                <a:latin typeface="Courier New" panose="02070309020205020404" pitchFamily="49" charset="0"/>
                <a:cs typeface="Courier New" panose="02070309020205020404" pitchFamily="49" charset="0"/>
              </a:rPr>
              <a:t>        yield "words",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yield "lines", 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reducer(self, key, values):</a:t>
            </a:r>
          </a:p>
          <a:p>
            <a:r>
              <a:rPr lang="en-US" sz="1200" dirty="0">
                <a:latin typeface="Courier New" panose="02070309020205020404" pitchFamily="49" charset="0"/>
                <a:cs typeface="Courier New" panose="02070309020205020404" pitchFamily="49" charset="0"/>
              </a:rPr>
              <a:t>        yield key, sum(values)</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if __name__ == '__main__':</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MRWordFrequencyCount.run</a:t>
            </a:r>
            <a:r>
              <a:rPr lang="en-US" sz="1200" dirty="0">
                <a:latin typeface="Courier New" panose="02070309020205020404" pitchFamily="49" charset="0"/>
                <a:cs typeface="Courier New" panose="02070309020205020404" pitchFamily="49" charset="0"/>
              </a:rPr>
              <a:t>()</a:t>
            </a:r>
          </a:p>
        </p:txBody>
      </p:sp>
      <p:sp>
        <p:nvSpPr>
          <p:cNvPr id="4" name="TextBox 3"/>
          <p:cNvSpPr txBox="1"/>
          <p:nvPr/>
        </p:nvSpPr>
        <p:spPr>
          <a:xfrm>
            <a:off x="457200" y="4921356"/>
            <a:ext cx="3544817" cy="1477328"/>
          </a:xfrm>
          <a:prstGeom prst="rect">
            <a:avLst/>
          </a:prstGeom>
          <a:noFill/>
        </p:spPr>
        <p:txBody>
          <a:bodyPr wrap="none" rtlCol="0">
            <a:spAutoFit/>
          </a:bodyPr>
          <a:lstStyle/>
          <a:p>
            <a:r>
              <a:rPr lang="en-US" dirty="0" smtClean="0"/>
              <a:t>$ python word_count.py my_file.txt</a:t>
            </a:r>
          </a:p>
          <a:p>
            <a:r>
              <a:rPr lang="en-US" i="1" dirty="0" smtClean="0"/>
              <a:t>[…a bunch of log output…]</a:t>
            </a:r>
          </a:p>
          <a:p>
            <a:r>
              <a:rPr lang="en-US" dirty="0"/>
              <a:t>"chars" 3654</a:t>
            </a:r>
          </a:p>
          <a:p>
            <a:r>
              <a:rPr lang="en-US" dirty="0"/>
              <a:t>"lines" 123</a:t>
            </a:r>
          </a:p>
          <a:p>
            <a:r>
              <a:rPr lang="en-US" dirty="0"/>
              <a:t>"words" 417</a:t>
            </a:r>
          </a:p>
        </p:txBody>
      </p:sp>
      <p:pic>
        <p:nvPicPr>
          <p:cNvPr id="7" name="Picture 6"/>
          <p:cNvPicPr>
            <a:picLocks noChangeAspect="1"/>
          </p:cNvPicPr>
          <p:nvPr/>
        </p:nvPicPr>
        <p:blipFill>
          <a:blip r:embed="rId3"/>
          <a:stretch>
            <a:fillRect/>
          </a:stretch>
        </p:blipFill>
        <p:spPr>
          <a:xfrm>
            <a:off x="4283242" y="2649403"/>
            <a:ext cx="4700337" cy="1829661"/>
          </a:xfrm>
          <a:prstGeom prst="rect">
            <a:avLst/>
          </a:prstGeom>
        </p:spPr>
      </p:pic>
      <p:sp>
        <p:nvSpPr>
          <p:cNvPr id="9" name="Right Brace 8"/>
          <p:cNvSpPr/>
          <p:nvPr/>
        </p:nvSpPr>
        <p:spPr>
          <a:xfrm>
            <a:off x="4054398" y="2649403"/>
            <a:ext cx="457688" cy="831734"/>
          </a:xfrm>
          <a:prstGeom prst="rightBrace">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a:off x="4078461" y="3547464"/>
            <a:ext cx="317076" cy="47910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6978316" y="2951747"/>
            <a:ext cx="1283368" cy="41709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290128" y="2951747"/>
            <a:ext cx="1559851" cy="595717"/>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9" idx="1"/>
          </p:cNvCxnSpPr>
          <p:nvPr/>
        </p:nvCxnSpPr>
        <p:spPr>
          <a:xfrm>
            <a:off x="4512086" y="3065270"/>
            <a:ext cx="778042"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0" idx="1"/>
          </p:cNvCxnSpPr>
          <p:nvPr/>
        </p:nvCxnSpPr>
        <p:spPr>
          <a:xfrm rot="10800000" flipH="1">
            <a:off x="4395537" y="3368842"/>
            <a:ext cx="3381118" cy="418174"/>
          </a:xfrm>
          <a:prstGeom prst="bentConnector3">
            <a:avLst>
              <a:gd name="adj1" fmla="val 100104"/>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Date Placeholder 5"/>
          <p:cNvSpPr>
            <a:spLocks noGrp="1"/>
          </p:cNvSpPr>
          <p:nvPr>
            <p:ph type="dt" sz="half" idx="10"/>
          </p:nvPr>
        </p:nvSpPr>
        <p:spPr/>
        <p:txBody>
          <a:bodyPr/>
          <a:lstStyle/>
          <a:p>
            <a:fld id="{DB246219-C781-7B4F-979E-85F15548ED80}" type="datetime1">
              <a:rPr lang="en-US" smtClean="0"/>
              <a:t>9/10/17</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38</a:t>
            </a:fld>
            <a:endParaRPr lang="en-US"/>
          </a:p>
        </p:txBody>
      </p:sp>
    </p:spTree>
    <p:extLst>
      <p:ext uri="{BB962C8B-B14F-4D97-AF65-F5344CB8AC3E}">
        <p14:creationId xmlns:p14="http://schemas.microsoft.com/office/powerpoint/2010/main" val="2996537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MRJob</a:t>
            </a:r>
            <a:r>
              <a:rPr lang="en-US" dirty="0" smtClean="0"/>
              <a:t>: protocols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By default, we use one protocol for reading input, one internal protocol for communication between steps, and one protocol for final output (which is usually the same as the internal protocol). Protocols can be controlled by setting INPUT_PROTOCOL, INTERNAL_PROTOCOL, </a:t>
            </a:r>
            <a:r>
              <a:rPr lang="en-US" dirty="0" smtClean="0"/>
              <a:t>and OUTPUT_PROTOCOL in the </a:t>
            </a:r>
            <a:r>
              <a:rPr lang="en-US" dirty="0" err="1" smtClean="0"/>
              <a:t>mrjob.conf</a:t>
            </a:r>
            <a:r>
              <a:rPr lang="en-US" dirty="0" smtClean="0"/>
              <a:t> file</a:t>
            </a:r>
          </a:p>
          <a:p>
            <a:pPr marL="0" indent="0">
              <a:buNone/>
            </a:pPr>
            <a:endParaRPr lang="en-US" dirty="0" smtClean="0"/>
          </a:p>
          <a:p>
            <a:pPr marL="0" indent="0">
              <a:buNone/>
            </a:pPr>
            <a:r>
              <a:rPr lang="en-US" dirty="0"/>
              <a:t>class </a:t>
            </a:r>
            <a:r>
              <a:rPr lang="en-US" dirty="0" err="1"/>
              <a:t>MyMRJob</a:t>
            </a:r>
            <a:r>
              <a:rPr lang="en-US" dirty="0"/>
              <a:t>(</a:t>
            </a:r>
            <a:r>
              <a:rPr lang="en-US" dirty="0" err="1"/>
              <a:t>mrjob.job.MRJob</a:t>
            </a:r>
            <a:r>
              <a:rPr lang="en-US" dirty="0"/>
              <a:t>):</a:t>
            </a:r>
          </a:p>
          <a:p>
            <a:pPr marL="0" indent="0">
              <a:buNone/>
            </a:pPr>
            <a:endParaRPr lang="en-US" dirty="0"/>
          </a:p>
          <a:p>
            <a:pPr marL="0" indent="0">
              <a:buNone/>
            </a:pPr>
            <a:r>
              <a:rPr lang="en-US" dirty="0"/>
              <a:t>    # these are the defaults</a:t>
            </a:r>
          </a:p>
          <a:p>
            <a:pPr marL="0" indent="0">
              <a:buNone/>
            </a:pPr>
            <a:r>
              <a:rPr lang="en-US" dirty="0"/>
              <a:t>    INPUT_PROTOCOL = </a:t>
            </a:r>
            <a:r>
              <a:rPr lang="en-US" dirty="0" err="1"/>
              <a:t>mrjob.protocol.RawValueProtocol</a:t>
            </a:r>
            <a:endParaRPr lang="en-US" dirty="0"/>
          </a:p>
          <a:p>
            <a:pPr marL="0" indent="0">
              <a:buNone/>
            </a:pPr>
            <a:r>
              <a:rPr lang="en-US" dirty="0"/>
              <a:t>    INTERNAL_PROTOCOL = </a:t>
            </a:r>
            <a:r>
              <a:rPr lang="en-US" dirty="0" err="1"/>
              <a:t>mrjob.protocol.JSONProtocol</a:t>
            </a:r>
            <a:endParaRPr lang="en-US" dirty="0"/>
          </a:p>
          <a:p>
            <a:pPr marL="0" indent="0">
              <a:buNone/>
            </a:pPr>
            <a:r>
              <a:rPr lang="en-US" dirty="0"/>
              <a:t>    OUTPUT_PROTOCOL = </a:t>
            </a:r>
            <a:r>
              <a:rPr lang="en-US" dirty="0" err="1"/>
              <a:t>mrjob.protocol.JSONProtocol</a:t>
            </a:r>
            <a:endParaRPr lang="en-US" dirty="0" smtClean="0"/>
          </a:p>
        </p:txBody>
      </p:sp>
      <p:sp>
        <p:nvSpPr>
          <p:cNvPr id="4" name="Slide Number Placeholder 3"/>
          <p:cNvSpPr>
            <a:spLocks noGrp="1"/>
          </p:cNvSpPr>
          <p:nvPr>
            <p:ph type="sldNum" sz="quarter" idx="12"/>
          </p:nvPr>
        </p:nvSpPr>
        <p:spPr/>
        <p:txBody>
          <a:bodyPr/>
          <a:lstStyle/>
          <a:p>
            <a:fld id="{489AA9CD-E03E-470E-A1F1-67531AF0EE6B}" type="slidenum">
              <a:rPr lang="en-US" smtClean="0"/>
              <a:pPr/>
              <a:t>39</a:t>
            </a:fld>
            <a:endParaRPr lang="en-US"/>
          </a:p>
        </p:txBody>
      </p:sp>
      <p:sp>
        <p:nvSpPr>
          <p:cNvPr id="5" name="Date Placeholder 4"/>
          <p:cNvSpPr>
            <a:spLocks noGrp="1"/>
          </p:cNvSpPr>
          <p:nvPr>
            <p:ph type="dt" sz="half" idx="10"/>
          </p:nvPr>
        </p:nvSpPr>
        <p:spPr/>
        <p:txBody>
          <a:bodyPr/>
          <a:lstStyle/>
          <a:p>
            <a:fld id="{73F68023-A0C4-D247-A7F9-C40F2E8B647F}" type="datetime1">
              <a:rPr lang="en-US" smtClean="0"/>
              <a:t>9/10/17</a:t>
            </a:fld>
            <a:endParaRPr lang="en-US"/>
          </a:p>
        </p:txBody>
      </p:sp>
    </p:spTree>
    <p:extLst>
      <p:ext uri="{BB962C8B-B14F-4D97-AF65-F5344CB8AC3E}">
        <p14:creationId xmlns:p14="http://schemas.microsoft.com/office/powerpoint/2010/main" val="31843582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big </a:t>
            </a:r>
            <a:r>
              <a:rPr lang="en-US" b="1" dirty="0"/>
              <a:t>d</a:t>
            </a:r>
            <a:r>
              <a:rPr lang="en-US" b="1" dirty="0" smtClean="0"/>
              <a:t>ata?</a:t>
            </a:r>
            <a:endParaRPr lang="en-US" b="1" dirty="0"/>
          </a:p>
        </p:txBody>
      </p:sp>
      <p:sp>
        <p:nvSpPr>
          <p:cNvPr id="3" name="Content Placeholder 2"/>
          <p:cNvSpPr>
            <a:spLocks noGrp="1"/>
          </p:cNvSpPr>
          <p:nvPr>
            <p:ph idx="1"/>
          </p:nvPr>
        </p:nvSpPr>
        <p:spPr>
          <a:xfrm>
            <a:off x="457200" y="1380071"/>
            <a:ext cx="8229600" cy="3953929"/>
          </a:xfrm>
        </p:spPr>
        <p:txBody>
          <a:bodyPr>
            <a:normAutofit/>
          </a:bodyPr>
          <a:lstStyle/>
          <a:p>
            <a:pPr marL="0" indent="0">
              <a:buNone/>
            </a:pPr>
            <a:r>
              <a:rPr lang="en-US" b="1" dirty="0" smtClean="0"/>
              <a:t>Velocity</a:t>
            </a:r>
          </a:p>
          <a:p>
            <a:pPr lvl="1"/>
            <a:r>
              <a:rPr lang="en-US" dirty="0" smtClean="0"/>
              <a:t>Data are not just large but also being produced (and need to be processed) in fast pace</a:t>
            </a:r>
          </a:p>
          <a:p>
            <a:pPr lvl="2"/>
            <a:r>
              <a:rPr lang="en-US" dirty="0" smtClean="0"/>
              <a:t>Consider ads for instance. The moment you visit a site or </a:t>
            </a:r>
            <a:r>
              <a:rPr lang="en-US" dirty="0" err="1" smtClean="0"/>
              <a:t>google</a:t>
            </a:r>
            <a:r>
              <a:rPr lang="en-US" dirty="0" smtClean="0"/>
              <a:t> a query, the best ads to serve need to be decided</a:t>
            </a:r>
          </a:p>
          <a:p>
            <a:pPr lvl="1"/>
            <a:r>
              <a:rPr lang="en-US" dirty="0" smtClean="0"/>
              <a:t>Growing exponentially</a:t>
            </a:r>
          </a:p>
          <a:p>
            <a:pPr lvl="1"/>
            <a:r>
              <a:rPr lang="en-US" dirty="0" smtClean="0"/>
              <a:t>Both incoming and outgoing</a:t>
            </a:r>
          </a:p>
        </p:txBody>
      </p:sp>
      <p:sp>
        <p:nvSpPr>
          <p:cNvPr id="5" name="Date Placeholder 4"/>
          <p:cNvSpPr>
            <a:spLocks noGrp="1"/>
          </p:cNvSpPr>
          <p:nvPr>
            <p:ph type="dt" sz="half" idx="10"/>
          </p:nvPr>
        </p:nvSpPr>
        <p:spPr/>
        <p:txBody>
          <a:bodyPr/>
          <a:lstStyle/>
          <a:p>
            <a:fld id="{AC2DE71A-EFFF-3C4C-9500-2608CFB413FF}"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4</a:t>
            </a:fld>
            <a:endParaRPr lang="en-US"/>
          </a:p>
        </p:txBody>
      </p:sp>
    </p:spTree>
    <p:extLst>
      <p:ext uri="{BB962C8B-B14F-4D97-AF65-F5344CB8AC3E}">
        <p14:creationId xmlns:p14="http://schemas.microsoft.com/office/powerpoint/2010/main" val="1875408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Questions</a:t>
            </a:r>
            <a:endParaRPr lang="en-US" b="1" dirty="0"/>
          </a:p>
        </p:txBody>
      </p:sp>
      <p:sp>
        <p:nvSpPr>
          <p:cNvPr id="3" name="Content Placeholder 2"/>
          <p:cNvSpPr>
            <a:spLocks noGrp="1"/>
          </p:cNvSpPr>
          <p:nvPr>
            <p:ph idx="1"/>
          </p:nvPr>
        </p:nvSpPr>
        <p:spPr/>
        <p:txBody>
          <a:bodyPr>
            <a:normAutofit/>
          </a:bodyPr>
          <a:lstStyle/>
          <a:p>
            <a:r>
              <a:rPr lang="en-US" dirty="0" smtClean="0"/>
              <a:t>Is using a reducer always necessary?</a:t>
            </a:r>
          </a:p>
          <a:p>
            <a:pPr lvl="1"/>
            <a:r>
              <a:rPr lang="en-US" dirty="0" smtClean="0"/>
              <a:t>No, if there are no sorting or grouping tasks</a:t>
            </a:r>
          </a:p>
          <a:p>
            <a:pPr lvl="1"/>
            <a:r>
              <a:rPr lang="en-US" dirty="0" smtClean="0"/>
              <a:t>Example: change all words into upper case</a:t>
            </a:r>
          </a:p>
          <a:p>
            <a:endParaRPr lang="en-US" dirty="0"/>
          </a:p>
          <a:p>
            <a:r>
              <a:rPr lang="en-US" dirty="0" smtClean="0"/>
              <a:t>Shuffle seems like it passes a lot of data around!  </a:t>
            </a:r>
            <a:br>
              <a:rPr lang="en-US" dirty="0" smtClean="0"/>
            </a:br>
            <a:r>
              <a:rPr lang="en-US" dirty="0" smtClean="0"/>
              <a:t>How can we reduce that?</a:t>
            </a:r>
          </a:p>
          <a:p>
            <a:pPr lvl="1"/>
            <a:r>
              <a:rPr lang="en-US" dirty="0" smtClean="0"/>
              <a:t>Add a combiner after mapping </a:t>
            </a:r>
            <a:endParaRPr lang="en-US" dirty="0"/>
          </a:p>
        </p:txBody>
      </p:sp>
      <p:sp>
        <p:nvSpPr>
          <p:cNvPr id="4" name="Date Placeholder 3"/>
          <p:cNvSpPr>
            <a:spLocks noGrp="1"/>
          </p:cNvSpPr>
          <p:nvPr>
            <p:ph type="dt" sz="half" idx="10"/>
          </p:nvPr>
        </p:nvSpPr>
        <p:spPr/>
        <p:txBody>
          <a:bodyPr/>
          <a:lstStyle/>
          <a:p>
            <a:fld id="{FDC67CB0-9862-0446-AC05-D8D9C9562233}"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40</a:t>
            </a:fld>
            <a:endParaRPr lang="en-US"/>
          </a:p>
        </p:txBody>
      </p:sp>
    </p:spTree>
    <p:extLst>
      <p:ext uri="{BB962C8B-B14F-4D97-AF65-F5344CB8AC3E}">
        <p14:creationId xmlns:p14="http://schemas.microsoft.com/office/powerpoint/2010/main" val="2798418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 Word Count</a:t>
            </a:r>
            <a:endParaRPr lang="en-US" dirty="0"/>
          </a:p>
        </p:txBody>
      </p:sp>
      <p:pic>
        <p:nvPicPr>
          <p:cNvPr id="4" name="Picture 3"/>
          <p:cNvPicPr>
            <a:picLocks noChangeAspect="1"/>
          </p:cNvPicPr>
          <p:nvPr/>
        </p:nvPicPr>
        <p:blipFill>
          <a:blip r:embed="rId3"/>
          <a:stretch>
            <a:fillRect/>
          </a:stretch>
        </p:blipFill>
        <p:spPr>
          <a:xfrm>
            <a:off x="0" y="1839665"/>
            <a:ext cx="9144000" cy="3559409"/>
          </a:xfrm>
          <a:prstGeom prst="rect">
            <a:avLst/>
          </a:prstGeom>
        </p:spPr>
      </p:pic>
      <p:sp>
        <p:nvSpPr>
          <p:cNvPr id="3" name="TextBox 2"/>
          <p:cNvSpPr txBox="1"/>
          <p:nvPr/>
        </p:nvSpPr>
        <p:spPr>
          <a:xfrm>
            <a:off x="0" y="6257030"/>
            <a:ext cx="4789029" cy="584776"/>
          </a:xfrm>
          <a:prstGeom prst="rect">
            <a:avLst/>
          </a:prstGeom>
          <a:noFill/>
        </p:spPr>
        <p:txBody>
          <a:bodyPr wrap="none" rtlCol="0">
            <a:spAutoFit/>
          </a:bodyPr>
          <a:lstStyle/>
          <a:p>
            <a:r>
              <a:rPr lang="en-US" i="1" dirty="0" smtClean="0"/>
              <a:t>Slide from Basic Introduction to Apache Hadoop</a:t>
            </a:r>
          </a:p>
          <a:p>
            <a:r>
              <a:rPr lang="en-US" sz="1400" dirty="0" smtClean="0">
                <a:solidFill>
                  <a:srgbClr val="0000FF"/>
                </a:solidFill>
              </a:rPr>
              <a:t>http</a:t>
            </a:r>
            <a:r>
              <a:rPr lang="en-US" sz="1400" dirty="0">
                <a:solidFill>
                  <a:srgbClr val="0000FF"/>
                </a:solidFill>
              </a:rPr>
              <a:t>://</a:t>
            </a:r>
            <a:r>
              <a:rPr lang="en-US" sz="1400" dirty="0" err="1">
                <a:solidFill>
                  <a:srgbClr val="0000FF"/>
                </a:solidFill>
              </a:rPr>
              <a:t>www.youtube.com</a:t>
            </a:r>
            <a:r>
              <a:rPr lang="en-US" sz="1400" dirty="0">
                <a:solidFill>
                  <a:srgbClr val="0000FF"/>
                </a:solidFill>
              </a:rPr>
              <a:t>/</a:t>
            </a:r>
            <a:r>
              <a:rPr lang="en-US" sz="1400" dirty="0" err="1">
                <a:solidFill>
                  <a:srgbClr val="0000FF"/>
                </a:solidFill>
              </a:rPr>
              <a:t>watch?v</a:t>
            </a:r>
            <a:r>
              <a:rPr lang="en-US" sz="1400" dirty="0">
                <a:solidFill>
                  <a:srgbClr val="0000FF"/>
                </a:solidFill>
              </a:rPr>
              <a:t>=OoEpfb6yga8</a:t>
            </a:r>
          </a:p>
        </p:txBody>
      </p:sp>
      <p:sp>
        <p:nvSpPr>
          <p:cNvPr id="7" name="Rectangle 6"/>
          <p:cNvSpPr/>
          <p:nvPr/>
        </p:nvSpPr>
        <p:spPr>
          <a:xfrm>
            <a:off x="3934071" y="3626481"/>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River, 1</a:t>
            </a:r>
            <a:endParaRPr lang="en-US" sz="1200" dirty="0"/>
          </a:p>
        </p:txBody>
      </p:sp>
      <p:sp>
        <p:nvSpPr>
          <p:cNvPr id="8" name="Rectangle 7"/>
          <p:cNvSpPr/>
          <p:nvPr/>
        </p:nvSpPr>
        <p:spPr>
          <a:xfrm>
            <a:off x="5387502" y="3301200"/>
            <a:ext cx="666003" cy="6505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Car, 2</a:t>
            </a:r>
          </a:p>
          <a:p>
            <a:pPr algn="ctr"/>
            <a:r>
              <a:rPr lang="en-US" sz="1200" dirty="0" smtClean="0"/>
              <a:t>Car, 1</a:t>
            </a:r>
            <a:endParaRPr lang="en-US" sz="1200" dirty="0"/>
          </a:p>
        </p:txBody>
      </p:sp>
      <p:cxnSp>
        <p:nvCxnSpPr>
          <p:cNvPr id="10" name="Straight Arrow Connector 9"/>
          <p:cNvCxnSpPr/>
          <p:nvPr/>
        </p:nvCxnSpPr>
        <p:spPr>
          <a:xfrm flipV="1">
            <a:off x="4600074" y="3516129"/>
            <a:ext cx="787428" cy="247834"/>
          </a:xfrm>
          <a:prstGeom prst="straightConnector1">
            <a:avLst/>
          </a:prstGeom>
          <a:ln w="50800">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fld id="{FC799063-FF02-7B46-85D1-9ED541B03DC0}"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41</a:t>
            </a:fld>
            <a:endParaRPr lang="en-US"/>
          </a:p>
        </p:txBody>
      </p:sp>
    </p:spTree>
    <p:extLst>
      <p:ext uri="{BB962C8B-B14F-4D97-AF65-F5344CB8AC3E}">
        <p14:creationId xmlns:p14="http://schemas.microsoft.com/office/powerpoint/2010/main" val="121180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combiner can increase efficiency</a:t>
            </a:r>
            <a:endParaRPr lang="en-US" dirty="0"/>
          </a:p>
        </p:txBody>
      </p:sp>
      <p:sp>
        <p:nvSpPr>
          <p:cNvPr id="3" name="Content Placeholder 2"/>
          <p:cNvSpPr>
            <a:spLocks noGrp="1"/>
          </p:cNvSpPr>
          <p:nvPr>
            <p:ph idx="1"/>
          </p:nvPr>
        </p:nvSpPr>
        <p:spPr>
          <a:xfrm>
            <a:off x="457200" y="1600200"/>
            <a:ext cx="4519749" cy="4525963"/>
          </a:xfrm>
        </p:spPr>
        <p:txBody>
          <a:bodyPr>
            <a:normAutofit fontScale="55000" lnSpcReduction="20000"/>
          </a:bodyPr>
          <a:lstStyle/>
          <a:p>
            <a:r>
              <a:rPr lang="en-US" dirty="0" smtClean="0"/>
              <a:t>Run immediately after each mapper</a:t>
            </a:r>
          </a:p>
          <a:p>
            <a:r>
              <a:rPr lang="en-US" dirty="0" smtClean="0"/>
              <a:t>Used to decrease total data transfer</a:t>
            </a:r>
          </a:p>
          <a:p>
            <a:r>
              <a:rPr lang="en-US" u="sng" dirty="0"/>
              <a:t>Input</a:t>
            </a:r>
            <a:r>
              <a:rPr lang="en-US" dirty="0"/>
              <a:t>:  key, and a subset of values for that key</a:t>
            </a:r>
          </a:p>
          <a:p>
            <a:r>
              <a:rPr lang="en-US" u="sng" dirty="0"/>
              <a:t>Output</a:t>
            </a:r>
            <a:r>
              <a:rPr lang="en-US" dirty="0"/>
              <a:t>: zero or more (key, value) </a:t>
            </a:r>
            <a:r>
              <a:rPr lang="en-US" dirty="0" smtClean="0"/>
              <a:t>pairs</a:t>
            </a:r>
          </a:p>
          <a:p>
            <a:r>
              <a:rPr lang="en-US" dirty="0" smtClean="0"/>
              <a:t>Example:</a:t>
            </a:r>
          </a:p>
          <a:p>
            <a:pPr lvl="1"/>
            <a:r>
              <a:rPr lang="en-US" i="1" dirty="0" smtClean="0"/>
              <a:t>mapper</a:t>
            </a:r>
            <a:r>
              <a:rPr lang="en-US" dirty="0" smtClean="0"/>
              <a:t>: splits line into words</a:t>
            </a:r>
          </a:p>
          <a:p>
            <a:pPr marL="914400" lvl="2" indent="0">
              <a:buNone/>
            </a:pPr>
            <a:r>
              <a:rPr lang="en-US" dirty="0" smtClean="0"/>
              <a:t>"the", 1</a:t>
            </a:r>
          </a:p>
          <a:p>
            <a:pPr marL="914400" lvl="2" indent="0">
              <a:buNone/>
            </a:pPr>
            <a:r>
              <a:rPr lang="en-US" dirty="0" smtClean="0"/>
              <a:t>"wheels", 1</a:t>
            </a:r>
          </a:p>
          <a:p>
            <a:pPr marL="914400" lvl="2" indent="0">
              <a:buNone/>
            </a:pPr>
            <a:r>
              <a:rPr lang="en-US" dirty="0" smtClean="0"/>
              <a:t>"of", 1</a:t>
            </a:r>
          </a:p>
          <a:p>
            <a:pPr marL="914400" lvl="2" indent="0">
              <a:buNone/>
            </a:pPr>
            <a:r>
              <a:rPr lang="en-US" dirty="0" smtClean="0"/>
              <a:t>"the ", 1 ...</a:t>
            </a:r>
          </a:p>
          <a:p>
            <a:pPr lvl="1"/>
            <a:r>
              <a:rPr lang="en-US" i="1" dirty="0" smtClean="0"/>
              <a:t>combiner</a:t>
            </a:r>
            <a:r>
              <a:rPr lang="en-US" dirty="0" smtClean="0"/>
              <a:t>: </a:t>
            </a:r>
            <a:r>
              <a:rPr lang="en-US" dirty="0"/>
              <a:t>sums word counts over mapper output</a:t>
            </a:r>
          </a:p>
          <a:p>
            <a:pPr marL="914400" lvl="2" indent="0">
              <a:buNone/>
            </a:pPr>
            <a:r>
              <a:rPr lang="en-US" dirty="0"/>
              <a:t>"the", 2</a:t>
            </a:r>
          </a:p>
          <a:p>
            <a:pPr marL="914400" lvl="2" indent="0">
              <a:buNone/>
            </a:pPr>
            <a:r>
              <a:rPr lang="en-US" dirty="0"/>
              <a:t>"wheels", </a:t>
            </a:r>
            <a:r>
              <a:rPr lang="en-US" dirty="0" smtClean="0"/>
              <a:t>..</a:t>
            </a:r>
          </a:p>
          <a:p>
            <a:pPr lvl="1"/>
            <a:r>
              <a:rPr lang="en-US" i="1" dirty="0" smtClean="0"/>
              <a:t>reducer</a:t>
            </a:r>
            <a:r>
              <a:rPr lang="en-US" dirty="0" smtClean="0"/>
              <a:t>:  sums words counts over combiner outputs</a:t>
            </a:r>
          </a:p>
          <a:p>
            <a:pPr marL="914400" lvl="2" indent="0">
              <a:buNone/>
            </a:pPr>
            <a:endParaRPr lang="en-US" dirty="0" smtClean="0"/>
          </a:p>
          <a:p>
            <a:pPr marL="914400" lvl="2" indent="0">
              <a:buNone/>
            </a:pPr>
            <a:endParaRPr lang="en-US" dirty="0" smtClean="0"/>
          </a:p>
          <a:p>
            <a:endParaRPr lang="en-US" dirty="0"/>
          </a:p>
        </p:txBody>
      </p:sp>
      <p:pic>
        <p:nvPicPr>
          <p:cNvPr id="10" name="Picture 9"/>
          <p:cNvPicPr>
            <a:picLocks noChangeAspect="1"/>
          </p:cNvPicPr>
          <p:nvPr/>
        </p:nvPicPr>
        <p:blipFill>
          <a:blip r:embed="rId3"/>
          <a:stretch>
            <a:fillRect/>
          </a:stretch>
        </p:blipFill>
        <p:spPr>
          <a:xfrm>
            <a:off x="4720926" y="3143063"/>
            <a:ext cx="4253653" cy="1656089"/>
          </a:xfrm>
          <a:prstGeom prst="rect">
            <a:avLst/>
          </a:prstGeom>
        </p:spPr>
      </p:pic>
      <p:sp>
        <p:nvSpPr>
          <p:cNvPr id="4" name="Date Placeholder 3"/>
          <p:cNvSpPr>
            <a:spLocks noGrp="1"/>
          </p:cNvSpPr>
          <p:nvPr>
            <p:ph type="dt" sz="half" idx="10"/>
          </p:nvPr>
        </p:nvSpPr>
        <p:spPr/>
        <p:txBody>
          <a:bodyPr/>
          <a:lstStyle/>
          <a:p>
            <a:fld id="{3CFE9E89-22D6-E148-AE2C-380FB57C224B}"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42</a:t>
            </a:fld>
            <a:endParaRPr lang="en-US"/>
          </a:p>
        </p:txBody>
      </p:sp>
    </p:spTree>
    <p:extLst>
      <p:ext uri="{BB962C8B-B14F-4D97-AF65-F5344CB8AC3E}">
        <p14:creationId xmlns:p14="http://schemas.microsoft.com/office/powerpoint/2010/main" val="30104904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9410"/>
            <a:ext cx="8229600" cy="1143000"/>
          </a:xfrm>
        </p:spPr>
        <p:txBody>
          <a:bodyPr>
            <a:normAutofit fontScale="90000"/>
          </a:bodyPr>
          <a:lstStyle/>
          <a:p>
            <a:r>
              <a:rPr lang="en-US" dirty="0" smtClean="0"/>
              <a:t>Beyond </a:t>
            </a:r>
            <a:r>
              <a:rPr lang="en-US" dirty="0" err="1" smtClean="0"/>
              <a:t>MapReduce</a:t>
            </a:r>
            <a:r>
              <a:rPr lang="en-US" dirty="0" smtClean="0"/>
              <a:t>:</a:t>
            </a:r>
            <a:br>
              <a:rPr lang="en-US" dirty="0" smtClean="0"/>
            </a:br>
            <a:r>
              <a:rPr lang="en-US" dirty="0" smtClean="0"/>
              <a:t>Other distributed computing models</a:t>
            </a:r>
            <a:endParaRPr lang="en-US" dirty="0"/>
          </a:p>
        </p:txBody>
      </p:sp>
      <p:sp>
        <p:nvSpPr>
          <p:cNvPr id="14" name="Content Placeholder 13"/>
          <p:cNvSpPr>
            <a:spLocks noGrp="1"/>
          </p:cNvSpPr>
          <p:nvPr>
            <p:ph idx="1"/>
          </p:nvPr>
        </p:nvSpPr>
        <p:spPr>
          <a:xfrm>
            <a:off x="0" y="932964"/>
            <a:ext cx="9144000" cy="568337"/>
          </a:xfrm>
        </p:spPr>
        <p:txBody>
          <a:bodyPr>
            <a:normAutofit/>
          </a:bodyPr>
          <a:lstStyle/>
          <a:p>
            <a:pPr marL="0" indent="0" algn="ctr">
              <a:buNone/>
            </a:pPr>
            <a:r>
              <a:rPr lang="en-US" sz="2800" dirty="0" smtClean="0"/>
              <a:t>A more </a:t>
            </a:r>
            <a:r>
              <a:rPr lang="en-US" sz="2800" dirty="0"/>
              <a:t>sophisticated computation flow (Microsoft Dryad)</a:t>
            </a:r>
          </a:p>
        </p:txBody>
      </p:sp>
      <p:pic>
        <p:nvPicPr>
          <p:cNvPr id="15" name="Picture 14"/>
          <p:cNvPicPr>
            <a:picLocks noChangeAspect="1"/>
          </p:cNvPicPr>
          <p:nvPr/>
        </p:nvPicPr>
        <p:blipFill>
          <a:blip r:embed="rId3"/>
          <a:stretch>
            <a:fillRect/>
          </a:stretch>
        </p:blipFill>
        <p:spPr>
          <a:xfrm>
            <a:off x="949074" y="1671691"/>
            <a:ext cx="7352740" cy="5083731"/>
          </a:xfrm>
          <a:prstGeom prst="rect">
            <a:avLst/>
          </a:prstGeom>
        </p:spPr>
      </p:pic>
      <p:sp>
        <p:nvSpPr>
          <p:cNvPr id="2" name="Date Placeholder 1"/>
          <p:cNvSpPr>
            <a:spLocks noGrp="1"/>
          </p:cNvSpPr>
          <p:nvPr>
            <p:ph type="dt" sz="half" idx="10"/>
          </p:nvPr>
        </p:nvSpPr>
        <p:spPr/>
        <p:txBody>
          <a:bodyPr/>
          <a:lstStyle/>
          <a:p>
            <a:fld id="{821BB63C-EB36-5A4B-A67B-02725087A678}" type="datetime1">
              <a:rPr lang="en-US" smtClean="0"/>
              <a:t>9/10/17</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43</a:t>
            </a:fld>
            <a:endParaRPr lang="en-US"/>
          </a:p>
        </p:txBody>
      </p:sp>
    </p:spTree>
    <p:extLst>
      <p:ext uri="{BB962C8B-B14F-4D97-AF65-F5344CB8AC3E}">
        <p14:creationId xmlns:p14="http://schemas.microsoft.com/office/powerpoint/2010/main" val="9172186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we use </a:t>
            </a:r>
            <a:r>
              <a:rPr lang="en-US" dirty="0" err="1" smtClean="0"/>
              <a:t>MapReduce</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Good </a:t>
            </a:r>
            <a:r>
              <a:rPr lang="en-US" dirty="0" err="1" smtClean="0"/>
              <a:t>MapReduce</a:t>
            </a:r>
            <a:r>
              <a:rPr lang="en-US" dirty="0" smtClean="0"/>
              <a:t> scenarios?</a:t>
            </a:r>
          </a:p>
          <a:p>
            <a:pPr lvl="1"/>
            <a:r>
              <a:rPr lang="en-US" dirty="0" smtClean="0"/>
              <a:t>Data can be trivially partitioned in parallel</a:t>
            </a:r>
          </a:p>
          <a:p>
            <a:pPr lvl="1"/>
            <a:r>
              <a:rPr lang="en-US" dirty="0" smtClean="0"/>
              <a:t>Few/no dependencies between the pieces</a:t>
            </a:r>
          </a:p>
          <a:p>
            <a:pPr lvl="1"/>
            <a:r>
              <a:rPr lang="en-US" dirty="0" smtClean="0"/>
              <a:t>Results can be trivially recombined</a:t>
            </a:r>
          </a:p>
          <a:p>
            <a:pPr lvl="1"/>
            <a:r>
              <a:rPr lang="en-US" dirty="0" smtClean="0"/>
              <a:t>Have lots of parallel CPUs w/ good bandwidth</a:t>
            </a:r>
          </a:p>
          <a:p>
            <a:pPr lvl="1"/>
            <a:r>
              <a:rPr lang="en-US" dirty="0" smtClean="0"/>
              <a:t>Processing speed matters</a:t>
            </a:r>
          </a:p>
          <a:p>
            <a:pPr lvl="1"/>
            <a:r>
              <a:rPr lang="en-US" dirty="0" smtClean="0"/>
              <a:t>e.g. feature extraction</a:t>
            </a:r>
          </a:p>
          <a:p>
            <a:r>
              <a:rPr lang="en-US" dirty="0" smtClean="0"/>
              <a:t>Bad </a:t>
            </a:r>
            <a:r>
              <a:rPr lang="en-US" dirty="0" err="1" smtClean="0"/>
              <a:t>MapReduce</a:t>
            </a:r>
            <a:r>
              <a:rPr lang="en-US" dirty="0" smtClean="0"/>
              <a:t> scenarios?</a:t>
            </a:r>
          </a:p>
          <a:p>
            <a:pPr lvl="1"/>
            <a:r>
              <a:rPr lang="en-US" dirty="0" smtClean="0"/>
              <a:t>Lots of dependencies between data elements</a:t>
            </a:r>
          </a:p>
          <a:p>
            <a:pPr lvl="2"/>
            <a:r>
              <a:rPr lang="en-US" dirty="0" smtClean="0"/>
              <a:t>e.g. need similarity between every pair of tweets</a:t>
            </a:r>
          </a:p>
          <a:p>
            <a:pPr lvl="1"/>
            <a:r>
              <a:rPr lang="en-US" dirty="0" smtClean="0"/>
              <a:t>Instead, use graph (network)-based computation: </a:t>
            </a:r>
          </a:p>
          <a:p>
            <a:pPr lvl="2"/>
            <a:r>
              <a:rPr lang="en-US" dirty="0" smtClean="0"/>
              <a:t>Spark, </a:t>
            </a:r>
            <a:r>
              <a:rPr lang="en-US" dirty="0" err="1" smtClean="0"/>
              <a:t>GraphLab</a:t>
            </a:r>
            <a:r>
              <a:rPr lang="en-US" dirty="0" smtClean="0"/>
              <a:t> and other graph-based or more flexible frameworks</a:t>
            </a:r>
          </a:p>
          <a:p>
            <a:pPr lvl="2"/>
            <a:r>
              <a:rPr lang="en-US" dirty="0">
                <a:hlinkClick r:id="rId3"/>
              </a:rPr>
              <a:t>http://</a:t>
            </a:r>
            <a:r>
              <a:rPr lang="en-US" dirty="0" smtClean="0">
                <a:hlinkClick r:id="rId3"/>
              </a:rPr>
              <a:t>graphlab.com/products/create/technology.html</a:t>
            </a:r>
            <a:endParaRPr lang="en-US" dirty="0" smtClean="0"/>
          </a:p>
          <a:p>
            <a:pPr lvl="2"/>
            <a:r>
              <a:rPr lang="en-US" dirty="0" smtClean="0"/>
              <a:t>Order of magnitude speedup over </a:t>
            </a:r>
            <a:r>
              <a:rPr lang="en-US" dirty="0" err="1" smtClean="0"/>
              <a:t>MapReduce</a:t>
            </a:r>
            <a:r>
              <a:rPr lang="en-US" dirty="0" smtClean="0"/>
              <a:t> in such cases</a:t>
            </a:r>
          </a:p>
        </p:txBody>
      </p:sp>
      <p:sp>
        <p:nvSpPr>
          <p:cNvPr id="4" name="Date Placeholder 3"/>
          <p:cNvSpPr>
            <a:spLocks noGrp="1"/>
          </p:cNvSpPr>
          <p:nvPr>
            <p:ph type="dt" sz="half" idx="10"/>
          </p:nvPr>
        </p:nvSpPr>
        <p:spPr/>
        <p:txBody>
          <a:bodyPr/>
          <a:lstStyle/>
          <a:p>
            <a:fld id="{716174F2-733F-454C-B770-DCCF131270D4}"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44</a:t>
            </a:fld>
            <a:endParaRPr lang="en-US"/>
          </a:p>
        </p:txBody>
      </p:sp>
    </p:spTree>
    <p:extLst>
      <p:ext uri="{BB962C8B-B14F-4D97-AF65-F5344CB8AC3E}">
        <p14:creationId xmlns:p14="http://schemas.microsoft.com/office/powerpoint/2010/main" val="1804009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Multi-Core Processors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Multi-core processors require parallelism, but many programmers are uncomfortable writing parallel programs </a:t>
            </a:r>
          </a:p>
          <a:p>
            <a:r>
              <a:rPr lang="en-US" dirty="0" err="1" smtClean="0"/>
              <a:t>MapReduce</a:t>
            </a:r>
            <a:r>
              <a:rPr lang="en-US" dirty="0" smtClean="0"/>
              <a:t> </a:t>
            </a:r>
            <a:r>
              <a:rPr lang="en-US" dirty="0"/>
              <a:t>provides an easy-to-understand programming model for a very diverse set of computing problems </a:t>
            </a:r>
            <a:endParaRPr lang="en-US" dirty="0" smtClean="0"/>
          </a:p>
          <a:p>
            <a:pPr lvl="1"/>
            <a:r>
              <a:rPr lang="en-US" dirty="0" smtClean="0"/>
              <a:t>users don’t need to be parallel programming experts</a:t>
            </a:r>
            <a:endParaRPr lang="en-US" dirty="0"/>
          </a:p>
          <a:p>
            <a:pPr lvl="1"/>
            <a:r>
              <a:rPr lang="en-US" dirty="0" smtClean="0"/>
              <a:t>system automatically adapts to number of cores &amp; machines available </a:t>
            </a:r>
            <a:endParaRPr lang="en-US" dirty="0"/>
          </a:p>
          <a:p>
            <a:r>
              <a:rPr lang="en-US" dirty="0" smtClean="0"/>
              <a:t>Optimizations </a:t>
            </a:r>
            <a:r>
              <a:rPr lang="en-US" dirty="0"/>
              <a:t>useful even in single machine, multi-core </a:t>
            </a:r>
            <a:r>
              <a:rPr lang="en-US" dirty="0" smtClean="0"/>
              <a:t>environment</a:t>
            </a:r>
          </a:p>
          <a:p>
            <a:pPr lvl="1"/>
            <a:r>
              <a:rPr lang="en-US" dirty="0" smtClean="0"/>
              <a:t>locality, load balancing, status monitoring, robustness</a:t>
            </a:r>
            <a:r>
              <a:rPr lang="en-US" dirty="0"/>
              <a:t>,... </a:t>
            </a:r>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45</a:t>
            </a:fld>
            <a:endParaRPr lang="en-US"/>
          </a:p>
        </p:txBody>
      </p:sp>
      <p:sp>
        <p:nvSpPr>
          <p:cNvPr id="6" name="TextBox 5"/>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Tree>
    <p:extLst>
      <p:ext uri="{BB962C8B-B14F-4D97-AF65-F5344CB8AC3E}">
        <p14:creationId xmlns:p14="http://schemas.microsoft.com/office/powerpoint/2010/main" val="52685319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fontScale="92500"/>
          </a:bodyPr>
          <a:lstStyle/>
          <a:p>
            <a:r>
              <a:rPr lang="en-US" dirty="0" err="1"/>
              <a:t>MapReduce</a:t>
            </a:r>
            <a:r>
              <a:rPr lang="en-US" dirty="0"/>
              <a:t> has proven to be a remarkably-useful abstraction </a:t>
            </a:r>
          </a:p>
          <a:p>
            <a:r>
              <a:rPr lang="en-US" dirty="0" smtClean="0"/>
              <a:t>Greatly </a:t>
            </a:r>
            <a:r>
              <a:rPr lang="en-US" dirty="0"/>
              <a:t>simplifies large-scale </a:t>
            </a:r>
            <a:r>
              <a:rPr lang="en-US" dirty="0" smtClean="0"/>
              <a:t>computations</a:t>
            </a:r>
            <a:endParaRPr lang="en-US" dirty="0"/>
          </a:p>
          <a:p>
            <a:r>
              <a:rPr lang="en-US" dirty="0" smtClean="0"/>
              <a:t>Fun </a:t>
            </a:r>
            <a:r>
              <a:rPr lang="en-US" dirty="0"/>
              <a:t>to use: focus on problem, let library deal with messy details </a:t>
            </a:r>
            <a:endParaRPr lang="en-US" dirty="0" smtClean="0"/>
          </a:p>
          <a:p>
            <a:pPr lvl="1"/>
            <a:r>
              <a:rPr lang="en-US" dirty="0" smtClean="0"/>
              <a:t>Many </a:t>
            </a:r>
            <a:r>
              <a:rPr lang="en-US" dirty="0"/>
              <a:t>thousands of parallel programs written by hundreds of different programmers in last few years </a:t>
            </a:r>
            <a:endParaRPr lang="en-US" dirty="0" smtClean="0"/>
          </a:p>
          <a:p>
            <a:pPr lvl="1"/>
            <a:r>
              <a:rPr lang="en-US" dirty="0" smtClean="0"/>
              <a:t>Many </a:t>
            </a:r>
            <a:r>
              <a:rPr lang="en-US" dirty="0"/>
              <a:t>had no prior parallel or distributed programming experience </a:t>
            </a:r>
          </a:p>
          <a:p>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46</a:t>
            </a:fld>
            <a:endParaRPr lang="en-US"/>
          </a:p>
        </p:txBody>
      </p:sp>
      <p:sp>
        <p:nvSpPr>
          <p:cNvPr id="6" name="TextBox 5"/>
          <p:cNvSpPr txBox="1"/>
          <p:nvPr/>
        </p:nvSpPr>
        <p:spPr>
          <a:xfrm>
            <a:off x="1200179" y="6173789"/>
            <a:ext cx="6743641" cy="276999"/>
          </a:xfrm>
          <a:prstGeom prst="rect">
            <a:avLst/>
          </a:prstGeom>
          <a:noFill/>
        </p:spPr>
        <p:txBody>
          <a:bodyPr wrap="none" rtlCol="0">
            <a:spAutoFit/>
          </a:bodyPr>
          <a:lstStyle/>
          <a:p>
            <a:r>
              <a:rPr lang="en-US" sz="1200" dirty="0" smtClean="0"/>
              <a:t>Source: </a:t>
            </a:r>
            <a:r>
              <a:rPr lang="en-US" sz="1200" dirty="0"/>
              <a:t>http://static.googleusercontent.com/media/research.google.com/en/us/pubs/archive/32721.pdf</a:t>
            </a:r>
          </a:p>
        </p:txBody>
      </p:sp>
    </p:spTree>
    <p:extLst>
      <p:ext uri="{BB962C8B-B14F-4D97-AF65-F5344CB8AC3E}">
        <p14:creationId xmlns:p14="http://schemas.microsoft.com/office/powerpoint/2010/main" val="22997310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big </a:t>
            </a:r>
            <a:r>
              <a:rPr lang="en-US" b="1" dirty="0"/>
              <a:t>d</a:t>
            </a:r>
            <a:r>
              <a:rPr lang="en-US" b="1" dirty="0" smtClean="0"/>
              <a:t>ata?</a:t>
            </a:r>
            <a:endParaRPr lang="en-US" b="1" dirty="0"/>
          </a:p>
        </p:txBody>
      </p:sp>
      <p:sp>
        <p:nvSpPr>
          <p:cNvPr id="3" name="Content Placeholder 2"/>
          <p:cNvSpPr>
            <a:spLocks noGrp="1"/>
          </p:cNvSpPr>
          <p:nvPr>
            <p:ph idx="1"/>
          </p:nvPr>
        </p:nvSpPr>
        <p:spPr>
          <a:xfrm>
            <a:off x="457200" y="1380071"/>
            <a:ext cx="8229600" cy="3953929"/>
          </a:xfrm>
        </p:spPr>
        <p:txBody>
          <a:bodyPr>
            <a:normAutofit fontScale="92500" lnSpcReduction="20000"/>
          </a:bodyPr>
          <a:lstStyle/>
          <a:p>
            <a:pPr marL="0" indent="0">
              <a:buNone/>
            </a:pPr>
            <a:r>
              <a:rPr lang="en-US" b="1" dirty="0" smtClean="0"/>
              <a:t>Variety</a:t>
            </a:r>
          </a:p>
          <a:p>
            <a:pPr lvl="1"/>
            <a:r>
              <a:rPr lang="en-US" dirty="0" smtClean="0"/>
              <a:t>You already learned about RDBMs. What do you need to store and process data in such management systems?</a:t>
            </a:r>
          </a:p>
          <a:p>
            <a:pPr lvl="2"/>
            <a:r>
              <a:rPr lang="en-US" dirty="0" smtClean="0"/>
              <a:t>Schema</a:t>
            </a:r>
          </a:p>
          <a:p>
            <a:pPr lvl="2"/>
            <a:endParaRPr lang="en-US" dirty="0"/>
          </a:p>
          <a:p>
            <a:pPr lvl="1"/>
            <a:r>
              <a:rPr lang="en-US" dirty="0" smtClean="0"/>
              <a:t>In real world scenarios we deal with various sources of data. Three types:</a:t>
            </a:r>
          </a:p>
          <a:p>
            <a:pPr lvl="2"/>
            <a:r>
              <a:rPr lang="en-US" b="1" dirty="0"/>
              <a:t>Structured data</a:t>
            </a:r>
            <a:r>
              <a:rPr lang="en-US" dirty="0"/>
              <a:t> : Relational data.</a:t>
            </a:r>
          </a:p>
          <a:p>
            <a:pPr lvl="2"/>
            <a:r>
              <a:rPr lang="en-US" b="1" dirty="0"/>
              <a:t>Semi Structured data</a:t>
            </a:r>
            <a:r>
              <a:rPr lang="en-US" dirty="0"/>
              <a:t> : XML data.</a:t>
            </a:r>
          </a:p>
          <a:p>
            <a:pPr lvl="2"/>
            <a:r>
              <a:rPr lang="en-US" b="1" dirty="0"/>
              <a:t>Unstructured data</a:t>
            </a:r>
            <a:r>
              <a:rPr lang="en-US" dirty="0"/>
              <a:t> : Word, PDF, Text, Media Logs</a:t>
            </a:r>
            <a:r>
              <a:rPr lang="en-US" dirty="0" smtClean="0"/>
              <a:t>.</a:t>
            </a:r>
          </a:p>
        </p:txBody>
      </p:sp>
      <p:sp>
        <p:nvSpPr>
          <p:cNvPr id="4" name="TextBox 3"/>
          <p:cNvSpPr txBox="1"/>
          <p:nvPr/>
        </p:nvSpPr>
        <p:spPr>
          <a:xfrm>
            <a:off x="542703" y="5334000"/>
            <a:ext cx="8001000" cy="1200329"/>
          </a:xfrm>
          <a:prstGeom prst="rect">
            <a:avLst/>
          </a:prstGeom>
          <a:noFill/>
        </p:spPr>
        <p:txBody>
          <a:bodyPr wrap="square" rtlCol="0">
            <a:spAutoFit/>
          </a:bodyPr>
          <a:lstStyle/>
          <a:p>
            <a:r>
              <a:rPr lang="en-US" sz="1200" dirty="0" smtClean="0"/>
              <a:t>Examples:</a:t>
            </a:r>
          </a:p>
          <a:p>
            <a:pPr marL="285750" indent="-285750">
              <a:buFont typeface="Arial" panose="020B0604020202020204" pitchFamily="34" charset="0"/>
              <a:buChar char="•"/>
            </a:pPr>
            <a:r>
              <a:rPr lang="en-US" sz="1200" i="1" u="sng" dirty="0">
                <a:hlinkClick r:id="rId3" tooltip="Ancestry.com"/>
              </a:rPr>
              <a:t>Ancestry.com</a:t>
            </a:r>
            <a:r>
              <a:rPr lang="en-US" sz="1200" dirty="0"/>
              <a:t> claims approximately 600 TB of genealogical </a:t>
            </a:r>
            <a:r>
              <a:rPr lang="en-US" sz="1200" dirty="0" smtClean="0"/>
              <a:t>data with </a:t>
            </a:r>
            <a:r>
              <a:rPr lang="en-US" sz="1200" dirty="0"/>
              <a:t>the inclusion of US Census data from 1790 to </a:t>
            </a:r>
            <a:r>
              <a:rPr lang="en-US" sz="1200" dirty="0" smtClean="0"/>
              <a:t>1930.</a:t>
            </a:r>
          </a:p>
          <a:p>
            <a:pPr marL="285750" indent="-285750">
              <a:buFont typeface="Arial" panose="020B0604020202020204" pitchFamily="34" charset="0"/>
              <a:buChar char="•"/>
            </a:pPr>
            <a:r>
              <a:rPr lang="en-US" sz="1200" dirty="0"/>
              <a:t>The </a:t>
            </a:r>
            <a:r>
              <a:rPr lang="en-US" sz="1200" dirty="0">
                <a:hlinkClick r:id="rId4" tooltip="Hubble Space Telescope"/>
              </a:rPr>
              <a:t>Hubble Space Telescope</a:t>
            </a:r>
            <a:r>
              <a:rPr lang="en-US" sz="1200" dirty="0"/>
              <a:t> has collected more than 45 terabytes of </a:t>
            </a:r>
            <a:r>
              <a:rPr lang="en-US" sz="1200" dirty="0" smtClean="0"/>
              <a:t>data in </a:t>
            </a:r>
            <a:r>
              <a:rPr lang="en-US" sz="1200" dirty="0"/>
              <a:t>its first 20 years of </a:t>
            </a:r>
            <a:r>
              <a:rPr lang="en-US" sz="1200" dirty="0" smtClean="0"/>
              <a:t>observations.</a:t>
            </a:r>
          </a:p>
          <a:p>
            <a:pPr marL="285750" indent="-285750">
              <a:buFont typeface="Arial" panose="020B0604020202020204" pitchFamily="34" charset="0"/>
              <a:buChar char="•"/>
            </a:pPr>
            <a:r>
              <a:rPr lang="en-US" sz="1200" u="sng" dirty="0" smtClean="0"/>
              <a:t>Internet Archive</a:t>
            </a:r>
            <a:r>
              <a:rPr lang="en-US" sz="1200" dirty="0" smtClean="0"/>
              <a:t>: Collections </a:t>
            </a:r>
            <a:r>
              <a:rPr lang="en-US" sz="1200" dirty="0"/>
              <a:t>of digitized materials, including web sites, software applications/games, music, movies/videos, moving images, and nearly three million public-domain books. As of May 2014, its collection topped </a:t>
            </a:r>
            <a:r>
              <a:rPr lang="en-US" sz="1200" dirty="0" smtClean="0"/>
              <a:t>15 </a:t>
            </a:r>
            <a:r>
              <a:rPr lang="en-US" sz="1200" dirty="0" smtClean="0">
                <a:hlinkClick r:id="rId5" tooltip="Petabyte"/>
              </a:rPr>
              <a:t>petabytes</a:t>
            </a:r>
            <a:r>
              <a:rPr lang="en-US" sz="1200" dirty="0"/>
              <a:t>.</a:t>
            </a:r>
          </a:p>
        </p:txBody>
      </p:sp>
      <p:sp>
        <p:nvSpPr>
          <p:cNvPr id="5" name="Date Placeholder 4"/>
          <p:cNvSpPr>
            <a:spLocks noGrp="1"/>
          </p:cNvSpPr>
          <p:nvPr>
            <p:ph type="dt" sz="half" idx="10"/>
          </p:nvPr>
        </p:nvSpPr>
        <p:spPr/>
        <p:txBody>
          <a:bodyPr/>
          <a:lstStyle/>
          <a:p>
            <a:fld id="{AC2DE71A-EFFF-3C4C-9500-2608CFB413FF}" type="datetime1">
              <a:rPr lang="en-US" smtClean="0"/>
              <a:t>9/10/17</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5</a:t>
            </a:fld>
            <a:endParaRPr lang="en-US"/>
          </a:p>
        </p:txBody>
      </p:sp>
    </p:spTree>
    <p:extLst>
      <p:ext uri="{BB962C8B-B14F-4D97-AF65-F5344CB8AC3E}">
        <p14:creationId xmlns:p14="http://schemas.microsoft.com/office/powerpoint/2010/main" val="3447247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big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700" dirty="0"/>
              <a:t>Big data involves the data produced by different devices and applications. Given below are some of </a:t>
            </a:r>
            <a:r>
              <a:rPr lang="en-US" sz="3700" dirty="0" smtClean="0"/>
              <a:t>examples:</a:t>
            </a:r>
          </a:p>
          <a:p>
            <a:pPr marL="0" indent="0">
              <a:buNone/>
            </a:pPr>
            <a:endParaRPr lang="en-US" dirty="0"/>
          </a:p>
          <a:p>
            <a:r>
              <a:rPr lang="en-US" sz="2900" b="1" dirty="0" smtClean="0"/>
              <a:t>Social </a:t>
            </a:r>
            <a:r>
              <a:rPr lang="en-US" sz="2900" b="1" dirty="0"/>
              <a:t>Media Data</a:t>
            </a:r>
            <a:r>
              <a:rPr lang="en-US" sz="2900" dirty="0"/>
              <a:t> : Social media such as Facebook and Twitter hold information and the views posted by millions of people across the globe.</a:t>
            </a:r>
          </a:p>
          <a:p>
            <a:r>
              <a:rPr lang="en-US" sz="2900" b="1" dirty="0"/>
              <a:t>Stock Exchange Data</a:t>
            </a:r>
            <a:r>
              <a:rPr lang="en-US" sz="2900" dirty="0"/>
              <a:t> : The stock exchange data holds information about the ‘buy’ and ‘sell’ decisions made on a share of different companies made by the customers.</a:t>
            </a:r>
          </a:p>
          <a:p>
            <a:r>
              <a:rPr lang="en-US" sz="2900" b="1" dirty="0"/>
              <a:t>Power Grid Data</a:t>
            </a:r>
            <a:r>
              <a:rPr lang="en-US" sz="2900" dirty="0"/>
              <a:t> : The power grid data holds information consumed by a particular node with respect to a base station.</a:t>
            </a:r>
          </a:p>
          <a:p>
            <a:r>
              <a:rPr lang="en-US" sz="2900" b="1" dirty="0"/>
              <a:t>Transport Data</a:t>
            </a:r>
            <a:r>
              <a:rPr lang="en-US" sz="2900" dirty="0"/>
              <a:t> : Transport data includes model, capacity, distance and availability of a vehicle.</a:t>
            </a:r>
          </a:p>
          <a:p>
            <a:r>
              <a:rPr lang="en-US" sz="2900" b="1" dirty="0"/>
              <a:t>Search Engine Data</a:t>
            </a:r>
            <a:r>
              <a:rPr lang="en-US" sz="2900" dirty="0"/>
              <a:t> : Search engines retrieve lots of data from different databases.</a:t>
            </a:r>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6</a:t>
            </a:fld>
            <a:endParaRPr lang="en-US"/>
          </a:p>
        </p:txBody>
      </p:sp>
    </p:spTree>
    <p:extLst>
      <p:ext uri="{BB962C8B-B14F-4D97-AF65-F5344CB8AC3E}">
        <p14:creationId xmlns:p14="http://schemas.microsoft.com/office/powerpoint/2010/main" val="158382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aspects we will cover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Programming paradigm. Examples:</a:t>
            </a:r>
          </a:p>
          <a:p>
            <a:pPr lvl="1"/>
            <a:r>
              <a:rPr lang="en-US" dirty="0" smtClean="0"/>
              <a:t>Serial Programming</a:t>
            </a:r>
          </a:p>
          <a:p>
            <a:pPr lvl="1"/>
            <a:r>
              <a:rPr lang="en-US" dirty="0" smtClean="0"/>
              <a:t>Multithreading</a:t>
            </a:r>
          </a:p>
          <a:p>
            <a:pPr lvl="1"/>
            <a:r>
              <a:rPr lang="en-US" dirty="0" err="1" smtClean="0"/>
              <a:t>MapReduce</a:t>
            </a:r>
            <a:endParaRPr lang="en-US" dirty="0" smtClean="0"/>
          </a:p>
          <a:p>
            <a:pPr lvl="1"/>
            <a:r>
              <a:rPr lang="en-US" dirty="0" smtClean="0"/>
              <a:t>Spark</a:t>
            </a:r>
          </a:p>
          <a:p>
            <a:pPr lvl="1"/>
            <a:r>
              <a:rPr lang="en-US" dirty="0" smtClean="0"/>
              <a:t>Etc.</a:t>
            </a:r>
            <a:endParaRPr lang="en-US" dirty="0"/>
          </a:p>
          <a:p>
            <a:r>
              <a:rPr lang="en-US" dirty="0" smtClean="0"/>
              <a:t>Storage and processing systems underlying. Examples:</a:t>
            </a:r>
          </a:p>
          <a:p>
            <a:pPr lvl="1"/>
            <a:r>
              <a:rPr lang="en-US" dirty="0" smtClean="0"/>
              <a:t>HDFS</a:t>
            </a:r>
          </a:p>
          <a:p>
            <a:r>
              <a:rPr lang="en-US" dirty="0" smtClean="0"/>
              <a:t>We will first focus on the programming paradigm, ignoring the underlying support for it. We will return to this later.</a:t>
            </a:r>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7</a:t>
            </a:fld>
            <a:endParaRPr lang="en-US"/>
          </a:p>
        </p:txBody>
      </p:sp>
    </p:spTree>
    <p:extLst>
      <p:ext uri="{BB962C8B-B14F-4D97-AF65-F5344CB8AC3E}">
        <p14:creationId xmlns:p14="http://schemas.microsoft.com/office/powerpoint/2010/main" val="2485884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Programming</a:t>
            </a:r>
            <a:endParaRPr lang="en-US" dirty="0"/>
          </a:p>
        </p:txBody>
      </p:sp>
      <p:sp>
        <p:nvSpPr>
          <p:cNvPr id="3" name="Content Placeholder 2"/>
          <p:cNvSpPr>
            <a:spLocks noGrp="1"/>
          </p:cNvSpPr>
          <p:nvPr>
            <p:ph idx="1"/>
          </p:nvPr>
        </p:nvSpPr>
        <p:spPr>
          <a:xfrm>
            <a:off x="160257" y="1531256"/>
            <a:ext cx="3534229" cy="4441372"/>
          </a:xfrm>
        </p:spPr>
        <p:txBody>
          <a:bodyPr>
            <a:normAutofit fontScale="77500" lnSpcReduction="20000"/>
          </a:bodyPr>
          <a:lstStyle/>
          <a:p>
            <a:r>
              <a:rPr lang="en-US" dirty="0"/>
              <a:t>Traditionally, software has been written for </a:t>
            </a:r>
            <a:r>
              <a:rPr lang="en-US" b="1" dirty="0"/>
              <a:t>serial</a:t>
            </a:r>
            <a:r>
              <a:rPr lang="en-US" dirty="0"/>
              <a:t> computation:</a:t>
            </a:r>
          </a:p>
          <a:p>
            <a:pPr lvl="1"/>
            <a:r>
              <a:rPr lang="en-US" dirty="0"/>
              <a:t>A problem is broken into a discrete series of instructions</a:t>
            </a:r>
          </a:p>
          <a:p>
            <a:pPr lvl="1"/>
            <a:r>
              <a:rPr lang="en-US" dirty="0"/>
              <a:t>Instructions are executed sequentially one after another</a:t>
            </a:r>
          </a:p>
          <a:p>
            <a:pPr lvl="1"/>
            <a:r>
              <a:rPr lang="en-US" dirty="0"/>
              <a:t>Executed on a single processor</a:t>
            </a:r>
          </a:p>
          <a:p>
            <a:pPr lvl="1"/>
            <a:r>
              <a:rPr lang="en-US" dirty="0"/>
              <a:t>Only one instruction may execute at any moment in time</a:t>
            </a:r>
          </a:p>
        </p:txBody>
      </p:sp>
      <p:sp>
        <p:nvSpPr>
          <p:cNvPr id="4" name="Date Placeholder 3"/>
          <p:cNvSpPr>
            <a:spLocks noGrp="1"/>
          </p:cNvSpPr>
          <p:nvPr>
            <p:ph type="dt" sz="half" idx="10"/>
          </p:nvPr>
        </p:nvSpPr>
        <p:spPr/>
        <p:txBody>
          <a:bodyPr/>
          <a:lstStyle/>
          <a:p>
            <a:fld id="{96594C92-A004-024F-BB05-2CB76FDBFA62}" type="datetime1">
              <a:rPr lang="en-US" smtClean="0"/>
              <a:t>9/10/17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8</a:t>
            </a:fld>
            <a:endParaRPr lang="en-US"/>
          </a:p>
        </p:txBody>
      </p:sp>
      <p:pic>
        <p:nvPicPr>
          <p:cNvPr id="7" name="Picture 6" descr="Screen Shot 2017-08-22 at 6.09.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486" y="1414328"/>
            <a:ext cx="5449514" cy="4844959"/>
          </a:xfrm>
          <a:prstGeom prst="rect">
            <a:avLst/>
          </a:prstGeom>
        </p:spPr>
      </p:pic>
      <p:sp>
        <p:nvSpPr>
          <p:cNvPr id="8" name="TextBox 7"/>
          <p:cNvSpPr txBox="1"/>
          <p:nvPr/>
        </p:nvSpPr>
        <p:spPr>
          <a:xfrm>
            <a:off x="2249713" y="6410779"/>
            <a:ext cx="5032147" cy="369332"/>
          </a:xfrm>
          <a:prstGeom prst="rect">
            <a:avLst/>
          </a:prstGeom>
          <a:noFill/>
        </p:spPr>
        <p:txBody>
          <a:bodyPr wrap="none" rtlCol="0">
            <a:spAutoFit/>
          </a:bodyPr>
          <a:lstStyle/>
          <a:p>
            <a:r>
              <a:rPr lang="en-US" dirty="0">
                <a:hlinkClick r:id="rId3"/>
              </a:rPr>
              <a:t>https://computing.llnl.gov/tutorials/parallel_comp</a:t>
            </a:r>
            <a:r>
              <a:rPr lang="en-US" dirty="0" smtClean="0">
                <a:hlinkClick r:id="rId3"/>
              </a:rPr>
              <a:t>/</a:t>
            </a:r>
            <a:r>
              <a:rPr lang="en-US" dirty="0" smtClean="0"/>
              <a:t> </a:t>
            </a:r>
            <a:endParaRPr lang="en-US" dirty="0"/>
          </a:p>
        </p:txBody>
      </p:sp>
      <p:sp>
        <p:nvSpPr>
          <p:cNvPr id="6" name="Rectangle 5"/>
          <p:cNvSpPr/>
          <p:nvPr/>
        </p:nvSpPr>
        <p:spPr>
          <a:xfrm>
            <a:off x="3694486" y="3683001"/>
            <a:ext cx="5767014" cy="26733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711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Programming</a:t>
            </a:r>
            <a:endParaRPr lang="en-US" dirty="0"/>
          </a:p>
        </p:txBody>
      </p:sp>
      <p:sp>
        <p:nvSpPr>
          <p:cNvPr id="3" name="Content Placeholder 2"/>
          <p:cNvSpPr>
            <a:spLocks noGrp="1"/>
          </p:cNvSpPr>
          <p:nvPr>
            <p:ph idx="1"/>
          </p:nvPr>
        </p:nvSpPr>
        <p:spPr>
          <a:xfrm>
            <a:off x="457200" y="1600200"/>
            <a:ext cx="4151086" cy="4525963"/>
          </a:xfrm>
        </p:spPr>
        <p:txBody>
          <a:bodyPr>
            <a:normAutofit fontScale="62500" lnSpcReduction="20000"/>
          </a:bodyPr>
          <a:lstStyle/>
          <a:p>
            <a:r>
              <a:rPr lang="en-US" dirty="0"/>
              <a:t>In the simplest sense, </a:t>
            </a:r>
            <a:r>
              <a:rPr lang="en-US" b="1" dirty="0"/>
              <a:t>parallel computing</a:t>
            </a:r>
            <a:r>
              <a:rPr lang="en-US" dirty="0"/>
              <a:t> is the simultaneous use of multiple compute resources to solve a computational problem:</a:t>
            </a:r>
          </a:p>
          <a:p>
            <a:pPr lvl="1"/>
            <a:r>
              <a:rPr lang="en-US" dirty="0"/>
              <a:t>A problem is broken into discrete parts that can be solved concurrently</a:t>
            </a:r>
          </a:p>
          <a:p>
            <a:pPr lvl="1"/>
            <a:r>
              <a:rPr lang="en-US" dirty="0"/>
              <a:t>Each part is further broken down to a series of instructions</a:t>
            </a:r>
          </a:p>
          <a:p>
            <a:pPr lvl="1"/>
            <a:r>
              <a:rPr lang="en-US" dirty="0"/>
              <a:t>Instructions from each part execute simultaneously on different processors</a:t>
            </a:r>
          </a:p>
          <a:p>
            <a:pPr lvl="1"/>
            <a:r>
              <a:rPr lang="en-US" dirty="0"/>
              <a:t>An overall control/coordination mechanism is </a:t>
            </a:r>
            <a:r>
              <a:rPr lang="en-US" dirty="0" smtClean="0"/>
              <a:t>employed</a:t>
            </a:r>
          </a:p>
          <a:p>
            <a:r>
              <a:rPr lang="en-US" dirty="0"/>
              <a:t>Python solutions: </a:t>
            </a:r>
            <a:r>
              <a:rPr lang="en-US" dirty="0">
                <a:hlinkClick r:id="rId2"/>
              </a:rPr>
              <a:t>https://wiki.python.org/moin/</a:t>
            </a:r>
            <a:r>
              <a:rPr lang="en-US" dirty="0" smtClean="0">
                <a:hlinkClick r:id="rId2"/>
              </a:rPr>
              <a:t>ParallelProcessing</a:t>
            </a:r>
            <a:r>
              <a:rPr lang="en-US" dirty="0" smtClean="0"/>
              <a:t> </a:t>
            </a:r>
            <a:endParaRPr lang="en-US" dirty="0"/>
          </a:p>
        </p:txBody>
      </p:sp>
      <p:sp>
        <p:nvSpPr>
          <p:cNvPr id="4" name="Date Placeholder 3"/>
          <p:cNvSpPr>
            <a:spLocks noGrp="1"/>
          </p:cNvSpPr>
          <p:nvPr>
            <p:ph type="dt" sz="half" idx="10"/>
          </p:nvPr>
        </p:nvSpPr>
        <p:spPr/>
        <p:txBody>
          <a:bodyPr/>
          <a:lstStyle/>
          <a:p>
            <a:fld id="{96594C92-A004-024F-BB05-2CB76FDBFA62}" type="datetime1">
              <a:rPr lang="en-US" smtClean="0"/>
              <a:t>9/12/17</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9</a:t>
            </a:fld>
            <a:endParaRPr lang="en-US"/>
          </a:p>
        </p:txBody>
      </p:sp>
      <p:pic>
        <p:nvPicPr>
          <p:cNvPr id="6" name="Picture 5" descr="Screen Shot 2017-08-22 at 6.12.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286" y="1300180"/>
            <a:ext cx="4294414" cy="4874740"/>
          </a:xfrm>
          <a:prstGeom prst="rect">
            <a:avLst/>
          </a:prstGeom>
        </p:spPr>
      </p:pic>
      <p:sp>
        <p:nvSpPr>
          <p:cNvPr id="7" name="TextBox 6"/>
          <p:cNvSpPr txBox="1"/>
          <p:nvPr/>
        </p:nvSpPr>
        <p:spPr>
          <a:xfrm>
            <a:off x="2249713" y="6410779"/>
            <a:ext cx="5032147" cy="369332"/>
          </a:xfrm>
          <a:prstGeom prst="rect">
            <a:avLst/>
          </a:prstGeom>
          <a:noFill/>
        </p:spPr>
        <p:txBody>
          <a:bodyPr wrap="none" rtlCol="0">
            <a:spAutoFit/>
          </a:bodyPr>
          <a:lstStyle/>
          <a:p>
            <a:r>
              <a:rPr lang="en-US" dirty="0">
                <a:hlinkClick r:id="rId4"/>
              </a:rPr>
              <a:t>https://computing.llnl.gov/tutorials/parallel_comp</a:t>
            </a:r>
            <a:r>
              <a:rPr lang="en-US" dirty="0" smtClean="0">
                <a:hlinkClick r:id="rId4"/>
              </a:rPr>
              <a:t>/</a:t>
            </a:r>
            <a:r>
              <a:rPr lang="en-US" dirty="0" smtClean="0"/>
              <a:t> </a:t>
            </a:r>
            <a:endParaRPr lang="en-US" dirty="0"/>
          </a:p>
        </p:txBody>
      </p:sp>
      <p:sp>
        <p:nvSpPr>
          <p:cNvPr id="8" name="Rectangle 7"/>
          <p:cNvSpPr/>
          <p:nvPr/>
        </p:nvSpPr>
        <p:spPr>
          <a:xfrm>
            <a:off x="4608286" y="3661834"/>
            <a:ext cx="4853214" cy="26733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264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4670</TotalTime>
  <Words>3383</Words>
  <Application>Microsoft Macintosh PowerPoint</Application>
  <PresentationFormat>On-screen Show (4:3)</PresentationFormat>
  <Paragraphs>660</Paragraphs>
  <Slides>46</Slides>
  <Notes>35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SI 618: Week 4 Large-scale distributed computation</vt:lpstr>
      <vt:lpstr>What is big data? </vt:lpstr>
      <vt:lpstr>What is big data?</vt:lpstr>
      <vt:lpstr>What is big data?</vt:lpstr>
      <vt:lpstr>What is big data?</vt:lpstr>
      <vt:lpstr>What is big data?</vt:lpstr>
      <vt:lpstr>Two aspects we will cover</vt:lpstr>
      <vt:lpstr>Serial Programming</vt:lpstr>
      <vt:lpstr>Parallel Programming</vt:lpstr>
      <vt:lpstr>Parallel Programming Models 1 – Shared Memory Model</vt:lpstr>
      <vt:lpstr>Parallel Programming Models 1 – Shared Memory Model</vt:lpstr>
      <vt:lpstr>Parallel Programming Models 1 – Shared Memory Model</vt:lpstr>
      <vt:lpstr>Parallel Programming Models 2 – Threads Model</vt:lpstr>
      <vt:lpstr>Parallel Programming Models 3 -Distributed Memory/Message Passing Model</vt:lpstr>
      <vt:lpstr>Parallel Computing Models</vt:lpstr>
      <vt:lpstr>Parallel Computing Models – MapReduce</vt:lpstr>
      <vt:lpstr>Problem: I give you a 400 terabyte log file to process for your next homework</vt:lpstr>
      <vt:lpstr>Potential Solutions?</vt:lpstr>
      <vt:lpstr>A better solution: Divide and conquer</vt:lpstr>
      <vt:lpstr>Divide and conquer</vt:lpstr>
      <vt:lpstr>Divide and conquer</vt:lpstr>
      <vt:lpstr>Divide and conquer</vt:lpstr>
      <vt:lpstr>A typical MapReduce problem</vt:lpstr>
      <vt:lpstr>MapReduce – Word Count</vt:lpstr>
      <vt:lpstr>Assumptions of MapReduce</vt:lpstr>
      <vt:lpstr>Two views of MapReduce programming</vt:lpstr>
      <vt:lpstr>MRJob</vt:lpstr>
      <vt:lpstr>You plug in a mapper and reducer: MRJob framework does the rest</vt:lpstr>
      <vt:lpstr>A basic MRJob Map-Reduce program</vt:lpstr>
      <vt:lpstr>Mapper example:  "To be or not to be"</vt:lpstr>
      <vt:lpstr>Reducer example:  "To be or not to be"</vt:lpstr>
      <vt:lpstr>The output of all mappers is sorted by key, then given to the reducer</vt:lpstr>
      <vt:lpstr>Digression: iterators, generators and the yield keyword</vt:lpstr>
      <vt:lpstr>PowerPoint Presentation</vt:lpstr>
      <vt:lpstr>Digression: Iterators are an example of a subclass that has a specific interface.</vt:lpstr>
      <vt:lpstr>Digression: generators and the yield keyword</vt:lpstr>
      <vt:lpstr>The MRJob mapper and reducer are generators… provided by you</vt:lpstr>
      <vt:lpstr>Example: MRJob program for counting characters, words, and lines</vt:lpstr>
      <vt:lpstr>MRJob: protocols</vt:lpstr>
      <vt:lpstr>Questions</vt:lpstr>
      <vt:lpstr>MapReduce – Word Count</vt:lpstr>
      <vt:lpstr>Adding a combiner can increase efficiency</vt:lpstr>
      <vt:lpstr>Beyond MapReduce: Other distributed computing models</vt:lpstr>
      <vt:lpstr>When should we use MapReduce?</vt:lpstr>
      <vt:lpstr>Implications for Multi-Core Processors</vt:lpstr>
      <vt:lpstr>MapReduce</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Week 4 Large-scale distributed computation</dc:title>
  <dc:creator>Budak, Ceren</dc:creator>
  <cp:lastModifiedBy>Budak, Ceren</cp:lastModifiedBy>
  <cp:revision>72</cp:revision>
  <dcterms:created xsi:type="dcterms:W3CDTF">2017-01-25T19:19:03Z</dcterms:created>
  <dcterms:modified xsi:type="dcterms:W3CDTF">2017-09-12T13:48:33Z</dcterms:modified>
</cp:coreProperties>
</file>