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311" r:id="rId2"/>
    <p:sldId id="257" r:id="rId3"/>
    <p:sldId id="354" r:id="rId4"/>
    <p:sldId id="258" r:id="rId5"/>
    <p:sldId id="351" r:id="rId6"/>
    <p:sldId id="334" r:id="rId7"/>
    <p:sldId id="335" r:id="rId8"/>
    <p:sldId id="336" r:id="rId9"/>
    <p:sldId id="337" r:id="rId10"/>
    <p:sldId id="338" r:id="rId11"/>
    <p:sldId id="339" r:id="rId12"/>
    <p:sldId id="340" r:id="rId13"/>
    <p:sldId id="341" r:id="rId14"/>
    <p:sldId id="342" r:id="rId15"/>
    <p:sldId id="343" r:id="rId16"/>
    <p:sldId id="352" r:id="rId17"/>
    <p:sldId id="344" r:id="rId18"/>
    <p:sldId id="345" r:id="rId19"/>
    <p:sldId id="353" r:id="rId20"/>
    <p:sldId id="346" r:id="rId21"/>
    <p:sldId id="347" r:id="rId22"/>
    <p:sldId id="348" r:id="rId23"/>
    <p:sldId id="349" r:id="rId24"/>
    <p:sldId id="350" r:id="rId25"/>
    <p:sldId id="312" r:id="rId26"/>
    <p:sldId id="264" r:id="rId27"/>
    <p:sldId id="315" r:id="rId28"/>
    <p:sldId id="313" r:id="rId29"/>
    <p:sldId id="314" r:id="rId30"/>
    <p:sldId id="355" r:id="rId31"/>
    <p:sldId id="259" r:id="rId32"/>
    <p:sldId id="316" r:id="rId33"/>
    <p:sldId id="260" r:id="rId34"/>
    <p:sldId id="318" r:id="rId35"/>
    <p:sldId id="317" r:id="rId36"/>
    <p:sldId id="261" r:id="rId37"/>
    <p:sldId id="262" r:id="rId38"/>
    <p:sldId id="263" r:id="rId39"/>
    <p:sldId id="281" r:id="rId40"/>
    <p:sldId id="282" r:id="rId41"/>
    <p:sldId id="319" r:id="rId42"/>
    <p:sldId id="320" r:id="rId43"/>
    <p:sldId id="330" r:id="rId44"/>
    <p:sldId id="283" r:id="rId45"/>
    <p:sldId id="284" r:id="rId46"/>
    <p:sldId id="285" r:id="rId47"/>
    <p:sldId id="286" r:id="rId48"/>
    <p:sldId id="331" r:id="rId49"/>
    <p:sldId id="332"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33" r:id="rId68"/>
    <p:sldId id="325" r:id="rId69"/>
    <p:sldId id="327" r:id="rId70"/>
    <p:sldId id="309" r:id="rId71"/>
    <p:sldId id="310"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5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37BD7-C329-7740-9C10-D958C1608FD0}" type="datetimeFigureOut">
              <a:rPr lang="en-US" smtClean="0"/>
              <a:t>9/19/17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7906-DF21-7544-95B9-46EA72ACCB8F}" type="slidenum">
              <a:rPr lang="en-US" smtClean="0"/>
              <a:t>‹#›</a:t>
            </a:fld>
            <a:endParaRPr lang="en-US"/>
          </a:p>
        </p:txBody>
      </p:sp>
    </p:spTree>
    <p:extLst>
      <p:ext uri="{BB962C8B-B14F-4D97-AF65-F5344CB8AC3E}">
        <p14:creationId xmlns:p14="http://schemas.microsoft.com/office/powerpoint/2010/main" val="3138343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11</a:t>
            </a:fld>
            <a:endParaRPr lang="en-US"/>
          </a:p>
        </p:txBody>
      </p:sp>
    </p:spTree>
    <p:extLst>
      <p:ext uri="{BB962C8B-B14F-4D97-AF65-F5344CB8AC3E}">
        <p14:creationId xmlns:p14="http://schemas.microsoft.com/office/powerpoint/2010/main" val="399512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www.youtube.com</a:t>
            </a:r>
            <a:r>
              <a:rPr lang="en-US" dirty="0" smtClean="0"/>
              <a:t>/</a:t>
            </a:r>
            <a:r>
              <a:rPr lang="en-US" dirty="0" err="1" smtClean="0"/>
              <a:t>watch?v</a:t>
            </a:r>
            <a:r>
              <a:rPr lang="en-US" dirty="0" smtClean="0"/>
              <a:t>=1_ly9dZnmWc</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12</a:t>
            </a:fld>
            <a:endParaRPr lang="en-US"/>
          </a:p>
        </p:txBody>
      </p:sp>
    </p:spTree>
    <p:extLst>
      <p:ext uri="{BB962C8B-B14F-4D97-AF65-F5344CB8AC3E}">
        <p14:creationId xmlns:p14="http://schemas.microsoft.com/office/powerpoint/2010/main" val="230807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Secondary</a:t>
            </a:r>
            <a:r>
              <a:rPr lang="en-US" baseline="0" smtClean="0"/>
              <a:t> name node </a:t>
            </a:r>
            <a:r>
              <a:rPr lang="en-US" baseline="0" dirty="0" smtClean="0"/>
              <a:t>is not a demon. It pull the metadata from master name node and save it as a file image, then feed back to the master node fro persistence.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13</a:t>
            </a:fld>
            <a:endParaRPr lang="en-US"/>
          </a:p>
        </p:txBody>
      </p:sp>
    </p:spTree>
    <p:extLst>
      <p:ext uri="{BB962C8B-B14F-4D97-AF65-F5344CB8AC3E}">
        <p14:creationId xmlns:p14="http://schemas.microsoft.com/office/powerpoint/2010/main" val="4161300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name node is not a demon. It pull the metadata from master name node and save it as a file image, then feed back to the master node fro persistence. </a:t>
            </a:r>
          </a:p>
          <a:p>
            <a:endParaRPr lang="en-US" baseline="0" dirty="0" smtClean="0"/>
          </a:p>
          <a:p>
            <a:r>
              <a:rPr lang="en-US" baseline="0" dirty="0" smtClean="0"/>
              <a:t>Tolerance = 2 nodes</a:t>
            </a:r>
          </a:p>
          <a:p>
            <a:endParaRPr lang="en-US" baseline="0" dirty="0" smtClean="0"/>
          </a:p>
          <a:p>
            <a:r>
              <a:rPr lang="en-US" baseline="0" dirty="0" smtClean="0"/>
              <a:t>Highly available and self healing</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14</a:t>
            </a:fld>
            <a:endParaRPr lang="en-US"/>
          </a:p>
        </p:txBody>
      </p:sp>
    </p:spTree>
    <p:extLst>
      <p:ext uri="{BB962C8B-B14F-4D97-AF65-F5344CB8AC3E}">
        <p14:creationId xmlns:p14="http://schemas.microsoft.com/office/powerpoint/2010/main" val="4161300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15</a:t>
            </a:fld>
            <a:endParaRPr lang="en-US"/>
          </a:p>
        </p:txBody>
      </p:sp>
    </p:spTree>
    <p:extLst>
      <p:ext uri="{BB962C8B-B14F-4D97-AF65-F5344CB8AC3E}">
        <p14:creationId xmlns:p14="http://schemas.microsoft.com/office/powerpoint/2010/main" val="378504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16</a:t>
            </a:fld>
            <a:endParaRPr lang="en-US"/>
          </a:p>
        </p:txBody>
      </p:sp>
    </p:spTree>
    <p:extLst>
      <p:ext uri="{BB962C8B-B14F-4D97-AF65-F5344CB8AC3E}">
        <p14:creationId xmlns:p14="http://schemas.microsoft.com/office/powerpoint/2010/main" val="378504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918550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06361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20</a:t>
            </a:fld>
            <a:endParaRPr lang="en-US"/>
          </a:p>
        </p:txBody>
      </p:sp>
    </p:spTree>
    <p:extLst>
      <p:ext uri="{BB962C8B-B14F-4D97-AF65-F5344CB8AC3E}">
        <p14:creationId xmlns:p14="http://schemas.microsoft.com/office/powerpoint/2010/main" val="378504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t>
            </a:r>
            <a:r>
              <a:rPr lang="en-US" sz="1200" b="1" kern="1200" dirty="0" err="1" smtClean="0">
                <a:solidFill>
                  <a:schemeClr val="tx1"/>
                </a:solidFill>
                <a:latin typeface="+mn-lt"/>
                <a:ea typeface="+mn-ea"/>
                <a:cs typeface="+mn-cs"/>
              </a:rPr>
              <a:t>ResourceManager</a:t>
            </a:r>
            <a:r>
              <a:rPr lang="en-US" sz="1200" b="0" kern="1200" dirty="0" smtClean="0">
                <a:solidFill>
                  <a:schemeClr val="tx1"/>
                </a:solidFill>
                <a:latin typeface="+mn-lt"/>
                <a:ea typeface="+mn-ea"/>
                <a:cs typeface="+mn-cs"/>
              </a:rPr>
              <a:t> and the </a:t>
            </a:r>
            <a:r>
              <a:rPr lang="en-US" sz="1200" b="1" kern="1200" dirty="0" err="1" smtClean="0">
                <a:solidFill>
                  <a:schemeClr val="tx1"/>
                </a:solidFill>
                <a:latin typeface="+mn-lt"/>
                <a:ea typeface="+mn-ea"/>
                <a:cs typeface="+mn-cs"/>
              </a:rPr>
              <a:t>NodeManager</a:t>
            </a:r>
            <a:r>
              <a:rPr lang="en-US" sz="1200" b="0" kern="1200" dirty="0" smtClean="0">
                <a:solidFill>
                  <a:schemeClr val="tx1"/>
                </a:solidFill>
                <a:latin typeface="+mn-lt"/>
                <a:ea typeface="+mn-ea"/>
                <a:cs typeface="+mn-cs"/>
              </a:rPr>
              <a:t> formed the new generic system for managing applications in a distributed manner. The </a:t>
            </a:r>
            <a:r>
              <a:rPr lang="en-US" sz="1200" b="0" kern="1200" dirty="0" err="1" smtClean="0">
                <a:solidFill>
                  <a:schemeClr val="tx1"/>
                </a:solidFill>
                <a:latin typeface="+mn-lt"/>
                <a:ea typeface="+mn-ea"/>
                <a:cs typeface="+mn-cs"/>
              </a:rPr>
              <a:t>ResourceManager</a:t>
            </a:r>
            <a:r>
              <a:rPr lang="en-US" sz="1200" b="0" kern="1200" dirty="0" smtClean="0">
                <a:solidFill>
                  <a:schemeClr val="tx1"/>
                </a:solidFill>
                <a:latin typeface="+mn-lt"/>
                <a:ea typeface="+mn-ea"/>
                <a:cs typeface="+mn-cs"/>
              </a:rPr>
              <a:t> is the ultimate authority that arbitrates resources among all applications in the system. The </a:t>
            </a:r>
            <a:r>
              <a:rPr lang="en-US" sz="1200" b="1" kern="1200" dirty="0" err="1" smtClean="0">
                <a:solidFill>
                  <a:schemeClr val="tx1"/>
                </a:solidFill>
                <a:latin typeface="+mn-lt"/>
                <a:ea typeface="+mn-ea"/>
                <a:cs typeface="+mn-cs"/>
              </a:rPr>
              <a:t>ApplicationMaster</a:t>
            </a:r>
            <a:r>
              <a:rPr lang="en-US" sz="1200" b="0" kern="1200" dirty="0" smtClean="0">
                <a:solidFill>
                  <a:schemeClr val="tx1"/>
                </a:solidFill>
                <a:latin typeface="+mn-lt"/>
                <a:ea typeface="+mn-ea"/>
                <a:cs typeface="+mn-cs"/>
              </a:rPr>
              <a:t> is a framework-specific entity that negotiates resources from the </a:t>
            </a:r>
            <a:r>
              <a:rPr lang="en-US" sz="1200" b="0" kern="1200" dirty="0" err="1" smtClean="0">
                <a:solidFill>
                  <a:schemeClr val="tx1"/>
                </a:solidFill>
                <a:latin typeface="+mn-lt"/>
                <a:ea typeface="+mn-ea"/>
                <a:cs typeface="+mn-cs"/>
              </a:rPr>
              <a:t>ResourceManager</a:t>
            </a:r>
            <a:r>
              <a:rPr lang="en-US" sz="1200" b="0" kern="1200" dirty="0" smtClean="0">
                <a:solidFill>
                  <a:schemeClr val="tx1"/>
                </a:solidFill>
                <a:latin typeface="+mn-lt"/>
                <a:ea typeface="+mn-ea"/>
                <a:cs typeface="+mn-cs"/>
              </a:rPr>
              <a:t> and works with the </a:t>
            </a:r>
            <a:r>
              <a:rPr lang="en-US" sz="1200" b="0" kern="1200" dirty="0" err="1" smtClean="0">
                <a:solidFill>
                  <a:schemeClr val="tx1"/>
                </a:solidFill>
                <a:latin typeface="+mn-lt"/>
                <a:ea typeface="+mn-ea"/>
                <a:cs typeface="+mn-cs"/>
              </a:rPr>
              <a:t>NodeManager</a:t>
            </a:r>
            <a:r>
              <a:rPr lang="en-US" sz="1200" b="0" kern="1200" dirty="0" smtClean="0">
                <a:solidFill>
                  <a:schemeClr val="tx1"/>
                </a:solidFill>
                <a:latin typeface="+mn-lt"/>
                <a:ea typeface="+mn-ea"/>
                <a:cs typeface="+mn-cs"/>
              </a:rPr>
              <a:t>(s) to execute and monitor the component tasks.</a:t>
            </a:r>
          </a:p>
          <a:p>
            <a:r>
              <a:rPr lang="en-US" sz="1200" b="0" kern="1200" dirty="0" smtClean="0">
                <a:solidFill>
                  <a:schemeClr val="tx1"/>
                </a:solidFill>
                <a:latin typeface="+mn-lt"/>
                <a:ea typeface="+mn-ea"/>
                <a:cs typeface="+mn-cs"/>
              </a:rPr>
              <a:t>The </a:t>
            </a:r>
            <a:r>
              <a:rPr lang="en-US" sz="1200" b="0" kern="1200" dirty="0" err="1" smtClean="0">
                <a:solidFill>
                  <a:schemeClr val="tx1"/>
                </a:solidFill>
                <a:latin typeface="+mn-lt"/>
                <a:ea typeface="+mn-ea"/>
                <a:cs typeface="+mn-cs"/>
              </a:rPr>
              <a:t>ResourceManager</a:t>
            </a:r>
            <a:r>
              <a:rPr lang="en-US" sz="1200" b="0" kern="1200" dirty="0" smtClean="0">
                <a:solidFill>
                  <a:schemeClr val="tx1"/>
                </a:solidFill>
                <a:latin typeface="+mn-lt"/>
                <a:ea typeface="+mn-ea"/>
                <a:cs typeface="+mn-cs"/>
              </a:rPr>
              <a:t> has a scheduler, which is responsible for allocating resources to the various applications running in the cluster, according to constraints such as queue capacities and user limits. The scheduler schedules based on the resource requirements of each application.</a:t>
            </a:r>
          </a:p>
          <a:p>
            <a:r>
              <a:rPr lang="en-US" sz="1200" b="0" kern="1200" dirty="0" smtClean="0">
                <a:solidFill>
                  <a:schemeClr val="tx1"/>
                </a:solidFill>
                <a:latin typeface="+mn-lt"/>
                <a:ea typeface="+mn-ea"/>
                <a:cs typeface="+mn-cs"/>
              </a:rPr>
              <a:t>Each </a:t>
            </a:r>
            <a:r>
              <a:rPr lang="en-US" sz="1200" b="0" kern="1200" dirty="0" err="1" smtClean="0">
                <a:solidFill>
                  <a:schemeClr val="tx1"/>
                </a:solidFill>
                <a:latin typeface="+mn-lt"/>
                <a:ea typeface="+mn-ea"/>
                <a:cs typeface="+mn-cs"/>
              </a:rPr>
              <a:t>ApplicationMaster</a:t>
            </a:r>
            <a:r>
              <a:rPr lang="en-US" sz="1200" b="0" kern="1200" dirty="0" smtClean="0">
                <a:solidFill>
                  <a:schemeClr val="tx1"/>
                </a:solidFill>
                <a:latin typeface="+mn-lt"/>
                <a:ea typeface="+mn-ea"/>
                <a:cs typeface="+mn-cs"/>
              </a:rPr>
              <a:t> has responsibility for negotiating appropriate resource containers from the scheduler, tracking their status, and monitoring their progress. From the system perspective, the </a:t>
            </a:r>
            <a:r>
              <a:rPr lang="en-US" sz="1200" b="0" kern="1200" dirty="0" err="1" smtClean="0">
                <a:solidFill>
                  <a:schemeClr val="tx1"/>
                </a:solidFill>
                <a:latin typeface="+mn-lt"/>
                <a:ea typeface="+mn-ea"/>
                <a:cs typeface="+mn-cs"/>
              </a:rPr>
              <a:t>ApplicationMaster</a:t>
            </a:r>
            <a:r>
              <a:rPr lang="en-US" sz="1200" b="0" kern="1200" dirty="0" smtClean="0">
                <a:solidFill>
                  <a:schemeClr val="tx1"/>
                </a:solidFill>
                <a:latin typeface="+mn-lt"/>
                <a:ea typeface="+mn-ea"/>
                <a:cs typeface="+mn-cs"/>
              </a:rPr>
              <a:t> runs as a normal container.</a:t>
            </a:r>
          </a:p>
          <a:p>
            <a:r>
              <a:rPr lang="en-US" sz="1200" b="0" kern="1200" dirty="0" smtClean="0">
                <a:solidFill>
                  <a:schemeClr val="tx1"/>
                </a:solidFill>
                <a:latin typeface="+mn-lt"/>
                <a:ea typeface="+mn-ea"/>
                <a:cs typeface="+mn-cs"/>
              </a:rPr>
              <a:t>The </a:t>
            </a:r>
            <a:r>
              <a:rPr lang="en-US" sz="1200" b="0" kern="1200" dirty="0" err="1" smtClean="0">
                <a:solidFill>
                  <a:schemeClr val="tx1"/>
                </a:solidFill>
                <a:latin typeface="+mn-lt"/>
                <a:ea typeface="+mn-ea"/>
                <a:cs typeface="+mn-cs"/>
              </a:rPr>
              <a:t>NodeManager</a:t>
            </a:r>
            <a:r>
              <a:rPr lang="en-US" sz="1200" b="0" kern="1200" dirty="0" smtClean="0">
                <a:solidFill>
                  <a:schemeClr val="tx1"/>
                </a:solidFill>
                <a:latin typeface="+mn-lt"/>
                <a:ea typeface="+mn-ea"/>
                <a:cs typeface="+mn-cs"/>
              </a:rPr>
              <a:t> is the per-machine slave, which is responsible for launching the applications’ containers, monitoring their resource usage (</a:t>
            </a:r>
            <a:r>
              <a:rPr lang="en-US" sz="1200" b="0" kern="1200" dirty="0" err="1" smtClean="0">
                <a:solidFill>
                  <a:schemeClr val="tx1"/>
                </a:solidFill>
                <a:latin typeface="+mn-lt"/>
                <a:ea typeface="+mn-ea"/>
                <a:cs typeface="+mn-cs"/>
              </a:rPr>
              <a:t>cpu</a:t>
            </a:r>
            <a:r>
              <a:rPr lang="en-US" sz="1200" b="0" kern="1200" dirty="0" smtClean="0">
                <a:solidFill>
                  <a:schemeClr val="tx1"/>
                </a:solidFill>
                <a:latin typeface="+mn-lt"/>
                <a:ea typeface="+mn-ea"/>
                <a:cs typeface="+mn-cs"/>
              </a:rPr>
              <a:t>, memory, disk, network) and reporting the same to the </a:t>
            </a:r>
            <a:r>
              <a:rPr lang="en-US" sz="1200" b="0" kern="1200" dirty="0" err="1" smtClean="0">
                <a:solidFill>
                  <a:schemeClr val="tx1"/>
                </a:solidFill>
                <a:latin typeface="+mn-lt"/>
                <a:ea typeface="+mn-ea"/>
                <a:cs typeface="+mn-cs"/>
              </a:rPr>
              <a:t>ResourceManager</a:t>
            </a:r>
            <a:r>
              <a:rPr lang="en-US" sz="1200" b="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A66488-50DF-3847-8E49-DC1A50EAA52D}" type="slidenum">
              <a:rPr lang="en-US" smtClean="0"/>
              <a:t>21</a:t>
            </a:fld>
            <a:endParaRPr lang="en-US"/>
          </a:p>
        </p:txBody>
      </p:sp>
    </p:spTree>
    <p:extLst>
      <p:ext uri="{BB962C8B-B14F-4D97-AF65-F5344CB8AC3E}">
        <p14:creationId xmlns:p14="http://schemas.microsoft.com/office/powerpoint/2010/main" val="374775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a:t>
            </a:fld>
            <a:endParaRPr lang="en-US"/>
          </a:p>
        </p:txBody>
      </p:sp>
    </p:spTree>
    <p:extLst>
      <p:ext uri="{BB962C8B-B14F-4D97-AF65-F5344CB8AC3E}">
        <p14:creationId xmlns:p14="http://schemas.microsoft.com/office/powerpoint/2010/main" val="1984491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22</a:t>
            </a:fld>
            <a:endParaRPr lang="en-US"/>
          </a:p>
        </p:txBody>
      </p:sp>
    </p:spTree>
    <p:extLst>
      <p:ext uri="{BB962C8B-B14F-4D97-AF65-F5344CB8AC3E}">
        <p14:creationId xmlns:p14="http://schemas.microsoft.com/office/powerpoint/2010/main" val="720146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23</a:t>
            </a:fld>
            <a:endParaRPr lang="en-US"/>
          </a:p>
        </p:txBody>
      </p:sp>
    </p:spTree>
    <p:extLst>
      <p:ext uri="{BB962C8B-B14F-4D97-AF65-F5344CB8AC3E}">
        <p14:creationId xmlns:p14="http://schemas.microsoft.com/office/powerpoint/2010/main" val="3321865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24</a:t>
            </a:fld>
            <a:endParaRPr lang="en-US"/>
          </a:p>
        </p:txBody>
      </p:sp>
    </p:spTree>
    <p:extLst>
      <p:ext uri="{BB962C8B-B14F-4D97-AF65-F5344CB8AC3E}">
        <p14:creationId xmlns:p14="http://schemas.microsoft.com/office/powerpoint/2010/main" val="3816470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25</a:t>
            </a:fld>
            <a:endParaRPr lang="en-US"/>
          </a:p>
        </p:txBody>
      </p:sp>
    </p:spTree>
    <p:extLst>
      <p:ext uri="{BB962C8B-B14F-4D97-AF65-F5344CB8AC3E}">
        <p14:creationId xmlns:p14="http://schemas.microsoft.com/office/powerpoint/2010/main" val="4123204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26</a:t>
            </a:fld>
            <a:endParaRPr lang="en-US"/>
          </a:p>
        </p:txBody>
      </p:sp>
    </p:spTree>
    <p:extLst>
      <p:ext uri="{BB962C8B-B14F-4D97-AF65-F5344CB8AC3E}">
        <p14:creationId xmlns:p14="http://schemas.microsoft.com/office/powerpoint/2010/main" val="3055566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27</a:t>
            </a:fld>
            <a:endParaRPr lang="en-US"/>
          </a:p>
        </p:txBody>
      </p:sp>
    </p:spTree>
    <p:extLst>
      <p:ext uri="{BB962C8B-B14F-4D97-AF65-F5344CB8AC3E}">
        <p14:creationId xmlns:p14="http://schemas.microsoft.com/office/powerpoint/2010/main" val="3302589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If your algorithm involves computing aggregates of any sort, chances are you can use a Combiner in order to perform some kind of initial aggregation before the data hits the reducer. The MapReduce framework runs combiners intelligently in order to reduce the amount of data that has to be written to disk and </a:t>
            </a:r>
            <a:r>
              <a:rPr lang="en-US" sz="1200" kern="1200" dirty="0" err="1" smtClean="0">
                <a:solidFill>
                  <a:schemeClr val="tx1"/>
                </a:solidFill>
                <a:latin typeface="+mn-lt"/>
                <a:ea typeface="+mn-ea"/>
                <a:cs typeface="+mn-cs"/>
              </a:rPr>
              <a:t>transfered</a:t>
            </a:r>
            <a:r>
              <a:rPr lang="en-US" sz="1200" kern="1200" dirty="0" smtClean="0">
                <a:solidFill>
                  <a:schemeClr val="tx1"/>
                </a:solidFill>
                <a:latin typeface="+mn-lt"/>
                <a:ea typeface="+mn-ea"/>
                <a:cs typeface="+mn-cs"/>
              </a:rPr>
              <a:t> over the network in between the Map and Reduce stages of computation.</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28</a:t>
            </a:fld>
            <a:endParaRPr lang="en-US"/>
          </a:p>
        </p:txBody>
      </p:sp>
    </p:spTree>
    <p:extLst>
      <p:ext uri="{BB962C8B-B14F-4D97-AF65-F5344CB8AC3E}">
        <p14:creationId xmlns:p14="http://schemas.microsoft.com/office/powerpoint/2010/main" val="1938182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29</a:t>
            </a:fld>
            <a:endParaRPr lang="en-US"/>
          </a:p>
        </p:txBody>
      </p:sp>
    </p:spTree>
    <p:extLst>
      <p:ext uri="{BB962C8B-B14F-4D97-AF65-F5344CB8AC3E}">
        <p14:creationId xmlns:p14="http://schemas.microsoft.com/office/powerpoint/2010/main" val="4209150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31</a:t>
            </a:fld>
            <a:endParaRPr lang="en-US"/>
          </a:p>
        </p:txBody>
      </p:sp>
    </p:spTree>
    <p:extLst>
      <p:ext uri="{BB962C8B-B14F-4D97-AF65-F5344CB8AC3E}">
        <p14:creationId xmlns:p14="http://schemas.microsoft.com/office/powerpoint/2010/main" val="150049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32</a:t>
            </a:fld>
            <a:endParaRPr lang="en-US"/>
          </a:p>
        </p:txBody>
      </p:sp>
    </p:spTree>
    <p:extLst>
      <p:ext uri="{BB962C8B-B14F-4D97-AF65-F5344CB8AC3E}">
        <p14:creationId xmlns:p14="http://schemas.microsoft.com/office/powerpoint/2010/main" val="15004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a:t>
            </a:fld>
            <a:endParaRPr lang="en-US"/>
          </a:p>
        </p:txBody>
      </p:sp>
    </p:spTree>
    <p:extLst>
      <p:ext uri="{BB962C8B-B14F-4D97-AF65-F5344CB8AC3E}">
        <p14:creationId xmlns:p14="http://schemas.microsoft.com/office/powerpoint/2010/main" val="4209150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33</a:t>
            </a:fld>
            <a:endParaRPr lang="en-US"/>
          </a:p>
        </p:txBody>
      </p:sp>
    </p:spTree>
    <p:extLst>
      <p:ext uri="{BB962C8B-B14F-4D97-AF65-F5344CB8AC3E}">
        <p14:creationId xmlns:p14="http://schemas.microsoft.com/office/powerpoint/2010/main" val="28339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34</a:t>
            </a:fld>
            <a:endParaRPr lang="en-US"/>
          </a:p>
        </p:txBody>
      </p:sp>
    </p:spTree>
    <p:extLst>
      <p:ext uri="{BB962C8B-B14F-4D97-AF65-F5344CB8AC3E}">
        <p14:creationId xmlns:p14="http://schemas.microsoft.com/office/powerpoint/2010/main" val="296423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35</a:t>
            </a:fld>
            <a:endParaRPr lang="en-US"/>
          </a:p>
        </p:txBody>
      </p:sp>
    </p:spTree>
    <p:extLst>
      <p:ext uri="{BB962C8B-B14F-4D97-AF65-F5344CB8AC3E}">
        <p14:creationId xmlns:p14="http://schemas.microsoft.com/office/powerpoint/2010/main" val="28339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36</a:t>
            </a:fld>
            <a:endParaRPr lang="en-US"/>
          </a:p>
        </p:txBody>
      </p:sp>
    </p:spTree>
    <p:extLst>
      <p:ext uri="{BB962C8B-B14F-4D97-AF65-F5344CB8AC3E}">
        <p14:creationId xmlns:p14="http://schemas.microsoft.com/office/powerpoint/2010/main" val="3253866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37</a:t>
            </a:fld>
            <a:endParaRPr lang="en-US"/>
          </a:p>
        </p:txBody>
      </p:sp>
    </p:spTree>
    <p:extLst>
      <p:ext uri="{BB962C8B-B14F-4D97-AF65-F5344CB8AC3E}">
        <p14:creationId xmlns:p14="http://schemas.microsoft.com/office/powerpoint/2010/main" val="899646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38</a:t>
            </a:fld>
            <a:endParaRPr lang="en-US"/>
          </a:p>
        </p:txBody>
      </p:sp>
    </p:spTree>
    <p:extLst>
      <p:ext uri="{BB962C8B-B14F-4D97-AF65-F5344CB8AC3E}">
        <p14:creationId xmlns:p14="http://schemas.microsoft.com/office/powerpoint/2010/main" val="1208217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39</a:t>
            </a:fld>
            <a:endParaRPr lang="en-US"/>
          </a:p>
        </p:txBody>
      </p:sp>
    </p:spTree>
    <p:extLst>
      <p:ext uri="{BB962C8B-B14F-4D97-AF65-F5344CB8AC3E}">
        <p14:creationId xmlns:p14="http://schemas.microsoft.com/office/powerpoint/2010/main" val="2908348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40</a:t>
            </a:fld>
            <a:endParaRPr lang="en-US"/>
          </a:p>
        </p:txBody>
      </p:sp>
    </p:spTree>
    <p:extLst>
      <p:ext uri="{BB962C8B-B14F-4D97-AF65-F5344CB8AC3E}">
        <p14:creationId xmlns:p14="http://schemas.microsoft.com/office/powerpoint/2010/main" val="4156032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41</a:t>
            </a:fld>
            <a:endParaRPr lang="en-US"/>
          </a:p>
        </p:txBody>
      </p:sp>
    </p:spTree>
    <p:extLst>
      <p:ext uri="{BB962C8B-B14F-4D97-AF65-F5344CB8AC3E}">
        <p14:creationId xmlns:p14="http://schemas.microsoft.com/office/powerpoint/2010/main" val="1346146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42</a:t>
            </a:fld>
            <a:endParaRPr lang="en-US"/>
          </a:p>
        </p:txBody>
      </p:sp>
    </p:spTree>
    <p:extLst>
      <p:ext uri="{BB962C8B-B14F-4D97-AF65-F5344CB8AC3E}">
        <p14:creationId xmlns:p14="http://schemas.microsoft.com/office/powerpoint/2010/main" val="61447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a:t>
            </a:fld>
            <a:endParaRPr lang="en-US"/>
          </a:p>
        </p:txBody>
      </p:sp>
    </p:spTree>
    <p:extLst>
      <p:ext uri="{BB962C8B-B14F-4D97-AF65-F5344CB8AC3E}">
        <p14:creationId xmlns:p14="http://schemas.microsoft.com/office/powerpoint/2010/main" val="26024383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43</a:t>
            </a:fld>
            <a:endParaRPr lang="en-US"/>
          </a:p>
        </p:txBody>
      </p:sp>
    </p:spTree>
    <p:extLst>
      <p:ext uri="{BB962C8B-B14F-4D97-AF65-F5344CB8AC3E}">
        <p14:creationId xmlns:p14="http://schemas.microsoft.com/office/powerpoint/2010/main" val="1807162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44</a:t>
            </a:fld>
            <a:endParaRPr lang="en-US"/>
          </a:p>
        </p:txBody>
      </p:sp>
    </p:spTree>
    <p:extLst>
      <p:ext uri="{BB962C8B-B14F-4D97-AF65-F5344CB8AC3E}">
        <p14:creationId xmlns:p14="http://schemas.microsoft.com/office/powerpoint/2010/main" val="2421609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45</a:t>
            </a:fld>
            <a:endParaRPr lang="en-US"/>
          </a:p>
        </p:txBody>
      </p:sp>
    </p:spTree>
    <p:extLst>
      <p:ext uri="{BB962C8B-B14F-4D97-AF65-F5344CB8AC3E}">
        <p14:creationId xmlns:p14="http://schemas.microsoft.com/office/powerpoint/2010/main" val="70503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Broadcast variables</a:t>
            </a:r>
            <a:r>
              <a:rPr lang="en-US" sz="1200" b="0" kern="1200" dirty="0" smtClean="0">
                <a:solidFill>
                  <a:schemeClr val="tx1"/>
                </a:solidFill>
                <a:latin typeface="+mn-lt"/>
                <a:ea typeface="+mn-ea"/>
                <a:cs typeface="+mn-cs"/>
              </a:rPr>
              <a:t> − used to efficiently, distribute large values.</a:t>
            </a:r>
          </a:p>
          <a:p>
            <a:r>
              <a:rPr lang="en-US" sz="1200" b="1" kern="1200" dirty="0" smtClean="0">
                <a:solidFill>
                  <a:schemeClr val="tx1"/>
                </a:solidFill>
                <a:latin typeface="+mn-lt"/>
                <a:ea typeface="+mn-ea"/>
                <a:cs typeface="+mn-cs"/>
              </a:rPr>
              <a:t>Accumulators</a:t>
            </a:r>
            <a:r>
              <a:rPr lang="en-US" sz="1200" b="0" kern="1200" dirty="0" smtClean="0">
                <a:solidFill>
                  <a:schemeClr val="tx1"/>
                </a:solidFill>
                <a:latin typeface="+mn-lt"/>
                <a:ea typeface="+mn-ea"/>
                <a:cs typeface="+mn-cs"/>
              </a:rPr>
              <a:t> − used to aggregate the information of particular collection.</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Broadcast variables allow the programmer to keep a read-only variable cached on each machine rather than shipping a copy of it with tasks. They can be used, for example, to give every node, a copy of a large input dataset, in an efficient manner. Spark also attempts to distribute broadcast variables using efficient broadcast algorithms to reduce communication cost.</a:t>
            </a:r>
          </a:p>
          <a:p>
            <a:r>
              <a:rPr lang="en-US" sz="1200" kern="1200" dirty="0" smtClean="0">
                <a:solidFill>
                  <a:schemeClr val="tx1"/>
                </a:solidFill>
                <a:latin typeface="+mn-lt"/>
                <a:ea typeface="+mn-ea"/>
                <a:cs typeface="+mn-cs"/>
              </a:rPr>
              <a:t>Spark actions are executed through a set of stages, separated by distributed “shuffle” operations. Spark automatically broadcasts the common data needed by tasks within each stage.</a:t>
            </a:r>
          </a:p>
          <a:p>
            <a:r>
              <a:rPr lang="en-US" sz="1200" kern="1200" dirty="0" smtClean="0">
                <a:solidFill>
                  <a:schemeClr val="tx1"/>
                </a:solidFill>
                <a:latin typeface="+mn-lt"/>
                <a:ea typeface="+mn-ea"/>
                <a:cs typeface="+mn-cs"/>
              </a:rPr>
              <a:t>The data broadcasted this way is cached in serialized form and is </a:t>
            </a:r>
            <a:r>
              <a:rPr lang="en-US" sz="1200" kern="1200" dirty="0" err="1" smtClean="0">
                <a:solidFill>
                  <a:schemeClr val="tx1"/>
                </a:solidFill>
                <a:latin typeface="+mn-lt"/>
                <a:ea typeface="+mn-ea"/>
                <a:cs typeface="+mn-cs"/>
              </a:rPr>
              <a:t>deserialized</a:t>
            </a:r>
            <a:r>
              <a:rPr lang="en-US" sz="1200" kern="1200" dirty="0" smtClean="0">
                <a:solidFill>
                  <a:schemeClr val="tx1"/>
                </a:solidFill>
                <a:latin typeface="+mn-lt"/>
                <a:ea typeface="+mn-ea"/>
                <a:cs typeface="+mn-cs"/>
              </a:rPr>
              <a:t> before running each task. This means that explicitly creating broadcast variables, is only useful when tasks across multiple stages need the same data or when caching the data in </a:t>
            </a:r>
            <a:r>
              <a:rPr lang="en-US" sz="1200" kern="1200" dirty="0" err="1" smtClean="0">
                <a:solidFill>
                  <a:schemeClr val="tx1"/>
                </a:solidFill>
                <a:latin typeface="+mn-lt"/>
                <a:ea typeface="+mn-ea"/>
                <a:cs typeface="+mn-cs"/>
              </a:rPr>
              <a:t>deserialized</a:t>
            </a:r>
            <a:r>
              <a:rPr lang="en-US" sz="1200" kern="1200" dirty="0" smtClean="0">
                <a:solidFill>
                  <a:schemeClr val="tx1"/>
                </a:solidFill>
                <a:latin typeface="+mn-lt"/>
                <a:ea typeface="+mn-ea"/>
                <a:cs typeface="+mn-cs"/>
              </a:rPr>
              <a:t> form is important.</a:t>
            </a:r>
          </a:p>
          <a:p>
            <a:r>
              <a:rPr lang="en-US" sz="1200" kern="1200" dirty="0" smtClean="0">
                <a:solidFill>
                  <a:schemeClr val="tx1"/>
                </a:solidFill>
                <a:latin typeface="+mn-lt"/>
                <a:ea typeface="+mn-ea"/>
                <a:cs typeface="+mn-cs"/>
              </a:rPr>
              <a:t>Broadcast variables are created from a variable </a:t>
            </a:r>
            <a:r>
              <a:rPr lang="en-US" sz="1200" b="1" kern="1200" dirty="0" smtClean="0">
                <a:solidFill>
                  <a:schemeClr val="tx1"/>
                </a:solidFill>
                <a:latin typeface="+mn-lt"/>
                <a:ea typeface="+mn-ea"/>
                <a:cs typeface="+mn-cs"/>
              </a:rPr>
              <a:t>v</a:t>
            </a:r>
            <a:r>
              <a:rPr lang="en-US" sz="1200" b="0" kern="1200" dirty="0" smtClean="0">
                <a:solidFill>
                  <a:schemeClr val="tx1"/>
                </a:solidFill>
                <a:latin typeface="+mn-lt"/>
                <a:ea typeface="+mn-ea"/>
                <a:cs typeface="+mn-cs"/>
              </a:rPr>
              <a:t> by calling </a:t>
            </a:r>
            <a:r>
              <a:rPr lang="en-US" sz="1200" b="1" kern="1200" dirty="0" err="1" smtClean="0">
                <a:solidFill>
                  <a:schemeClr val="tx1"/>
                </a:solidFill>
                <a:latin typeface="+mn-lt"/>
                <a:ea typeface="+mn-ea"/>
                <a:cs typeface="+mn-cs"/>
              </a:rPr>
              <a:t>SparkContext.broadcast</a:t>
            </a:r>
            <a:r>
              <a:rPr lang="en-US" sz="1200" b="1" kern="1200" dirty="0" smtClean="0">
                <a:solidFill>
                  <a:schemeClr val="tx1"/>
                </a:solidFill>
                <a:latin typeface="+mn-lt"/>
                <a:ea typeface="+mn-ea"/>
                <a:cs typeface="+mn-cs"/>
              </a:rPr>
              <a:t>(v)</a:t>
            </a:r>
            <a:r>
              <a:rPr lang="en-US" sz="1200" b="0" kern="1200" dirty="0" smtClean="0">
                <a:solidFill>
                  <a:schemeClr val="tx1"/>
                </a:solidFill>
                <a:latin typeface="+mn-lt"/>
                <a:ea typeface="+mn-ea"/>
                <a:cs typeface="+mn-cs"/>
              </a:rPr>
              <a:t>. The broadcast variable is a wrapper around </a:t>
            </a:r>
            <a:r>
              <a:rPr lang="en-US" sz="1200" b="1" kern="1200" dirty="0" smtClean="0">
                <a:solidFill>
                  <a:schemeClr val="tx1"/>
                </a:solidFill>
                <a:latin typeface="+mn-lt"/>
                <a:ea typeface="+mn-ea"/>
                <a:cs typeface="+mn-cs"/>
              </a:rPr>
              <a:t>v</a:t>
            </a:r>
            <a:r>
              <a:rPr lang="en-US" sz="1200" b="0" kern="1200" dirty="0" smtClean="0">
                <a:solidFill>
                  <a:schemeClr val="tx1"/>
                </a:solidFill>
                <a:latin typeface="+mn-lt"/>
                <a:ea typeface="+mn-ea"/>
                <a:cs typeface="+mn-cs"/>
              </a:rPr>
              <a:t>, and its value can be accessed by calling the </a:t>
            </a:r>
            <a:r>
              <a:rPr lang="en-US" sz="1200" b="1" kern="1200" dirty="0" smtClean="0">
                <a:solidFill>
                  <a:schemeClr val="tx1"/>
                </a:solidFill>
                <a:latin typeface="+mn-lt"/>
                <a:ea typeface="+mn-ea"/>
                <a:cs typeface="+mn-cs"/>
              </a:rPr>
              <a:t>value</a:t>
            </a:r>
            <a:r>
              <a:rPr lang="en-US" sz="1200" b="0" kern="1200" dirty="0" smtClean="0">
                <a:solidFill>
                  <a:schemeClr val="tx1"/>
                </a:solidFill>
                <a:latin typeface="+mn-lt"/>
                <a:ea typeface="+mn-ea"/>
                <a:cs typeface="+mn-cs"/>
              </a:rPr>
              <a:t> method. The code given below shows this −</a:t>
            </a:r>
          </a:p>
          <a:p>
            <a:r>
              <a:rPr lang="en-US" sz="1200" b="0" kern="1200" dirty="0" err="1" smtClean="0">
                <a:solidFill>
                  <a:schemeClr val="tx1"/>
                </a:solidFill>
                <a:latin typeface="+mn-lt"/>
                <a:ea typeface="+mn-ea"/>
                <a:cs typeface="+mn-cs"/>
              </a:rPr>
              <a:t>scala</a:t>
            </a:r>
            <a:r>
              <a:rPr lang="en-US" sz="1200" b="0" kern="1200" dirty="0" smtClean="0">
                <a:solidFill>
                  <a:schemeClr val="tx1"/>
                </a:solidFill>
                <a:latin typeface="+mn-lt"/>
                <a:ea typeface="+mn-ea"/>
                <a:cs typeface="+mn-cs"/>
              </a:rPr>
              <a:t>&gt; </a:t>
            </a:r>
            <a:r>
              <a:rPr lang="en-US" sz="1200" b="0" kern="1200" dirty="0" err="1" smtClean="0">
                <a:solidFill>
                  <a:schemeClr val="tx1"/>
                </a:solidFill>
                <a:latin typeface="+mn-lt"/>
                <a:ea typeface="+mn-ea"/>
                <a:cs typeface="+mn-cs"/>
              </a:rPr>
              <a:t>val</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broadcastVar</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sc.broadcast</a:t>
            </a:r>
            <a:r>
              <a:rPr lang="en-US" sz="1200" b="0" kern="1200" dirty="0" smtClean="0">
                <a:solidFill>
                  <a:schemeClr val="tx1"/>
                </a:solidFill>
                <a:latin typeface="+mn-lt"/>
                <a:ea typeface="+mn-ea"/>
                <a:cs typeface="+mn-cs"/>
              </a:rPr>
              <a:t>(Array(1, 2, 3))</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Accumulators are variables that are only “added” to through an associative operation and can therefore, be efficiently supported in parallel. They can be used to implement counters (as in </a:t>
            </a:r>
            <a:r>
              <a:rPr lang="en-US" sz="1200" kern="1200" dirty="0" err="1" smtClean="0">
                <a:solidFill>
                  <a:schemeClr val="tx1"/>
                </a:solidFill>
                <a:latin typeface="+mn-lt"/>
                <a:ea typeface="+mn-ea"/>
                <a:cs typeface="+mn-cs"/>
              </a:rPr>
              <a:t>MapReduce</a:t>
            </a:r>
            <a:r>
              <a:rPr lang="en-US" sz="1200" kern="1200" dirty="0" smtClean="0">
                <a:solidFill>
                  <a:schemeClr val="tx1"/>
                </a:solidFill>
                <a:latin typeface="+mn-lt"/>
                <a:ea typeface="+mn-ea"/>
                <a:cs typeface="+mn-cs"/>
              </a:rPr>
              <a:t>) or sums. Spark natively supports accumulators of numeric types, and programmers can add support for new types. If accumulators are created with a name, they will be displayed in </a:t>
            </a:r>
            <a:r>
              <a:rPr lang="en-US" sz="1200" b="1" kern="1200" dirty="0" smtClean="0">
                <a:solidFill>
                  <a:schemeClr val="tx1"/>
                </a:solidFill>
                <a:latin typeface="+mn-lt"/>
                <a:ea typeface="+mn-ea"/>
                <a:cs typeface="+mn-cs"/>
              </a:rPr>
              <a:t>Spark’s UI</a:t>
            </a:r>
            <a:r>
              <a:rPr lang="en-US" sz="1200" b="0" kern="1200" dirty="0" smtClean="0">
                <a:solidFill>
                  <a:schemeClr val="tx1"/>
                </a:solidFill>
                <a:latin typeface="+mn-lt"/>
                <a:ea typeface="+mn-ea"/>
                <a:cs typeface="+mn-cs"/>
              </a:rPr>
              <a:t>. This can be useful for understanding the progress of running stages (NOTE − this is not yet supported in Python).</a:t>
            </a:r>
          </a:p>
          <a:p>
            <a:r>
              <a:rPr lang="en-US" sz="1200" b="0" kern="1200" dirty="0" smtClean="0">
                <a:solidFill>
                  <a:schemeClr val="tx1"/>
                </a:solidFill>
                <a:latin typeface="+mn-lt"/>
                <a:ea typeface="+mn-ea"/>
                <a:cs typeface="+mn-cs"/>
              </a:rPr>
              <a:t>An accumulator is created from an initial value </a:t>
            </a:r>
            <a:r>
              <a:rPr lang="en-US" sz="1200" b="1" kern="1200" dirty="0" smtClean="0">
                <a:solidFill>
                  <a:schemeClr val="tx1"/>
                </a:solidFill>
                <a:latin typeface="+mn-lt"/>
                <a:ea typeface="+mn-ea"/>
                <a:cs typeface="+mn-cs"/>
              </a:rPr>
              <a:t>v</a:t>
            </a:r>
            <a:r>
              <a:rPr lang="en-US" sz="1200" b="0" kern="1200" dirty="0" smtClean="0">
                <a:solidFill>
                  <a:schemeClr val="tx1"/>
                </a:solidFill>
                <a:latin typeface="+mn-lt"/>
                <a:ea typeface="+mn-ea"/>
                <a:cs typeface="+mn-cs"/>
              </a:rPr>
              <a:t> by calling </a:t>
            </a:r>
            <a:r>
              <a:rPr lang="en-US" sz="1200" b="1" kern="1200" dirty="0" err="1" smtClean="0">
                <a:solidFill>
                  <a:schemeClr val="tx1"/>
                </a:solidFill>
                <a:latin typeface="+mn-lt"/>
                <a:ea typeface="+mn-ea"/>
                <a:cs typeface="+mn-cs"/>
              </a:rPr>
              <a:t>SparkContext.accumulator</a:t>
            </a:r>
            <a:r>
              <a:rPr lang="en-US" sz="1200" b="1" kern="1200" dirty="0" smtClean="0">
                <a:solidFill>
                  <a:schemeClr val="tx1"/>
                </a:solidFill>
                <a:latin typeface="+mn-lt"/>
                <a:ea typeface="+mn-ea"/>
                <a:cs typeface="+mn-cs"/>
              </a:rPr>
              <a:t>(v)</a:t>
            </a:r>
            <a:r>
              <a:rPr lang="en-US" sz="1200" b="0" kern="1200" dirty="0" smtClean="0">
                <a:solidFill>
                  <a:schemeClr val="tx1"/>
                </a:solidFill>
                <a:latin typeface="+mn-lt"/>
                <a:ea typeface="+mn-ea"/>
                <a:cs typeface="+mn-cs"/>
              </a:rPr>
              <a:t>. Tasks running on the cluster can then add to it using the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method or the += operator (in </a:t>
            </a:r>
            <a:r>
              <a:rPr lang="en-US" sz="1200" b="0" kern="1200" dirty="0" err="1" smtClean="0">
                <a:solidFill>
                  <a:schemeClr val="tx1"/>
                </a:solidFill>
                <a:latin typeface="+mn-lt"/>
                <a:ea typeface="+mn-ea"/>
                <a:cs typeface="+mn-cs"/>
              </a:rPr>
              <a:t>Scala</a:t>
            </a:r>
            <a:r>
              <a:rPr lang="en-US" sz="1200" b="0" kern="1200" dirty="0" smtClean="0">
                <a:solidFill>
                  <a:schemeClr val="tx1"/>
                </a:solidFill>
                <a:latin typeface="+mn-lt"/>
                <a:ea typeface="+mn-ea"/>
                <a:cs typeface="+mn-cs"/>
              </a:rPr>
              <a:t> and Python). However, they cannot read its value. Only the driver program can read the accumulator’s value, using its </a:t>
            </a:r>
            <a:r>
              <a:rPr lang="en-US" sz="1200" b="1" kern="1200" dirty="0" smtClean="0">
                <a:solidFill>
                  <a:schemeClr val="tx1"/>
                </a:solidFill>
                <a:latin typeface="+mn-lt"/>
                <a:ea typeface="+mn-ea"/>
                <a:cs typeface="+mn-cs"/>
              </a:rPr>
              <a:t>value</a:t>
            </a:r>
            <a:r>
              <a:rPr lang="en-US" sz="1200" b="0" kern="1200" dirty="0" smtClean="0">
                <a:solidFill>
                  <a:schemeClr val="tx1"/>
                </a:solidFill>
                <a:latin typeface="+mn-lt"/>
                <a:ea typeface="+mn-ea"/>
                <a:cs typeface="+mn-cs"/>
              </a:rPr>
              <a:t> method.</a:t>
            </a:r>
          </a:p>
          <a:p>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46</a:t>
            </a:fld>
            <a:endParaRPr lang="en-US"/>
          </a:p>
        </p:txBody>
      </p:sp>
    </p:spTree>
    <p:extLst>
      <p:ext uri="{BB962C8B-B14F-4D97-AF65-F5344CB8AC3E}">
        <p14:creationId xmlns:p14="http://schemas.microsoft.com/office/powerpoint/2010/main" val="48624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Apache Spark Core</a:t>
            </a:r>
          </a:p>
          <a:p>
            <a:r>
              <a:rPr lang="en-US" sz="1200" kern="1200" dirty="0" smtClean="0">
                <a:solidFill>
                  <a:schemeClr val="tx1"/>
                </a:solidFill>
                <a:latin typeface="+mn-lt"/>
                <a:ea typeface="+mn-ea"/>
                <a:cs typeface="+mn-cs"/>
              </a:rPr>
              <a:t>Spark Core is the underlying general execution engine for spark platform that all other functionality is built upon. It provides In-Memory computing and referencing datasets in external storage systems.</a:t>
            </a:r>
          </a:p>
          <a:p>
            <a:r>
              <a:rPr lang="en-US" sz="1200" kern="1200" dirty="0" smtClean="0">
                <a:solidFill>
                  <a:schemeClr val="tx1"/>
                </a:solidFill>
                <a:latin typeface="+mn-lt"/>
                <a:ea typeface="+mn-ea"/>
                <a:cs typeface="+mn-cs"/>
              </a:rPr>
              <a:t>Spark SQL</a:t>
            </a:r>
          </a:p>
          <a:p>
            <a:r>
              <a:rPr lang="en-US" sz="1200" kern="1200" dirty="0" smtClean="0">
                <a:solidFill>
                  <a:schemeClr val="tx1"/>
                </a:solidFill>
                <a:latin typeface="+mn-lt"/>
                <a:ea typeface="+mn-ea"/>
                <a:cs typeface="+mn-cs"/>
              </a:rPr>
              <a:t>Spark SQL is a component on top of Spark Core that introduces a new data abstraction called </a:t>
            </a:r>
            <a:r>
              <a:rPr lang="en-US" sz="1200" kern="1200" dirty="0" err="1" smtClean="0">
                <a:solidFill>
                  <a:schemeClr val="tx1"/>
                </a:solidFill>
                <a:latin typeface="+mn-lt"/>
                <a:ea typeface="+mn-ea"/>
                <a:cs typeface="+mn-cs"/>
              </a:rPr>
              <a:t>SchemaRDD</a:t>
            </a:r>
            <a:r>
              <a:rPr lang="en-US" sz="1200" kern="1200" dirty="0" smtClean="0">
                <a:solidFill>
                  <a:schemeClr val="tx1"/>
                </a:solidFill>
                <a:latin typeface="+mn-lt"/>
                <a:ea typeface="+mn-ea"/>
                <a:cs typeface="+mn-cs"/>
              </a:rPr>
              <a:t>, which provides support for structured and semi-structured data.</a:t>
            </a:r>
          </a:p>
          <a:p>
            <a:r>
              <a:rPr lang="en-US" sz="1200" kern="1200" dirty="0" smtClean="0">
                <a:solidFill>
                  <a:schemeClr val="tx1"/>
                </a:solidFill>
                <a:latin typeface="+mn-lt"/>
                <a:ea typeface="+mn-ea"/>
                <a:cs typeface="+mn-cs"/>
              </a:rPr>
              <a:t>Spark Streaming</a:t>
            </a:r>
          </a:p>
          <a:p>
            <a:r>
              <a:rPr lang="en-US" sz="1200" kern="1200" dirty="0" smtClean="0">
                <a:solidFill>
                  <a:schemeClr val="tx1"/>
                </a:solidFill>
                <a:latin typeface="+mn-lt"/>
                <a:ea typeface="+mn-ea"/>
                <a:cs typeface="+mn-cs"/>
              </a:rPr>
              <a:t>Spark Streaming leverages Spark Core's fast scheduling capability to perform streaming analytics. It ingests data in mini-batches and performs RDD (Resilient Distributed Datasets) transformations on those mini-batches of data.</a:t>
            </a:r>
          </a:p>
          <a:p>
            <a:r>
              <a:rPr lang="en-US" sz="1200" kern="1200" dirty="0" err="1" smtClean="0">
                <a:solidFill>
                  <a:schemeClr val="tx1"/>
                </a:solidFill>
                <a:latin typeface="+mn-lt"/>
                <a:ea typeface="+mn-ea"/>
                <a:cs typeface="+mn-cs"/>
              </a:rPr>
              <a:t>MLlib</a:t>
            </a:r>
            <a:r>
              <a:rPr lang="en-US" sz="1200" kern="1200" dirty="0" smtClean="0">
                <a:solidFill>
                  <a:schemeClr val="tx1"/>
                </a:solidFill>
                <a:latin typeface="+mn-lt"/>
                <a:ea typeface="+mn-ea"/>
                <a:cs typeface="+mn-cs"/>
              </a:rPr>
              <a:t> (Machine Learning Library)</a:t>
            </a:r>
          </a:p>
          <a:p>
            <a:r>
              <a:rPr lang="en-US" sz="1200" kern="1200" dirty="0" err="1" smtClean="0">
                <a:solidFill>
                  <a:schemeClr val="tx1"/>
                </a:solidFill>
                <a:latin typeface="+mn-lt"/>
                <a:ea typeface="+mn-ea"/>
                <a:cs typeface="+mn-cs"/>
              </a:rPr>
              <a:t>MLlib</a:t>
            </a:r>
            <a:r>
              <a:rPr lang="en-US" sz="1200" kern="1200" dirty="0" smtClean="0">
                <a:solidFill>
                  <a:schemeClr val="tx1"/>
                </a:solidFill>
                <a:latin typeface="+mn-lt"/>
                <a:ea typeface="+mn-ea"/>
                <a:cs typeface="+mn-cs"/>
              </a:rPr>
              <a:t> is a distributed machine learning framework above Spark because of the distributed memory-based Spark architecture. It is, according to benchmarks, done by the </a:t>
            </a:r>
            <a:r>
              <a:rPr lang="en-US" sz="1200" kern="1200" dirty="0" err="1" smtClean="0">
                <a:solidFill>
                  <a:schemeClr val="tx1"/>
                </a:solidFill>
                <a:latin typeface="+mn-lt"/>
                <a:ea typeface="+mn-ea"/>
                <a:cs typeface="+mn-cs"/>
              </a:rPr>
              <a:t>MLlib</a:t>
            </a:r>
            <a:r>
              <a:rPr lang="en-US" sz="1200" kern="1200" dirty="0" smtClean="0">
                <a:solidFill>
                  <a:schemeClr val="tx1"/>
                </a:solidFill>
                <a:latin typeface="+mn-lt"/>
                <a:ea typeface="+mn-ea"/>
                <a:cs typeface="+mn-cs"/>
              </a:rPr>
              <a:t> developers against the Alternating Least Squares (ALS) implementations. Spark </a:t>
            </a:r>
            <a:r>
              <a:rPr lang="en-US" sz="1200" kern="1200" dirty="0" err="1" smtClean="0">
                <a:solidFill>
                  <a:schemeClr val="tx1"/>
                </a:solidFill>
                <a:latin typeface="+mn-lt"/>
                <a:ea typeface="+mn-ea"/>
                <a:cs typeface="+mn-cs"/>
              </a:rPr>
              <a:t>MLlib</a:t>
            </a:r>
            <a:r>
              <a:rPr lang="en-US" sz="1200" kern="1200" dirty="0" smtClean="0">
                <a:solidFill>
                  <a:schemeClr val="tx1"/>
                </a:solidFill>
                <a:latin typeface="+mn-lt"/>
                <a:ea typeface="+mn-ea"/>
                <a:cs typeface="+mn-cs"/>
              </a:rPr>
              <a:t> is nine times as fast as the </a:t>
            </a:r>
            <a:r>
              <a:rPr lang="en-US" sz="1200" kern="1200" dirty="0" err="1" smtClean="0">
                <a:solidFill>
                  <a:schemeClr val="tx1"/>
                </a:solidFill>
                <a:latin typeface="+mn-lt"/>
                <a:ea typeface="+mn-ea"/>
                <a:cs typeface="+mn-cs"/>
              </a:rPr>
              <a:t>Hadoop</a:t>
            </a:r>
            <a:r>
              <a:rPr lang="en-US" sz="1200" kern="1200" dirty="0" smtClean="0">
                <a:solidFill>
                  <a:schemeClr val="tx1"/>
                </a:solidFill>
                <a:latin typeface="+mn-lt"/>
                <a:ea typeface="+mn-ea"/>
                <a:cs typeface="+mn-cs"/>
              </a:rPr>
              <a:t> disk-based version of </a:t>
            </a:r>
            <a:r>
              <a:rPr lang="en-US" sz="1200" b="1" kern="1200" dirty="0" smtClean="0">
                <a:solidFill>
                  <a:schemeClr val="tx1"/>
                </a:solidFill>
                <a:latin typeface="+mn-lt"/>
                <a:ea typeface="+mn-ea"/>
                <a:cs typeface="+mn-cs"/>
              </a:rPr>
              <a:t>Apache Mahout</a:t>
            </a:r>
            <a:r>
              <a:rPr lang="en-US" sz="1200" b="0" kern="1200" dirty="0" smtClean="0">
                <a:solidFill>
                  <a:schemeClr val="tx1"/>
                </a:solidFill>
                <a:latin typeface="+mn-lt"/>
                <a:ea typeface="+mn-ea"/>
                <a:cs typeface="+mn-cs"/>
              </a:rPr>
              <a:t> (before Mahout gained a Spark interface).</a:t>
            </a:r>
          </a:p>
          <a:p>
            <a:r>
              <a:rPr lang="en-US" sz="1200" b="0" kern="1200" dirty="0" err="1" smtClean="0">
                <a:solidFill>
                  <a:schemeClr val="tx1"/>
                </a:solidFill>
                <a:latin typeface="+mn-lt"/>
                <a:ea typeface="+mn-ea"/>
                <a:cs typeface="+mn-cs"/>
              </a:rPr>
              <a:t>GraphX</a:t>
            </a:r>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GraphX</a:t>
            </a:r>
            <a:r>
              <a:rPr lang="en-US" sz="1200" b="0" kern="1200" dirty="0" smtClean="0">
                <a:solidFill>
                  <a:schemeClr val="tx1"/>
                </a:solidFill>
                <a:latin typeface="+mn-lt"/>
                <a:ea typeface="+mn-ea"/>
                <a:cs typeface="+mn-cs"/>
              </a:rPr>
              <a:t> is a distributed graph-processing framework on top of Spark. It provides an API for expressing graph computation that can model the user-defined graphs by using </a:t>
            </a:r>
            <a:r>
              <a:rPr lang="en-US" sz="1200" b="0" kern="1200" dirty="0" err="1" smtClean="0">
                <a:solidFill>
                  <a:schemeClr val="tx1"/>
                </a:solidFill>
                <a:latin typeface="+mn-lt"/>
                <a:ea typeface="+mn-ea"/>
                <a:cs typeface="+mn-cs"/>
              </a:rPr>
              <a:t>Pregel</a:t>
            </a:r>
            <a:r>
              <a:rPr lang="en-US" sz="1200" b="0" kern="1200" dirty="0" smtClean="0">
                <a:solidFill>
                  <a:schemeClr val="tx1"/>
                </a:solidFill>
                <a:latin typeface="+mn-lt"/>
                <a:ea typeface="+mn-ea"/>
                <a:cs typeface="+mn-cs"/>
              </a:rPr>
              <a:t> abstraction API. It also provides an optimized runtime for this abstraction.</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47</a:t>
            </a:fld>
            <a:endParaRPr lang="en-US"/>
          </a:p>
        </p:txBody>
      </p:sp>
    </p:spTree>
    <p:extLst>
      <p:ext uri="{BB962C8B-B14F-4D97-AF65-F5344CB8AC3E}">
        <p14:creationId xmlns:p14="http://schemas.microsoft.com/office/powerpoint/2010/main" val="1793928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48</a:t>
            </a:fld>
            <a:endParaRPr lang="en-US"/>
          </a:p>
        </p:txBody>
      </p:sp>
    </p:spTree>
    <p:extLst>
      <p:ext uri="{BB962C8B-B14F-4D97-AF65-F5344CB8AC3E}">
        <p14:creationId xmlns:p14="http://schemas.microsoft.com/office/powerpoint/2010/main" val="3539266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49</a:t>
            </a:fld>
            <a:endParaRPr lang="en-US"/>
          </a:p>
        </p:txBody>
      </p:sp>
    </p:spTree>
    <p:extLst>
      <p:ext uri="{BB962C8B-B14F-4D97-AF65-F5344CB8AC3E}">
        <p14:creationId xmlns:p14="http://schemas.microsoft.com/office/powerpoint/2010/main" val="36337394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50</a:t>
            </a:fld>
            <a:endParaRPr lang="en-US"/>
          </a:p>
        </p:txBody>
      </p:sp>
    </p:spTree>
    <p:extLst>
      <p:ext uri="{BB962C8B-B14F-4D97-AF65-F5344CB8AC3E}">
        <p14:creationId xmlns:p14="http://schemas.microsoft.com/office/powerpoint/2010/main" val="3998551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51</a:t>
            </a:fld>
            <a:endParaRPr lang="en-US"/>
          </a:p>
        </p:txBody>
      </p:sp>
    </p:spTree>
    <p:extLst>
      <p:ext uri="{BB962C8B-B14F-4D97-AF65-F5344CB8AC3E}">
        <p14:creationId xmlns:p14="http://schemas.microsoft.com/office/powerpoint/2010/main" val="3850811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52</a:t>
            </a:fld>
            <a:endParaRPr lang="en-US"/>
          </a:p>
        </p:txBody>
      </p:sp>
    </p:spTree>
    <p:extLst>
      <p:ext uri="{BB962C8B-B14F-4D97-AF65-F5344CB8AC3E}">
        <p14:creationId xmlns:p14="http://schemas.microsoft.com/office/powerpoint/2010/main" val="127274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6</a:t>
            </a:fld>
            <a:endParaRPr lang="en-US"/>
          </a:p>
        </p:txBody>
      </p:sp>
    </p:spTree>
    <p:extLst>
      <p:ext uri="{BB962C8B-B14F-4D97-AF65-F5344CB8AC3E}">
        <p14:creationId xmlns:p14="http://schemas.microsoft.com/office/powerpoint/2010/main" val="21661461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53</a:t>
            </a:fld>
            <a:endParaRPr lang="en-US"/>
          </a:p>
        </p:txBody>
      </p:sp>
    </p:spTree>
    <p:extLst>
      <p:ext uri="{BB962C8B-B14F-4D97-AF65-F5344CB8AC3E}">
        <p14:creationId xmlns:p14="http://schemas.microsoft.com/office/powerpoint/2010/main" val="269237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54</a:t>
            </a:fld>
            <a:endParaRPr lang="en-US"/>
          </a:p>
        </p:txBody>
      </p:sp>
    </p:spTree>
    <p:extLst>
      <p:ext uri="{BB962C8B-B14F-4D97-AF65-F5344CB8AC3E}">
        <p14:creationId xmlns:p14="http://schemas.microsoft.com/office/powerpoint/2010/main" val="3950442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55</a:t>
            </a:fld>
            <a:endParaRPr lang="en-US"/>
          </a:p>
        </p:txBody>
      </p:sp>
    </p:spTree>
    <p:extLst>
      <p:ext uri="{BB962C8B-B14F-4D97-AF65-F5344CB8AC3E}">
        <p14:creationId xmlns:p14="http://schemas.microsoft.com/office/powerpoint/2010/main" val="349279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56</a:t>
            </a:fld>
            <a:endParaRPr lang="en-US"/>
          </a:p>
        </p:txBody>
      </p:sp>
    </p:spTree>
    <p:extLst>
      <p:ext uri="{BB962C8B-B14F-4D97-AF65-F5344CB8AC3E}">
        <p14:creationId xmlns:p14="http://schemas.microsoft.com/office/powerpoint/2010/main" val="204238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print all elements on the driver, one can use the collect() method to first bring the RDD to the driver node </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57</a:t>
            </a:fld>
            <a:endParaRPr lang="en-US"/>
          </a:p>
        </p:txBody>
      </p:sp>
    </p:spTree>
    <p:extLst>
      <p:ext uri="{BB962C8B-B14F-4D97-AF65-F5344CB8AC3E}">
        <p14:creationId xmlns:p14="http://schemas.microsoft.com/office/powerpoint/2010/main" val="9035175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58</a:t>
            </a:fld>
            <a:endParaRPr lang="en-US"/>
          </a:p>
        </p:txBody>
      </p:sp>
    </p:spTree>
    <p:extLst>
      <p:ext uri="{BB962C8B-B14F-4D97-AF65-F5344CB8AC3E}">
        <p14:creationId xmlns:p14="http://schemas.microsoft.com/office/powerpoint/2010/main" val="36473177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59</a:t>
            </a:fld>
            <a:endParaRPr lang="en-US"/>
          </a:p>
        </p:txBody>
      </p:sp>
    </p:spTree>
    <p:extLst>
      <p:ext uri="{BB962C8B-B14F-4D97-AF65-F5344CB8AC3E}">
        <p14:creationId xmlns:p14="http://schemas.microsoft.com/office/powerpoint/2010/main" val="1533836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60</a:t>
            </a:fld>
            <a:endParaRPr lang="en-US"/>
          </a:p>
        </p:txBody>
      </p:sp>
    </p:spTree>
    <p:extLst>
      <p:ext uri="{BB962C8B-B14F-4D97-AF65-F5344CB8AC3E}">
        <p14:creationId xmlns:p14="http://schemas.microsoft.com/office/powerpoint/2010/main" val="30249668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61</a:t>
            </a:fld>
            <a:endParaRPr lang="en-US"/>
          </a:p>
        </p:txBody>
      </p:sp>
    </p:spTree>
    <p:extLst>
      <p:ext uri="{BB962C8B-B14F-4D97-AF65-F5344CB8AC3E}">
        <p14:creationId xmlns:p14="http://schemas.microsoft.com/office/powerpoint/2010/main" val="187580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62</a:t>
            </a:fld>
            <a:endParaRPr lang="en-US"/>
          </a:p>
        </p:txBody>
      </p:sp>
    </p:spTree>
    <p:extLst>
      <p:ext uri="{BB962C8B-B14F-4D97-AF65-F5344CB8AC3E}">
        <p14:creationId xmlns:p14="http://schemas.microsoft.com/office/powerpoint/2010/main" val="85336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7</a:t>
            </a:fld>
            <a:endParaRPr lang="en-US"/>
          </a:p>
        </p:txBody>
      </p:sp>
    </p:spTree>
    <p:extLst>
      <p:ext uri="{BB962C8B-B14F-4D97-AF65-F5344CB8AC3E}">
        <p14:creationId xmlns:p14="http://schemas.microsoft.com/office/powerpoint/2010/main" val="284166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63</a:t>
            </a:fld>
            <a:endParaRPr lang="en-US"/>
          </a:p>
        </p:txBody>
      </p:sp>
    </p:spTree>
    <p:extLst>
      <p:ext uri="{BB962C8B-B14F-4D97-AF65-F5344CB8AC3E}">
        <p14:creationId xmlns:p14="http://schemas.microsoft.com/office/powerpoint/2010/main" val="2737978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64</a:t>
            </a:fld>
            <a:endParaRPr lang="en-US"/>
          </a:p>
        </p:txBody>
      </p:sp>
    </p:spTree>
    <p:extLst>
      <p:ext uri="{BB962C8B-B14F-4D97-AF65-F5344CB8AC3E}">
        <p14:creationId xmlns:p14="http://schemas.microsoft.com/office/powerpoint/2010/main" val="31497711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65</a:t>
            </a:fld>
            <a:endParaRPr lang="en-US"/>
          </a:p>
        </p:txBody>
      </p:sp>
    </p:spTree>
    <p:extLst>
      <p:ext uri="{BB962C8B-B14F-4D97-AF65-F5344CB8AC3E}">
        <p14:creationId xmlns:p14="http://schemas.microsoft.com/office/powerpoint/2010/main" val="23222266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66</a:t>
            </a:fld>
            <a:endParaRPr lang="en-US"/>
          </a:p>
        </p:txBody>
      </p:sp>
    </p:spTree>
    <p:extLst>
      <p:ext uri="{BB962C8B-B14F-4D97-AF65-F5344CB8AC3E}">
        <p14:creationId xmlns:p14="http://schemas.microsoft.com/office/powerpoint/2010/main" val="2312842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67</a:t>
            </a:fld>
            <a:endParaRPr lang="en-US"/>
          </a:p>
        </p:txBody>
      </p:sp>
    </p:spTree>
    <p:extLst>
      <p:ext uri="{BB962C8B-B14F-4D97-AF65-F5344CB8AC3E}">
        <p14:creationId xmlns:p14="http://schemas.microsoft.com/office/powerpoint/2010/main" val="10381673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68</a:t>
            </a:fld>
            <a:endParaRPr lang="en-US"/>
          </a:p>
        </p:txBody>
      </p:sp>
    </p:spTree>
    <p:extLst>
      <p:ext uri="{BB962C8B-B14F-4D97-AF65-F5344CB8AC3E}">
        <p14:creationId xmlns:p14="http://schemas.microsoft.com/office/powerpoint/2010/main" val="26317524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69</a:t>
            </a:fld>
            <a:endParaRPr lang="en-US"/>
          </a:p>
        </p:txBody>
      </p:sp>
    </p:spTree>
    <p:extLst>
      <p:ext uri="{BB962C8B-B14F-4D97-AF65-F5344CB8AC3E}">
        <p14:creationId xmlns:p14="http://schemas.microsoft.com/office/powerpoint/2010/main" val="21282582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70</a:t>
            </a:fld>
            <a:endParaRPr lang="en-US"/>
          </a:p>
        </p:txBody>
      </p:sp>
    </p:spTree>
    <p:extLst>
      <p:ext uri="{BB962C8B-B14F-4D97-AF65-F5344CB8AC3E}">
        <p14:creationId xmlns:p14="http://schemas.microsoft.com/office/powerpoint/2010/main" val="17267098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71</a:t>
            </a:fld>
            <a:endParaRPr lang="en-US"/>
          </a:p>
        </p:txBody>
      </p:sp>
    </p:spTree>
    <p:extLst>
      <p:ext uri="{BB962C8B-B14F-4D97-AF65-F5344CB8AC3E}">
        <p14:creationId xmlns:p14="http://schemas.microsoft.com/office/powerpoint/2010/main" val="25631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Commodity does not mean consumer-class, but just not specialized enterprise machines</a:t>
            </a:r>
          </a:p>
          <a:p>
            <a:endParaRPr lang="en-US" dirty="0" smtClean="0"/>
          </a:p>
        </p:txBody>
      </p:sp>
      <p:sp>
        <p:nvSpPr>
          <p:cNvPr id="4" name="Slide Number Placeholder 3"/>
          <p:cNvSpPr>
            <a:spLocks noGrp="1"/>
          </p:cNvSpPr>
          <p:nvPr>
            <p:ph type="sldNum" sz="quarter" idx="10"/>
          </p:nvPr>
        </p:nvSpPr>
        <p:spPr/>
        <p:txBody>
          <a:bodyPr/>
          <a:lstStyle/>
          <a:p>
            <a:fld id="{2A79E6AE-0EF3-E043-A5BC-85B98DF223BC}" type="slidenum">
              <a:rPr lang="en-US" smtClean="0"/>
              <a:t>8</a:t>
            </a:fld>
            <a:endParaRPr lang="en-US"/>
          </a:p>
        </p:txBody>
      </p:sp>
    </p:spTree>
    <p:extLst>
      <p:ext uri="{BB962C8B-B14F-4D97-AF65-F5344CB8AC3E}">
        <p14:creationId xmlns:p14="http://schemas.microsoft.com/office/powerpoint/2010/main" val="357604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Google white papers</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9</a:t>
            </a:fld>
            <a:endParaRPr lang="en-US"/>
          </a:p>
        </p:txBody>
      </p:sp>
    </p:spTree>
    <p:extLst>
      <p:ext uri="{BB962C8B-B14F-4D97-AF65-F5344CB8AC3E}">
        <p14:creationId xmlns:p14="http://schemas.microsoft.com/office/powerpoint/2010/main" val="92362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10</a:t>
            </a:fld>
            <a:endParaRPr lang="en-US"/>
          </a:p>
        </p:txBody>
      </p:sp>
    </p:spTree>
    <p:extLst>
      <p:ext uri="{BB962C8B-B14F-4D97-AF65-F5344CB8AC3E}">
        <p14:creationId xmlns:p14="http://schemas.microsoft.com/office/powerpoint/2010/main" val="20404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06674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54223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7991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4655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B8B08-B230-8D40-B426-E1C0F13CCC1C}"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6282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B8B08-B230-8D40-B426-E1C0F13CCC1C}"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4341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B8B08-B230-8D40-B426-E1C0F13CCC1C}" type="datetimeFigureOut">
              <a:rPr lang="en-US" smtClean="0"/>
              <a:t>9/19/17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1750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B8B08-B230-8D40-B426-E1C0F13CCC1C}" type="datetimeFigureOut">
              <a:rPr lang="en-US" smtClean="0"/>
              <a:t>9/19/17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1533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8B08-B230-8D40-B426-E1C0F13CCC1C}" type="datetimeFigureOut">
              <a:rPr lang="en-US" smtClean="0"/>
              <a:t>9/19/17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57298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22403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0422776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8B08-B230-8D40-B426-E1C0F13CCC1C}" type="datetimeFigureOut">
              <a:rPr lang="en-US" smtClean="0"/>
              <a:t>9/19/17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CFE79-44BB-CE46-84B2-6F0986426CD9}" type="slidenum">
              <a:rPr lang="en-US" smtClean="0"/>
              <a:t>‹#›</a:t>
            </a:fld>
            <a:endParaRPr lang="en-US"/>
          </a:p>
        </p:txBody>
      </p:sp>
    </p:spTree>
    <p:extLst>
      <p:ext uri="{BB962C8B-B14F-4D97-AF65-F5344CB8AC3E}">
        <p14:creationId xmlns:p14="http://schemas.microsoft.com/office/powerpoint/2010/main" val="1816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hortonworks.com/blog/apache-hadoop-yarn-concepts-and-applications/"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hyperlink" Target="http://hadoop.apache.org/docs/r1.1.1/streaming.html" TargetMode="External"/><Relationship Id="rId4" Type="http://schemas.openxmlformats.org/officeDocument/2006/relationships/hyperlink" Target="http://pig.apache.org/" TargetMode="External"/><Relationship Id="rId5" Type="http://schemas.openxmlformats.org/officeDocument/2006/relationships/hyperlink" Target="http://hive.apache.org/" TargetMode="External"/><Relationship Id="rId6" Type="http://schemas.openxmlformats.org/officeDocument/2006/relationships/hyperlink" Target="http://www.cascading.org/" TargetMode="External"/><Relationship Id="rId7" Type="http://schemas.openxmlformats.org/officeDocument/2006/relationships/hyperlink" Target="https://github.com/twitter/scalding" TargetMode="External"/><Relationship Id="rId8" Type="http://schemas.openxmlformats.org/officeDocument/2006/relationships/hyperlink" Target="https://github.com/Yelp/mrjob"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research.google.com/archive/mapreduce.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rc-ts.umich.edu/systems-and-services/flux/" TargetMode="External"/><Relationship Id="rId3" Type="http://schemas.openxmlformats.org/officeDocument/2006/relationships/hyperlink" Target="http://arc-ts.umich.edu/systems-and-services/hadoo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hyperlink" Target="http://www.itcom.itd.umich.edu/vpn/" TargetMode="External"/><Relationship Id="rId4" Type="http://schemas.openxmlformats.org/officeDocument/2006/relationships/image" Target="../media/image20.jpeg"/><Relationship Id="rId5" Type="http://schemas.openxmlformats.org/officeDocument/2006/relationships/image" Target="../media/image21.gif"/><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hyperlink" Target="http://hadoop.apache.org/" TargetMode="External"/><Relationship Id="rId4" Type="http://schemas.openxmlformats.org/officeDocument/2006/relationships/hyperlink" Target="http://hive.apache.org/" TargetMode="External"/><Relationship Id="rId5" Type="http://schemas.openxmlformats.org/officeDocument/2006/relationships/hyperlink" Target="http://sqoop.apache.org/" TargetMode="External"/><Relationship Id="rId6" Type="http://schemas.openxmlformats.org/officeDocument/2006/relationships/hyperlink" Target="http://pig.apache.org/" TargetMode="External"/><Relationship Id="rId7" Type="http://schemas.openxmlformats.org/officeDocument/2006/relationships/hyperlink" Target="https://github.com/RevolutionAnalytics/RHadoop/wiki" TargetMode="External"/><Relationship Id="rId8" Type="http://schemas.openxmlformats.org/officeDocument/2006/relationships/hyperlink" Target="http://spark.apache.org/" TargetMode="External"/><Relationship Id="rId9" Type="http://schemas.openxmlformats.org/officeDocument/2006/relationships/hyperlink" Target="https://pythonhosted.org/mrjob"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3" Type="http://schemas.openxmlformats.org/officeDocument/2006/relationships/hyperlink" Target="https://spark.apache.org" TargetMode="External"/><Relationship Id="rId4" Type="http://schemas.openxmlformats.org/officeDocument/2006/relationships/hyperlink" Target="http://en.wikipedia.org/wiki/Apache_Spark" TargetMode="External"/><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hyperlink" Target="https://spark.apache.org/docs/1.1.1/cluster-overview.html" TargetMode="External"/><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spark.apache.org/docs/1.3.0/api/python/pyspark.html%23pyspark.RD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hyperlink" Target="https://spark.apache.org/docs/1.1.1/quick-start.html" TargetMode="External"/><Relationship Id="rId4" Type="http://schemas.openxmlformats.org/officeDocument/2006/relationships/hyperlink" Target="https://spark.apache.org/docs/1.3.0/programming-guide.html" TargetMode="External"/><Relationship Id="rId5" Type="http://schemas.openxmlformats.org/officeDocument/2006/relationships/hyperlink" Target="https://spark.apache.org/docs/1.1.1/api/python/index.html" TargetMode="External"/><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arc-ts.umich.edu/hadoop-user-gui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research.google.com/archive/bigtable.html" TargetMode="External"/><Relationship Id="rId6" Type="http://schemas.openxmlformats.org/officeDocument/2006/relationships/hyperlink" Target="http://research.google.com/archive/gfs.html" TargetMode="External"/><Relationship Id="rId7" Type="http://schemas.openxmlformats.org/officeDocument/2006/relationships/hyperlink" Target="http://research.google.com/archive/mapreduce.htm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199120" cy="1470025"/>
          </a:xfrm>
        </p:spPr>
        <p:txBody>
          <a:bodyPr>
            <a:normAutofit/>
          </a:bodyPr>
          <a:lstStyle/>
          <a:p>
            <a:r>
              <a:rPr lang="en-US" dirty="0" smtClean="0"/>
              <a:t>SI 618: Large-scale distributed computation 2</a:t>
            </a:r>
            <a:endParaRPr lang="en-US" dirty="0"/>
          </a:p>
        </p:txBody>
      </p:sp>
      <p:sp>
        <p:nvSpPr>
          <p:cNvPr id="3" name="Subtitle 2"/>
          <p:cNvSpPr>
            <a:spLocks noGrp="1"/>
          </p:cNvSpPr>
          <p:nvPr>
            <p:ph type="subTitle" idx="1"/>
          </p:nvPr>
        </p:nvSpPr>
        <p:spPr>
          <a:xfrm>
            <a:off x="457200" y="3810000"/>
            <a:ext cx="8153400" cy="1828800"/>
          </a:xfrm>
        </p:spPr>
        <p:txBody>
          <a:bodyPr>
            <a:noAutofit/>
          </a:bodyPr>
          <a:lstStyle/>
          <a:p>
            <a:r>
              <a:rPr lang="en-US" sz="2400" u="sng" dirty="0" smtClean="0"/>
              <a:t>Instructor</a:t>
            </a:r>
            <a:r>
              <a:rPr lang="en-US" sz="2400" dirty="0" smtClean="0"/>
              <a:t>:  Ceren Budak</a:t>
            </a:r>
            <a:endParaRPr lang="en-US" dirty="0"/>
          </a:p>
          <a:p>
            <a:endParaRPr lang="en-US" dirty="0"/>
          </a:p>
          <a:p>
            <a:endParaRPr lang="en-US" sz="1800" dirty="0" smtClean="0"/>
          </a:p>
          <a:p>
            <a:endParaRPr lang="en-US" sz="1800" dirty="0" smtClean="0"/>
          </a:p>
          <a:p>
            <a:r>
              <a:rPr lang="en-US" sz="1800" dirty="0" smtClean="0"/>
              <a:t>Some slides courtesy of </a:t>
            </a:r>
            <a:r>
              <a:rPr lang="en-US" sz="1800" dirty="0" err="1" smtClean="0"/>
              <a:t>Kevyn</a:t>
            </a:r>
            <a:r>
              <a:rPr lang="en-US" sz="1800" dirty="0" smtClean="0"/>
              <a:t> Collins-Thompson and </a:t>
            </a:r>
            <a:r>
              <a:rPr lang="en-US" sz="1800" dirty="0" err="1" smtClean="0"/>
              <a:t>Yuhang</a:t>
            </a:r>
            <a:r>
              <a:rPr lang="en-US" sz="1800" dirty="0" smtClean="0"/>
              <a:t> Wang</a:t>
            </a:r>
          </a:p>
        </p:txBody>
      </p:sp>
      <p:sp>
        <p:nvSpPr>
          <p:cNvPr id="4" name="Date Placeholder 3"/>
          <p:cNvSpPr>
            <a:spLocks noGrp="1"/>
          </p:cNvSpPr>
          <p:nvPr>
            <p:ph type="dt" sz="half" idx="10"/>
          </p:nvPr>
        </p:nvSpPr>
        <p:spPr/>
        <p:txBody>
          <a:bodyPr/>
          <a:lstStyle/>
          <a:p>
            <a:fld id="{4BC030CF-B308-B548-A7A7-61992BF23267}" type="datetime1">
              <a:rPr lang="en-US" smtClean="0"/>
              <a:t>9/19/17</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dirty="0"/>
          </a:p>
        </p:txBody>
      </p:sp>
      <p:sp>
        <p:nvSpPr>
          <p:cNvPr id="8" name="TextBox 7"/>
          <p:cNvSpPr txBox="1"/>
          <p:nvPr/>
        </p:nvSpPr>
        <p:spPr>
          <a:xfrm>
            <a:off x="3730567" y="2938242"/>
            <a:ext cx="1682873" cy="584776"/>
          </a:xfrm>
          <a:prstGeom prst="rect">
            <a:avLst/>
          </a:prstGeom>
          <a:noFill/>
        </p:spPr>
        <p:txBody>
          <a:bodyPr wrap="none" rtlCol="0">
            <a:spAutoFit/>
          </a:bodyPr>
          <a:lstStyle/>
          <a:p>
            <a:pPr algn="ctr"/>
            <a:r>
              <a:rPr lang="en-US" sz="3200" dirty="0" smtClean="0"/>
              <a:t>Fall 2017</a:t>
            </a:r>
            <a:endParaRPr lang="en-US" sz="3200" dirty="0"/>
          </a:p>
        </p:txBody>
      </p:sp>
    </p:spTree>
    <p:extLst>
      <p:ext uri="{BB962C8B-B14F-4D97-AF65-F5344CB8AC3E}">
        <p14:creationId xmlns:p14="http://schemas.microsoft.com/office/powerpoint/2010/main" val="30985273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Leading framework: Hadoop</a:t>
            </a:r>
          </a:p>
        </p:txBody>
      </p:sp>
      <p:sp>
        <p:nvSpPr>
          <p:cNvPr id="3" name="Content Placeholder 2"/>
          <p:cNvSpPr>
            <a:spLocks noGrp="1"/>
          </p:cNvSpPr>
          <p:nvPr>
            <p:ph idx="1"/>
          </p:nvPr>
        </p:nvSpPr>
        <p:spPr>
          <a:xfrm>
            <a:off x="457200" y="1600200"/>
            <a:ext cx="8229600" cy="2466777"/>
          </a:xfrm>
        </p:spPr>
        <p:txBody>
          <a:bodyPr>
            <a:normAutofit fontScale="85000" lnSpcReduction="20000"/>
          </a:bodyPr>
          <a:lstStyle/>
          <a:p>
            <a:pPr marL="0" indent="0">
              <a:buNone/>
            </a:pPr>
            <a:r>
              <a:rPr lang="en-US" dirty="0" smtClean="0"/>
              <a:t>Major components</a:t>
            </a:r>
          </a:p>
          <a:p>
            <a:pPr marL="971550" lvl="1" indent="-514350">
              <a:buFont typeface="+mj-lt"/>
              <a:buAutoNum type="arabicPeriod"/>
            </a:pPr>
            <a:r>
              <a:rPr lang="en-US" dirty="0" smtClean="0"/>
              <a:t>MapReduce (algorithm)</a:t>
            </a:r>
          </a:p>
          <a:p>
            <a:pPr marL="1200150" lvl="2" indent="-342900"/>
            <a:r>
              <a:rPr lang="en-US" dirty="0" smtClean="0"/>
              <a:t>A programming model for large-scale data processing</a:t>
            </a:r>
          </a:p>
          <a:p>
            <a:pPr marL="971550" lvl="1" indent="-514350">
              <a:buFont typeface="+mj-lt"/>
              <a:buAutoNum type="arabicPeriod"/>
            </a:pPr>
            <a:r>
              <a:rPr lang="en-US" dirty="0" smtClean="0"/>
              <a:t>Hadoop Distributed File System (data storage)</a:t>
            </a:r>
          </a:p>
          <a:p>
            <a:pPr lvl="2"/>
            <a:r>
              <a:rPr lang="en-US" dirty="0" smtClean="0"/>
              <a:t> Stores and aggregates data on cluster machines</a:t>
            </a:r>
          </a:p>
          <a:p>
            <a:pPr marL="971550" lvl="1" indent="-514350">
              <a:buFont typeface="+mj-lt"/>
              <a:buAutoNum type="arabicPeriod"/>
            </a:pPr>
            <a:r>
              <a:rPr lang="en-US" dirty="0" smtClean="0"/>
              <a:t>Hardware Architecture</a:t>
            </a:r>
          </a:p>
          <a:p>
            <a:pPr marL="1200150" lvl="2" indent="-342900"/>
            <a:r>
              <a:rPr lang="en-US" dirty="0" smtClean="0"/>
              <a:t>Networked machines</a:t>
            </a:r>
            <a:endParaRPr lang="en-US" dirty="0"/>
          </a:p>
        </p:txBody>
      </p:sp>
      <p:pic>
        <p:nvPicPr>
          <p:cNvPr id="1028" name="Picture 4" descr="http://www.michael-noll.com/blog/uploads/Yahoo-hadoop-cluster_OSCON_200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695" y="4428291"/>
            <a:ext cx="3756025" cy="1621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0045" y="6180123"/>
            <a:ext cx="6001323" cy="461665"/>
          </a:xfrm>
          <a:prstGeom prst="rect">
            <a:avLst/>
          </a:prstGeom>
          <a:noFill/>
        </p:spPr>
        <p:txBody>
          <a:bodyPr wrap="none" rtlCol="0">
            <a:spAutoFit/>
          </a:bodyPr>
          <a:lstStyle/>
          <a:p>
            <a:pPr algn="ctr"/>
            <a:r>
              <a:rPr lang="en-US" sz="1200" i="1" dirty="0"/>
              <a:t> Cluster of machines running </a:t>
            </a:r>
            <a:r>
              <a:rPr lang="en-US" sz="1200" i="1" dirty="0" err="1"/>
              <a:t>Hadoop</a:t>
            </a:r>
            <a:r>
              <a:rPr lang="en-US" sz="1200" i="1" dirty="0"/>
              <a:t> at Yahoo! (Source: Yahoo</a:t>
            </a:r>
            <a:r>
              <a:rPr lang="en-US" sz="1200" i="1" dirty="0" smtClean="0"/>
              <a:t>!) via</a:t>
            </a:r>
          </a:p>
          <a:p>
            <a:pPr algn="ctr"/>
            <a:r>
              <a:rPr lang="en-US" sz="1200" dirty="0"/>
              <a:t>http://www.michael-noll.com/tutorials/running-hadoop-on-ubuntu-linux-multi-node-cluster/</a:t>
            </a:r>
          </a:p>
        </p:txBody>
      </p:sp>
      <p:sp>
        <p:nvSpPr>
          <p:cNvPr id="5" name="Date Placeholder 4"/>
          <p:cNvSpPr>
            <a:spLocks noGrp="1"/>
          </p:cNvSpPr>
          <p:nvPr>
            <p:ph type="dt" sz="half" idx="10"/>
          </p:nvPr>
        </p:nvSpPr>
        <p:spPr/>
        <p:txBody>
          <a:bodyPr/>
          <a:lstStyle/>
          <a:p>
            <a:fld id="{7D8050EF-9FEA-9B4A-8FB1-42B3E90F7061}" type="datetime1">
              <a:rPr lang="en-US" smtClean="0"/>
              <a:t>9/19/17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10</a:t>
            </a:fld>
            <a:endParaRPr lang="en-US"/>
          </a:p>
        </p:txBody>
      </p:sp>
    </p:spTree>
    <p:extLst>
      <p:ext uri="{BB962C8B-B14F-4D97-AF65-F5344CB8AC3E}">
        <p14:creationId xmlns:p14="http://schemas.microsoft.com/office/powerpoint/2010/main" val="37194234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err="1"/>
              <a:t>Hadoop</a:t>
            </a:r>
            <a:r>
              <a:rPr lang="en-US" b="1" dirty="0"/>
              <a:t> </a:t>
            </a:r>
            <a:r>
              <a:rPr lang="en-US" b="1" dirty="0" err="1" smtClean="0"/>
              <a:t>MapReduce</a:t>
            </a:r>
            <a:r>
              <a:rPr lang="en-US" b="1" dirty="0" smtClean="0"/>
              <a:t> v1 Architecture</a:t>
            </a:r>
            <a:endParaRPr lang="en-US" dirty="0"/>
          </a:p>
        </p:txBody>
      </p:sp>
      <p:sp>
        <p:nvSpPr>
          <p:cNvPr id="7" name="Rectangle 6"/>
          <p:cNvSpPr/>
          <p:nvPr/>
        </p:nvSpPr>
        <p:spPr>
          <a:xfrm>
            <a:off x="5127922"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grpSp>
        <p:nvGrpSpPr>
          <p:cNvPr id="5" name="Group 4"/>
          <p:cNvGrpSpPr/>
          <p:nvPr/>
        </p:nvGrpSpPr>
        <p:grpSpPr>
          <a:xfrm>
            <a:off x="2075452" y="3578087"/>
            <a:ext cx="1347496" cy="1998152"/>
            <a:chOff x="2075452" y="3578087"/>
            <a:chExt cx="1347496" cy="1998152"/>
          </a:xfrm>
        </p:grpSpPr>
        <p:sp>
          <p:nvSpPr>
            <p:cNvPr id="16" name="Rectangle 1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8" name="Rectangle 1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grpSp>
        <p:nvGrpSpPr>
          <p:cNvPr id="20" name="Group 19"/>
          <p:cNvGrpSpPr/>
          <p:nvPr/>
        </p:nvGrpSpPr>
        <p:grpSpPr>
          <a:xfrm>
            <a:off x="3967531" y="3578087"/>
            <a:ext cx="1347496" cy="1998152"/>
            <a:chOff x="2075452" y="3578087"/>
            <a:chExt cx="1347496" cy="1998152"/>
          </a:xfrm>
        </p:grpSpPr>
        <p:sp>
          <p:nvSpPr>
            <p:cNvPr id="21" name="Rectangle 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25" name="Rectangle 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grpSp>
        <p:nvGrpSpPr>
          <p:cNvPr id="26" name="Group 25"/>
          <p:cNvGrpSpPr/>
          <p:nvPr/>
        </p:nvGrpSpPr>
        <p:grpSpPr>
          <a:xfrm>
            <a:off x="6025011" y="3578087"/>
            <a:ext cx="1347496" cy="1998152"/>
            <a:chOff x="2075452" y="3578087"/>
            <a:chExt cx="1347496" cy="1998152"/>
          </a:xfrm>
        </p:grpSpPr>
        <p:sp>
          <p:nvSpPr>
            <p:cNvPr id="27" name="Rectangle 2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29" name="Rectangle 2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sp>
        <p:nvSpPr>
          <p:cNvPr id="30" name="Rectangle 29"/>
          <p:cNvSpPr/>
          <p:nvPr/>
        </p:nvSpPr>
        <p:spPr>
          <a:xfrm>
            <a:off x="2525859" y="2128565"/>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Tracker</a:t>
            </a:r>
            <a:endParaRPr lang="en-US" dirty="0"/>
          </a:p>
        </p:txBody>
      </p:sp>
      <p:cxnSp>
        <p:nvCxnSpPr>
          <p:cNvPr id="8" name="Straight Arrow Connector 7"/>
          <p:cNvCxnSpPr>
            <a:stCxn id="30" idx="2"/>
            <a:endCxn id="18" idx="0"/>
          </p:cNvCxnSpPr>
          <p:nvPr/>
        </p:nvCxnSpPr>
        <p:spPr>
          <a:xfrm flipH="1">
            <a:off x="2749202" y="2717168"/>
            <a:ext cx="673746"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25" idx="0"/>
          </p:cNvCxnSpPr>
          <p:nvPr/>
        </p:nvCxnSpPr>
        <p:spPr>
          <a:xfrm>
            <a:off x="3422948" y="2717168"/>
            <a:ext cx="1218333"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7" idx="2"/>
            <a:endCxn id="27" idx="3"/>
          </p:cNvCxnSpPr>
          <p:nvPr/>
        </p:nvCxnSpPr>
        <p:spPr>
          <a:xfrm rot="16200000" flipH="1">
            <a:off x="5768762" y="2973417"/>
            <a:ext cx="1859995" cy="1347496"/>
          </a:xfrm>
          <a:prstGeom prst="curvedConnector4">
            <a:avLst>
              <a:gd name="adj1" fmla="val 23143"/>
              <a:gd name="adj2" fmla="val 116965"/>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2"/>
            <a:endCxn id="29" idx="0"/>
          </p:cNvCxnSpPr>
          <p:nvPr/>
        </p:nvCxnSpPr>
        <p:spPr>
          <a:xfrm>
            <a:off x="3422948" y="2717168"/>
            <a:ext cx="3275813"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endCxn id="16" idx="3"/>
          </p:cNvCxnSpPr>
          <p:nvPr/>
        </p:nvCxnSpPr>
        <p:spPr>
          <a:xfrm rot="10800000" flipV="1">
            <a:off x="3422949" y="2717167"/>
            <a:ext cx="2602063" cy="1859995"/>
          </a:xfrm>
          <a:prstGeom prst="curvedConnector3">
            <a:avLst>
              <a:gd name="adj1" fmla="val 84524"/>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7" idx="2"/>
            <a:endCxn id="21" idx="3"/>
          </p:cNvCxnSpPr>
          <p:nvPr/>
        </p:nvCxnSpPr>
        <p:spPr>
          <a:xfrm rot="5400000">
            <a:off x="4740022" y="3292173"/>
            <a:ext cx="1859995" cy="709984"/>
          </a:xfrm>
          <a:prstGeom prst="curvedConnector2">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fld id="{BDE7B6C3-88FB-C04F-831B-25BEE71F70FB}" type="datetime1">
              <a:rPr lang="en-US" smtClean="0"/>
              <a:t>9/19/17</a:t>
            </a:fld>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11</a:t>
            </a:fld>
            <a:endParaRPr lang="en-US"/>
          </a:p>
        </p:txBody>
      </p:sp>
    </p:spTree>
    <p:extLst>
      <p:ext uri="{BB962C8B-B14F-4D97-AF65-F5344CB8AC3E}">
        <p14:creationId xmlns:p14="http://schemas.microsoft.com/office/powerpoint/2010/main" val="555574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Hadoop Distributed File System (HDFS)</a:t>
            </a:r>
            <a:endParaRPr lang="en-US" b="1" dirty="0"/>
          </a:p>
        </p:txBody>
      </p:sp>
      <p:sp>
        <p:nvSpPr>
          <p:cNvPr id="3" name="Content Placeholder 2"/>
          <p:cNvSpPr>
            <a:spLocks noGrp="1"/>
          </p:cNvSpPr>
          <p:nvPr>
            <p:ph idx="1"/>
          </p:nvPr>
        </p:nvSpPr>
        <p:spPr>
          <a:xfrm>
            <a:off x="457199" y="1600201"/>
            <a:ext cx="8386711" cy="4191000"/>
          </a:xfrm>
        </p:spPr>
        <p:txBody>
          <a:bodyPr>
            <a:normAutofit fontScale="77500" lnSpcReduction="20000"/>
          </a:bodyPr>
          <a:lstStyle/>
          <a:p>
            <a:pPr marL="0" indent="0">
              <a:buNone/>
            </a:pPr>
            <a:r>
              <a:rPr lang="en-US" dirty="0" smtClean="0"/>
              <a:t>Also need a mechanism to support the process at the data level.</a:t>
            </a:r>
          </a:p>
          <a:p>
            <a:pPr marL="0" indent="0">
              <a:buNone/>
            </a:pPr>
            <a:endParaRPr lang="en-US" dirty="0" smtClean="0"/>
          </a:p>
          <a:p>
            <a:pPr marL="0" indent="0">
              <a:buNone/>
            </a:pPr>
            <a:r>
              <a:rPr lang="en-US" dirty="0" smtClean="0"/>
              <a:t>HDFS is designed to be…</a:t>
            </a:r>
          </a:p>
          <a:p>
            <a:r>
              <a:rPr lang="en-US" dirty="0" smtClean="0"/>
              <a:t>Scalable in storage and I/O bandwidth</a:t>
            </a:r>
          </a:p>
          <a:p>
            <a:r>
              <a:rPr lang="en-US" dirty="0" smtClean="0"/>
              <a:t>Highly fault-tolerant (check periodically)</a:t>
            </a:r>
            <a:endParaRPr lang="en-US" dirty="0"/>
          </a:p>
          <a:p>
            <a:r>
              <a:rPr lang="en-US" dirty="0" smtClean="0"/>
              <a:t>Optimized for commodity machines</a:t>
            </a:r>
          </a:p>
          <a:p>
            <a:pPr marL="0" indent="0">
              <a:buNone/>
            </a:pPr>
            <a:endParaRPr lang="en-US" dirty="0"/>
          </a:p>
          <a:p>
            <a:pPr marL="0" indent="0">
              <a:buNone/>
            </a:pPr>
            <a:r>
              <a:rPr lang="en-US" dirty="0" smtClean="0"/>
              <a:t>Typical Settings:</a:t>
            </a:r>
          </a:p>
          <a:p>
            <a:r>
              <a:rPr lang="en-US" dirty="0" smtClean="0"/>
              <a:t>Save a file into blocks (128MB)</a:t>
            </a:r>
          </a:p>
          <a:p>
            <a:r>
              <a:rPr lang="en-US" dirty="0" smtClean="0"/>
              <a:t>Replicate 3 times</a:t>
            </a:r>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54650343-D035-464D-B0F2-1D51129412A9}" type="datetime1">
              <a:rPr lang="en-US" smtClean="0"/>
              <a:t>9/19/17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12</a:t>
            </a:fld>
            <a:endParaRPr lang="en-US"/>
          </a:p>
        </p:txBody>
      </p:sp>
    </p:spTree>
    <p:extLst>
      <p:ext uri="{BB962C8B-B14F-4D97-AF65-F5344CB8AC3E}">
        <p14:creationId xmlns:p14="http://schemas.microsoft.com/office/powerpoint/2010/main" val="4139906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a:t>
            </a:r>
            <a:r>
              <a:rPr lang="en-US" b="1" dirty="0" smtClean="0"/>
              <a:t>System (</a:t>
            </a:r>
            <a:r>
              <a:rPr lang="en-US" b="1" dirty="0"/>
              <a:t>HDFS)</a:t>
            </a:r>
            <a:endParaRPr lang="en-US" dirty="0"/>
          </a:p>
        </p:txBody>
      </p:sp>
      <p:sp>
        <p:nvSpPr>
          <p:cNvPr id="7" name="Rectangle 6"/>
          <p:cNvSpPr/>
          <p:nvPr/>
        </p:nvSpPr>
        <p:spPr>
          <a:xfrm>
            <a:off x="3580319"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9" name="Rectangle 8"/>
          <p:cNvSpPr/>
          <p:nvPr/>
        </p:nvSpPr>
        <p:spPr>
          <a:xfrm>
            <a:off x="1743519"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0" name="Rectangle 9"/>
          <p:cNvSpPr/>
          <p:nvPr/>
        </p:nvSpPr>
        <p:spPr>
          <a:xfrm>
            <a:off x="3208596"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1" name="Rectangle 10"/>
          <p:cNvSpPr/>
          <p:nvPr/>
        </p:nvSpPr>
        <p:spPr>
          <a:xfrm>
            <a:off x="6169668"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cxnSp>
        <p:nvCxnSpPr>
          <p:cNvPr id="15" name="Straight Arrow Connector 14"/>
          <p:cNvCxnSpPr>
            <a:stCxn id="7" idx="2"/>
            <a:endCxn id="11" idx="0"/>
          </p:cNvCxnSpPr>
          <p:nvPr/>
        </p:nvCxnSpPr>
        <p:spPr>
          <a:xfrm>
            <a:off x="4477408" y="2717168"/>
            <a:ext cx="2273078"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2"/>
            <a:endCxn id="10" idx="0"/>
          </p:cNvCxnSpPr>
          <p:nvPr/>
        </p:nvCxnSpPr>
        <p:spPr>
          <a:xfrm flipH="1">
            <a:off x="3789414" y="271716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2324337" y="271716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34107" y="5284355"/>
            <a:ext cx="3686601" cy="369332"/>
          </a:xfrm>
          <a:prstGeom prst="rect">
            <a:avLst/>
          </a:prstGeom>
          <a:noFill/>
        </p:spPr>
        <p:txBody>
          <a:bodyPr wrap="none" rtlCol="0">
            <a:spAutoFit/>
          </a:bodyPr>
          <a:lstStyle/>
          <a:p>
            <a:r>
              <a:rPr lang="en-US" dirty="0" smtClean="0">
                <a:solidFill>
                  <a:srgbClr val="FF0000"/>
                </a:solidFill>
              </a:rPr>
              <a:t>Responsible for actual read and write</a:t>
            </a:r>
            <a:endParaRPr lang="en-US" dirty="0">
              <a:solidFill>
                <a:srgbClr val="FF0000"/>
              </a:solidFill>
            </a:endParaRPr>
          </a:p>
        </p:txBody>
      </p:sp>
      <p:sp>
        <p:nvSpPr>
          <p:cNvPr id="32" name="Oval 31"/>
          <p:cNvSpPr/>
          <p:nvPr/>
        </p:nvSpPr>
        <p:spPr>
          <a:xfrm>
            <a:off x="960285" y="212856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stCxn id="32" idx="6"/>
            <a:endCxn id="7" idx="1"/>
          </p:cNvCxnSpPr>
          <p:nvPr/>
        </p:nvCxnSpPr>
        <p:spPr>
          <a:xfrm flipV="1">
            <a:off x="2134575" y="242286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547430" y="296500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616994" y="2238201"/>
            <a:ext cx="3244435" cy="923330"/>
          </a:xfrm>
          <a:prstGeom prst="rect">
            <a:avLst/>
          </a:prstGeom>
          <a:noFill/>
        </p:spPr>
        <p:txBody>
          <a:bodyPr wrap="none" rtlCol="0">
            <a:spAutoFit/>
          </a:bodyPr>
          <a:lstStyle/>
          <a:p>
            <a:r>
              <a:rPr lang="en-US" dirty="0" smtClean="0">
                <a:solidFill>
                  <a:srgbClr val="FF0000"/>
                </a:solidFill>
              </a:rPr>
              <a:t>Namespace metadata</a:t>
            </a:r>
          </a:p>
          <a:p>
            <a:r>
              <a:rPr lang="en-US" dirty="0" smtClean="0">
                <a:solidFill>
                  <a:srgbClr val="FF0000"/>
                </a:solidFill>
              </a:rPr>
              <a:t>Know where the data pieces are</a:t>
            </a:r>
          </a:p>
          <a:p>
            <a:r>
              <a:rPr lang="en-US" dirty="0" smtClean="0">
                <a:solidFill>
                  <a:srgbClr val="FF0000"/>
                </a:solidFill>
              </a:rPr>
              <a:t>Single point of availability failure</a:t>
            </a:r>
            <a:endParaRPr lang="en-US" dirty="0">
              <a:solidFill>
                <a:srgbClr val="FF0000"/>
              </a:solidFill>
            </a:endParaRPr>
          </a:p>
        </p:txBody>
      </p:sp>
      <p:sp>
        <p:nvSpPr>
          <p:cNvPr id="18" name="Rectangle 17"/>
          <p:cNvSpPr/>
          <p:nvPr/>
        </p:nvSpPr>
        <p:spPr>
          <a:xfrm>
            <a:off x="4686503"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cxnSp>
        <p:nvCxnSpPr>
          <p:cNvPr id="20" name="Straight Arrow Connector 19"/>
          <p:cNvCxnSpPr>
            <a:stCxn id="7" idx="2"/>
            <a:endCxn id="18" idx="0"/>
          </p:cNvCxnSpPr>
          <p:nvPr/>
        </p:nvCxnSpPr>
        <p:spPr>
          <a:xfrm>
            <a:off x="4477408" y="271716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11511" y="3237317"/>
            <a:ext cx="184666" cy="369332"/>
          </a:xfrm>
          <a:prstGeom prst="rect">
            <a:avLst/>
          </a:prstGeom>
          <a:noFill/>
        </p:spPr>
        <p:txBody>
          <a:bodyPr wrap="none" rtlCol="0">
            <a:spAutoFit/>
          </a:bodyPr>
          <a:lstStyle/>
          <a:p>
            <a:endParaRPr lang="en-US" dirty="0"/>
          </a:p>
        </p:txBody>
      </p:sp>
      <p:sp>
        <p:nvSpPr>
          <p:cNvPr id="3" name="Date Placeholder 2"/>
          <p:cNvSpPr>
            <a:spLocks noGrp="1"/>
          </p:cNvSpPr>
          <p:nvPr>
            <p:ph type="dt" sz="half" idx="10"/>
          </p:nvPr>
        </p:nvSpPr>
        <p:spPr/>
        <p:txBody>
          <a:bodyPr/>
          <a:lstStyle/>
          <a:p>
            <a:fld id="{0F7E5068-4F30-844A-A780-47FA34237003}" type="datetime1">
              <a:rPr lang="en-US" smtClean="0"/>
              <a:t>9/19/17</a:t>
            </a:fld>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13</a:t>
            </a:fld>
            <a:endParaRPr lang="en-US"/>
          </a:p>
        </p:txBody>
      </p:sp>
    </p:spTree>
    <p:extLst>
      <p:ext uri="{BB962C8B-B14F-4D97-AF65-F5344CB8AC3E}">
        <p14:creationId xmlns:p14="http://schemas.microsoft.com/office/powerpoint/2010/main" val="2586478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a:t>
            </a:r>
            <a:r>
              <a:rPr lang="en-US" b="1" dirty="0" smtClean="0"/>
              <a:t>System (</a:t>
            </a:r>
            <a:r>
              <a:rPr lang="en-US" b="1" dirty="0"/>
              <a:t>HDFS)</a:t>
            </a:r>
            <a:endParaRPr lang="en-US" dirty="0"/>
          </a:p>
        </p:txBody>
      </p:sp>
      <p:sp>
        <p:nvSpPr>
          <p:cNvPr id="7" name="Rectangle 6"/>
          <p:cNvSpPr/>
          <p:nvPr/>
        </p:nvSpPr>
        <p:spPr>
          <a:xfrm>
            <a:off x="3580319"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9" name="Rectangle 8"/>
          <p:cNvSpPr/>
          <p:nvPr/>
        </p:nvSpPr>
        <p:spPr>
          <a:xfrm>
            <a:off x="1743519"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0" name="Rectangle 9"/>
          <p:cNvSpPr/>
          <p:nvPr/>
        </p:nvSpPr>
        <p:spPr>
          <a:xfrm>
            <a:off x="3208596"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1" name="Rectangle 10"/>
          <p:cNvSpPr/>
          <p:nvPr/>
        </p:nvSpPr>
        <p:spPr>
          <a:xfrm>
            <a:off x="6169668"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cxnSp>
        <p:nvCxnSpPr>
          <p:cNvPr id="15" name="Straight Arrow Connector 14"/>
          <p:cNvCxnSpPr>
            <a:stCxn id="7" idx="2"/>
            <a:endCxn id="11" idx="0"/>
          </p:cNvCxnSpPr>
          <p:nvPr/>
        </p:nvCxnSpPr>
        <p:spPr>
          <a:xfrm>
            <a:off x="4477408" y="2717168"/>
            <a:ext cx="2273078"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2"/>
            <a:endCxn id="10" idx="0"/>
          </p:cNvCxnSpPr>
          <p:nvPr/>
        </p:nvCxnSpPr>
        <p:spPr>
          <a:xfrm flipH="1">
            <a:off x="3789414" y="271716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2324337" y="271716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960285" y="212856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stCxn id="32" idx="6"/>
            <a:endCxn id="7" idx="1"/>
          </p:cNvCxnSpPr>
          <p:nvPr/>
        </p:nvCxnSpPr>
        <p:spPr>
          <a:xfrm flipV="1">
            <a:off x="2134575" y="242286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547430" y="296500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686503"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cxnSp>
        <p:nvCxnSpPr>
          <p:cNvPr id="20" name="Straight Arrow Connector 19"/>
          <p:cNvCxnSpPr>
            <a:stCxn id="7" idx="2"/>
            <a:endCxn id="18" idx="0"/>
          </p:cNvCxnSpPr>
          <p:nvPr/>
        </p:nvCxnSpPr>
        <p:spPr>
          <a:xfrm>
            <a:off x="4477408" y="271716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11511" y="3237317"/>
            <a:ext cx="184666" cy="369332"/>
          </a:xfrm>
          <a:prstGeom prst="rect">
            <a:avLst/>
          </a:prstGeom>
          <a:noFill/>
        </p:spPr>
        <p:txBody>
          <a:bodyPr wrap="none" rtlCol="0">
            <a:spAutoFit/>
          </a:bodyPr>
          <a:lstStyle/>
          <a:p>
            <a:endParaRPr lang="en-US" dirty="0"/>
          </a:p>
        </p:txBody>
      </p:sp>
      <p:sp>
        <p:nvSpPr>
          <p:cNvPr id="35" name="Rectangle 34"/>
          <p:cNvSpPr/>
          <p:nvPr/>
        </p:nvSpPr>
        <p:spPr>
          <a:xfrm>
            <a:off x="1815712" y="409149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19" name="Rectangle 18"/>
          <p:cNvSpPr/>
          <p:nvPr/>
        </p:nvSpPr>
        <p:spPr>
          <a:xfrm>
            <a:off x="2402848" y="4091496"/>
            <a:ext cx="400209" cy="387240"/>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21" name="Rectangle 20"/>
          <p:cNvSpPr/>
          <p:nvPr/>
        </p:nvSpPr>
        <p:spPr>
          <a:xfrm>
            <a:off x="1815712" y="4571676"/>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22" name="Rectangle 21"/>
          <p:cNvSpPr/>
          <p:nvPr/>
        </p:nvSpPr>
        <p:spPr>
          <a:xfrm>
            <a:off x="3887702" y="4091496"/>
            <a:ext cx="400209" cy="387240"/>
          </a:xfrm>
          <a:prstGeom prst="rect">
            <a:avLst/>
          </a:prstGeom>
          <a:solidFill>
            <a:srgbClr val="E46C0A"/>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25" name="Rectangle 24"/>
          <p:cNvSpPr/>
          <p:nvPr/>
        </p:nvSpPr>
        <p:spPr>
          <a:xfrm>
            <a:off x="3285920" y="409149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3882217" y="4573931"/>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27" name="Rectangle 26"/>
          <p:cNvSpPr/>
          <p:nvPr/>
        </p:nvSpPr>
        <p:spPr>
          <a:xfrm>
            <a:off x="5344761" y="4571676"/>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29" name="Rectangle 28"/>
          <p:cNvSpPr/>
          <p:nvPr/>
        </p:nvSpPr>
        <p:spPr>
          <a:xfrm>
            <a:off x="5344761" y="4106986"/>
            <a:ext cx="400209" cy="387240"/>
          </a:xfrm>
          <a:prstGeom prst="rect">
            <a:avLst/>
          </a:prstGeom>
          <a:solidFill>
            <a:srgbClr val="E46C0A"/>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sp>
        <p:nvSpPr>
          <p:cNvPr id="30" name="Rectangle 29"/>
          <p:cNvSpPr/>
          <p:nvPr/>
        </p:nvSpPr>
        <p:spPr>
          <a:xfrm>
            <a:off x="4773113" y="4587166"/>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6258404" y="410698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a:off x="6258404" y="4587164"/>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37" name="Rectangle 36"/>
          <p:cNvSpPr/>
          <p:nvPr/>
        </p:nvSpPr>
        <p:spPr>
          <a:xfrm>
            <a:off x="6841988" y="4587164"/>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39" name="Rectangle 38"/>
          <p:cNvSpPr/>
          <p:nvPr/>
        </p:nvSpPr>
        <p:spPr>
          <a:xfrm>
            <a:off x="265972" y="3237317"/>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40" name="Rectangle 39"/>
          <p:cNvSpPr/>
          <p:nvPr/>
        </p:nvSpPr>
        <p:spPr>
          <a:xfrm>
            <a:off x="682740" y="3237317"/>
            <a:ext cx="400209" cy="387240"/>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41" name="Rectangle 40"/>
          <p:cNvSpPr/>
          <p:nvPr/>
        </p:nvSpPr>
        <p:spPr>
          <a:xfrm>
            <a:off x="265972" y="3640047"/>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46" name="Rectangle 45"/>
          <p:cNvSpPr/>
          <p:nvPr/>
        </p:nvSpPr>
        <p:spPr>
          <a:xfrm>
            <a:off x="681669" y="3641551"/>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cxnSp>
        <p:nvCxnSpPr>
          <p:cNvPr id="4" name="Curved Connector 3"/>
          <p:cNvCxnSpPr>
            <a:stCxn id="9" idx="2"/>
            <a:endCxn id="10" idx="2"/>
          </p:cNvCxnSpPr>
          <p:nvPr/>
        </p:nvCxnSpPr>
        <p:spPr>
          <a:xfrm rot="5400000" flipH="1" flipV="1">
            <a:off x="3048378" y="4356531"/>
            <a:ext cx="16994" cy="1465077"/>
          </a:xfrm>
          <a:prstGeom prst="curvedConnector3">
            <a:avLst>
              <a:gd name="adj1" fmla="val -13451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9" idx="2"/>
            <a:endCxn id="11" idx="2"/>
          </p:cNvCxnSpPr>
          <p:nvPr/>
        </p:nvCxnSpPr>
        <p:spPr>
          <a:xfrm rot="5400000" flipH="1" flipV="1">
            <a:off x="4528914" y="2875995"/>
            <a:ext cx="16994" cy="4426149"/>
          </a:xfrm>
          <a:prstGeom prst="curvedConnector3">
            <a:avLst>
              <a:gd name="adj1" fmla="val -3350430"/>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20246" y="6273224"/>
            <a:ext cx="3741379" cy="584776"/>
          </a:xfrm>
          <a:prstGeom prst="rect">
            <a:avLst/>
          </a:prstGeom>
          <a:noFill/>
        </p:spPr>
        <p:txBody>
          <a:bodyPr wrap="none" rtlCol="0">
            <a:spAutoFit/>
          </a:bodyPr>
          <a:lstStyle/>
          <a:p>
            <a:r>
              <a:rPr lang="en-US" dirty="0" smtClean="0"/>
              <a:t>Hadoop Tutorial: Intro</a:t>
            </a:r>
            <a:r>
              <a:rPr lang="en-US" dirty="0"/>
              <a:t> </a:t>
            </a:r>
            <a:r>
              <a:rPr lang="en-US" dirty="0" smtClean="0"/>
              <a:t>to HDFS </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=ziqx2hJY8Hg</a:t>
            </a:r>
          </a:p>
        </p:txBody>
      </p:sp>
      <p:sp>
        <p:nvSpPr>
          <p:cNvPr id="3" name="Date Placeholder 2"/>
          <p:cNvSpPr>
            <a:spLocks noGrp="1"/>
          </p:cNvSpPr>
          <p:nvPr>
            <p:ph type="dt" sz="half" idx="10"/>
          </p:nvPr>
        </p:nvSpPr>
        <p:spPr/>
        <p:txBody>
          <a:bodyPr/>
          <a:lstStyle/>
          <a:p>
            <a:fld id="{5A3442AF-4253-0644-BAD7-98F58D3ECECC}" type="datetime1">
              <a:rPr lang="en-US" smtClean="0"/>
              <a:t>9/19/17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14</a:t>
            </a:fld>
            <a:endParaRPr lang="en-US"/>
          </a:p>
        </p:txBody>
      </p:sp>
      <p:sp>
        <p:nvSpPr>
          <p:cNvPr id="6" name="TextBox 5"/>
          <p:cNvSpPr txBox="1"/>
          <p:nvPr/>
        </p:nvSpPr>
        <p:spPr>
          <a:xfrm>
            <a:off x="3785790" y="1446470"/>
            <a:ext cx="1383236" cy="646331"/>
          </a:xfrm>
          <a:prstGeom prst="rect">
            <a:avLst/>
          </a:prstGeom>
          <a:noFill/>
        </p:spPr>
        <p:txBody>
          <a:bodyPr wrap="none" rtlCol="0">
            <a:spAutoFit/>
          </a:bodyPr>
          <a:lstStyle/>
          <a:p>
            <a:r>
              <a:rPr lang="en-US" dirty="0" smtClean="0"/>
              <a:t>File1: 1,2,3,4</a:t>
            </a:r>
          </a:p>
          <a:p>
            <a:r>
              <a:rPr lang="en-US" dirty="0" smtClean="0"/>
              <a:t>File2: 5,6,7</a:t>
            </a:r>
          </a:p>
        </p:txBody>
      </p:sp>
      <p:sp>
        <p:nvSpPr>
          <p:cNvPr id="8" name="TextBox 7"/>
          <p:cNvSpPr txBox="1"/>
          <p:nvPr/>
        </p:nvSpPr>
        <p:spPr>
          <a:xfrm>
            <a:off x="5994401" y="1947331"/>
            <a:ext cx="3149600" cy="1477328"/>
          </a:xfrm>
          <a:prstGeom prst="rect">
            <a:avLst/>
          </a:prstGeom>
          <a:noFill/>
        </p:spPr>
        <p:txBody>
          <a:bodyPr wrap="square" rtlCol="0">
            <a:spAutoFit/>
          </a:bodyPr>
          <a:lstStyle/>
          <a:p>
            <a:r>
              <a:rPr lang="en-US" dirty="0" smtClean="0"/>
              <a:t>Name node keeps track of where these chunks are and Name node also has a simple webpage that lists some basic details</a:t>
            </a:r>
            <a:endParaRPr lang="en-US" dirty="0"/>
          </a:p>
        </p:txBody>
      </p:sp>
    </p:spTree>
    <p:extLst>
      <p:ext uri="{BB962C8B-B14F-4D97-AF65-F5344CB8AC3E}">
        <p14:creationId xmlns:p14="http://schemas.microsoft.com/office/powerpoint/2010/main" val="2303490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9" grpId="0" animBg="1"/>
      <p:bldP spid="21" grpId="0" animBg="1"/>
      <p:bldP spid="22" grpId="0" animBg="1"/>
      <p:bldP spid="25" grpId="0" animBg="1"/>
      <p:bldP spid="26" grpId="0" animBg="1"/>
      <p:bldP spid="27" grpId="0" animBg="1"/>
      <p:bldP spid="29" grpId="0" animBg="1"/>
      <p:bldP spid="30" grpId="0" animBg="1"/>
      <p:bldP spid="33"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Tracker</a:t>
            </a:r>
            <a:endParaRPr lang="en-US" dirty="0"/>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smtClean="0"/>
              <a:t>Hadoop</a:t>
            </a:r>
            <a:r>
              <a:rPr lang="en-US" b="1" dirty="0" smtClean="0"/>
              <a:t> </a:t>
            </a:r>
            <a:r>
              <a:rPr lang="en-US" b="1" dirty="0" err="1" smtClean="0"/>
              <a:t>MapReduce</a:t>
            </a:r>
            <a:endParaRPr lang="en-US" dirty="0"/>
          </a:p>
        </p:txBody>
      </p:sp>
      <p:sp>
        <p:nvSpPr>
          <p:cNvPr id="2" name="Date Placeholder 1"/>
          <p:cNvSpPr>
            <a:spLocks noGrp="1"/>
          </p:cNvSpPr>
          <p:nvPr>
            <p:ph type="dt" sz="half" idx="10"/>
          </p:nvPr>
        </p:nvSpPr>
        <p:spPr/>
        <p:txBody>
          <a:bodyPr/>
          <a:lstStyle/>
          <a:p>
            <a:fld id="{09488867-C932-F649-9241-08038E5DAE9D}" type="datetime1">
              <a:rPr lang="en-US" smtClean="0"/>
              <a:t>9/19/17</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15</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smtClean="0"/>
              <a:t>In large configurations, there might be multiple racks with multiple nodes. </a:t>
            </a:r>
          </a:p>
          <a:p>
            <a:r>
              <a:rPr lang="en-US" dirty="0" smtClean="0"/>
              <a:t>Name node is rack-aware (what if an entire rack goes down? We need to be resilient to this case)</a:t>
            </a:r>
            <a:endParaRPr lang="en-US" dirty="0"/>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Node2</a:t>
            </a:r>
            <a:endParaRPr lang="en-US" dirty="0"/>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79614" y="390590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smtClean="0"/>
              <a:t>What happens if rack 1 goes offline?</a:t>
            </a:r>
            <a:endParaRPr lang="en-US" dirty="0"/>
          </a:p>
        </p:txBody>
      </p:sp>
    </p:spTree>
    <p:extLst>
      <p:ext uri="{BB962C8B-B14F-4D97-AF65-F5344CB8AC3E}">
        <p14:creationId xmlns:p14="http://schemas.microsoft.com/office/powerpoint/2010/main" val="1736334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7" grpId="0" animBg="1"/>
      <p:bldP spid="226" grpId="0" animBg="1"/>
      <p:bldP spid="230" grpId="0" animBg="1"/>
      <p:bldP spid="231"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Tracker</a:t>
            </a:r>
            <a:endParaRPr lang="en-US" dirty="0"/>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smtClean="0"/>
              <a:t>Hadoop</a:t>
            </a:r>
            <a:r>
              <a:rPr lang="en-US" b="1" dirty="0" smtClean="0"/>
              <a:t> </a:t>
            </a:r>
            <a:r>
              <a:rPr lang="en-US" b="1" dirty="0" err="1" smtClean="0"/>
              <a:t>MapReduce</a:t>
            </a:r>
            <a:endParaRPr lang="en-US" dirty="0"/>
          </a:p>
        </p:txBody>
      </p:sp>
      <p:sp>
        <p:nvSpPr>
          <p:cNvPr id="2" name="Date Placeholder 1"/>
          <p:cNvSpPr>
            <a:spLocks noGrp="1"/>
          </p:cNvSpPr>
          <p:nvPr>
            <p:ph type="dt" sz="half" idx="10"/>
          </p:nvPr>
        </p:nvSpPr>
        <p:spPr/>
        <p:txBody>
          <a:bodyPr/>
          <a:lstStyle/>
          <a:p>
            <a:fld id="{09488867-C932-F649-9241-08038E5DAE9D}" type="datetime1">
              <a:rPr lang="en-US" smtClean="0"/>
              <a:t>9/19/17</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16</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smtClean="0"/>
              <a:t>In large configurations, there might be multiple racks with multiple nodes. </a:t>
            </a:r>
          </a:p>
          <a:p>
            <a:r>
              <a:rPr lang="en-US" dirty="0" smtClean="0"/>
              <a:t>Name node is rack-aware (what if an entire rack goes down? We need to be resilient to this case)</a:t>
            </a:r>
            <a:endParaRPr lang="en-US" dirty="0"/>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Node2</a:t>
            </a:r>
            <a:endParaRPr lang="en-US" dirty="0"/>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28816" y="5023002"/>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smtClean="0"/>
              <a:t>What happens if rack 1 goes offline?</a:t>
            </a:r>
            <a:endParaRPr lang="en-US" dirty="0"/>
          </a:p>
        </p:txBody>
      </p:sp>
    </p:spTree>
    <p:extLst>
      <p:ext uri="{BB962C8B-B14F-4D97-AF65-F5344CB8AC3E}">
        <p14:creationId xmlns:p14="http://schemas.microsoft.com/office/powerpoint/2010/main" val="30520502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smtClean="0"/>
              <a:t>Read Operation in HDFS</a:t>
            </a:r>
            <a:endParaRPr lang="en-US" sz="4000" dirty="0"/>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17</a:t>
            </a:fld>
            <a:endParaRPr lang="en-US" dirty="0">
              <a:solidFill>
                <a:srgbClr val="0055A0">
                  <a:tint val="75000"/>
                </a:srgbClr>
              </a:solidFill>
            </a:endParaRPr>
          </a:p>
        </p:txBody>
      </p:sp>
      <p:pic>
        <p:nvPicPr>
          <p:cNvPr id="14" name="Content Placeholder 13"/>
          <p:cNvPicPr>
            <a:picLocks noGrp="1" noChangeAspect="1"/>
          </p:cNvPicPr>
          <p:nvPr>
            <p:ph idx="1"/>
          </p:nvPr>
        </p:nvPicPr>
        <p:blipFill>
          <a:blip r:embed="rId3"/>
          <a:stretch>
            <a:fillRect/>
          </a:stretch>
        </p:blipFill>
        <p:spPr>
          <a:xfrm>
            <a:off x="271337" y="1232938"/>
            <a:ext cx="5996975" cy="4867398"/>
          </a:xfrm>
          <a:prstGeom prst="rect">
            <a:avLst/>
          </a:prstGeom>
        </p:spPr>
      </p:pic>
      <p:sp>
        <p:nvSpPr>
          <p:cNvPr id="4" name="TextBox 3"/>
          <p:cNvSpPr txBox="1"/>
          <p:nvPr/>
        </p:nvSpPr>
        <p:spPr>
          <a:xfrm>
            <a:off x="294921" y="6140555"/>
            <a:ext cx="8849080" cy="646331"/>
          </a:xfrm>
          <a:prstGeom prst="rect">
            <a:avLst/>
          </a:prstGeom>
          <a:noFill/>
        </p:spPr>
        <p:txBody>
          <a:bodyPr wrap="square" rtlCol="0">
            <a:spAutoFit/>
          </a:bodyPr>
          <a:lstStyle/>
          <a:p>
            <a:r>
              <a:rPr lang="en-US" dirty="0" smtClean="0"/>
              <a:t>Why does the client go to the name node only to get the list and communicate with the data nodes directly? We don’t want name node to be a single point of failure </a:t>
            </a:r>
            <a:endParaRPr lang="en-US" dirty="0"/>
          </a:p>
        </p:txBody>
      </p:sp>
      <p:sp>
        <p:nvSpPr>
          <p:cNvPr id="3" name="TextBox 2"/>
          <p:cNvSpPr txBox="1"/>
          <p:nvPr/>
        </p:nvSpPr>
        <p:spPr>
          <a:xfrm>
            <a:off x="6268313" y="2718780"/>
            <a:ext cx="2875688" cy="2062103"/>
          </a:xfrm>
          <a:prstGeom prst="rect">
            <a:avLst/>
          </a:prstGeom>
          <a:noFill/>
        </p:spPr>
        <p:txBody>
          <a:bodyPr wrap="square" rtlCol="0">
            <a:spAutoFit/>
          </a:bodyPr>
          <a:lstStyle/>
          <a:p>
            <a:r>
              <a:rPr lang="en-US" sz="1600" dirty="0" smtClean="0"/>
              <a:t>Say that the client is looking for a block that is replicated on three </a:t>
            </a:r>
            <a:r>
              <a:rPr lang="en-US" sz="1600" dirty="0" err="1" smtClean="0"/>
              <a:t>datanodes</a:t>
            </a:r>
            <a:r>
              <a:rPr lang="en-US" sz="1600" dirty="0" smtClean="0"/>
              <a:t>. </a:t>
            </a:r>
            <a:r>
              <a:rPr lang="en-US" sz="1600" dirty="0" err="1" smtClean="0"/>
              <a:t>Namenode</a:t>
            </a:r>
            <a:r>
              <a:rPr lang="en-US" sz="1600" dirty="0" smtClean="0"/>
              <a:t> gives a sorted listed  of </a:t>
            </a:r>
            <a:r>
              <a:rPr lang="en-US" sz="1600" dirty="0" err="1" smtClean="0"/>
              <a:t>datanodes</a:t>
            </a:r>
            <a:r>
              <a:rPr lang="en-US" sz="1600" dirty="0" smtClean="0"/>
              <a:t> to contact. Client will contact the second </a:t>
            </a:r>
            <a:r>
              <a:rPr lang="en-US" sz="1600" dirty="0" err="1" smtClean="0"/>
              <a:t>datanode</a:t>
            </a:r>
            <a:r>
              <a:rPr lang="en-US" sz="1600" dirty="0" smtClean="0"/>
              <a:t> only if it does not receive a response from the first</a:t>
            </a:r>
            <a:endParaRPr lang="en-US" sz="1600" dirty="0"/>
          </a:p>
        </p:txBody>
      </p:sp>
    </p:spTree>
    <p:extLst>
      <p:ext uri="{BB962C8B-B14F-4D97-AF65-F5344CB8AC3E}">
        <p14:creationId xmlns:p14="http://schemas.microsoft.com/office/powerpoint/2010/main" val="1162467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smtClean="0"/>
              <a:t>Write Operation in HDFS</a:t>
            </a:r>
            <a:endParaRPr lang="en-US" sz="4000" dirty="0"/>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18</a:t>
            </a:fld>
            <a:endParaRPr lang="en-US" dirty="0">
              <a:solidFill>
                <a:srgbClr val="0055A0">
                  <a:tint val="75000"/>
                </a:srgbClr>
              </a:solidFill>
            </a:endParaRPr>
          </a:p>
        </p:txBody>
      </p:sp>
      <p:pic>
        <p:nvPicPr>
          <p:cNvPr id="5" name="Content Placeholder 4"/>
          <p:cNvPicPr>
            <a:picLocks noGrp="1" noChangeAspect="1"/>
          </p:cNvPicPr>
          <p:nvPr>
            <p:ph idx="1"/>
          </p:nvPr>
        </p:nvPicPr>
        <p:blipFill>
          <a:blip r:embed="rId3"/>
          <a:stretch>
            <a:fillRect/>
          </a:stretch>
        </p:blipFill>
        <p:spPr>
          <a:xfrm>
            <a:off x="1754785" y="1231779"/>
            <a:ext cx="5631684" cy="4667250"/>
          </a:xfrm>
          <a:prstGeom prst="rect">
            <a:avLst/>
          </a:prstGeom>
        </p:spPr>
      </p:pic>
      <p:sp>
        <p:nvSpPr>
          <p:cNvPr id="3" name="TextBox 2"/>
          <p:cNvSpPr txBox="1"/>
          <p:nvPr/>
        </p:nvSpPr>
        <p:spPr>
          <a:xfrm>
            <a:off x="634972" y="6048077"/>
            <a:ext cx="7749911" cy="646331"/>
          </a:xfrm>
          <a:prstGeom prst="rect">
            <a:avLst/>
          </a:prstGeom>
          <a:noFill/>
        </p:spPr>
        <p:txBody>
          <a:bodyPr wrap="square" rtlCol="0">
            <a:spAutoFit/>
          </a:bodyPr>
          <a:lstStyle/>
          <a:p>
            <a:r>
              <a:rPr lang="en-US" dirty="0" smtClean="0"/>
              <a:t>Say your replication is 3, two of those are generally saved on two different </a:t>
            </a:r>
            <a:r>
              <a:rPr lang="en-US" dirty="0" err="1" smtClean="0"/>
              <a:t>datanodes</a:t>
            </a:r>
            <a:r>
              <a:rPr lang="en-US" dirty="0" smtClean="0"/>
              <a:t> on the same rack? Why?</a:t>
            </a:r>
            <a:endParaRPr lang="en-US" dirty="0"/>
          </a:p>
        </p:txBody>
      </p:sp>
    </p:spTree>
    <p:extLst>
      <p:ext uri="{BB962C8B-B14F-4D97-AF65-F5344CB8AC3E}">
        <p14:creationId xmlns:p14="http://schemas.microsoft.com/office/powerpoint/2010/main" val="41154899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Job Scheduling – Resource Allocation I</a:t>
            </a:r>
            <a:endParaRPr lang="en-US" dirty="0"/>
          </a:p>
        </p:txBody>
      </p:sp>
      <p:sp>
        <p:nvSpPr>
          <p:cNvPr id="3" name="Content Placeholder 2"/>
          <p:cNvSpPr>
            <a:spLocks noGrp="1"/>
          </p:cNvSpPr>
          <p:nvPr>
            <p:ph idx="1"/>
          </p:nvPr>
        </p:nvSpPr>
        <p:spPr/>
        <p:txBody>
          <a:bodyPr>
            <a:normAutofit fontScale="85000" lnSpcReduction="10000"/>
          </a:bodyPr>
          <a:lstStyle/>
          <a:p>
            <a:r>
              <a:rPr lang="en-US" dirty="0"/>
              <a:t>A</a:t>
            </a:r>
            <a:r>
              <a:rPr lang="en-US" dirty="0" smtClean="0"/>
              <a:t> </a:t>
            </a:r>
            <a:r>
              <a:rPr lang="en-US" dirty="0"/>
              <a:t>single master </a:t>
            </a:r>
            <a:r>
              <a:rPr lang="en-US" b="1" dirty="0" err="1" smtClean="0"/>
              <a:t>JobTracker</a:t>
            </a:r>
            <a:r>
              <a:rPr lang="en-US" dirty="0" smtClean="0"/>
              <a:t>: is </a:t>
            </a:r>
            <a:r>
              <a:rPr lang="en-US" dirty="0"/>
              <a:t>responsible for resource management, tracking resource consumption/availability and scheduling the jobs component tasks on the slaves, monitoring them and re-executing the failed tasks. </a:t>
            </a:r>
          </a:p>
          <a:p>
            <a:r>
              <a:rPr lang="en-US" b="1" dirty="0" err="1" smtClean="0"/>
              <a:t>TaskTrackers</a:t>
            </a:r>
            <a:r>
              <a:rPr lang="en-US" dirty="0" smtClean="0"/>
              <a:t> </a:t>
            </a:r>
            <a:r>
              <a:rPr lang="en-US" dirty="0"/>
              <a:t>execute the tasks as directed by the master and provide task-status information to the master periodically.</a:t>
            </a:r>
          </a:p>
          <a:p>
            <a:r>
              <a:rPr lang="en-US" dirty="0"/>
              <a:t>The </a:t>
            </a:r>
            <a:r>
              <a:rPr lang="en-US" dirty="0" err="1"/>
              <a:t>JobTracker</a:t>
            </a:r>
            <a:r>
              <a:rPr lang="en-US" dirty="0"/>
              <a:t> is a single point of failure for the </a:t>
            </a:r>
            <a:r>
              <a:rPr lang="en-US" dirty="0" err="1"/>
              <a:t>Hadoop</a:t>
            </a:r>
            <a:r>
              <a:rPr lang="en-US" dirty="0"/>
              <a:t> </a:t>
            </a:r>
            <a:r>
              <a:rPr lang="en-US" dirty="0" err="1"/>
              <a:t>MapReduce</a:t>
            </a:r>
            <a:r>
              <a:rPr lang="en-US" dirty="0"/>
              <a:t> service which means if </a:t>
            </a:r>
            <a:r>
              <a:rPr lang="en-US" dirty="0" err="1"/>
              <a:t>JobTracker</a:t>
            </a:r>
            <a:r>
              <a:rPr lang="en-US" dirty="0"/>
              <a:t> goes down, all running jobs are halted.</a:t>
            </a:r>
          </a:p>
        </p:txBody>
      </p:sp>
    </p:spTree>
    <p:extLst>
      <p:ext uri="{BB962C8B-B14F-4D97-AF65-F5344CB8AC3E}">
        <p14:creationId xmlns:p14="http://schemas.microsoft.com/office/powerpoint/2010/main" val="17012039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86700" cy="1325563"/>
          </a:xfrm>
        </p:spPr>
        <p:txBody>
          <a:bodyPr>
            <a:normAutofit/>
          </a:bodyPr>
          <a:lstStyle/>
          <a:p>
            <a:r>
              <a:rPr lang="en-US" sz="4000" dirty="0" smtClean="0">
                <a:latin typeface="+mn-lt"/>
              </a:rPr>
              <a:t>Announcements</a:t>
            </a:r>
            <a:endParaRPr lang="en-US" sz="4000" dirty="0">
              <a:latin typeface="+mn-lt"/>
            </a:endParaRPr>
          </a:p>
        </p:txBody>
      </p:sp>
      <p:sp>
        <p:nvSpPr>
          <p:cNvPr id="3" name="Content Placeholder 2"/>
          <p:cNvSpPr>
            <a:spLocks noGrp="1"/>
          </p:cNvSpPr>
          <p:nvPr>
            <p:ph idx="1"/>
          </p:nvPr>
        </p:nvSpPr>
        <p:spPr>
          <a:xfrm>
            <a:off x="304800" y="1295400"/>
            <a:ext cx="8686800" cy="2832100"/>
          </a:xfrm>
        </p:spPr>
        <p:txBody>
          <a:bodyPr>
            <a:normAutofit fontScale="77500" lnSpcReduction="20000"/>
          </a:bodyPr>
          <a:lstStyle/>
          <a:p>
            <a:r>
              <a:rPr lang="en-US" dirty="0" err="1" smtClean="0"/>
              <a:t>Homeworks&amp;Labs</a:t>
            </a:r>
            <a:r>
              <a:rPr lang="en-US" dirty="0" smtClean="0"/>
              <a:t>: Your programs are auto-graded, please follow instructions. If you don’t follow the instructions:</a:t>
            </a:r>
          </a:p>
          <a:p>
            <a:pPr lvl="1"/>
            <a:r>
              <a:rPr lang="en-US" dirty="0" smtClean="0"/>
              <a:t>Minimum of 1) 10 points and 2) Half of the points for the relevant part will be deducted</a:t>
            </a:r>
          </a:p>
          <a:p>
            <a:r>
              <a:rPr lang="en-US" dirty="0" smtClean="0"/>
              <a:t>Need solutions for </a:t>
            </a:r>
            <a:r>
              <a:rPr lang="en-US" dirty="0" err="1" smtClean="0"/>
              <a:t>homeworks</a:t>
            </a:r>
            <a:r>
              <a:rPr lang="en-US" dirty="0"/>
              <a:t> </a:t>
            </a:r>
            <a:r>
              <a:rPr lang="en-US" dirty="0" smtClean="0"/>
              <a:t>or labs? Come to office hours</a:t>
            </a:r>
          </a:p>
          <a:p>
            <a:r>
              <a:rPr lang="en-US" dirty="0" smtClean="0"/>
              <a:t>You should keep track of your late days. If you want to know, contact </a:t>
            </a:r>
            <a:r>
              <a:rPr lang="en-US" dirty="0" err="1" smtClean="0"/>
              <a:t>Deahan</a:t>
            </a:r>
            <a:r>
              <a:rPr lang="en-US" dirty="0" smtClean="0"/>
              <a:t> and </a:t>
            </a:r>
            <a:r>
              <a:rPr lang="en-US" dirty="0" err="1" smtClean="0"/>
              <a:t>Yize</a:t>
            </a:r>
            <a:endParaRPr lang="en-US" dirty="0" smtClean="0"/>
          </a:p>
        </p:txBody>
      </p:sp>
      <p:sp>
        <p:nvSpPr>
          <p:cNvPr id="4" name="Slide Number Placeholder 3"/>
          <p:cNvSpPr>
            <a:spLocks noGrp="1"/>
          </p:cNvSpPr>
          <p:nvPr>
            <p:ph type="sldNum" sz="quarter" idx="12"/>
          </p:nvPr>
        </p:nvSpPr>
        <p:spPr/>
        <p:txBody>
          <a:bodyPr/>
          <a:lstStyle/>
          <a:p>
            <a:fld id="{489AA9CD-E03E-470E-A1F1-67531AF0EE6B}" type="slidenum">
              <a:rPr lang="en-US" smtClean="0"/>
              <a:pPr/>
              <a:t>2</a:t>
            </a:fld>
            <a:endParaRPr lang="en-US"/>
          </a:p>
        </p:txBody>
      </p:sp>
      <p:sp>
        <p:nvSpPr>
          <p:cNvPr id="5" name="Date Placeholder 4"/>
          <p:cNvSpPr>
            <a:spLocks noGrp="1"/>
          </p:cNvSpPr>
          <p:nvPr>
            <p:ph type="dt" sz="half" idx="10"/>
          </p:nvPr>
        </p:nvSpPr>
        <p:spPr/>
        <p:txBody>
          <a:bodyPr/>
          <a:lstStyle/>
          <a:p>
            <a:fld id="{70FD4082-1B1F-814F-9320-0B241989EF50}" type="datetime1">
              <a:rPr lang="en-US" smtClean="0"/>
              <a:t>9/19/17</a:t>
            </a:fld>
            <a:endParaRPr lang="en-US"/>
          </a:p>
        </p:txBody>
      </p:sp>
    </p:spTree>
    <p:extLst>
      <p:ext uri="{BB962C8B-B14F-4D97-AF65-F5344CB8AC3E}">
        <p14:creationId xmlns:p14="http://schemas.microsoft.com/office/powerpoint/2010/main" val="1945046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smtClean="0"/>
              <a:t>Hadoop</a:t>
            </a:r>
            <a:r>
              <a:rPr lang="en-US" b="1" dirty="0" smtClean="0"/>
              <a:t> </a:t>
            </a:r>
            <a:r>
              <a:rPr lang="en-US" b="1" dirty="0" err="1"/>
              <a:t>MapReduce</a:t>
            </a:r>
            <a:r>
              <a:rPr lang="en-US" b="1" dirty="0"/>
              <a:t> </a:t>
            </a:r>
            <a:r>
              <a:rPr lang="en-US" b="1" dirty="0" smtClean="0"/>
              <a:t>v1 vs. v2 Architecture</a:t>
            </a:r>
            <a:endParaRPr lang="en-US" dirty="0"/>
          </a:p>
        </p:txBody>
      </p:sp>
      <p:sp>
        <p:nvSpPr>
          <p:cNvPr id="2" name="Date Placeholder 1"/>
          <p:cNvSpPr>
            <a:spLocks noGrp="1"/>
          </p:cNvSpPr>
          <p:nvPr>
            <p:ph type="dt" sz="half" idx="10"/>
          </p:nvPr>
        </p:nvSpPr>
        <p:spPr/>
        <p:txBody>
          <a:bodyPr/>
          <a:lstStyle/>
          <a:p>
            <a:fld id="{09488867-C932-F649-9241-08038E5DAE9D}" type="datetime1">
              <a:rPr lang="en-US" smtClean="0"/>
              <a:t>9/19/17</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20</a:t>
            </a:fld>
            <a:endParaRPr lang="en-US"/>
          </a:p>
        </p:txBody>
      </p:sp>
      <p:pic>
        <p:nvPicPr>
          <p:cNvPr id="227" name="Shape 97"/>
          <p:cNvPicPr preferRelativeResize="0"/>
          <p:nvPr/>
        </p:nvPicPr>
        <p:blipFill>
          <a:blip r:embed="rId3">
            <a:alphaModFix/>
          </a:blip>
          <a:stretch>
            <a:fillRect/>
          </a:stretch>
        </p:blipFill>
        <p:spPr>
          <a:xfrm>
            <a:off x="485775" y="2310390"/>
            <a:ext cx="8172450" cy="3419475"/>
          </a:xfrm>
          <a:prstGeom prst="rect">
            <a:avLst/>
          </a:prstGeom>
          <a:noFill/>
          <a:ln>
            <a:noFill/>
          </a:ln>
        </p:spPr>
      </p:pic>
    </p:spTree>
    <p:extLst>
      <p:ext uri="{BB962C8B-B14F-4D97-AF65-F5344CB8AC3E}">
        <p14:creationId xmlns:p14="http://schemas.microsoft.com/office/powerpoint/2010/main" val="18968471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Hadoop</a:t>
            </a:r>
            <a:r>
              <a:rPr lang="en-US" b="1" dirty="0"/>
              <a:t> </a:t>
            </a:r>
            <a:r>
              <a:rPr lang="en-US" b="1" dirty="0" err="1"/>
              <a:t>MapReduce</a:t>
            </a:r>
            <a:r>
              <a:rPr lang="en-US" b="1" dirty="0"/>
              <a:t> </a:t>
            </a:r>
            <a:r>
              <a:rPr lang="en-US" b="1" dirty="0" smtClean="0"/>
              <a:t>v2 Yarn Architecture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21</a:t>
            </a:fld>
            <a:endParaRPr lang="en-US"/>
          </a:p>
        </p:txBody>
      </p:sp>
      <p:pic>
        <p:nvPicPr>
          <p:cNvPr id="5" name="Picture 4"/>
          <p:cNvPicPr>
            <a:picLocks noChangeAspect="1"/>
          </p:cNvPicPr>
          <p:nvPr/>
        </p:nvPicPr>
        <p:blipFill>
          <a:blip r:embed="rId3"/>
          <a:stretch>
            <a:fillRect/>
          </a:stretch>
        </p:blipFill>
        <p:spPr>
          <a:xfrm>
            <a:off x="914400" y="1447800"/>
            <a:ext cx="7276621" cy="4503420"/>
          </a:xfrm>
          <a:prstGeom prst="rect">
            <a:avLst/>
          </a:prstGeom>
        </p:spPr>
      </p:pic>
      <p:sp>
        <p:nvSpPr>
          <p:cNvPr id="6" name="Rectangle 5"/>
          <p:cNvSpPr/>
          <p:nvPr/>
        </p:nvSpPr>
        <p:spPr>
          <a:xfrm>
            <a:off x="1219200" y="6019800"/>
            <a:ext cx="7467600" cy="923330"/>
          </a:xfrm>
          <a:prstGeom prst="rect">
            <a:avLst/>
          </a:prstGeom>
        </p:spPr>
        <p:txBody>
          <a:bodyPr wrap="square">
            <a:spAutoFit/>
          </a:bodyPr>
          <a:lstStyle/>
          <a:p>
            <a:r>
              <a:rPr lang="en-US" dirty="0">
                <a:hlinkClick r:id="rId4"/>
              </a:rPr>
              <a:t>http://hortonworks.com/blog/apache-hadoop-yarn-concepts-and-applications</a:t>
            </a:r>
            <a:r>
              <a:rPr lang="en-US" dirty="0" smtClean="0">
                <a:hlinkClick r:id="rId4"/>
              </a:rPr>
              <a:t>/</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EAC7FD47-B54C-4444-8C83-30258A5C8028}" type="datetime1">
              <a:rPr lang="en-US" smtClean="0"/>
              <a:t>9/19/17</a:t>
            </a:fld>
            <a:endParaRPr lang="en-US"/>
          </a:p>
        </p:txBody>
      </p:sp>
      <p:cxnSp>
        <p:nvCxnSpPr>
          <p:cNvPr id="8" name="Straight Arrow Connector 7"/>
          <p:cNvCxnSpPr/>
          <p:nvPr/>
        </p:nvCxnSpPr>
        <p:spPr>
          <a:xfrm>
            <a:off x="2590800" y="2028733"/>
            <a:ext cx="1131185" cy="89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19200" y="1602304"/>
            <a:ext cx="1907794" cy="369332"/>
          </a:xfrm>
          <a:prstGeom prst="rect">
            <a:avLst/>
          </a:prstGeom>
          <a:noFill/>
        </p:spPr>
        <p:txBody>
          <a:bodyPr wrap="none" rtlCol="0">
            <a:spAutoFit/>
          </a:bodyPr>
          <a:lstStyle/>
          <a:p>
            <a:r>
              <a:rPr lang="en-US" dirty="0" smtClean="0"/>
              <a:t>Purely a scheduler</a:t>
            </a:r>
            <a:endParaRPr lang="en-US" dirty="0"/>
          </a:p>
        </p:txBody>
      </p:sp>
      <p:cxnSp>
        <p:nvCxnSpPr>
          <p:cNvPr id="10" name="Straight Arrow Connector 9"/>
          <p:cNvCxnSpPr/>
          <p:nvPr/>
        </p:nvCxnSpPr>
        <p:spPr>
          <a:xfrm flipV="1">
            <a:off x="1907794" y="4034705"/>
            <a:ext cx="3735094" cy="2739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0" y="3939284"/>
            <a:ext cx="2275526" cy="1200329"/>
          </a:xfrm>
          <a:prstGeom prst="rect">
            <a:avLst/>
          </a:prstGeom>
          <a:noFill/>
        </p:spPr>
        <p:txBody>
          <a:bodyPr wrap="square" rtlCol="0">
            <a:spAutoFit/>
          </a:bodyPr>
          <a:lstStyle/>
          <a:p>
            <a:r>
              <a:rPr lang="en-US" dirty="0" smtClean="0"/>
              <a:t>All the complexity is shifted to the Application Master, that’s app specific</a:t>
            </a:r>
            <a:endParaRPr lang="en-US" dirty="0"/>
          </a:p>
        </p:txBody>
      </p:sp>
    </p:spTree>
    <p:extLst>
      <p:ext uri="{BB962C8B-B14F-4D97-AF65-F5344CB8AC3E}">
        <p14:creationId xmlns:p14="http://schemas.microsoft.com/office/powerpoint/2010/main" val="3948038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 line refresher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Courier New" panose="02070309020205020404" pitchFamily="49" charset="0"/>
                <a:cs typeface="Courier New" panose="02070309020205020404" pitchFamily="49" charset="0"/>
              </a:rPr>
              <a:t>ls  : list contents of a directory</a:t>
            </a:r>
          </a:p>
          <a:p>
            <a:r>
              <a:rPr lang="en-US" dirty="0" err="1" smtClean="0">
                <a:latin typeface="Courier New" panose="02070309020205020404" pitchFamily="49" charset="0"/>
                <a:cs typeface="Courier New" panose="02070309020205020404" pitchFamily="49" charset="0"/>
              </a:rPr>
              <a:t>pwd</a:t>
            </a:r>
            <a:r>
              <a:rPr lang="en-US" dirty="0" smtClean="0">
                <a:latin typeface="Courier New" panose="02070309020205020404" pitchFamily="49" charset="0"/>
                <a:cs typeface="Courier New" panose="02070309020205020404" pitchFamily="49" charset="0"/>
              </a:rPr>
              <a:t> : print working directory</a:t>
            </a:r>
          </a:p>
          <a:p>
            <a:r>
              <a:rPr lang="en-US" dirty="0" smtClean="0">
                <a:latin typeface="Courier New" panose="02070309020205020404" pitchFamily="49" charset="0"/>
                <a:cs typeface="Courier New" panose="02070309020205020404" pitchFamily="49" charset="0"/>
              </a:rPr>
              <a:t>Paths</a:t>
            </a:r>
          </a:p>
          <a:p>
            <a:pPr marL="342900" lvl="1" indent="0">
              <a:buNone/>
            </a:pPr>
            <a:r>
              <a:rPr lang="en-US" dirty="0" smtClean="0">
                <a:latin typeface="Courier New" panose="02070309020205020404" pitchFamily="49" charset="0"/>
                <a:cs typeface="Courier New" panose="02070309020205020404" pitchFamily="49" charset="0"/>
              </a:rPr>
              <a:t>/home/&lt;</a:t>
            </a:r>
            <a:r>
              <a:rPr lang="en-US" dirty="0" err="1" smtClean="0">
                <a:latin typeface="Courier New" panose="02070309020205020404" pitchFamily="49" charset="0"/>
                <a:cs typeface="Courier New" panose="02070309020205020404" pitchFamily="49" charset="0"/>
              </a:rPr>
              <a:t>youruniqname</a:t>
            </a:r>
            <a:r>
              <a:rPr lang="en-US" dirty="0" smtClean="0">
                <a:latin typeface="Courier New" panose="02070309020205020404" pitchFamily="49" charset="0"/>
                <a:cs typeface="Courier New" panose="02070309020205020404" pitchFamily="49" charset="0"/>
              </a:rPr>
              <a:t>&gt;</a:t>
            </a:r>
          </a:p>
          <a:p>
            <a:r>
              <a:rPr lang="en-US" dirty="0" smtClean="0">
                <a:latin typeface="Courier New" panose="02070309020205020404" pitchFamily="49" charset="0"/>
                <a:cs typeface="Courier New" panose="02070309020205020404" pitchFamily="49" charset="0"/>
              </a:rPr>
              <a:t>Special directory names:</a:t>
            </a:r>
          </a:p>
          <a:p>
            <a:pPr marL="342900" lvl="1" indent="0">
              <a:buNone/>
            </a:pPr>
            <a:r>
              <a:rPr lang="en-US" dirty="0" smtClean="0">
                <a:latin typeface="Courier New" panose="02070309020205020404" pitchFamily="49" charset="0"/>
                <a:cs typeface="Courier New" panose="02070309020205020404" pitchFamily="49" charset="0"/>
              </a:rPr>
              <a:t>.    Current directory</a:t>
            </a:r>
          </a:p>
          <a:p>
            <a:pPr marL="342900" lvl="1" indent="0">
              <a:buNone/>
            </a:pPr>
            <a:r>
              <a:rPr lang="en-US" dirty="0" smtClean="0">
                <a:latin typeface="Courier New" panose="02070309020205020404" pitchFamily="49" charset="0"/>
                <a:cs typeface="Courier New" panose="02070309020205020404" pitchFamily="49" charset="0"/>
              </a:rPr>
              <a:t>..   Parent directory</a:t>
            </a:r>
          </a:p>
          <a:p>
            <a:r>
              <a:rPr lang="en-US" dirty="0" smtClean="0">
                <a:latin typeface="Courier New" panose="02070309020205020404" pitchFamily="49" charset="0"/>
                <a:cs typeface="Courier New" panose="02070309020205020404" pitchFamily="49" charset="0"/>
              </a:rPr>
              <a:t>cd &lt;directory&gt;  : change directory</a:t>
            </a:r>
          </a:p>
          <a:p>
            <a:r>
              <a:rPr lang="en-US" dirty="0" smtClean="0">
                <a:latin typeface="Courier New" panose="02070309020205020404" pitchFamily="49" charset="0"/>
                <a:cs typeface="Courier New" panose="02070309020205020404" pitchFamily="49" charset="0"/>
              </a:rPr>
              <a:t>cat &lt;filename&gt; : dump contents of a file</a:t>
            </a:r>
          </a:p>
          <a:p>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&lt;filename&gt; : remove a file</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22</a:t>
            </a:fld>
            <a:endParaRPr lang="en-US"/>
          </a:p>
        </p:txBody>
      </p:sp>
    </p:spTree>
    <p:extLst>
      <p:ext uri="{BB962C8B-B14F-4D97-AF65-F5344CB8AC3E}">
        <p14:creationId xmlns:p14="http://schemas.microsoft.com/office/powerpoint/2010/main" val="42528880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file system follows the Unix command line conventions</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hadoop</a:t>
            </a:r>
            <a:r>
              <a:rPr lang="en-US" dirty="0" smtClean="0">
                <a:latin typeface="Courier New" panose="02070309020205020404" pitchFamily="49" charset="0"/>
                <a:cs typeface="Courier New" panose="02070309020205020404" pitchFamily="49" charset="0"/>
              </a:rPr>
              <a:t> fs –</a:t>
            </a:r>
            <a:r>
              <a:rPr lang="en-US" b="1" dirty="0" smtClean="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ls &lt;directory&gt;</a:t>
            </a:r>
            <a:endParaRPr lang="en-US" b="1"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hadoop</a:t>
            </a:r>
            <a:r>
              <a:rPr lang="en-US" dirty="0" smtClean="0">
                <a:latin typeface="Courier New" panose="02070309020205020404" pitchFamily="49" charset="0"/>
                <a:cs typeface="Courier New" panose="02070309020205020404" pitchFamily="49" charset="0"/>
              </a:rPr>
              <a:t> fs -</a:t>
            </a:r>
            <a:r>
              <a:rPr lang="en-US" b="1" dirty="0" smtClean="0">
                <a:latin typeface="Courier New" panose="02070309020205020404" pitchFamily="49" charset="0"/>
                <a:cs typeface="Courier New" panose="02070309020205020404" pitchFamily="49" charset="0"/>
              </a:rPr>
              <a:t>cat </a:t>
            </a:r>
            <a:r>
              <a:rPr lang="en-US" b="1" dirty="0">
                <a:latin typeface="Courier New" panose="02070309020205020404" pitchFamily="49" charset="0"/>
                <a:cs typeface="Courier New" panose="02070309020205020404" pitchFamily="49" charset="0"/>
              </a:rPr>
              <a:t>&lt;filename&gt;</a:t>
            </a:r>
          </a:p>
          <a:p>
            <a:r>
              <a:rPr lang="en-US" dirty="0" err="1">
                <a:latin typeface="Courier New" panose="02070309020205020404" pitchFamily="49" charset="0"/>
                <a:cs typeface="Courier New" panose="02070309020205020404" pitchFamily="49" charset="0"/>
              </a:rPr>
              <a:t>h</a:t>
            </a:r>
            <a:r>
              <a:rPr lang="en-US" dirty="0" err="1" smtClean="0">
                <a:latin typeface="Courier New" panose="02070309020205020404" pitchFamily="49" charset="0"/>
                <a:cs typeface="Courier New" panose="02070309020205020404" pitchFamily="49" charset="0"/>
              </a:rPr>
              <a:t>adoop</a:t>
            </a:r>
            <a:r>
              <a:rPr lang="en-US" dirty="0" smtClean="0">
                <a:latin typeface="Courier New" panose="02070309020205020404" pitchFamily="49" charset="0"/>
                <a:cs typeface="Courier New" panose="02070309020205020404" pitchFamily="49" charset="0"/>
              </a:rPr>
              <a:t> fs -</a:t>
            </a:r>
            <a:r>
              <a:rPr lang="en-US" b="1" dirty="0" err="1" smtClean="0">
                <a:latin typeface="Courier New" panose="02070309020205020404" pitchFamily="49" charset="0"/>
                <a:cs typeface="Courier New" panose="02070309020205020404" pitchFamily="49" charset="0"/>
              </a:rPr>
              <a:t>rm</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&lt;filename&gt;</a:t>
            </a:r>
          </a:p>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23</a:t>
            </a:fld>
            <a:endParaRPr lang="en-US"/>
          </a:p>
        </p:txBody>
      </p:sp>
    </p:spTree>
    <p:extLst>
      <p:ext uri="{BB962C8B-B14F-4D97-AF65-F5344CB8AC3E}">
        <p14:creationId xmlns:p14="http://schemas.microsoft.com/office/powerpoint/2010/main" val="9974235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write data processing code that uses </a:t>
            </a:r>
            <a:r>
              <a:rPr lang="en-US" dirty="0" err="1" smtClean="0"/>
              <a:t>Hadoop</a:t>
            </a:r>
            <a:r>
              <a:rPr lang="en-US" dirty="0" smtClean="0"/>
              <a:t> </a:t>
            </a:r>
            <a:r>
              <a:rPr lang="en-US" dirty="0" err="1" smtClean="0"/>
              <a:t>MapReduce</a:t>
            </a:r>
            <a:r>
              <a:rPr lang="en-US" dirty="0" smtClean="0"/>
              <a:t>?</a:t>
            </a:r>
            <a:endParaRPr lang="en-US" dirty="0"/>
          </a:p>
        </p:txBody>
      </p:sp>
      <p:sp>
        <p:nvSpPr>
          <p:cNvPr id="4" name="Content Placeholder 3"/>
          <p:cNvSpPr>
            <a:spLocks noGrp="1"/>
          </p:cNvSpPr>
          <p:nvPr>
            <p:ph idx="1"/>
          </p:nvPr>
        </p:nvSpPr>
        <p:spPr/>
        <p:txBody>
          <a:bodyPr>
            <a:normAutofit fontScale="85000" lnSpcReduction="10000"/>
          </a:bodyPr>
          <a:lstStyle/>
          <a:p>
            <a:r>
              <a:rPr lang="en-US" dirty="0" smtClean="0"/>
              <a:t>Plain Java </a:t>
            </a:r>
            <a:r>
              <a:rPr lang="en-US" dirty="0" err="1" smtClean="0"/>
              <a:t>MapReduce</a:t>
            </a:r>
            <a:r>
              <a:rPr lang="en-US" dirty="0" smtClean="0"/>
              <a:t> code</a:t>
            </a:r>
          </a:p>
          <a:p>
            <a:r>
              <a:rPr lang="en-US" dirty="0" smtClean="0"/>
              <a:t>In any language with </a:t>
            </a:r>
            <a:r>
              <a:rPr lang="en-US" dirty="0" err="1" smtClean="0"/>
              <a:t>Hadoop</a:t>
            </a:r>
            <a:r>
              <a:rPr lang="en-US" dirty="0"/>
              <a:t> Streaming (</a:t>
            </a:r>
            <a:r>
              <a:rPr lang="en-US" dirty="0">
                <a:hlinkClick r:id="rId3"/>
              </a:rPr>
              <a:t>http://hadoop.apache.org/docs/r1.1.1/</a:t>
            </a:r>
            <a:r>
              <a:rPr lang="en-US" dirty="0" smtClean="0">
                <a:hlinkClick r:id="rId3"/>
              </a:rPr>
              <a:t>streaming.html</a:t>
            </a:r>
            <a:r>
              <a:rPr lang="en-US" dirty="0"/>
              <a:t>)</a:t>
            </a:r>
            <a:endParaRPr lang="en-US" dirty="0" smtClean="0"/>
          </a:p>
          <a:p>
            <a:r>
              <a:rPr lang="en-US" dirty="0"/>
              <a:t>Pig (</a:t>
            </a:r>
            <a:r>
              <a:rPr lang="en-US" dirty="0">
                <a:hlinkClick r:id="rId4"/>
              </a:rPr>
              <a:t>http://pig.apache.org</a:t>
            </a:r>
            <a:r>
              <a:rPr lang="en-US" dirty="0" smtClean="0">
                <a:hlinkClick r:id="rId4"/>
              </a:rPr>
              <a:t>/</a:t>
            </a:r>
            <a:r>
              <a:rPr lang="en-US" dirty="0" smtClean="0"/>
              <a:t>)</a:t>
            </a:r>
          </a:p>
          <a:p>
            <a:r>
              <a:rPr lang="en-US" dirty="0"/>
              <a:t>Hive (</a:t>
            </a:r>
            <a:r>
              <a:rPr lang="en-US" dirty="0">
                <a:hlinkClick r:id="rId5"/>
              </a:rPr>
              <a:t>http://hive.apache.org/</a:t>
            </a:r>
            <a:r>
              <a:rPr lang="en-US" dirty="0" smtClean="0"/>
              <a:t>)</a:t>
            </a:r>
          </a:p>
          <a:p>
            <a:r>
              <a:rPr lang="en-US" dirty="0" smtClean="0"/>
              <a:t>Java with Cascading </a:t>
            </a:r>
            <a:r>
              <a:rPr lang="en-US" dirty="0"/>
              <a:t>(</a:t>
            </a:r>
            <a:r>
              <a:rPr lang="en-US" dirty="0">
                <a:hlinkClick r:id="rId6"/>
              </a:rPr>
              <a:t>http://www.cascading.org</a:t>
            </a:r>
            <a:r>
              <a:rPr lang="en-US" dirty="0" smtClean="0">
                <a:hlinkClick r:id="rId6"/>
              </a:rPr>
              <a:t>/</a:t>
            </a:r>
            <a:r>
              <a:rPr lang="en-US" dirty="0" smtClean="0"/>
              <a:t>)</a:t>
            </a:r>
          </a:p>
          <a:p>
            <a:r>
              <a:rPr lang="en-US" dirty="0" err="1" smtClean="0"/>
              <a:t>Scala</a:t>
            </a:r>
            <a:r>
              <a:rPr lang="en-US" dirty="0" smtClean="0"/>
              <a:t> with Scalding </a:t>
            </a:r>
            <a:r>
              <a:rPr lang="en-US" dirty="0"/>
              <a:t>(</a:t>
            </a:r>
            <a:r>
              <a:rPr lang="en-US" dirty="0">
                <a:hlinkClick r:id="rId7"/>
              </a:rPr>
              <a:t>https://github.com/twitter/</a:t>
            </a:r>
            <a:r>
              <a:rPr lang="en-US" dirty="0" smtClean="0">
                <a:hlinkClick r:id="rId7"/>
              </a:rPr>
              <a:t>scalding</a:t>
            </a:r>
            <a:r>
              <a:rPr lang="en-US" dirty="0" smtClean="0"/>
              <a:t>)</a:t>
            </a:r>
          </a:p>
          <a:p>
            <a:r>
              <a:rPr lang="en-US" b="1" dirty="0" smtClean="0"/>
              <a:t>Python </a:t>
            </a:r>
            <a:r>
              <a:rPr lang="en-US" b="1" dirty="0"/>
              <a:t>with </a:t>
            </a:r>
            <a:r>
              <a:rPr lang="en-US" b="1" dirty="0" err="1" smtClean="0"/>
              <a:t>mrjob</a:t>
            </a:r>
            <a:r>
              <a:rPr lang="en-US" b="1" dirty="0" smtClean="0"/>
              <a:t> </a:t>
            </a:r>
            <a:r>
              <a:rPr lang="en-US" dirty="0"/>
              <a:t>(</a:t>
            </a:r>
            <a:r>
              <a:rPr lang="en-US" dirty="0">
                <a:hlinkClick r:id="rId8"/>
              </a:rPr>
              <a:t>https://github.com/Yelp/</a:t>
            </a:r>
            <a:r>
              <a:rPr lang="en-US" dirty="0" smtClean="0">
                <a:hlinkClick r:id="rId8"/>
              </a:rPr>
              <a:t>mrjob</a:t>
            </a:r>
            <a:r>
              <a:rPr lang="en-US" dirty="0" smtClean="0"/>
              <a:t>)</a:t>
            </a:r>
          </a:p>
          <a:p>
            <a:pPr marL="0" indent="0">
              <a:buNone/>
            </a:pP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24</a:t>
            </a:fld>
            <a:endParaRPr lang="en-US"/>
          </a:p>
        </p:txBody>
      </p:sp>
      <p:sp>
        <p:nvSpPr>
          <p:cNvPr id="5" name="Date Placeholder 4"/>
          <p:cNvSpPr>
            <a:spLocks noGrp="1"/>
          </p:cNvSpPr>
          <p:nvPr>
            <p:ph type="dt" sz="half" idx="10"/>
          </p:nvPr>
        </p:nvSpPr>
        <p:spPr/>
        <p:txBody>
          <a:bodyPr/>
          <a:lstStyle/>
          <a:p>
            <a:fld id="{CC07CF3C-9AF5-DA46-98BD-99460AF2EEE4}" type="datetime1">
              <a:rPr lang="en-US" smtClean="0"/>
              <a:t>9/19/17</a:t>
            </a:fld>
            <a:endParaRPr lang="en-US"/>
          </a:p>
        </p:txBody>
      </p:sp>
    </p:spTree>
    <p:extLst>
      <p:ext uri="{BB962C8B-B14F-4D97-AF65-F5344CB8AC3E}">
        <p14:creationId xmlns:p14="http://schemas.microsoft.com/office/powerpoint/2010/main" val="32089528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MapReduce – Word Count</a:t>
            </a:r>
            <a:endParaRPr lang="en-US" b="1" dirty="0"/>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6" name="TextBox 5"/>
          <p:cNvSpPr txBox="1"/>
          <p:nvPr/>
        </p:nvSpPr>
        <p:spPr>
          <a:xfrm>
            <a:off x="4001396" y="5860819"/>
            <a:ext cx="2262392" cy="923330"/>
          </a:xfrm>
          <a:prstGeom prst="rect">
            <a:avLst/>
          </a:prstGeom>
          <a:noFill/>
        </p:spPr>
        <p:txBody>
          <a:bodyPr wrap="square" rtlCol="0">
            <a:spAutoFit/>
          </a:bodyPr>
          <a:lstStyle/>
          <a:p>
            <a:r>
              <a:rPr lang="en-US" dirty="0" smtClean="0">
                <a:solidFill>
                  <a:srgbClr val="FF0000"/>
                </a:solidFill>
              </a:rPr>
              <a:t>Copy data between nodes based on the keys</a:t>
            </a:r>
            <a:endParaRPr lang="en-US" dirty="0">
              <a:solidFill>
                <a:srgbClr val="FF0000"/>
              </a:solidFill>
            </a:endParaRPr>
          </a:p>
        </p:txBody>
      </p:sp>
      <p:sp>
        <p:nvSpPr>
          <p:cNvPr id="7" name="Date Placeholder 6"/>
          <p:cNvSpPr>
            <a:spLocks noGrp="1"/>
          </p:cNvSpPr>
          <p:nvPr>
            <p:ph type="dt" sz="half" idx="10"/>
          </p:nvPr>
        </p:nvSpPr>
        <p:spPr/>
        <p:txBody>
          <a:bodyPr/>
          <a:lstStyle/>
          <a:p>
            <a:fld id="{A755717A-7B9E-704B-AE76-E039DAEE5B71}" type="datetime1">
              <a:rPr lang="en-US" smtClean="0"/>
              <a:t>9/19/17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25</a:t>
            </a:fld>
            <a:endParaRPr lang="en-US"/>
          </a:p>
        </p:txBody>
      </p:sp>
      <p:sp>
        <p:nvSpPr>
          <p:cNvPr id="9" name="TextBox 8"/>
          <p:cNvSpPr txBox="1"/>
          <p:nvPr/>
        </p:nvSpPr>
        <p:spPr>
          <a:xfrm>
            <a:off x="3195272" y="5311205"/>
            <a:ext cx="721459" cy="369332"/>
          </a:xfrm>
          <a:prstGeom prst="rect">
            <a:avLst/>
          </a:prstGeom>
          <a:noFill/>
        </p:spPr>
        <p:txBody>
          <a:bodyPr wrap="square" rtlCol="0">
            <a:spAutoFit/>
          </a:bodyPr>
          <a:lstStyle/>
          <a:p>
            <a:r>
              <a:rPr lang="en-US" dirty="0" smtClean="0">
                <a:solidFill>
                  <a:srgbClr val="FF0000"/>
                </a:solidFill>
              </a:rPr>
              <a:t>Map</a:t>
            </a:r>
            <a:endParaRPr lang="en-US" dirty="0">
              <a:solidFill>
                <a:srgbClr val="FF0000"/>
              </a:solidFill>
            </a:endParaRPr>
          </a:p>
        </p:txBody>
      </p:sp>
      <p:sp>
        <p:nvSpPr>
          <p:cNvPr id="10" name="TextBox 9"/>
          <p:cNvSpPr txBox="1"/>
          <p:nvPr/>
        </p:nvSpPr>
        <p:spPr>
          <a:xfrm>
            <a:off x="5989273" y="5428680"/>
            <a:ext cx="1207395" cy="369332"/>
          </a:xfrm>
          <a:prstGeom prst="rect">
            <a:avLst/>
          </a:prstGeom>
          <a:noFill/>
        </p:spPr>
        <p:txBody>
          <a:bodyPr wrap="square" rtlCol="0">
            <a:spAutoFit/>
          </a:bodyPr>
          <a:lstStyle/>
          <a:p>
            <a:r>
              <a:rPr lang="en-US" dirty="0" smtClean="0">
                <a:solidFill>
                  <a:srgbClr val="FF0000"/>
                </a:solidFill>
              </a:rPr>
              <a:t>Reduce</a:t>
            </a:r>
            <a:endParaRPr lang="en-US" dirty="0">
              <a:solidFill>
                <a:srgbClr val="FF0000"/>
              </a:solidFill>
            </a:endParaRPr>
          </a:p>
        </p:txBody>
      </p:sp>
      <p:sp>
        <p:nvSpPr>
          <p:cNvPr id="11" name="TextBox 10"/>
          <p:cNvSpPr txBox="1"/>
          <p:nvPr/>
        </p:nvSpPr>
        <p:spPr>
          <a:xfrm>
            <a:off x="7349068" y="5177879"/>
            <a:ext cx="1642532" cy="369332"/>
          </a:xfrm>
          <a:prstGeom prst="rect">
            <a:avLst/>
          </a:prstGeom>
          <a:noFill/>
        </p:spPr>
        <p:txBody>
          <a:bodyPr wrap="square" rtlCol="0">
            <a:spAutoFit/>
          </a:bodyPr>
          <a:lstStyle/>
          <a:p>
            <a:r>
              <a:rPr lang="en-US" dirty="0" smtClean="0">
                <a:solidFill>
                  <a:srgbClr val="FF0000"/>
                </a:solidFill>
              </a:rPr>
              <a:t>Write Results</a:t>
            </a:r>
            <a:endParaRPr lang="en-US" dirty="0">
              <a:solidFill>
                <a:srgbClr val="FF0000"/>
              </a:solidFill>
            </a:endParaRPr>
          </a:p>
        </p:txBody>
      </p:sp>
      <p:cxnSp>
        <p:nvCxnSpPr>
          <p:cNvPr id="13" name="Straight Arrow Connector 12"/>
          <p:cNvCxnSpPr>
            <a:endCxn id="9" idx="0"/>
          </p:cNvCxnSpPr>
          <p:nvPr/>
        </p:nvCxnSpPr>
        <p:spPr>
          <a:xfrm>
            <a:off x="3556000" y="5059348"/>
            <a:ext cx="2" cy="251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0"/>
          </p:cNvCxnSpPr>
          <p:nvPr/>
        </p:nvCxnSpPr>
        <p:spPr>
          <a:xfrm>
            <a:off x="4995333" y="5059348"/>
            <a:ext cx="137259" cy="80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401047" y="5059348"/>
            <a:ext cx="0" cy="411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908114" y="4783746"/>
            <a:ext cx="0" cy="411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677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lt">
                                    <p:tmAbs val="0"/>
                                  </p:iterate>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2" nodeType="clickEffect">
                                  <p:stCondLst>
                                    <p:cond delay="0"/>
                                  </p:stCondLst>
                                  <p:iterate type="lt">
                                    <p:tmPct val="4000"/>
                                  </p:iterate>
                                  <p:childTnLst>
                                    <p:set>
                                      <p:cBhvr override="childStyle">
                                        <p:cTn id="30" dur="500" fill="hold"/>
                                        <p:tgtEl>
                                          <p:spTgt spid="9"/>
                                        </p:tgtEl>
                                        <p:attrNameLst>
                                          <p:attrName>style.textDecorationUnderline</p:attrName>
                                        </p:attrNameLst>
                                      </p:cBhvr>
                                      <p:to>
                                        <p:strVal val="true"/>
                                      </p:to>
                                    </p:set>
                                  </p:childTnLst>
                                </p:cTn>
                              </p:par>
                              <p:par>
                                <p:cTn id="31" presetID="18" presetClass="emph" presetSubtype="0" fill="hold" grpId="2" nodeType="withEffect">
                                  <p:stCondLst>
                                    <p:cond delay="0"/>
                                  </p:stCondLst>
                                  <p:iterate type="lt">
                                    <p:tmPct val="4000"/>
                                  </p:iterate>
                                  <p:childTnLst>
                                    <p:set>
                                      <p:cBhvr override="childStyle">
                                        <p:cTn id="32"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9" grpId="1"/>
      <p:bldP spid="9" grpId="2"/>
      <p:bldP spid="10" grpId="1"/>
      <p:bldP spid="10" grpId="2"/>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a:xfrm>
            <a:off x="457200" y="1282174"/>
            <a:ext cx="8229600" cy="4938712"/>
          </a:xfrm>
        </p:spPr>
        <p:txBody>
          <a:bodyPr>
            <a:normAutofit fontScale="62500" lnSpcReduction="20000"/>
          </a:bodyPr>
          <a:lstStyle/>
          <a:p>
            <a:r>
              <a:rPr lang="en-US" sz="4000" dirty="0" smtClean="0"/>
              <a:t>Users specify:</a:t>
            </a:r>
          </a:p>
          <a:p>
            <a:pPr lvl="1"/>
            <a:r>
              <a:rPr lang="en-US" dirty="0" smtClean="0"/>
              <a:t>a </a:t>
            </a:r>
            <a:r>
              <a:rPr lang="en-US" dirty="0"/>
              <a:t>map function that processes a key/value pair to generate a set of intermediate key/value </a:t>
            </a:r>
            <a:r>
              <a:rPr lang="en-US" dirty="0" smtClean="0"/>
              <a:t>pairs</a:t>
            </a:r>
            <a:endParaRPr lang="en-US" dirty="0"/>
          </a:p>
          <a:p>
            <a:pPr lvl="1"/>
            <a:r>
              <a:rPr lang="en-US" dirty="0" smtClean="0"/>
              <a:t>a </a:t>
            </a:r>
            <a:r>
              <a:rPr lang="en-US" dirty="0"/>
              <a:t>reduce function that merges all intermediate values associated with the same intermediate key. </a:t>
            </a:r>
            <a:endParaRPr lang="en-US" dirty="0" smtClean="0"/>
          </a:p>
          <a:p>
            <a:r>
              <a:rPr lang="en-US" sz="4000" dirty="0" smtClean="0"/>
              <a:t>Programs </a:t>
            </a:r>
            <a:r>
              <a:rPr lang="en-US" sz="4000" dirty="0"/>
              <a:t>written in this functional style are automatically parallelized and executed on a large cluster of commodity </a:t>
            </a:r>
            <a:r>
              <a:rPr lang="en-US" sz="4000" dirty="0" smtClean="0"/>
              <a:t>machines.</a:t>
            </a:r>
          </a:p>
          <a:p>
            <a:r>
              <a:rPr lang="en-US" sz="4000" dirty="0" smtClean="0"/>
              <a:t>The </a:t>
            </a:r>
            <a:r>
              <a:rPr lang="en-US" sz="4000" dirty="0"/>
              <a:t>run-time system takes care of the </a:t>
            </a:r>
            <a:r>
              <a:rPr lang="en-US" sz="4000" dirty="0" smtClean="0"/>
              <a:t>details:</a:t>
            </a:r>
          </a:p>
          <a:p>
            <a:pPr lvl="1"/>
            <a:r>
              <a:rPr lang="en-US" dirty="0" smtClean="0"/>
              <a:t>partitioning </a:t>
            </a:r>
            <a:r>
              <a:rPr lang="en-US" dirty="0"/>
              <a:t>the input </a:t>
            </a:r>
            <a:r>
              <a:rPr lang="en-US" dirty="0" smtClean="0"/>
              <a:t>data</a:t>
            </a:r>
          </a:p>
          <a:p>
            <a:pPr lvl="1"/>
            <a:r>
              <a:rPr lang="en-US" dirty="0" smtClean="0"/>
              <a:t>scheduling </a:t>
            </a:r>
            <a:r>
              <a:rPr lang="en-US" dirty="0"/>
              <a:t>the program's execution across a set of </a:t>
            </a:r>
            <a:r>
              <a:rPr lang="en-US" dirty="0" smtClean="0"/>
              <a:t>machines</a:t>
            </a:r>
          </a:p>
          <a:p>
            <a:pPr lvl="1"/>
            <a:r>
              <a:rPr lang="en-US" dirty="0" smtClean="0"/>
              <a:t>handling </a:t>
            </a:r>
            <a:r>
              <a:rPr lang="en-US" dirty="0"/>
              <a:t>machine </a:t>
            </a:r>
            <a:r>
              <a:rPr lang="en-US" dirty="0" smtClean="0"/>
              <a:t>failures</a:t>
            </a:r>
          </a:p>
          <a:p>
            <a:pPr lvl="1"/>
            <a:r>
              <a:rPr lang="en-US" dirty="0" smtClean="0"/>
              <a:t>managing </a:t>
            </a:r>
            <a:r>
              <a:rPr lang="en-US" dirty="0"/>
              <a:t>the required inter-machine communication. </a:t>
            </a:r>
            <a:endParaRPr lang="en-US" dirty="0" smtClean="0"/>
          </a:p>
          <a:p>
            <a:r>
              <a:rPr lang="en-US" sz="4000" dirty="0" smtClean="0"/>
              <a:t>This </a:t>
            </a:r>
            <a:r>
              <a:rPr lang="en-US" sz="4000" dirty="0"/>
              <a:t>allows programmers without any experience with parallel and distributed systems to easily utilize the resources of a large distributed system</a:t>
            </a:r>
            <a:r>
              <a:rPr lang="en-US" sz="4000" dirty="0" smtClean="0"/>
              <a:t>.</a:t>
            </a:r>
            <a:endParaRPr lang="en-US" sz="40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26</a:t>
            </a:fld>
            <a:endParaRPr lang="en-US"/>
          </a:p>
        </p:txBody>
      </p:sp>
      <p:sp>
        <p:nvSpPr>
          <p:cNvPr id="5" name="TextBox 4"/>
          <p:cNvSpPr txBox="1"/>
          <p:nvPr/>
        </p:nvSpPr>
        <p:spPr>
          <a:xfrm>
            <a:off x="1295400" y="6127233"/>
            <a:ext cx="5990038" cy="646331"/>
          </a:xfrm>
          <a:prstGeom prst="rect">
            <a:avLst/>
          </a:prstGeom>
          <a:noFill/>
        </p:spPr>
        <p:txBody>
          <a:bodyPr wrap="none" rtlCol="0">
            <a:spAutoFit/>
          </a:bodyPr>
          <a:lstStyle/>
          <a:p>
            <a:r>
              <a:rPr lang="en-US" dirty="0" smtClean="0"/>
              <a:t>Source:  </a:t>
            </a:r>
            <a:r>
              <a:rPr lang="en-US" dirty="0" smtClean="0">
                <a:hlinkClick r:id="rId3"/>
              </a:rPr>
              <a:t>http</a:t>
            </a:r>
            <a:r>
              <a:rPr lang="en-US" dirty="0">
                <a:hlinkClick r:id="rId3"/>
              </a:rPr>
              <a:t>://</a:t>
            </a:r>
            <a:r>
              <a:rPr lang="en-US" dirty="0" smtClean="0">
                <a:hlinkClick r:id="rId3"/>
              </a:rPr>
              <a:t>research.google.com/archive/mapreduce.html</a:t>
            </a:r>
            <a:endParaRPr lang="en-US" dirty="0" smtClean="0"/>
          </a:p>
          <a:p>
            <a:endParaRPr lang="en-US" dirty="0"/>
          </a:p>
        </p:txBody>
      </p:sp>
      <p:sp>
        <p:nvSpPr>
          <p:cNvPr id="6" name="Date Placeholder 5"/>
          <p:cNvSpPr>
            <a:spLocks noGrp="1"/>
          </p:cNvSpPr>
          <p:nvPr>
            <p:ph type="dt" sz="half" idx="10"/>
          </p:nvPr>
        </p:nvSpPr>
        <p:spPr/>
        <p:txBody>
          <a:bodyPr/>
          <a:lstStyle/>
          <a:p>
            <a:fld id="{709E72BE-2B42-3B48-8CDC-C29F8019B5B1}" type="datetime1">
              <a:rPr lang="en-US" smtClean="0"/>
              <a:t>9/19/17</a:t>
            </a:fld>
            <a:endParaRPr lang="en-US"/>
          </a:p>
        </p:txBody>
      </p:sp>
    </p:spTree>
    <p:extLst>
      <p:ext uri="{BB962C8B-B14F-4D97-AF65-F5344CB8AC3E}">
        <p14:creationId xmlns:p14="http://schemas.microsoft.com/office/powerpoint/2010/main" val="3088908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A basic </a:t>
            </a:r>
            <a:r>
              <a:rPr lang="en-US" dirty="0" err="1" smtClean="0"/>
              <a:t>MRJob</a:t>
            </a:r>
            <a:r>
              <a:rPr lang="en-US" dirty="0" smtClean="0"/>
              <a:t> Map-Reduce program – </a:t>
            </a:r>
            <a:r>
              <a:rPr lang="en-US" sz="3300" dirty="0" smtClean="0"/>
              <a:t>Count characters, words and lines in a document</a:t>
            </a:r>
            <a:endParaRPr lang="en-US" sz="3300" dirty="0"/>
          </a:p>
        </p:txBody>
      </p:sp>
      <p:sp>
        <p:nvSpPr>
          <p:cNvPr id="3" name="Content Placeholder 2"/>
          <p:cNvSpPr>
            <a:spLocks noGrp="1"/>
          </p:cNvSpPr>
          <p:nvPr>
            <p:ph idx="1"/>
          </p:nvPr>
        </p:nvSpPr>
        <p:spPr>
          <a:xfrm>
            <a:off x="711200" y="1485370"/>
            <a:ext cx="8229600" cy="452596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/bin/python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mrjob.job</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MRJob</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re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MRWordFrequencyCount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MRJob</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from mapper, </a:t>
            </a:r>
            <a:r>
              <a:rPr lang="en-US" dirty="0" err="1">
                <a:latin typeface="Courier New" panose="02070309020205020404" pitchFamily="49" charset="0"/>
                <a:cs typeface="Courier New" panose="02070309020205020404" pitchFamily="49" charset="0"/>
              </a:rPr>
              <a:t>in_value</a:t>
            </a:r>
            <a:r>
              <a:rPr lang="en-US" dirty="0">
                <a:latin typeface="Courier New" panose="02070309020205020404" pitchFamily="49" charset="0"/>
                <a:cs typeface="Courier New" panose="02070309020205020404" pitchFamily="49" charset="0"/>
              </a:rPr>
              <a:t> from mapper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MRWordFrequencyCount.run</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27</a:t>
            </a:fld>
            <a:endParaRPr lang="en-US"/>
          </a:p>
        </p:txBody>
      </p:sp>
      <p:sp>
        <p:nvSpPr>
          <p:cNvPr id="5" name="Date Placeholder 4"/>
          <p:cNvSpPr>
            <a:spLocks noGrp="1"/>
          </p:cNvSpPr>
          <p:nvPr>
            <p:ph type="dt" sz="half" idx="10"/>
          </p:nvPr>
        </p:nvSpPr>
        <p:spPr/>
        <p:txBody>
          <a:bodyPr/>
          <a:lstStyle/>
          <a:p>
            <a:fld id="{7D9C9999-73BD-6D4B-8598-B94BF1A1D5E9}" type="datetime1">
              <a:rPr lang="en-US" smtClean="0"/>
              <a:t>9/19/17</a:t>
            </a:fld>
            <a:endParaRPr lang="en-US"/>
          </a:p>
        </p:txBody>
      </p:sp>
    </p:spTree>
    <p:extLst>
      <p:ext uri="{BB962C8B-B14F-4D97-AF65-F5344CB8AC3E}">
        <p14:creationId xmlns:p14="http://schemas.microsoft.com/office/powerpoint/2010/main" val="2625298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 Adding a combiner</a:t>
            </a:r>
            <a:endParaRPr lang="en-US" dirty="0"/>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7" name="Rectangle 6"/>
          <p:cNvSpPr/>
          <p:nvPr/>
        </p:nvSpPr>
        <p:spPr>
          <a:xfrm>
            <a:off x="3934071" y="3626481"/>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River, 1</a:t>
            </a:r>
            <a:endParaRPr lang="en-US" sz="1200" dirty="0"/>
          </a:p>
        </p:txBody>
      </p:sp>
      <p:sp>
        <p:nvSpPr>
          <p:cNvPr id="8" name="Rectangle 7"/>
          <p:cNvSpPr/>
          <p:nvPr/>
        </p:nvSpPr>
        <p:spPr>
          <a:xfrm>
            <a:off x="5387502" y="3301200"/>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Car, 1</a:t>
            </a:r>
            <a:endParaRPr lang="en-US" sz="1200" dirty="0"/>
          </a:p>
        </p:txBody>
      </p:sp>
      <p:cxnSp>
        <p:nvCxnSpPr>
          <p:cNvPr id="10" name="Straight Arrow Connector 9"/>
          <p:cNvCxnSpPr/>
          <p:nvPr/>
        </p:nvCxnSpPr>
        <p:spPr>
          <a:xfrm flipV="1">
            <a:off x="4600074" y="3516129"/>
            <a:ext cx="787428" cy="247834"/>
          </a:xfrm>
          <a:prstGeom prst="straightConnector1">
            <a:avLst/>
          </a:prstGeom>
          <a:ln w="50800">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fld id="{FC799063-FF02-7B46-85D1-9ED541B03DC0}" type="datetime1">
              <a:rPr lang="en-US" smtClean="0"/>
              <a:t>9/19/17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28</a:t>
            </a:fld>
            <a:endParaRPr lang="en-US"/>
          </a:p>
        </p:txBody>
      </p:sp>
    </p:spTree>
    <p:extLst>
      <p:ext uri="{BB962C8B-B14F-4D97-AF65-F5344CB8AC3E}">
        <p14:creationId xmlns:p14="http://schemas.microsoft.com/office/powerpoint/2010/main" val="1576455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a:xfrm>
            <a:off x="457200" y="1417638"/>
            <a:ext cx="8686800" cy="4938712"/>
          </a:xfrm>
        </p:spPr>
        <p:txBody>
          <a:bodyPr>
            <a:normAutofit lnSpcReduction="10000"/>
          </a:bodyPr>
          <a:lstStyle/>
          <a:p>
            <a:r>
              <a:rPr lang="en-US" dirty="0" err="1" smtClean="0"/>
              <a:t>Hadoop</a:t>
            </a:r>
            <a:r>
              <a:rPr lang="en-US" dirty="0" smtClean="0"/>
              <a:t>: open-source framework for reliable, scalable, distributed computing.</a:t>
            </a:r>
          </a:p>
          <a:p>
            <a:pPr marL="971550" lvl="1" indent="-514350">
              <a:buFont typeface="+mj-lt"/>
              <a:buAutoNum type="arabicPeriod"/>
            </a:pPr>
            <a:r>
              <a:rPr lang="en-US" dirty="0" err="1" smtClean="0"/>
              <a:t>MapReduce</a:t>
            </a:r>
            <a:r>
              <a:rPr lang="en-US" dirty="0" smtClean="0"/>
              <a:t> (algorithm)</a:t>
            </a:r>
          </a:p>
          <a:p>
            <a:pPr marL="1200150" lvl="2" indent="-342900"/>
            <a:r>
              <a:rPr lang="en-US" dirty="0" smtClean="0"/>
              <a:t>A programming model for large-scale data processing</a:t>
            </a:r>
          </a:p>
          <a:p>
            <a:pPr marL="971550" lvl="1" indent="-514350">
              <a:buFont typeface="+mj-lt"/>
              <a:buAutoNum type="arabicPeriod"/>
            </a:pPr>
            <a:r>
              <a:rPr lang="en-US" dirty="0" err="1" smtClean="0"/>
              <a:t>Hadoop</a:t>
            </a:r>
            <a:r>
              <a:rPr lang="en-US" dirty="0" smtClean="0"/>
              <a:t> Distributed File System (data storage)</a:t>
            </a:r>
          </a:p>
          <a:p>
            <a:pPr lvl="2"/>
            <a:r>
              <a:rPr lang="en-US" dirty="0" smtClean="0"/>
              <a:t> Stores and aggregates data on cluster machines</a:t>
            </a:r>
          </a:p>
          <a:p>
            <a:pPr marL="971550" lvl="1" indent="-514350">
              <a:buFont typeface="+mj-lt"/>
              <a:buAutoNum type="arabicPeriod"/>
            </a:pPr>
            <a:r>
              <a:rPr lang="en-US" dirty="0" smtClean="0"/>
              <a:t>Hardware Architecture</a:t>
            </a:r>
          </a:p>
          <a:p>
            <a:pPr marL="1200150" lvl="2" indent="-342900"/>
            <a:r>
              <a:rPr lang="en-US" dirty="0" smtClean="0"/>
              <a:t>Networked machines</a:t>
            </a:r>
          </a:p>
          <a:p>
            <a:pPr marL="400050"/>
            <a:r>
              <a:rPr lang="en-US" dirty="0" smtClean="0"/>
              <a:t>Yet, we did everything locally. Now we go to the cluster!</a:t>
            </a:r>
          </a:p>
          <a:p>
            <a:pPr lvl="2"/>
            <a:endParaRPr lang="en-US" dirty="0"/>
          </a:p>
        </p:txBody>
      </p:sp>
      <p:sp>
        <p:nvSpPr>
          <p:cNvPr id="4" name="Date Placeholder 3"/>
          <p:cNvSpPr>
            <a:spLocks noGrp="1"/>
          </p:cNvSpPr>
          <p:nvPr>
            <p:ph type="dt" sz="half" idx="10"/>
          </p:nvPr>
        </p:nvSpPr>
        <p:spPr/>
        <p:txBody>
          <a:bodyPr/>
          <a:lstStyle/>
          <a:p>
            <a:fld id="{F0552E31-7C7B-444F-8BD9-F09B2F74C487}" type="datetime1">
              <a:rPr lang="en-US" smtClean="0"/>
              <a:t>9/19/17</a:t>
            </a:fld>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29</a:t>
            </a:fld>
            <a:endParaRPr lang="en-US"/>
          </a:p>
        </p:txBody>
      </p:sp>
    </p:spTree>
    <p:extLst>
      <p:ext uri="{BB962C8B-B14F-4D97-AF65-F5344CB8AC3E}">
        <p14:creationId xmlns:p14="http://schemas.microsoft.com/office/powerpoint/2010/main" val="2448005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a:t>
            </a:r>
            <a:endParaRPr lang="en-US" dirty="0"/>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r>
              <a:rPr lang="en-US" dirty="0" smtClean="0"/>
              <a:t>Proposals due October 3, the project itself is due October 24</a:t>
            </a:r>
          </a:p>
          <a:p>
            <a:endParaRPr lang="en-US" dirty="0"/>
          </a:p>
          <a:p>
            <a:pPr lvl="0"/>
            <a:r>
              <a:rPr lang="en-US" dirty="0"/>
              <a:t>Proposal Guidelines (100 points):</a:t>
            </a:r>
          </a:p>
          <a:p>
            <a:pPr lvl="1"/>
            <a:r>
              <a:rPr lang="en-US" dirty="0"/>
              <a:t>(20 points) Summarize and motivate your proposed project.</a:t>
            </a:r>
          </a:p>
          <a:p>
            <a:pPr lvl="1"/>
            <a:r>
              <a:rPr lang="en-US" dirty="0"/>
              <a:t>(20 points) Choose and describe (at least) two different datasets.</a:t>
            </a:r>
          </a:p>
          <a:p>
            <a:pPr lvl="1"/>
            <a:r>
              <a:rPr lang="en-US" dirty="0"/>
              <a:t>(20 points) Describe how you might manipulate and join the two datasets.</a:t>
            </a:r>
          </a:p>
          <a:p>
            <a:pPr lvl="1"/>
            <a:r>
              <a:rPr lang="en-US" dirty="0"/>
              <a:t>(30 points) Describe at least three map-reduce tasks you will perform to gain insights from the datasets (you can use </a:t>
            </a:r>
            <a:r>
              <a:rPr lang="en-US" dirty="0" err="1"/>
              <a:t>mrjob</a:t>
            </a:r>
            <a:r>
              <a:rPr lang="en-US" dirty="0"/>
              <a:t>, spark or </a:t>
            </a:r>
            <a:r>
              <a:rPr lang="en-US" dirty="0" err="1"/>
              <a:t>sparksql</a:t>
            </a:r>
            <a:r>
              <a:rPr lang="en-US" dirty="0"/>
              <a:t>)</a:t>
            </a:r>
          </a:p>
          <a:p>
            <a:pPr lvl="1"/>
            <a:r>
              <a:rPr lang="en-US" dirty="0"/>
              <a:t>(10 points) Describe at least one visualization you might create that highlights insights you hope to </a:t>
            </a:r>
            <a:r>
              <a:rPr lang="en-US" dirty="0" smtClean="0"/>
              <a:t>gain</a:t>
            </a:r>
          </a:p>
          <a:p>
            <a:pPr lvl="1"/>
            <a:endParaRPr lang="en-US" dirty="0"/>
          </a:p>
          <a:p>
            <a:pPr lvl="0"/>
            <a:r>
              <a:rPr lang="en-US" dirty="0"/>
              <a:t>You can propose an alternative project structure with prior approval (you need to contact me for this)</a:t>
            </a:r>
          </a:p>
          <a:p>
            <a:endParaRPr lang="en-US" dirty="0"/>
          </a:p>
        </p:txBody>
      </p:sp>
    </p:spTree>
    <p:extLst>
      <p:ext uri="{BB962C8B-B14F-4D97-AF65-F5344CB8AC3E}">
        <p14:creationId xmlns:p14="http://schemas.microsoft.com/office/powerpoint/2010/main" val="3775782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a:t>
            </a:r>
            <a:endParaRPr lang="en-US" dirty="0"/>
          </a:p>
        </p:txBody>
      </p:sp>
      <p:sp>
        <p:nvSpPr>
          <p:cNvPr id="3" name="Content Placeholder 2"/>
          <p:cNvSpPr>
            <a:spLocks noGrp="1"/>
          </p:cNvSpPr>
          <p:nvPr>
            <p:ph idx="1"/>
          </p:nvPr>
        </p:nvSpPr>
        <p:spPr>
          <a:xfrm>
            <a:off x="457200" y="1600200"/>
            <a:ext cx="8229600" cy="4845050"/>
          </a:xfrm>
        </p:spPr>
        <p:txBody>
          <a:bodyPr>
            <a:normAutofit fontScale="70000" lnSpcReduction="20000"/>
          </a:bodyPr>
          <a:lstStyle/>
          <a:p>
            <a:r>
              <a:rPr lang="en-US" dirty="0"/>
              <a:t>Flux is the shared, Linux-based high-performance computing (HPC) cluster available to all researchers at the University of Michigan</a:t>
            </a:r>
            <a:r>
              <a:rPr lang="en-US" dirty="0"/>
              <a:t>. (</a:t>
            </a:r>
            <a:r>
              <a:rPr lang="en-US" dirty="0">
                <a:hlinkClick r:id="rId2"/>
              </a:rPr>
              <a:t>http://arc-ts.umich.edu/systems-and-services/flux</a:t>
            </a:r>
            <a:r>
              <a:rPr lang="en-US" dirty="0" smtClean="0">
                <a:hlinkClick r:id="rId2"/>
              </a:rPr>
              <a:t>/</a:t>
            </a:r>
            <a:r>
              <a:rPr lang="en-US" dirty="0" smtClean="0"/>
              <a:t>)	</a:t>
            </a:r>
            <a:endParaRPr lang="en-US" dirty="0"/>
          </a:p>
          <a:p>
            <a:r>
              <a:rPr lang="en-US" dirty="0"/>
              <a:t>Flux consists of approximately 27,000 cores – including 1,372 compute nodes composed of multiple CPU cores, with at least 4 GB of RAM per core, interconnected with </a:t>
            </a:r>
            <a:r>
              <a:rPr lang="en-US" dirty="0" err="1"/>
              <a:t>InfiniBand</a:t>
            </a:r>
            <a:r>
              <a:rPr lang="en-US" dirty="0"/>
              <a:t> networking</a:t>
            </a:r>
            <a:r>
              <a:rPr lang="en-US" dirty="0" smtClean="0"/>
              <a:t>.</a:t>
            </a:r>
          </a:p>
          <a:p>
            <a:endParaRPr lang="en-US" dirty="0" smtClean="0"/>
          </a:p>
          <a:p>
            <a:r>
              <a:rPr lang="en-US" dirty="0" smtClean="0"/>
              <a:t>Flux provides, among other services, the </a:t>
            </a:r>
            <a:r>
              <a:rPr lang="en-US" dirty="0"/>
              <a:t>Data Science </a:t>
            </a:r>
            <a:r>
              <a:rPr lang="en-US" dirty="0" smtClean="0"/>
              <a:t>Platform which </a:t>
            </a:r>
            <a:r>
              <a:rPr lang="en-US" dirty="0"/>
              <a:t>is an upgraded </a:t>
            </a:r>
            <a:r>
              <a:rPr lang="en-US" dirty="0" err="1"/>
              <a:t>Hadoop</a:t>
            </a:r>
            <a:r>
              <a:rPr lang="en-US" dirty="0"/>
              <a:t> cluster currently available as a technology preview with no associated charges to U-M </a:t>
            </a:r>
            <a:r>
              <a:rPr lang="en-US" dirty="0"/>
              <a:t>researchers (</a:t>
            </a:r>
            <a:r>
              <a:rPr lang="en-US" dirty="0">
                <a:hlinkClick r:id="rId3"/>
              </a:rPr>
              <a:t>http://arc-ts.umich.edu/systems-and-services/hadoop</a:t>
            </a:r>
            <a:r>
              <a:rPr lang="en-US" dirty="0" smtClean="0">
                <a:hlinkClick r:id="rId3"/>
              </a:rPr>
              <a:t>/</a:t>
            </a:r>
            <a:r>
              <a:rPr lang="en-US" dirty="0" smtClean="0"/>
              <a:t>).  The </a:t>
            </a:r>
            <a:r>
              <a:rPr lang="en-US" dirty="0"/>
              <a:t>cluster provides 112TB of total usable disk space, 40GbE inter-node networking, </a:t>
            </a:r>
            <a:r>
              <a:rPr lang="en-US" dirty="0" err="1"/>
              <a:t>Hadoop</a:t>
            </a:r>
            <a:r>
              <a:rPr lang="en-US" dirty="0"/>
              <a:t> version 2.6.0, and several additional data science tools</a:t>
            </a:r>
            <a:r>
              <a:rPr lang="en-US" dirty="0" smtClean="0"/>
              <a:t>.</a:t>
            </a:r>
          </a:p>
          <a:p>
            <a:r>
              <a:rPr lang="en-US" dirty="0" smtClean="0"/>
              <a:t>We will exclusively use the </a:t>
            </a:r>
            <a:r>
              <a:rPr lang="en-US" dirty="0" err="1" smtClean="0"/>
              <a:t>Hadoop</a:t>
            </a:r>
            <a:r>
              <a:rPr lang="en-US" dirty="0" smtClean="0"/>
              <a:t> cluster in this class</a:t>
            </a:r>
          </a:p>
          <a:p>
            <a:endParaRPr lang="en-US" dirty="0"/>
          </a:p>
        </p:txBody>
      </p:sp>
    </p:spTree>
    <p:extLst>
      <p:ext uri="{BB962C8B-B14F-4D97-AF65-F5344CB8AC3E}">
        <p14:creationId xmlns:p14="http://schemas.microsoft.com/office/powerpoint/2010/main" val="2904478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logging in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31</a:t>
            </a:fld>
            <a:endParaRPr lang="en-US"/>
          </a:p>
        </p:txBody>
      </p:sp>
      <p:sp>
        <p:nvSpPr>
          <p:cNvPr id="7" name="Date Placeholder 6"/>
          <p:cNvSpPr>
            <a:spLocks noGrp="1"/>
          </p:cNvSpPr>
          <p:nvPr>
            <p:ph type="dt" sz="half" idx="10"/>
          </p:nvPr>
        </p:nvSpPr>
        <p:spPr/>
        <p:txBody>
          <a:bodyPr/>
          <a:lstStyle/>
          <a:p>
            <a:fld id="{F6F6F4C7-D1B3-6047-B7FE-FC7F768F529A}" type="datetime1">
              <a:rPr lang="en-US" smtClean="0"/>
              <a:t>9/19/17</a:t>
            </a:fld>
            <a:endParaRPr lang="en-US"/>
          </a:p>
        </p:txBody>
      </p:sp>
      <p:pic>
        <p:nvPicPr>
          <p:cNvPr id="14" name="Picture 13" descr="Screen Shot 2017-02-01 at 10.39.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33" y="1900766"/>
            <a:ext cx="7607300" cy="3843971"/>
          </a:xfrm>
          <a:prstGeom prst="rect">
            <a:avLst/>
          </a:prstGeom>
        </p:spPr>
      </p:pic>
      <p:sp>
        <p:nvSpPr>
          <p:cNvPr id="16" name="Rectangle 15"/>
          <p:cNvSpPr/>
          <p:nvPr/>
        </p:nvSpPr>
        <p:spPr>
          <a:xfrm>
            <a:off x="355599" y="1667932"/>
            <a:ext cx="8195733" cy="65193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5599" y="2319863"/>
            <a:ext cx="8195733" cy="169333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55599" y="4013200"/>
            <a:ext cx="8195733" cy="169333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286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logging in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32</a:t>
            </a:fld>
            <a:endParaRPr lang="en-US"/>
          </a:p>
        </p:txBody>
      </p:sp>
      <p:pic>
        <p:nvPicPr>
          <p:cNvPr id="5" name="Picture 4"/>
          <p:cNvPicPr>
            <a:picLocks noChangeAspect="1"/>
          </p:cNvPicPr>
          <p:nvPr/>
        </p:nvPicPr>
        <p:blipFill>
          <a:blip r:embed="rId3"/>
          <a:stretch>
            <a:fillRect/>
          </a:stretch>
        </p:blipFill>
        <p:spPr>
          <a:xfrm>
            <a:off x="1752600" y="1825625"/>
            <a:ext cx="4438650" cy="4276725"/>
          </a:xfrm>
          <a:prstGeom prst="rect">
            <a:avLst/>
          </a:prstGeom>
        </p:spPr>
      </p:pic>
      <p:sp>
        <p:nvSpPr>
          <p:cNvPr id="6" name="Oval 5"/>
          <p:cNvSpPr/>
          <p:nvPr/>
        </p:nvSpPr>
        <p:spPr>
          <a:xfrm>
            <a:off x="3276600" y="2640921"/>
            <a:ext cx="1676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2060120" y="3352800"/>
            <a:ext cx="5667375" cy="3133725"/>
          </a:xfrm>
          <a:prstGeom prst="rect">
            <a:avLst/>
          </a:prstGeom>
        </p:spPr>
      </p:pic>
      <p:pic>
        <p:nvPicPr>
          <p:cNvPr id="9" name="Picture 8"/>
          <p:cNvPicPr>
            <a:picLocks noChangeAspect="1"/>
          </p:cNvPicPr>
          <p:nvPr/>
        </p:nvPicPr>
        <p:blipFill>
          <a:blip r:embed="rId5"/>
          <a:stretch>
            <a:fillRect/>
          </a:stretch>
        </p:blipFill>
        <p:spPr>
          <a:xfrm>
            <a:off x="2060120" y="3352800"/>
            <a:ext cx="5667375" cy="3133725"/>
          </a:xfrm>
          <a:prstGeom prst="rect">
            <a:avLst/>
          </a:prstGeom>
        </p:spPr>
      </p:pic>
      <p:sp>
        <p:nvSpPr>
          <p:cNvPr id="7" name="Date Placeholder 6"/>
          <p:cNvSpPr>
            <a:spLocks noGrp="1"/>
          </p:cNvSpPr>
          <p:nvPr>
            <p:ph type="dt" sz="half" idx="10"/>
          </p:nvPr>
        </p:nvSpPr>
        <p:spPr/>
        <p:txBody>
          <a:bodyPr/>
          <a:lstStyle/>
          <a:p>
            <a:fld id="{F6F6F4C7-D1B3-6047-B7FE-FC7F768F529A}" type="datetime1">
              <a:rPr lang="en-US" smtClean="0"/>
              <a:t>9/19/17</a:t>
            </a:fld>
            <a:endParaRPr lang="en-US"/>
          </a:p>
        </p:txBody>
      </p:sp>
      <p:sp>
        <p:nvSpPr>
          <p:cNvPr id="10" name="Rectangle 9"/>
          <p:cNvSpPr/>
          <p:nvPr/>
        </p:nvSpPr>
        <p:spPr>
          <a:xfrm>
            <a:off x="5337343" y="1254667"/>
            <a:ext cx="3481579" cy="369332"/>
          </a:xfrm>
          <a:prstGeom prst="rect">
            <a:avLst/>
          </a:prstGeom>
        </p:spPr>
        <p:txBody>
          <a:bodyPr wrap="none">
            <a:spAutoFit/>
          </a:bodyPr>
          <a:lstStyle/>
          <a:p>
            <a:r>
              <a:rPr lang="en-US" dirty="0" smtClean="0"/>
              <a:t>flux-</a:t>
            </a:r>
            <a:r>
              <a:rPr lang="en-US" dirty="0" err="1" smtClean="0"/>
              <a:t>hadoop</a:t>
            </a:r>
            <a:r>
              <a:rPr lang="en-US" dirty="0" smtClean="0"/>
              <a:t>-</a:t>
            </a:r>
            <a:r>
              <a:rPr lang="en-US" dirty="0" err="1" smtClean="0"/>
              <a:t>login.arc-ts.umich.edu</a:t>
            </a:r>
            <a:r>
              <a:rPr lang="en-US" dirty="0" smtClean="0"/>
              <a:t> </a:t>
            </a:r>
            <a:endParaRPr lang="en-US" dirty="0"/>
          </a:p>
        </p:txBody>
      </p:sp>
      <p:cxnSp>
        <p:nvCxnSpPr>
          <p:cNvPr id="12" name="Straight Arrow Connector 11"/>
          <p:cNvCxnSpPr>
            <a:endCxn id="6" idx="7"/>
          </p:cNvCxnSpPr>
          <p:nvPr/>
        </p:nvCxnSpPr>
        <p:spPr>
          <a:xfrm flipH="1">
            <a:off x="4707497" y="1623999"/>
            <a:ext cx="2353704" cy="1106196"/>
          </a:xfrm>
          <a:prstGeom prst="straightConnector1">
            <a:avLst/>
          </a:prstGeom>
          <a:ln>
            <a:solidFill>
              <a:srgbClr val="292828"/>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308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a:t>
            </a:r>
            <a:r>
              <a:rPr lang="en-US" sz="3300" dirty="0" smtClean="0"/>
              <a:t>copying files between your laptop and the remote account</a:t>
            </a:r>
            <a:endParaRPr lang="en-US" sz="3300" dirty="0"/>
          </a:p>
        </p:txBody>
      </p:sp>
      <p:sp>
        <p:nvSpPr>
          <p:cNvPr id="3" name="Content Placeholder 2"/>
          <p:cNvSpPr>
            <a:spLocks noGrp="1"/>
          </p:cNvSpPr>
          <p:nvPr>
            <p:ph idx="1"/>
          </p:nvPr>
        </p:nvSpPr>
        <p:spPr>
          <a:xfrm>
            <a:off x="457200" y="1769530"/>
            <a:ext cx="8229600" cy="4525963"/>
          </a:xfrm>
        </p:spPr>
        <p:txBody>
          <a:bodyPr>
            <a:normAutofit lnSpcReduction="10000"/>
          </a:bodyPr>
          <a:lstStyle/>
          <a:p>
            <a:r>
              <a:rPr lang="en-US" dirty="0" smtClean="0"/>
              <a:t>Option 1: Use </a:t>
            </a:r>
            <a:r>
              <a:rPr lang="en-US" dirty="0" err="1" smtClean="0"/>
              <a:t>scp</a:t>
            </a:r>
            <a:endParaRPr lang="en-US" dirty="0"/>
          </a:p>
          <a:p>
            <a:pPr lvl="1"/>
            <a:r>
              <a:rPr lang="en-US" dirty="0" smtClean="0"/>
              <a:t>Copy from local to server:</a:t>
            </a:r>
          </a:p>
          <a:p>
            <a:pPr lvl="2"/>
            <a:r>
              <a:rPr lang="en-US" dirty="0" err="1"/>
              <a:t>scp</a:t>
            </a:r>
            <a:r>
              <a:rPr lang="en-US" dirty="0"/>
              <a:t> </a:t>
            </a:r>
            <a:r>
              <a:rPr lang="en-US" dirty="0" err="1"/>
              <a:t>localfile</a:t>
            </a:r>
            <a:r>
              <a:rPr lang="en-US" dirty="0"/>
              <a:t> uniqname@flux-xfer.arc-ts.umich.edu:remotefile (copy a file</a:t>
            </a:r>
            <a:r>
              <a:rPr lang="en-US" dirty="0" smtClean="0"/>
              <a:t>)</a:t>
            </a:r>
          </a:p>
          <a:p>
            <a:pPr lvl="2"/>
            <a:r>
              <a:rPr lang="en-US" dirty="0" err="1"/>
              <a:t>scp</a:t>
            </a:r>
            <a:r>
              <a:rPr lang="en-US" dirty="0"/>
              <a:t> -r </a:t>
            </a:r>
            <a:r>
              <a:rPr lang="en-US" dirty="0" err="1"/>
              <a:t>localdir</a:t>
            </a:r>
            <a:r>
              <a:rPr lang="en-US" dirty="0"/>
              <a:t>  </a:t>
            </a:r>
            <a:r>
              <a:rPr lang="en-US" dirty="0" err="1"/>
              <a:t>uniqname@flux-xfer.arc-ts.umich.edu:remotedir</a:t>
            </a:r>
            <a:r>
              <a:rPr lang="en-US" dirty="0"/>
              <a:t>    (copy an entire directory)</a:t>
            </a:r>
            <a:endParaRPr lang="en-US" dirty="0" smtClean="0"/>
          </a:p>
          <a:p>
            <a:pPr lvl="1"/>
            <a:r>
              <a:rPr lang="en-US" dirty="0" smtClean="0"/>
              <a:t>Copy from server to local</a:t>
            </a:r>
          </a:p>
          <a:p>
            <a:pPr lvl="2"/>
            <a:r>
              <a:rPr lang="en-US" dirty="0" err="1" smtClean="0"/>
              <a:t>scp</a:t>
            </a:r>
            <a:r>
              <a:rPr lang="en-US" dirty="0" smtClean="0"/>
              <a:t> </a:t>
            </a:r>
            <a:r>
              <a:rPr lang="en-US" dirty="0" err="1" smtClean="0"/>
              <a:t>uniqname@flux-xfer.arc-ts.umich.edu:remotefile</a:t>
            </a:r>
            <a:r>
              <a:rPr lang="en-US" dirty="0" smtClean="0"/>
              <a:t> </a:t>
            </a:r>
            <a:r>
              <a:rPr lang="en-US" dirty="0" err="1" smtClean="0"/>
              <a:t>localfile</a:t>
            </a:r>
            <a:endParaRPr lang="en-US" dirty="0" smtClean="0"/>
          </a:p>
          <a:p>
            <a:r>
              <a:rPr lang="en-US" dirty="0" smtClean="0"/>
              <a:t>Option 2: Use </a:t>
            </a:r>
            <a:r>
              <a:rPr lang="en-US" dirty="0" err="1" smtClean="0"/>
              <a:t>CyberDuck</a:t>
            </a:r>
            <a:r>
              <a:rPr lang="en-US" dirty="0" smtClean="0"/>
              <a:t> (on Mac)</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33</a:t>
            </a:fld>
            <a:endParaRPr lang="en-US"/>
          </a:p>
        </p:txBody>
      </p:sp>
      <p:sp>
        <p:nvSpPr>
          <p:cNvPr id="5" name="Date Placeholder 4"/>
          <p:cNvSpPr>
            <a:spLocks noGrp="1"/>
          </p:cNvSpPr>
          <p:nvPr>
            <p:ph type="dt" sz="half" idx="10"/>
          </p:nvPr>
        </p:nvSpPr>
        <p:spPr/>
        <p:txBody>
          <a:bodyPr/>
          <a:lstStyle/>
          <a:p>
            <a:fld id="{FFDEDFE0-3975-A646-9C20-BA786C1D40C2}" type="datetime1">
              <a:rPr lang="en-US" smtClean="0"/>
              <a:t>9/19/17</a:t>
            </a:fld>
            <a:endParaRPr lang="en-US"/>
          </a:p>
        </p:txBody>
      </p:sp>
    </p:spTree>
    <p:extLst>
      <p:ext uri="{BB962C8B-B14F-4D97-AF65-F5344CB8AC3E}">
        <p14:creationId xmlns:p14="http://schemas.microsoft.com/office/powerpoint/2010/main" val="15380779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a:t>
            </a:r>
            <a:r>
              <a:rPr lang="en-US" sz="3300" dirty="0" smtClean="0"/>
              <a:t>copying files between your laptop and the remote account</a:t>
            </a:r>
            <a:endParaRPr lang="en-US" sz="3300"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descr="Screen Shot 2017-02-01 at 11.03.4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2400"/>
            <a:ext cx="6858000" cy="5435600"/>
          </a:xfrm>
          <a:prstGeom prst="rect">
            <a:avLst/>
          </a:prstGeom>
        </p:spPr>
      </p:pic>
    </p:spTree>
    <p:extLst>
      <p:ext uri="{BB962C8B-B14F-4D97-AF65-F5344CB8AC3E}">
        <p14:creationId xmlns:p14="http://schemas.microsoft.com/office/powerpoint/2010/main" val="35105846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a:t>
            </a:r>
            <a:r>
              <a:rPr lang="en-US" sz="3300" dirty="0" smtClean="0"/>
              <a:t>copying files between your laptop and the remote account</a:t>
            </a:r>
            <a:endParaRPr lang="en-US" sz="3300" dirty="0"/>
          </a:p>
        </p:txBody>
      </p:sp>
      <p:sp>
        <p:nvSpPr>
          <p:cNvPr id="3" name="Content Placeholder 2"/>
          <p:cNvSpPr>
            <a:spLocks noGrp="1"/>
          </p:cNvSpPr>
          <p:nvPr>
            <p:ph idx="1"/>
          </p:nvPr>
        </p:nvSpPr>
        <p:spPr/>
        <p:txBody>
          <a:bodyPr/>
          <a:lstStyle/>
          <a:p>
            <a:r>
              <a:rPr lang="en-US" dirty="0" smtClean="0"/>
              <a:t>Use </a:t>
            </a:r>
            <a:r>
              <a:rPr lang="en-US" dirty="0" err="1" smtClean="0"/>
              <a:t>WinSCP</a:t>
            </a:r>
            <a:r>
              <a:rPr lang="en-US" dirty="0" smtClean="0"/>
              <a:t> (on windows)</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35</a:t>
            </a:fld>
            <a:endParaRPr lang="en-US"/>
          </a:p>
        </p:txBody>
      </p:sp>
      <p:pic>
        <p:nvPicPr>
          <p:cNvPr id="6" name="Picture 5"/>
          <p:cNvPicPr>
            <a:picLocks noChangeAspect="1"/>
          </p:cNvPicPr>
          <p:nvPr/>
        </p:nvPicPr>
        <p:blipFill>
          <a:blip r:embed="rId3"/>
          <a:stretch>
            <a:fillRect/>
          </a:stretch>
        </p:blipFill>
        <p:spPr>
          <a:xfrm>
            <a:off x="2209800" y="2337859"/>
            <a:ext cx="5038725" cy="4486275"/>
          </a:xfrm>
          <a:prstGeom prst="rect">
            <a:avLst/>
          </a:prstGeom>
        </p:spPr>
      </p:pic>
      <p:sp>
        <p:nvSpPr>
          <p:cNvPr id="5" name="Date Placeholder 4"/>
          <p:cNvSpPr>
            <a:spLocks noGrp="1"/>
          </p:cNvSpPr>
          <p:nvPr>
            <p:ph type="dt" sz="half" idx="10"/>
          </p:nvPr>
        </p:nvSpPr>
        <p:spPr/>
        <p:txBody>
          <a:bodyPr/>
          <a:lstStyle/>
          <a:p>
            <a:fld id="{FFDEDFE0-3975-A646-9C20-BA786C1D40C2}" type="datetime1">
              <a:rPr lang="en-US" smtClean="0"/>
              <a:t>9/19/17</a:t>
            </a:fld>
            <a:endParaRPr lang="en-US"/>
          </a:p>
        </p:txBody>
      </p:sp>
    </p:spTree>
    <p:extLst>
      <p:ext uri="{BB962C8B-B14F-4D97-AF65-F5344CB8AC3E}">
        <p14:creationId xmlns:p14="http://schemas.microsoft.com/office/powerpoint/2010/main" val="150992700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on a remote server: </a:t>
            </a:r>
            <a:r>
              <a:rPr lang="en-US" sz="3300" dirty="0"/>
              <a:t>copying files between your laptop and the remote account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36</a:t>
            </a:fld>
            <a:endParaRPr lang="en-US"/>
          </a:p>
        </p:txBody>
      </p:sp>
      <p:pic>
        <p:nvPicPr>
          <p:cNvPr id="5" name="Picture 4"/>
          <p:cNvPicPr>
            <a:picLocks noChangeAspect="1"/>
          </p:cNvPicPr>
          <p:nvPr/>
        </p:nvPicPr>
        <p:blipFill>
          <a:blip r:embed="rId3"/>
          <a:stretch>
            <a:fillRect/>
          </a:stretch>
        </p:blipFill>
        <p:spPr>
          <a:xfrm>
            <a:off x="628649" y="1825625"/>
            <a:ext cx="3724275" cy="2943225"/>
          </a:xfrm>
          <a:prstGeom prst="rect">
            <a:avLst/>
          </a:prstGeom>
        </p:spPr>
      </p:pic>
      <p:pic>
        <p:nvPicPr>
          <p:cNvPr id="6" name="Picture 5"/>
          <p:cNvPicPr>
            <a:picLocks noChangeAspect="1"/>
          </p:cNvPicPr>
          <p:nvPr/>
        </p:nvPicPr>
        <p:blipFill>
          <a:blip r:embed="rId4"/>
          <a:stretch>
            <a:fillRect/>
          </a:stretch>
        </p:blipFill>
        <p:spPr>
          <a:xfrm>
            <a:off x="4791075" y="1825624"/>
            <a:ext cx="3724275" cy="2943225"/>
          </a:xfrm>
          <a:prstGeom prst="rect">
            <a:avLst/>
          </a:prstGeom>
        </p:spPr>
      </p:pic>
      <p:sp>
        <p:nvSpPr>
          <p:cNvPr id="7" name="Date Placeholder 6"/>
          <p:cNvSpPr>
            <a:spLocks noGrp="1"/>
          </p:cNvSpPr>
          <p:nvPr>
            <p:ph type="dt" sz="half" idx="10"/>
          </p:nvPr>
        </p:nvSpPr>
        <p:spPr/>
        <p:txBody>
          <a:bodyPr/>
          <a:lstStyle/>
          <a:p>
            <a:fld id="{0D16CDE6-991D-5F40-9F04-E4A717EACAEE}" type="datetime1">
              <a:rPr lang="en-US" smtClean="0"/>
              <a:t>9/19/17</a:t>
            </a:fld>
            <a:endParaRPr lang="en-US"/>
          </a:p>
        </p:txBody>
      </p:sp>
    </p:spTree>
    <p:extLst>
      <p:ext uri="{BB962C8B-B14F-4D97-AF65-F5344CB8AC3E}">
        <p14:creationId xmlns:p14="http://schemas.microsoft.com/office/powerpoint/2010/main" val="42594666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on a remote server: </a:t>
            </a:r>
            <a:r>
              <a:rPr lang="en-US" sz="3300" dirty="0" smtClean="0"/>
              <a:t>copying files between your laptop and the remote account</a:t>
            </a:r>
            <a:endParaRPr lang="en-US" sz="33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37</a:t>
            </a:fld>
            <a:endParaRPr lang="en-US"/>
          </a:p>
        </p:txBody>
      </p:sp>
      <p:pic>
        <p:nvPicPr>
          <p:cNvPr id="5" name="Picture 4"/>
          <p:cNvPicPr>
            <a:picLocks noChangeAspect="1"/>
          </p:cNvPicPr>
          <p:nvPr/>
        </p:nvPicPr>
        <p:blipFill>
          <a:blip r:embed="rId3"/>
          <a:stretch>
            <a:fillRect/>
          </a:stretch>
        </p:blipFill>
        <p:spPr>
          <a:xfrm>
            <a:off x="1135856" y="1837420"/>
            <a:ext cx="6872288" cy="4229100"/>
          </a:xfrm>
          <a:prstGeom prst="rect">
            <a:avLst/>
          </a:prstGeom>
        </p:spPr>
      </p:pic>
      <p:sp>
        <p:nvSpPr>
          <p:cNvPr id="6" name="Date Placeholder 5"/>
          <p:cNvSpPr>
            <a:spLocks noGrp="1"/>
          </p:cNvSpPr>
          <p:nvPr>
            <p:ph type="dt" sz="half" idx="10"/>
          </p:nvPr>
        </p:nvSpPr>
        <p:spPr/>
        <p:txBody>
          <a:bodyPr/>
          <a:lstStyle/>
          <a:p>
            <a:fld id="{A35A434F-C81D-DC41-BE68-F81A0782B257}" type="datetime1">
              <a:rPr lang="en-US" smtClean="0"/>
              <a:t>9/19/17</a:t>
            </a:fld>
            <a:endParaRPr lang="en-US"/>
          </a:p>
        </p:txBody>
      </p:sp>
    </p:spTree>
    <p:extLst>
      <p:ext uri="{BB962C8B-B14F-4D97-AF65-F5344CB8AC3E}">
        <p14:creationId xmlns:p14="http://schemas.microsoft.com/office/powerpoint/2010/main" val="24538274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off-campus: </a:t>
            </a:r>
            <a:br>
              <a:rPr lang="en-US" dirty="0" smtClean="0"/>
            </a:br>
            <a:r>
              <a:rPr lang="en-US" dirty="0" smtClean="0"/>
              <a:t>VPN (Virtual Private Network)</a:t>
            </a:r>
            <a:endParaRPr lang="en-US" dirty="0"/>
          </a:p>
        </p:txBody>
      </p:sp>
      <p:sp>
        <p:nvSpPr>
          <p:cNvPr id="3" name="Content Placeholder 2"/>
          <p:cNvSpPr>
            <a:spLocks noGrp="1"/>
          </p:cNvSpPr>
          <p:nvPr>
            <p:ph idx="1"/>
          </p:nvPr>
        </p:nvSpPr>
        <p:spPr>
          <a:xfrm>
            <a:off x="628650" y="3048000"/>
            <a:ext cx="7886700" cy="2286000"/>
          </a:xfrm>
        </p:spPr>
        <p:txBody>
          <a:bodyPr>
            <a:normAutofit fontScale="77500" lnSpcReduction="20000"/>
          </a:bodyPr>
          <a:lstStyle/>
          <a:p>
            <a:endParaRPr lang="en-US" dirty="0" smtClean="0"/>
          </a:p>
          <a:p>
            <a:r>
              <a:rPr lang="en-US" dirty="0" smtClean="0"/>
              <a:t>VPN: uses encryption and tunneling to establish secure private connections over third-party networks</a:t>
            </a:r>
          </a:p>
          <a:p>
            <a:endParaRPr lang="en-US" dirty="0"/>
          </a:p>
          <a:p>
            <a:r>
              <a:rPr lang="en-US" dirty="0" smtClean="0"/>
              <a:t>See </a:t>
            </a:r>
            <a:r>
              <a:rPr lang="en-US" dirty="0" smtClean="0">
                <a:hlinkClick r:id="rId3"/>
              </a:rPr>
              <a:t>http</a:t>
            </a:r>
            <a:r>
              <a:rPr lang="en-US" dirty="0">
                <a:hlinkClick r:id="rId3"/>
              </a:rPr>
              <a:t>://</a:t>
            </a:r>
            <a:r>
              <a:rPr lang="en-US" dirty="0" smtClean="0">
                <a:hlinkClick r:id="rId3"/>
              </a:rPr>
              <a:t>www.itcom.itd.umich.edu/vpn/</a:t>
            </a:r>
            <a:r>
              <a:rPr lang="en-US" dirty="0" smtClean="0"/>
              <a:t> for details on how to install VPN software for UM.</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38</a:t>
            </a:fld>
            <a:endParaRPr lang="en-US"/>
          </a:p>
        </p:txBody>
      </p:sp>
      <p:pic>
        <p:nvPicPr>
          <p:cNvPr id="1026" name="Picture 2" descr="Image result for vpn tunne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1676400"/>
            <a:ext cx="3199130" cy="11552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0" y="2254020"/>
            <a:ext cx="528955" cy="184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edtechtimes.com/wp-content/uploads/2013/07/university-of-michigan-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2207577"/>
            <a:ext cx="461645" cy="46164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BE360669-D342-DD41-907A-D3A454C58D53}" type="datetime1">
              <a:rPr lang="en-US" smtClean="0"/>
              <a:t>9/19/17</a:t>
            </a:fld>
            <a:endParaRPr lang="en-US"/>
          </a:p>
        </p:txBody>
      </p:sp>
    </p:spTree>
    <p:extLst>
      <p:ext uri="{BB962C8B-B14F-4D97-AF65-F5344CB8AC3E}">
        <p14:creationId xmlns:p14="http://schemas.microsoft.com/office/powerpoint/2010/main" val="336067106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 line refresher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Courier New" panose="02070309020205020404" pitchFamily="49" charset="0"/>
                <a:cs typeface="Courier New" panose="02070309020205020404" pitchFamily="49" charset="0"/>
              </a:rPr>
              <a:t>ls  : list contents of a directory</a:t>
            </a:r>
          </a:p>
          <a:p>
            <a:r>
              <a:rPr lang="en-US" dirty="0" err="1" smtClean="0">
                <a:latin typeface="Courier New" panose="02070309020205020404" pitchFamily="49" charset="0"/>
                <a:cs typeface="Courier New" panose="02070309020205020404" pitchFamily="49" charset="0"/>
              </a:rPr>
              <a:t>pwd</a:t>
            </a:r>
            <a:r>
              <a:rPr lang="en-US" dirty="0" smtClean="0">
                <a:latin typeface="Courier New" panose="02070309020205020404" pitchFamily="49" charset="0"/>
                <a:cs typeface="Courier New" panose="02070309020205020404" pitchFamily="49" charset="0"/>
              </a:rPr>
              <a:t> : print working directory</a:t>
            </a:r>
          </a:p>
          <a:p>
            <a:r>
              <a:rPr lang="en-US" dirty="0" smtClean="0">
                <a:latin typeface="Courier New" panose="02070309020205020404" pitchFamily="49" charset="0"/>
                <a:cs typeface="Courier New" panose="02070309020205020404" pitchFamily="49" charset="0"/>
              </a:rPr>
              <a:t>Paths</a:t>
            </a:r>
          </a:p>
          <a:p>
            <a:pPr marL="342900" lvl="1" indent="0">
              <a:buNone/>
            </a:pPr>
            <a:r>
              <a:rPr lang="en-US" dirty="0" smtClean="0">
                <a:latin typeface="Courier New" panose="02070309020205020404" pitchFamily="49" charset="0"/>
                <a:cs typeface="Courier New" panose="02070309020205020404" pitchFamily="49" charset="0"/>
              </a:rPr>
              <a:t>/home/&lt;</a:t>
            </a:r>
            <a:r>
              <a:rPr lang="en-US" dirty="0" err="1" smtClean="0">
                <a:latin typeface="Courier New" panose="02070309020205020404" pitchFamily="49" charset="0"/>
                <a:cs typeface="Courier New" panose="02070309020205020404" pitchFamily="49" charset="0"/>
              </a:rPr>
              <a:t>youruniqname</a:t>
            </a:r>
            <a:r>
              <a:rPr lang="en-US" dirty="0" smtClean="0">
                <a:latin typeface="Courier New" panose="02070309020205020404" pitchFamily="49" charset="0"/>
                <a:cs typeface="Courier New" panose="02070309020205020404" pitchFamily="49" charset="0"/>
              </a:rPr>
              <a:t>&gt;</a:t>
            </a:r>
          </a:p>
          <a:p>
            <a:r>
              <a:rPr lang="en-US" dirty="0" smtClean="0">
                <a:latin typeface="Courier New" panose="02070309020205020404" pitchFamily="49" charset="0"/>
                <a:cs typeface="Courier New" panose="02070309020205020404" pitchFamily="49" charset="0"/>
              </a:rPr>
              <a:t>Special directory names:</a:t>
            </a:r>
          </a:p>
          <a:p>
            <a:pPr marL="342900" lvl="1" indent="0">
              <a:buNone/>
            </a:pPr>
            <a:r>
              <a:rPr lang="en-US" dirty="0" smtClean="0">
                <a:latin typeface="Courier New" panose="02070309020205020404" pitchFamily="49" charset="0"/>
                <a:cs typeface="Courier New" panose="02070309020205020404" pitchFamily="49" charset="0"/>
              </a:rPr>
              <a:t>.    Current directory</a:t>
            </a:r>
          </a:p>
          <a:p>
            <a:pPr marL="342900" lvl="1" indent="0">
              <a:buNone/>
            </a:pPr>
            <a:r>
              <a:rPr lang="en-US" dirty="0" smtClean="0">
                <a:latin typeface="Courier New" panose="02070309020205020404" pitchFamily="49" charset="0"/>
                <a:cs typeface="Courier New" panose="02070309020205020404" pitchFamily="49" charset="0"/>
              </a:rPr>
              <a:t>..   Parent directory</a:t>
            </a:r>
          </a:p>
          <a:p>
            <a:r>
              <a:rPr lang="en-US" dirty="0" smtClean="0">
                <a:latin typeface="Courier New" panose="02070309020205020404" pitchFamily="49" charset="0"/>
                <a:cs typeface="Courier New" panose="02070309020205020404" pitchFamily="49" charset="0"/>
              </a:rPr>
              <a:t>cd &lt;directory&gt;  : change directory</a:t>
            </a:r>
          </a:p>
          <a:p>
            <a:r>
              <a:rPr lang="en-US" dirty="0" smtClean="0">
                <a:latin typeface="Courier New" panose="02070309020205020404" pitchFamily="49" charset="0"/>
                <a:cs typeface="Courier New" panose="02070309020205020404" pitchFamily="49" charset="0"/>
              </a:rPr>
              <a:t>cat &lt;filename&gt; : dump contents of a file</a:t>
            </a:r>
          </a:p>
          <a:p>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&lt;filename&gt; : remove a file</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39</a:t>
            </a:fld>
            <a:endParaRPr lang="en-US"/>
          </a:p>
        </p:txBody>
      </p:sp>
      <p:sp>
        <p:nvSpPr>
          <p:cNvPr id="5" name="Date Placeholder 4"/>
          <p:cNvSpPr>
            <a:spLocks noGrp="1"/>
          </p:cNvSpPr>
          <p:nvPr>
            <p:ph type="dt" sz="half" idx="10"/>
          </p:nvPr>
        </p:nvSpPr>
        <p:spPr/>
        <p:txBody>
          <a:bodyPr/>
          <a:lstStyle/>
          <a:p>
            <a:fld id="{403678D2-0585-2740-9692-89CBE3679ED4}" type="datetime1">
              <a:rPr lang="en-US" smtClean="0"/>
              <a:t>9/19/17</a:t>
            </a:fld>
            <a:endParaRPr lang="en-US"/>
          </a:p>
        </p:txBody>
      </p:sp>
    </p:spTree>
    <p:extLst>
      <p:ext uri="{BB962C8B-B14F-4D97-AF65-F5344CB8AC3E}">
        <p14:creationId xmlns:p14="http://schemas.microsoft.com/office/powerpoint/2010/main" val="19097597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a:xfrm>
            <a:off x="457200" y="1417638"/>
            <a:ext cx="8686800" cy="4938712"/>
          </a:xfrm>
        </p:spPr>
        <p:txBody>
          <a:bodyPr>
            <a:normAutofit fontScale="85000" lnSpcReduction="10000"/>
          </a:bodyPr>
          <a:lstStyle/>
          <a:p>
            <a:r>
              <a:rPr lang="en-US" dirty="0"/>
              <a:t>D</a:t>
            </a:r>
            <a:r>
              <a:rPr lang="en-US" dirty="0" smtClean="0"/>
              <a:t>istributed large-scale computing</a:t>
            </a:r>
          </a:p>
          <a:p>
            <a:pPr lvl="1"/>
            <a:r>
              <a:rPr lang="en-US" dirty="0" smtClean="0"/>
              <a:t>Divide and Conquer: </a:t>
            </a:r>
          </a:p>
          <a:p>
            <a:pPr lvl="2"/>
            <a:r>
              <a:rPr lang="en-US" sz="2000" dirty="0" smtClean="0"/>
              <a:t>Split the task in sub-tasks</a:t>
            </a:r>
          </a:p>
          <a:p>
            <a:pPr lvl="2"/>
            <a:r>
              <a:rPr lang="en-US" sz="2000" dirty="0" smtClean="0"/>
              <a:t>Put resources to handle subtasks in parallel</a:t>
            </a:r>
          </a:p>
          <a:p>
            <a:pPr lvl="2"/>
            <a:r>
              <a:rPr lang="en-US" sz="2000" dirty="0" smtClean="0"/>
              <a:t>Combine the results</a:t>
            </a:r>
          </a:p>
          <a:p>
            <a:pPr lvl="2"/>
            <a:r>
              <a:rPr lang="en-US" sz="2000" dirty="0" smtClean="0"/>
              <a:t>We are distributing the workload across different CPUs</a:t>
            </a:r>
          </a:p>
          <a:p>
            <a:pPr lvl="1"/>
            <a:r>
              <a:rPr lang="en-US" dirty="0" smtClean="0"/>
              <a:t>Quick overview of the Map-Reduce programming paradigm:</a:t>
            </a:r>
          </a:p>
          <a:p>
            <a:pPr lvl="2"/>
            <a:r>
              <a:rPr lang="en-US" dirty="0" smtClean="0"/>
              <a:t>Read a bunch of data (set of records)</a:t>
            </a:r>
          </a:p>
          <a:p>
            <a:pPr lvl="2"/>
            <a:r>
              <a:rPr lang="en-US" u="sng" dirty="0" smtClean="0"/>
              <a:t>Map</a:t>
            </a:r>
            <a:r>
              <a:rPr lang="en-US" dirty="0" smtClean="0"/>
              <a:t>:   for each record, extract something you care about.</a:t>
            </a:r>
          </a:p>
          <a:p>
            <a:pPr lvl="2"/>
            <a:r>
              <a:rPr lang="en-US" dirty="0" smtClean="0"/>
              <a:t>Sort and group the extracted records</a:t>
            </a:r>
          </a:p>
          <a:p>
            <a:pPr lvl="2"/>
            <a:r>
              <a:rPr lang="en-US" u="sng" dirty="0" smtClean="0"/>
              <a:t>Reduce</a:t>
            </a:r>
            <a:r>
              <a:rPr lang="en-US" dirty="0" smtClean="0"/>
              <a:t>:  For all groups:</a:t>
            </a:r>
          </a:p>
          <a:p>
            <a:pPr lvl="3"/>
            <a:r>
              <a:rPr lang="en-US" dirty="0" smtClean="0"/>
              <a:t>Summarize, filter, transform, aggregate</a:t>
            </a:r>
          </a:p>
          <a:p>
            <a:pPr lvl="3"/>
            <a:r>
              <a:rPr lang="en-US" dirty="0" smtClean="0"/>
              <a:t>Collapse the group into a result row</a:t>
            </a:r>
          </a:p>
          <a:p>
            <a:pPr lvl="2"/>
            <a:r>
              <a:rPr lang="en-US" dirty="0" smtClean="0"/>
              <a:t>Write out the results</a:t>
            </a:r>
          </a:p>
          <a:p>
            <a:pPr lvl="2"/>
            <a:endParaRPr lang="en-US" dirty="0"/>
          </a:p>
        </p:txBody>
      </p:sp>
      <p:sp>
        <p:nvSpPr>
          <p:cNvPr id="4" name="Date Placeholder 3"/>
          <p:cNvSpPr>
            <a:spLocks noGrp="1"/>
          </p:cNvSpPr>
          <p:nvPr>
            <p:ph type="dt" sz="half" idx="10"/>
          </p:nvPr>
        </p:nvSpPr>
        <p:spPr/>
        <p:txBody>
          <a:bodyPr/>
          <a:lstStyle/>
          <a:p>
            <a:fld id="{F0552E31-7C7B-444F-8BD9-F09B2F74C487}" type="datetime1">
              <a:rPr lang="en-US" smtClean="0"/>
              <a:t>9/19/17</a:t>
            </a:fld>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4</a:t>
            </a:fld>
            <a:endParaRPr lang="en-US"/>
          </a:p>
        </p:txBody>
      </p:sp>
    </p:spTree>
    <p:extLst>
      <p:ext uri="{BB962C8B-B14F-4D97-AF65-F5344CB8AC3E}">
        <p14:creationId xmlns:p14="http://schemas.microsoft.com/office/powerpoint/2010/main" val="6378018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file system follows the Unix command line conventions</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hadoop</a:t>
            </a:r>
            <a:r>
              <a:rPr lang="en-US" dirty="0" smtClean="0">
                <a:latin typeface="Courier New" panose="02070309020205020404" pitchFamily="49" charset="0"/>
                <a:cs typeface="Courier New" panose="02070309020205020404" pitchFamily="49" charset="0"/>
              </a:rPr>
              <a:t> fs –</a:t>
            </a:r>
            <a:r>
              <a:rPr lang="en-US" b="1" dirty="0" smtClean="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ls &lt;directory&gt;</a:t>
            </a:r>
            <a:endParaRPr lang="en-US" b="1"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hadoop</a:t>
            </a:r>
            <a:r>
              <a:rPr lang="en-US" dirty="0" smtClean="0">
                <a:latin typeface="Courier New" panose="02070309020205020404" pitchFamily="49" charset="0"/>
                <a:cs typeface="Courier New" panose="02070309020205020404" pitchFamily="49" charset="0"/>
              </a:rPr>
              <a:t> fs -</a:t>
            </a:r>
            <a:r>
              <a:rPr lang="en-US" b="1" dirty="0" smtClean="0">
                <a:latin typeface="Courier New" panose="02070309020205020404" pitchFamily="49" charset="0"/>
                <a:cs typeface="Courier New" panose="02070309020205020404" pitchFamily="49" charset="0"/>
              </a:rPr>
              <a:t>cat </a:t>
            </a:r>
            <a:r>
              <a:rPr lang="en-US" b="1" dirty="0">
                <a:latin typeface="Courier New" panose="02070309020205020404" pitchFamily="49" charset="0"/>
                <a:cs typeface="Courier New" panose="02070309020205020404" pitchFamily="49" charset="0"/>
              </a:rPr>
              <a:t>&lt;filename&gt;</a:t>
            </a:r>
          </a:p>
          <a:p>
            <a:r>
              <a:rPr lang="en-US" dirty="0" err="1">
                <a:latin typeface="Courier New" panose="02070309020205020404" pitchFamily="49" charset="0"/>
                <a:cs typeface="Courier New" panose="02070309020205020404" pitchFamily="49" charset="0"/>
              </a:rPr>
              <a:t>h</a:t>
            </a:r>
            <a:r>
              <a:rPr lang="en-US" dirty="0" err="1" smtClean="0">
                <a:latin typeface="Courier New" panose="02070309020205020404" pitchFamily="49" charset="0"/>
                <a:cs typeface="Courier New" panose="02070309020205020404" pitchFamily="49" charset="0"/>
              </a:rPr>
              <a:t>adoop</a:t>
            </a:r>
            <a:r>
              <a:rPr lang="en-US" dirty="0" smtClean="0">
                <a:latin typeface="Courier New" panose="02070309020205020404" pitchFamily="49" charset="0"/>
                <a:cs typeface="Courier New" panose="02070309020205020404" pitchFamily="49" charset="0"/>
              </a:rPr>
              <a:t> fs -</a:t>
            </a:r>
            <a:r>
              <a:rPr lang="en-US" b="1" dirty="0" err="1" smtClean="0">
                <a:latin typeface="Courier New" panose="02070309020205020404" pitchFamily="49" charset="0"/>
                <a:cs typeface="Courier New" panose="02070309020205020404" pitchFamily="49" charset="0"/>
              </a:rPr>
              <a:t>rm</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&lt;filename&gt;</a:t>
            </a:r>
          </a:p>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40</a:t>
            </a:fld>
            <a:endParaRPr lang="en-US"/>
          </a:p>
        </p:txBody>
      </p:sp>
      <p:sp>
        <p:nvSpPr>
          <p:cNvPr id="5" name="Date Placeholder 4"/>
          <p:cNvSpPr>
            <a:spLocks noGrp="1"/>
          </p:cNvSpPr>
          <p:nvPr>
            <p:ph type="dt" sz="half" idx="10"/>
          </p:nvPr>
        </p:nvSpPr>
        <p:spPr/>
        <p:txBody>
          <a:bodyPr/>
          <a:lstStyle/>
          <a:p>
            <a:fld id="{8C2CF63D-19CB-D041-B1C9-E748800FE940}" type="datetime1">
              <a:rPr lang="en-US" smtClean="0"/>
              <a:t>9/19/17</a:t>
            </a:fld>
            <a:endParaRPr lang="en-US"/>
          </a:p>
        </p:txBody>
      </p:sp>
    </p:spTree>
    <p:extLst>
      <p:ext uri="{BB962C8B-B14F-4D97-AF65-F5344CB8AC3E}">
        <p14:creationId xmlns:p14="http://schemas.microsoft.com/office/powerpoint/2010/main" val="22409129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17-02-01 at 11.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03200"/>
            <a:ext cx="8902700" cy="6451600"/>
          </a:xfrm>
          <a:prstGeom prst="rect">
            <a:avLst/>
          </a:prstGeom>
        </p:spPr>
      </p:pic>
      <p:sp>
        <p:nvSpPr>
          <p:cNvPr id="5" name="Rectangle 4"/>
          <p:cNvSpPr/>
          <p:nvPr/>
        </p:nvSpPr>
        <p:spPr>
          <a:xfrm>
            <a:off x="101598" y="18626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14300" y="1930401"/>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14300" y="2980267"/>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14300" y="4267201"/>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01598" y="5469467"/>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14300" y="408251"/>
            <a:ext cx="8195733" cy="1522150"/>
          </a:xfrm>
          <a:prstGeom prst="rect">
            <a:avLst/>
          </a:prstGeom>
          <a:noFill/>
          <a:ln>
            <a:solidFill>
              <a:srgbClr val="FF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783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17-02-01 at 11.21.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1" y="274637"/>
            <a:ext cx="9144000" cy="1842029"/>
          </a:xfrm>
          <a:prstGeom prst="rect">
            <a:avLst/>
          </a:prstGeom>
        </p:spPr>
      </p:pic>
      <p:pic>
        <p:nvPicPr>
          <p:cNvPr id="5" name="Picture 4" descr="Screen Shot 2017-02-01 at 11.24.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8" y="2336812"/>
            <a:ext cx="9144000" cy="2672522"/>
          </a:xfrm>
          <a:prstGeom prst="rect">
            <a:avLst/>
          </a:prstGeom>
        </p:spPr>
      </p:pic>
      <p:sp>
        <p:nvSpPr>
          <p:cNvPr id="6" name="Rectangle 5"/>
          <p:cNvSpPr/>
          <p:nvPr/>
        </p:nvSpPr>
        <p:spPr>
          <a:xfrm>
            <a:off x="33866" y="237063"/>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3868" y="2336812"/>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0801" y="4334946"/>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18933" y="4630227"/>
            <a:ext cx="897467"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504268" y="5063069"/>
            <a:ext cx="4555067" cy="646331"/>
          </a:xfrm>
          <a:prstGeom prst="rect">
            <a:avLst/>
          </a:prstGeom>
          <a:noFill/>
        </p:spPr>
        <p:txBody>
          <a:bodyPr wrap="square" rtlCol="0">
            <a:spAutoFit/>
          </a:bodyPr>
          <a:lstStyle/>
          <a:p>
            <a:r>
              <a:rPr lang="en-US" b="1" dirty="0" smtClean="0"/>
              <a:t>This is the HDFS folder through which I will be sharing content with you</a:t>
            </a:r>
            <a:endParaRPr lang="en-US" b="1" dirty="0"/>
          </a:p>
        </p:txBody>
      </p:sp>
      <p:pic>
        <p:nvPicPr>
          <p:cNvPr id="13" name="Picture 12" descr="Screen Shot 2017-09-18 at 1.27.2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44220"/>
            <a:ext cx="7797800" cy="533400"/>
          </a:xfrm>
          <a:prstGeom prst="rect">
            <a:avLst/>
          </a:prstGeom>
        </p:spPr>
      </p:pic>
      <p:sp>
        <p:nvSpPr>
          <p:cNvPr id="11" name="Rectangle 10"/>
          <p:cNvSpPr/>
          <p:nvPr/>
        </p:nvSpPr>
        <p:spPr>
          <a:xfrm>
            <a:off x="3920720" y="5790305"/>
            <a:ext cx="1305586" cy="28701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40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7-09-18 at 1.46.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7424"/>
            <a:ext cx="9144000" cy="2856797"/>
          </a:xfrm>
          <a:prstGeom prst="rect">
            <a:avLst/>
          </a:prstGeom>
        </p:spPr>
      </p:pic>
      <p:sp>
        <p:nvSpPr>
          <p:cNvPr id="2" name="Title 1"/>
          <p:cNvSpPr>
            <a:spLocks noGrp="1"/>
          </p:cNvSpPr>
          <p:nvPr>
            <p:ph type="title"/>
          </p:nvPr>
        </p:nvSpPr>
        <p:spPr/>
        <p:txBody>
          <a:bodyPr/>
          <a:lstStyle/>
          <a:p>
            <a:r>
              <a:rPr lang="en-US" dirty="0" smtClean="0"/>
              <a:t>Running </a:t>
            </a:r>
            <a:r>
              <a:rPr lang="en-US" dirty="0" err="1" smtClean="0"/>
              <a:t>Mrjob</a:t>
            </a:r>
            <a:r>
              <a:rPr lang="en-US" dirty="0" smtClean="0"/>
              <a:t> on the cluster</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a:xfrm>
            <a:off x="0" y="2547424"/>
            <a:ext cx="9144000" cy="3217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Fladoop</a:t>
            </a:r>
            <a:r>
              <a:rPr lang="en-US" dirty="0" smtClean="0"/>
              <a:t> Cluster at UM</a:t>
            </a:r>
            <a:endParaRPr lang="en-US" dirty="0"/>
          </a:p>
        </p:txBody>
      </p:sp>
      <p:sp>
        <p:nvSpPr>
          <p:cNvPr id="4" name="Content Placeholder 3"/>
          <p:cNvSpPr>
            <a:spLocks noGrp="1"/>
          </p:cNvSpPr>
          <p:nvPr>
            <p:ph idx="1"/>
          </p:nvPr>
        </p:nvSpPr>
        <p:spPr/>
        <p:txBody>
          <a:bodyPr>
            <a:normAutofit fontScale="85000" lnSpcReduction="10000"/>
          </a:bodyPr>
          <a:lstStyle/>
          <a:p>
            <a:r>
              <a:rPr lang="en-US" dirty="0"/>
              <a:t>The Flux </a:t>
            </a:r>
            <a:r>
              <a:rPr lang="en-US" dirty="0" err="1"/>
              <a:t>Hadoop</a:t>
            </a:r>
            <a:r>
              <a:rPr lang="en-US" dirty="0"/>
              <a:t> cluster consists of 12 nodes offering 100TB of HDFS space. The software available is:</a:t>
            </a:r>
          </a:p>
          <a:p>
            <a:pPr lvl="1"/>
            <a:r>
              <a:rPr lang="en-US" dirty="0" err="1"/>
              <a:t>Hadoop</a:t>
            </a:r>
            <a:r>
              <a:rPr lang="en-US" dirty="0"/>
              <a:t> – 2.6.0 – </a:t>
            </a:r>
            <a:r>
              <a:rPr lang="en-US" u="sng" dirty="0">
                <a:hlinkClick r:id="rId3"/>
              </a:rPr>
              <a:t>Documentation</a:t>
            </a:r>
          </a:p>
          <a:p>
            <a:pPr lvl="1"/>
            <a:r>
              <a:rPr lang="en-US" dirty="0"/>
              <a:t>Hive – 1.1.0 – </a:t>
            </a:r>
            <a:r>
              <a:rPr lang="en-US" u="sng" dirty="0">
                <a:hlinkClick r:id="rId4"/>
              </a:rPr>
              <a:t>Documentation</a:t>
            </a:r>
          </a:p>
          <a:p>
            <a:pPr lvl="1"/>
            <a:r>
              <a:rPr lang="en-US" dirty="0" err="1"/>
              <a:t>Sqoop</a:t>
            </a:r>
            <a:r>
              <a:rPr lang="en-US" dirty="0"/>
              <a:t> – 1.4.6 – </a:t>
            </a:r>
            <a:r>
              <a:rPr lang="en-US" u="sng" dirty="0">
                <a:hlinkClick r:id="rId5"/>
              </a:rPr>
              <a:t>Documentation</a:t>
            </a:r>
          </a:p>
          <a:p>
            <a:pPr lvl="1"/>
            <a:r>
              <a:rPr lang="en-US" dirty="0"/>
              <a:t>Pig – 0.12.0 – </a:t>
            </a:r>
            <a:r>
              <a:rPr lang="en-US" u="sng" dirty="0">
                <a:hlinkClick r:id="rId6"/>
              </a:rPr>
              <a:t>Documentation</a:t>
            </a:r>
          </a:p>
          <a:p>
            <a:pPr lvl="1"/>
            <a:r>
              <a:rPr lang="en-US" dirty="0"/>
              <a:t>R + rmr2 + </a:t>
            </a:r>
            <a:r>
              <a:rPr lang="en-US" dirty="0" err="1"/>
              <a:t>rhdfs</a:t>
            </a:r>
            <a:r>
              <a:rPr lang="en-US" dirty="0"/>
              <a:t> – 3.0.3 – </a:t>
            </a:r>
            <a:r>
              <a:rPr lang="en-US" u="sng" dirty="0">
                <a:hlinkClick r:id="rId7"/>
              </a:rPr>
              <a:t>Documentation</a:t>
            </a:r>
          </a:p>
          <a:p>
            <a:pPr lvl="1"/>
            <a:r>
              <a:rPr lang="en-US" dirty="0"/>
              <a:t>Spark – 1.5.0 – </a:t>
            </a:r>
            <a:r>
              <a:rPr lang="en-US" u="sng" dirty="0">
                <a:hlinkClick r:id="rId8"/>
              </a:rPr>
              <a:t>Documentation</a:t>
            </a:r>
          </a:p>
          <a:p>
            <a:pPr lvl="1"/>
            <a:r>
              <a:rPr lang="fi-FI" dirty="0" err="1"/>
              <a:t>mrjob</a:t>
            </a:r>
            <a:r>
              <a:rPr lang="fi-FI" dirty="0"/>
              <a:t> – 0.4.3-dev, </a:t>
            </a:r>
            <a:r>
              <a:rPr lang="fi-FI" dirty="0" err="1"/>
              <a:t>commit</a:t>
            </a:r>
            <a:r>
              <a:rPr lang="fi-FI" dirty="0"/>
              <a:t> 226a741548cf125ecfb549b7c50d52cda932d045 – </a:t>
            </a:r>
            <a:r>
              <a:rPr lang="fi-FI" u="sng" dirty="0">
                <a:hlinkClick r:id="rId9"/>
              </a:rPr>
              <a:t>Documentation</a:t>
            </a:r>
            <a:endParaRPr lang="en-US" dirty="0" smtClean="0"/>
          </a:p>
        </p:txBody>
      </p:sp>
      <p:sp>
        <p:nvSpPr>
          <p:cNvPr id="3" name="Slide Number Placeholder 2"/>
          <p:cNvSpPr>
            <a:spLocks noGrp="1"/>
          </p:cNvSpPr>
          <p:nvPr>
            <p:ph type="sldNum" sz="quarter" idx="12"/>
          </p:nvPr>
        </p:nvSpPr>
        <p:spPr/>
        <p:txBody>
          <a:bodyPr/>
          <a:lstStyle/>
          <a:p>
            <a:fld id="{489AA9CD-E03E-470E-A1F1-67531AF0EE6B}" type="slidenum">
              <a:rPr lang="en-US" smtClean="0"/>
              <a:pPr/>
              <a:t>44</a:t>
            </a:fld>
            <a:endParaRPr lang="en-US"/>
          </a:p>
        </p:txBody>
      </p:sp>
      <p:sp>
        <p:nvSpPr>
          <p:cNvPr id="5" name="Date Placeholder 4"/>
          <p:cNvSpPr>
            <a:spLocks noGrp="1"/>
          </p:cNvSpPr>
          <p:nvPr>
            <p:ph type="dt" sz="half" idx="10"/>
          </p:nvPr>
        </p:nvSpPr>
        <p:spPr/>
        <p:txBody>
          <a:bodyPr/>
          <a:lstStyle/>
          <a:p>
            <a:fld id="{34D669CE-8D7E-804F-9BE7-6088ECEEC456}" type="datetime1">
              <a:rPr lang="en-US" smtClean="0"/>
              <a:t>9/19/17</a:t>
            </a:fld>
            <a:endParaRPr lang="en-US"/>
          </a:p>
        </p:txBody>
      </p:sp>
    </p:spTree>
    <p:extLst>
      <p:ext uri="{BB962C8B-B14F-4D97-AF65-F5344CB8AC3E}">
        <p14:creationId xmlns:p14="http://schemas.microsoft.com/office/powerpoint/2010/main" val="137933960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 Fast </a:t>
            </a:r>
            <a:r>
              <a:rPr lang="en-US" dirty="0"/>
              <a:t>and general engine for large-scale data processing</a:t>
            </a:r>
          </a:p>
        </p:txBody>
      </p:sp>
      <p:sp>
        <p:nvSpPr>
          <p:cNvPr id="4" name="Content Placeholder 3"/>
          <p:cNvSpPr>
            <a:spLocks noGrp="1"/>
          </p:cNvSpPr>
          <p:nvPr>
            <p:ph idx="1"/>
          </p:nvPr>
        </p:nvSpPr>
        <p:spPr>
          <a:xfrm>
            <a:off x="457200" y="1634066"/>
            <a:ext cx="8229600" cy="4157133"/>
          </a:xfrm>
        </p:spPr>
        <p:txBody>
          <a:bodyPr>
            <a:normAutofit fontScale="85000" lnSpcReduction="20000"/>
          </a:bodyPr>
          <a:lstStyle/>
          <a:p>
            <a:r>
              <a:rPr lang="en-US" dirty="0" smtClean="0"/>
              <a:t>Up to 100 times faster than </a:t>
            </a:r>
            <a:r>
              <a:rPr lang="en-US" dirty="0" err="1" smtClean="0"/>
              <a:t>Hadoop</a:t>
            </a:r>
            <a:r>
              <a:rPr lang="en-US" dirty="0" smtClean="0"/>
              <a:t> </a:t>
            </a:r>
            <a:r>
              <a:rPr lang="en-US" dirty="0" err="1" smtClean="0"/>
              <a:t>MapReduce</a:t>
            </a:r>
            <a:endParaRPr lang="en-US" dirty="0" smtClean="0"/>
          </a:p>
          <a:p>
            <a:r>
              <a:rPr lang="en-US" dirty="0" smtClean="0"/>
              <a:t>Written in </a:t>
            </a:r>
            <a:r>
              <a:rPr lang="en-US" dirty="0" err="1" smtClean="0"/>
              <a:t>Scala</a:t>
            </a:r>
            <a:r>
              <a:rPr lang="en-US" dirty="0" smtClean="0"/>
              <a:t>, providing </a:t>
            </a:r>
            <a:r>
              <a:rPr lang="en-US" dirty="0" err="1" smtClean="0"/>
              <a:t>Scala</a:t>
            </a:r>
            <a:r>
              <a:rPr lang="en-US" dirty="0" smtClean="0"/>
              <a:t>, Java and Python APIs</a:t>
            </a:r>
          </a:p>
          <a:p>
            <a:r>
              <a:rPr lang="en-US" dirty="0" smtClean="0"/>
              <a:t>Supports both batch mode and real-time data stream processing</a:t>
            </a:r>
          </a:p>
          <a:p>
            <a:r>
              <a:rPr lang="en-US" dirty="0" smtClean="0"/>
              <a:t>Write once, run everywhere</a:t>
            </a:r>
          </a:p>
          <a:p>
            <a:pPr lvl="1"/>
            <a:r>
              <a:rPr lang="en-US" dirty="0"/>
              <a:t>Spark runs on </a:t>
            </a:r>
            <a:r>
              <a:rPr lang="en-US" dirty="0" err="1"/>
              <a:t>Hadoop</a:t>
            </a:r>
            <a:r>
              <a:rPr lang="en-US" dirty="0"/>
              <a:t>, </a:t>
            </a:r>
            <a:r>
              <a:rPr lang="en-US" dirty="0" err="1"/>
              <a:t>Mesos</a:t>
            </a:r>
            <a:r>
              <a:rPr lang="en-US" dirty="0"/>
              <a:t>, standalone, or in the cloud. It can access diverse data sources including HDFS, Cassandra, </a:t>
            </a:r>
            <a:r>
              <a:rPr lang="en-US" dirty="0" err="1"/>
              <a:t>HBase</a:t>
            </a:r>
            <a:r>
              <a:rPr lang="en-US" dirty="0"/>
              <a:t>, S3</a:t>
            </a:r>
            <a:r>
              <a:rPr lang="en-US" dirty="0" smtClean="0"/>
              <a:t>.</a:t>
            </a:r>
          </a:p>
          <a:p>
            <a:r>
              <a:rPr lang="en-US" dirty="0"/>
              <a:t>Spark has over 465 contributors in 2014</a:t>
            </a:r>
            <a:r>
              <a:rPr lang="en-US" dirty="0" smtClean="0"/>
              <a:t>, making </a:t>
            </a:r>
            <a:r>
              <a:rPr lang="en-US" dirty="0"/>
              <a:t>it the most active project in the Apache Software Foundation and among Big Data open source projects.</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45</a:t>
            </a:fld>
            <a:endParaRPr lang="en-US"/>
          </a:p>
        </p:txBody>
      </p:sp>
      <p:sp>
        <p:nvSpPr>
          <p:cNvPr id="5" name="TextBox 4"/>
          <p:cNvSpPr txBox="1"/>
          <p:nvPr/>
        </p:nvSpPr>
        <p:spPr>
          <a:xfrm>
            <a:off x="1143000" y="6096000"/>
            <a:ext cx="7315200" cy="923330"/>
          </a:xfrm>
          <a:prstGeom prst="rect">
            <a:avLst/>
          </a:prstGeom>
          <a:noFill/>
        </p:spPr>
        <p:txBody>
          <a:bodyPr wrap="square" rtlCol="0">
            <a:spAutoFit/>
          </a:bodyPr>
          <a:lstStyle/>
          <a:p>
            <a:r>
              <a:rPr lang="en-US" dirty="0" smtClean="0"/>
              <a:t>Sources: </a:t>
            </a:r>
            <a:r>
              <a:rPr lang="en-US" dirty="0">
                <a:hlinkClick r:id="rId3"/>
              </a:rPr>
              <a:t>https://</a:t>
            </a:r>
            <a:r>
              <a:rPr lang="en-US" dirty="0" smtClean="0">
                <a:hlinkClick r:id="rId3"/>
              </a:rPr>
              <a:t>spark.apache.org</a:t>
            </a:r>
            <a:r>
              <a:rPr lang="en-US" dirty="0"/>
              <a:t>, </a:t>
            </a:r>
            <a:r>
              <a:rPr lang="en-US" dirty="0">
                <a:hlinkClick r:id="rId4"/>
              </a:rPr>
              <a:t>http://en.wikipedia.org/wiki/</a:t>
            </a:r>
            <a:r>
              <a:rPr lang="en-US" dirty="0" smtClean="0">
                <a:hlinkClick r:id="rId4"/>
              </a:rPr>
              <a:t>Apache_Spark</a:t>
            </a:r>
            <a:endParaRPr lang="en-US" dirty="0" smtClean="0"/>
          </a:p>
          <a:p>
            <a:endParaRPr lang="en-US" dirty="0" smtClean="0"/>
          </a:p>
          <a:p>
            <a:endParaRPr lang="en-US" dirty="0"/>
          </a:p>
        </p:txBody>
      </p:sp>
      <p:sp>
        <p:nvSpPr>
          <p:cNvPr id="6" name="Rectangle 5"/>
          <p:cNvSpPr/>
          <p:nvPr/>
        </p:nvSpPr>
        <p:spPr>
          <a:xfrm>
            <a:off x="1143000" y="5911334"/>
            <a:ext cx="5867400" cy="369332"/>
          </a:xfrm>
          <a:prstGeom prst="rect">
            <a:avLst/>
          </a:prstGeom>
        </p:spPr>
        <p:txBody>
          <a:bodyPr wrap="square">
            <a:spAutoFit/>
          </a:bodyPr>
          <a:lstStyle/>
          <a:p>
            <a:r>
              <a:rPr lang="en-US" dirty="0"/>
              <a:t>http://spark.apache.org/docs/latest/quick-start.html</a:t>
            </a:r>
          </a:p>
        </p:txBody>
      </p:sp>
      <p:sp>
        <p:nvSpPr>
          <p:cNvPr id="7" name="Date Placeholder 6"/>
          <p:cNvSpPr>
            <a:spLocks noGrp="1"/>
          </p:cNvSpPr>
          <p:nvPr>
            <p:ph type="dt" sz="half" idx="10"/>
          </p:nvPr>
        </p:nvSpPr>
        <p:spPr/>
        <p:txBody>
          <a:bodyPr/>
          <a:lstStyle/>
          <a:p>
            <a:fld id="{6454F9A1-C8C8-C64E-90F2-86EBB4EE59BE}" type="datetime1">
              <a:rPr lang="en-US" smtClean="0"/>
              <a:t>9/19/17</a:t>
            </a:fld>
            <a:endParaRPr lang="en-US"/>
          </a:p>
        </p:txBody>
      </p:sp>
    </p:spTree>
    <p:extLst>
      <p:ext uri="{BB962C8B-B14F-4D97-AF65-F5344CB8AC3E}">
        <p14:creationId xmlns:p14="http://schemas.microsoft.com/office/powerpoint/2010/main" val="35167101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Spark Concepts</a:t>
            </a:r>
            <a:endParaRPr lang="en-US" dirty="0"/>
          </a:p>
        </p:txBody>
      </p:sp>
      <p:sp>
        <p:nvSpPr>
          <p:cNvPr id="4" name="Content Placeholder 3"/>
          <p:cNvSpPr>
            <a:spLocks noGrp="1"/>
          </p:cNvSpPr>
          <p:nvPr>
            <p:ph idx="1"/>
          </p:nvPr>
        </p:nvSpPr>
        <p:spPr/>
        <p:txBody>
          <a:bodyPr>
            <a:normAutofit fontScale="92500" lnSpcReduction="10000"/>
          </a:bodyPr>
          <a:lstStyle/>
          <a:p>
            <a:r>
              <a:rPr lang="en-US" dirty="0" err="1" smtClean="0"/>
              <a:t>SparkContext</a:t>
            </a:r>
            <a:endParaRPr lang="en-US" dirty="0"/>
          </a:p>
          <a:p>
            <a:pPr lvl="1"/>
            <a:r>
              <a:rPr lang="en-US" dirty="0" smtClean="0"/>
              <a:t>represents </a:t>
            </a:r>
            <a:r>
              <a:rPr lang="en-US" dirty="0"/>
              <a:t>the connection to a Spark cluster, and can be used to create RDDs, accumulators and broadcast variables on that cluster.</a:t>
            </a:r>
          </a:p>
          <a:p>
            <a:r>
              <a:rPr lang="en-US" dirty="0" smtClean="0"/>
              <a:t>Resilient </a:t>
            </a:r>
            <a:r>
              <a:rPr lang="en-US" dirty="0"/>
              <a:t>Distributed Dataset (RDD</a:t>
            </a:r>
            <a:r>
              <a:rPr lang="en-US" dirty="0" smtClean="0"/>
              <a:t>)</a:t>
            </a:r>
          </a:p>
          <a:p>
            <a:pPr lvl="1"/>
            <a:r>
              <a:rPr lang="en-US" dirty="0"/>
              <a:t>RDDs have </a:t>
            </a:r>
            <a:r>
              <a:rPr lang="en-US" u="sng" dirty="0"/>
              <a:t>actions</a:t>
            </a:r>
            <a:r>
              <a:rPr lang="en-US" dirty="0"/>
              <a:t>, which return values</a:t>
            </a:r>
            <a:r>
              <a:rPr lang="en-US" dirty="0" smtClean="0"/>
              <a:t>,</a:t>
            </a:r>
          </a:p>
          <a:p>
            <a:pPr lvl="1"/>
            <a:r>
              <a:rPr lang="en-US" dirty="0" smtClean="0"/>
              <a:t>and </a:t>
            </a:r>
            <a:r>
              <a:rPr lang="en-US" u="sng" dirty="0"/>
              <a:t>transformations</a:t>
            </a:r>
            <a:r>
              <a:rPr lang="en-US" dirty="0"/>
              <a:t>, which return </a:t>
            </a:r>
            <a:r>
              <a:rPr lang="en-US" dirty="0" smtClean="0"/>
              <a:t>new </a:t>
            </a:r>
            <a:r>
              <a:rPr lang="en-US" dirty="0"/>
              <a:t>RDDs</a:t>
            </a:r>
          </a:p>
          <a:p>
            <a:r>
              <a:rPr lang="en-US" dirty="0" smtClean="0"/>
              <a:t>Two code execution modes:</a:t>
            </a:r>
          </a:p>
          <a:p>
            <a:pPr lvl="1"/>
            <a:r>
              <a:rPr lang="en-US" dirty="0" smtClean="0"/>
              <a:t>Interactive Python shell: </a:t>
            </a:r>
            <a:r>
              <a:rPr lang="en-US" dirty="0" err="1" smtClean="0"/>
              <a:t>PySpark</a:t>
            </a:r>
            <a:endParaRPr lang="en-US" dirty="0" smtClean="0"/>
          </a:p>
          <a:p>
            <a:pPr lvl="1"/>
            <a:r>
              <a:rPr lang="en-US" dirty="0" smtClean="0"/>
              <a:t>Running standalone applications: spark-submit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5" name="Date Placeholder 4"/>
          <p:cNvSpPr>
            <a:spLocks noGrp="1"/>
          </p:cNvSpPr>
          <p:nvPr>
            <p:ph type="dt" sz="half" idx="10"/>
          </p:nvPr>
        </p:nvSpPr>
        <p:spPr/>
        <p:txBody>
          <a:bodyPr/>
          <a:lstStyle/>
          <a:p>
            <a:fld id="{F137A77F-AD55-7C41-A812-63B5C6A35688}" type="datetime1">
              <a:rPr lang="en-US" smtClean="0"/>
              <a:t>9/19/17</a:t>
            </a:fld>
            <a:endParaRPr lang="en-US"/>
          </a:p>
        </p:txBody>
      </p:sp>
    </p:spTree>
    <p:extLst>
      <p:ext uri="{BB962C8B-B14F-4D97-AF65-F5344CB8AC3E}">
        <p14:creationId xmlns:p14="http://schemas.microsoft.com/office/powerpoint/2010/main" val="111444372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47</a:t>
            </a:fld>
            <a:endParaRPr lang="en-US"/>
          </a:p>
        </p:txBody>
      </p:sp>
      <p:sp>
        <p:nvSpPr>
          <p:cNvPr id="3" name="Date Placeholder 2"/>
          <p:cNvSpPr>
            <a:spLocks noGrp="1"/>
          </p:cNvSpPr>
          <p:nvPr>
            <p:ph type="dt" sz="half" idx="10"/>
          </p:nvPr>
        </p:nvSpPr>
        <p:spPr/>
        <p:txBody>
          <a:bodyPr/>
          <a:lstStyle/>
          <a:p>
            <a:fld id="{C3DBF6CC-E708-F547-A417-551147BE830B}" type="datetime1">
              <a:rPr lang="en-US" smtClean="0"/>
              <a:t>9/19/17</a:t>
            </a:fld>
            <a:endParaRPr lang="en-US"/>
          </a:p>
        </p:txBody>
      </p:sp>
      <p:pic>
        <p:nvPicPr>
          <p:cNvPr id="12" name="Picture 11" descr="Screen Shot 2017-02-02 at 10.54.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892300"/>
            <a:ext cx="6489700" cy="3073400"/>
          </a:xfrm>
          <a:prstGeom prst="rect">
            <a:avLst/>
          </a:prstGeom>
        </p:spPr>
      </p:pic>
      <p:sp>
        <p:nvSpPr>
          <p:cNvPr id="13" name="TextBox 12"/>
          <p:cNvSpPr txBox="1"/>
          <p:nvPr/>
        </p:nvSpPr>
        <p:spPr>
          <a:xfrm>
            <a:off x="1128943" y="6356350"/>
            <a:ext cx="6861574" cy="338554"/>
          </a:xfrm>
          <a:prstGeom prst="rect">
            <a:avLst/>
          </a:prstGeom>
          <a:noFill/>
        </p:spPr>
        <p:txBody>
          <a:bodyPr wrap="none" rtlCol="0">
            <a:spAutoFit/>
          </a:bodyPr>
          <a:lstStyle/>
          <a:p>
            <a:r>
              <a:rPr lang="en-US" sz="1600" dirty="0" smtClean="0"/>
              <a:t>https://</a:t>
            </a:r>
            <a:r>
              <a:rPr lang="en-US" sz="1600" dirty="0" err="1" smtClean="0"/>
              <a:t>www.tutorialspoint.com</a:t>
            </a:r>
            <a:r>
              <a:rPr lang="en-US" sz="1600" dirty="0" smtClean="0"/>
              <a:t>/</a:t>
            </a:r>
            <a:r>
              <a:rPr lang="en-US" sz="1600" dirty="0" err="1" smtClean="0"/>
              <a:t>apache_spark</a:t>
            </a:r>
            <a:r>
              <a:rPr lang="en-US" sz="1600" dirty="0" smtClean="0"/>
              <a:t>/</a:t>
            </a:r>
            <a:r>
              <a:rPr lang="en-US" sz="1600" dirty="0" err="1" smtClean="0"/>
              <a:t>apache_spark_introduction.htm</a:t>
            </a:r>
            <a:endParaRPr lang="en-US" sz="1600" dirty="0"/>
          </a:p>
        </p:txBody>
      </p:sp>
    </p:spTree>
    <p:extLst>
      <p:ext uri="{BB962C8B-B14F-4D97-AF65-F5344CB8AC3E}">
        <p14:creationId xmlns:p14="http://schemas.microsoft.com/office/powerpoint/2010/main" val="74850209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839"/>
            <a:ext cx="8229600" cy="1143000"/>
          </a:xfrm>
        </p:spPr>
        <p:txBody>
          <a:bodyPr>
            <a:normAutofit fontScale="90000"/>
          </a:bodyPr>
          <a:lstStyle/>
          <a:p>
            <a:r>
              <a:rPr lang="en-US" dirty="0" smtClean="0"/>
              <a:t>Traditional </a:t>
            </a:r>
            <a:r>
              <a:rPr lang="en-US" dirty="0" err="1" smtClean="0"/>
              <a:t>MapReduce</a:t>
            </a:r>
            <a:r>
              <a:rPr lang="en-US" dirty="0" smtClean="0"/>
              <a:t> vs. Spark: iterative operations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17-02-02 at 10.58.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36" y="1566334"/>
            <a:ext cx="5795434" cy="2527674"/>
          </a:xfrm>
          <a:prstGeom prst="rect">
            <a:avLst/>
          </a:prstGeom>
        </p:spPr>
      </p:pic>
      <p:pic>
        <p:nvPicPr>
          <p:cNvPr id="6" name="Picture 5" descr="Screen Shot 2017-02-02 at 10.59.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387" y="4165606"/>
            <a:ext cx="6429616" cy="2231977"/>
          </a:xfrm>
          <a:prstGeom prst="rect">
            <a:avLst/>
          </a:prstGeom>
        </p:spPr>
      </p:pic>
      <p:sp>
        <p:nvSpPr>
          <p:cNvPr id="9" name="TextBox 8"/>
          <p:cNvSpPr txBox="1"/>
          <p:nvPr/>
        </p:nvSpPr>
        <p:spPr>
          <a:xfrm>
            <a:off x="287867" y="2590800"/>
            <a:ext cx="1309072" cy="369332"/>
          </a:xfrm>
          <a:prstGeom prst="rect">
            <a:avLst/>
          </a:prstGeom>
          <a:noFill/>
        </p:spPr>
        <p:txBody>
          <a:bodyPr wrap="none" rtlCol="0">
            <a:spAutoFit/>
          </a:bodyPr>
          <a:lstStyle/>
          <a:p>
            <a:r>
              <a:rPr lang="en-US" dirty="0" err="1" smtClean="0"/>
              <a:t>MapReduce</a:t>
            </a:r>
            <a:endParaRPr lang="en-US" dirty="0"/>
          </a:p>
        </p:txBody>
      </p:sp>
      <p:sp>
        <p:nvSpPr>
          <p:cNvPr id="10" name="TextBox 9"/>
          <p:cNvSpPr txBox="1"/>
          <p:nvPr/>
        </p:nvSpPr>
        <p:spPr>
          <a:xfrm>
            <a:off x="524561" y="5181603"/>
            <a:ext cx="710451" cy="369332"/>
          </a:xfrm>
          <a:prstGeom prst="rect">
            <a:avLst/>
          </a:prstGeom>
          <a:noFill/>
        </p:spPr>
        <p:txBody>
          <a:bodyPr wrap="none" rtlCol="0">
            <a:spAutoFit/>
          </a:bodyPr>
          <a:lstStyle/>
          <a:p>
            <a:r>
              <a:rPr lang="en-US" dirty="0" smtClean="0"/>
              <a:t>Spark</a:t>
            </a:r>
            <a:endParaRPr lang="en-US" dirty="0"/>
          </a:p>
        </p:txBody>
      </p:sp>
      <p:sp>
        <p:nvSpPr>
          <p:cNvPr id="11" name="TextBox 10"/>
          <p:cNvSpPr txBox="1"/>
          <p:nvPr/>
        </p:nvSpPr>
        <p:spPr>
          <a:xfrm>
            <a:off x="1128943" y="6356350"/>
            <a:ext cx="6861574" cy="338554"/>
          </a:xfrm>
          <a:prstGeom prst="rect">
            <a:avLst/>
          </a:prstGeom>
          <a:noFill/>
        </p:spPr>
        <p:txBody>
          <a:bodyPr wrap="none" rtlCol="0">
            <a:spAutoFit/>
          </a:bodyPr>
          <a:lstStyle/>
          <a:p>
            <a:r>
              <a:rPr lang="en-US" sz="1600" dirty="0" smtClean="0"/>
              <a:t>https://</a:t>
            </a:r>
            <a:r>
              <a:rPr lang="en-US" sz="1600" dirty="0" err="1" smtClean="0"/>
              <a:t>www.tutorialspoint.com</a:t>
            </a:r>
            <a:r>
              <a:rPr lang="en-US" sz="1600" dirty="0" smtClean="0"/>
              <a:t>/</a:t>
            </a:r>
            <a:r>
              <a:rPr lang="en-US" sz="1600" dirty="0" err="1" smtClean="0"/>
              <a:t>apache_spark</a:t>
            </a:r>
            <a:r>
              <a:rPr lang="en-US" sz="1600" dirty="0" smtClean="0"/>
              <a:t>/</a:t>
            </a:r>
            <a:r>
              <a:rPr lang="en-US" sz="1600" dirty="0" err="1" smtClean="0"/>
              <a:t>apache_spark_introduction.htm</a:t>
            </a:r>
            <a:endParaRPr lang="en-US" sz="1600" dirty="0"/>
          </a:p>
        </p:txBody>
      </p:sp>
    </p:spTree>
    <p:extLst>
      <p:ext uri="{BB962C8B-B14F-4D97-AF65-F5344CB8AC3E}">
        <p14:creationId xmlns:p14="http://schemas.microsoft.com/office/powerpoint/2010/main" val="414542890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t>
            </a:r>
            <a:r>
              <a:rPr lang="en-US" dirty="0" err="1" smtClean="0"/>
              <a:t>MapReduce</a:t>
            </a:r>
            <a:r>
              <a:rPr lang="en-US" dirty="0" smtClean="0"/>
              <a:t> vs. Spark: interactive operations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descr="Screen Shot 2017-02-02 at 10.59.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49" y="1417638"/>
            <a:ext cx="6235701" cy="2771423"/>
          </a:xfrm>
          <a:prstGeom prst="rect">
            <a:avLst/>
          </a:prstGeom>
        </p:spPr>
      </p:pic>
      <p:pic>
        <p:nvPicPr>
          <p:cNvPr id="7" name="Picture 6" descr="Screen Shot 2017-02-02 at 10.59.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49" y="4247392"/>
            <a:ext cx="6961926" cy="2024293"/>
          </a:xfrm>
          <a:prstGeom prst="rect">
            <a:avLst/>
          </a:prstGeom>
        </p:spPr>
      </p:pic>
      <p:sp>
        <p:nvSpPr>
          <p:cNvPr id="8" name="TextBox 7"/>
          <p:cNvSpPr txBox="1"/>
          <p:nvPr/>
        </p:nvSpPr>
        <p:spPr>
          <a:xfrm>
            <a:off x="287867" y="2590800"/>
            <a:ext cx="1309072" cy="369332"/>
          </a:xfrm>
          <a:prstGeom prst="rect">
            <a:avLst/>
          </a:prstGeom>
          <a:noFill/>
        </p:spPr>
        <p:txBody>
          <a:bodyPr wrap="none" rtlCol="0">
            <a:spAutoFit/>
          </a:bodyPr>
          <a:lstStyle/>
          <a:p>
            <a:r>
              <a:rPr lang="en-US" dirty="0" err="1" smtClean="0"/>
              <a:t>MapReduce</a:t>
            </a:r>
            <a:endParaRPr lang="en-US" dirty="0"/>
          </a:p>
        </p:txBody>
      </p:sp>
      <p:sp>
        <p:nvSpPr>
          <p:cNvPr id="9" name="TextBox 8"/>
          <p:cNvSpPr txBox="1"/>
          <p:nvPr/>
        </p:nvSpPr>
        <p:spPr>
          <a:xfrm>
            <a:off x="524561" y="5181603"/>
            <a:ext cx="710451" cy="369332"/>
          </a:xfrm>
          <a:prstGeom prst="rect">
            <a:avLst/>
          </a:prstGeom>
          <a:noFill/>
        </p:spPr>
        <p:txBody>
          <a:bodyPr wrap="none" rtlCol="0">
            <a:spAutoFit/>
          </a:bodyPr>
          <a:lstStyle/>
          <a:p>
            <a:r>
              <a:rPr lang="en-US" dirty="0" smtClean="0"/>
              <a:t>Spark</a:t>
            </a:r>
            <a:endParaRPr lang="en-US" dirty="0"/>
          </a:p>
        </p:txBody>
      </p:sp>
      <p:sp>
        <p:nvSpPr>
          <p:cNvPr id="10" name="TextBox 9"/>
          <p:cNvSpPr txBox="1"/>
          <p:nvPr/>
        </p:nvSpPr>
        <p:spPr>
          <a:xfrm>
            <a:off x="1128943" y="6356350"/>
            <a:ext cx="6861574" cy="338554"/>
          </a:xfrm>
          <a:prstGeom prst="rect">
            <a:avLst/>
          </a:prstGeom>
          <a:noFill/>
        </p:spPr>
        <p:txBody>
          <a:bodyPr wrap="none" rtlCol="0">
            <a:spAutoFit/>
          </a:bodyPr>
          <a:lstStyle/>
          <a:p>
            <a:r>
              <a:rPr lang="en-US" sz="1600" dirty="0" smtClean="0"/>
              <a:t>https://</a:t>
            </a:r>
            <a:r>
              <a:rPr lang="en-US" sz="1600" dirty="0" err="1" smtClean="0"/>
              <a:t>www.tutorialspoint.com</a:t>
            </a:r>
            <a:r>
              <a:rPr lang="en-US" sz="1600" dirty="0" smtClean="0"/>
              <a:t>/</a:t>
            </a:r>
            <a:r>
              <a:rPr lang="en-US" sz="1600" dirty="0" err="1" smtClean="0"/>
              <a:t>apache_spark</a:t>
            </a:r>
            <a:r>
              <a:rPr lang="en-US" sz="1600" dirty="0" smtClean="0"/>
              <a:t>/</a:t>
            </a:r>
            <a:r>
              <a:rPr lang="en-US" sz="1600" dirty="0" err="1" smtClean="0"/>
              <a:t>apache_spark_introduction.htm</a:t>
            </a:r>
            <a:endParaRPr lang="en-US" sz="1600" dirty="0"/>
          </a:p>
        </p:txBody>
      </p:sp>
    </p:spTree>
    <p:extLst>
      <p:ext uri="{BB962C8B-B14F-4D97-AF65-F5344CB8AC3E}">
        <p14:creationId xmlns:p14="http://schemas.microsoft.com/office/powerpoint/2010/main" val="10895659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a:t>
            </a:r>
            <a:endParaRPr lang="en-US" dirty="0"/>
          </a:p>
        </p:txBody>
      </p:sp>
      <p:sp>
        <p:nvSpPr>
          <p:cNvPr id="3" name="Content Placeholder 2"/>
          <p:cNvSpPr>
            <a:spLocks noGrp="1"/>
          </p:cNvSpPr>
          <p:nvPr>
            <p:ph idx="1"/>
          </p:nvPr>
        </p:nvSpPr>
        <p:spPr/>
        <p:txBody>
          <a:bodyPr/>
          <a:lstStyle/>
          <a:p>
            <a:r>
              <a:rPr lang="en-US" dirty="0" smtClean="0"/>
              <a:t>HDFS and </a:t>
            </a:r>
            <a:r>
              <a:rPr lang="en-US" dirty="0" err="1" smtClean="0"/>
              <a:t>MapReduce</a:t>
            </a:r>
            <a:r>
              <a:rPr lang="en-US" dirty="0" smtClean="0"/>
              <a:t> </a:t>
            </a:r>
          </a:p>
          <a:p>
            <a:r>
              <a:rPr lang="en-US" dirty="0" smtClean="0"/>
              <a:t>Flux</a:t>
            </a:r>
          </a:p>
          <a:p>
            <a:r>
              <a:rPr lang="en-US" dirty="0" smtClean="0"/>
              <a:t>Spark</a:t>
            </a:r>
            <a:endParaRPr lang="en-US" dirty="0"/>
          </a:p>
        </p:txBody>
      </p:sp>
    </p:spTree>
    <p:extLst>
      <p:ext uri="{BB962C8B-B14F-4D97-AF65-F5344CB8AC3E}">
        <p14:creationId xmlns:p14="http://schemas.microsoft.com/office/powerpoint/2010/main" val="26985637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Pyspark</a:t>
            </a:r>
            <a:r>
              <a:rPr lang="en-US" dirty="0" smtClean="0"/>
              <a:t>: an interactive Python shell running on top of Spark</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50</a:t>
            </a:fld>
            <a:endParaRPr lang="en-US"/>
          </a:p>
        </p:txBody>
      </p:sp>
      <p:sp>
        <p:nvSpPr>
          <p:cNvPr id="5" name="Date Placeholder 4"/>
          <p:cNvSpPr>
            <a:spLocks noGrp="1"/>
          </p:cNvSpPr>
          <p:nvPr>
            <p:ph type="dt" sz="half" idx="10"/>
          </p:nvPr>
        </p:nvSpPr>
        <p:spPr/>
        <p:txBody>
          <a:bodyPr/>
          <a:lstStyle/>
          <a:p>
            <a:fld id="{C64C210D-6EB3-A942-9180-5655F2763843}" type="datetime1">
              <a:rPr lang="en-US" smtClean="0"/>
              <a:t>9/19/17</a:t>
            </a:fld>
            <a:endParaRPr lang="en-US"/>
          </a:p>
        </p:txBody>
      </p:sp>
      <p:pic>
        <p:nvPicPr>
          <p:cNvPr id="8" name="Picture 7" descr="Screen Shot 2017-09-18 at 2.15.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565680"/>
            <a:ext cx="8331200" cy="3759200"/>
          </a:xfrm>
          <a:prstGeom prst="rect">
            <a:avLst/>
          </a:prstGeom>
        </p:spPr>
      </p:pic>
    </p:spTree>
    <p:extLst>
      <p:ext uri="{BB962C8B-B14F-4D97-AF65-F5344CB8AC3E}">
        <p14:creationId xmlns:p14="http://schemas.microsoft.com/office/powerpoint/2010/main" val="18072588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SparkContext</a:t>
            </a:r>
            <a:endParaRPr lang="en-US" dirty="0"/>
          </a:p>
        </p:txBody>
      </p:sp>
      <p:sp>
        <p:nvSpPr>
          <p:cNvPr id="3" name="Content Placeholder 2"/>
          <p:cNvSpPr>
            <a:spLocks noGrp="1"/>
          </p:cNvSpPr>
          <p:nvPr>
            <p:ph idx="1"/>
          </p:nvPr>
        </p:nvSpPr>
        <p:spPr>
          <a:xfrm>
            <a:off x="628650" y="1419234"/>
            <a:ext cx="8362950" cy="1594900"/>
          </a:xfrm>
        </p:spPr>
        <p:txBody>
          <a:bodyPr>
            <a:normAutofit fontScale="92500"/>
          </a:bodyPr>
          <a:lstStyle/>
          <a:p>
            <a:r>
              <a:rPr lang="en-US" dirty="0" smtClean="0"/>
              <a:t>Represents a connection  to a computing cluster</a:t>
            </a:r>
          </a:p>
          <a:p>
            <a:r>
              <a:rPr lang="en-US" dirty="0" smtClean="0"/>
              <a:t>In </a:t>
            </a:r>
            <a:r>
              <a:rPr lang="en-US" dirty="0" err="1" smtClean="0"/>
              <a:t>PySpark</a:t>
            </a:r>
            <a:r>
              <a:rPr lang="en-US" dirty="0" smtClean="0"/>
              <a:t>, a </a:t>
            </a:r>
            <a:r>
              <a:rPr lang="en-US" dirty="0" err="1" smtClean="0"/>
              <a:t>SparkContext</a:t>
            </a:r>
            <a:r>
              <a:rPr lang="en-US" dirty="0" smtClean="0"/>
              <a:t> is auto-created for you in a variable called </a:t>
            </a:r>
            <a:r>
              <a:rPr lang="en-US" dirty="0" err="1" smtClean="0">
                <a:latin typeface="Courier New" panose="02070309020205020404" pitchFamily="49" charset="0"/>
                <a:cs typeface="Courier New" panose="02070309020205020404" pitchFamily="49" charset="0"/>
              </a:rPr>
              <a:t>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51</a:t>
            </a:fld>
            <a:endParaRPr lang="en-US"/>
          </a:p>
        </p:txBody>
      </p:sp>
      <p:pic>
        <p:nvPicPr>
          <p:cNvPr id="5" name="Picture 4"/>
          <p:cNvPicPr>
            <a:picLocks noChangeAspect="1"/>
          </p:cNvPicPr>
          <p:nvPr/>
        </p:nvPicPr>
        <p:blipFill>
          <a:blip r:embed="rId3"/>
          <a:stretch>
            <a:fillRect/>
          </a:stretch>
        </p:blipFill>
        <p:spPr>
          <a:xfrm>
            <a:off x="1033462" y="3134401"/>
            <a:ext cx="7191375" cy="3188836"/>
          </a:xfrm>
          <a:prstGeom prst="rect">
            <a:avLst/>
          </a:prstGeom>
        </p:spPr>
      </p:pic>
      <p:sp>
        <p:nvSpPr>
          <p:cNvPr id="6" name="TextBox 5"/>
          <p:cNvSpPr txBox="1"/>
          <p:nvPr/>
        </p:nvSpPr>
        <p:spPr>
          <a:xfrm>
            <a:off x="657225" y="6237642"/>
            <a:ext cx="7943850" cy="646331"/>
          </a:xfrm>
          <a:prstGeom prst="rect">
            <a:avLst/>
          </a:prstGeom>
          <a:noFill/>
        </p:spPr>
        <p:txBody>
          <a:bodyPr wrap="square" rtlCol="0">
            <a:spAutoFit/>
          </a:bodyPr>
          <a:lstStyle/>
          <a:p>
            <a:r>
              <a:rPr lang="en-US" dirty="0"/>
              <a:t>Source: </a:t>
            </a:r>
            <a:r>
              <a:rPr lang="en-US" dirty="0">
                <a:hlinkClick r:id="rId4"/>
              </a:rPr>
              <a:t>https://spark.apache.org/docs/1.1.1/cluster-</a:t>
            </a:r>
            <a:r>
              <a:rPr lang="en-US" dirty="0" smtClean="0">
                <a:hlinkClick r:id="rId4"/>
              </a:rPr>
              <a:t>overview.html</a:t>
            </a:r>
            <a:endParaRPr lang="en-US" dirty="0" smtClean="0"/>
          </a:p>
          <a:p>
            <a:r>
              <a:rPr lang="en-US" dirty="0" smtClean="0"/>
              <a:t> </a:t>
            </a:r>
            <a:endParaRPr lang="en-US" dirty="0"/>
          </a:p>
        </p:txBody>
      </p:sp>
      <p:sp>
        <p:nvSpPr>
          <p:cNvPr id="7" name="Date Placeholder 6"/>
          <p:cNvSpPr>
            <a:spLocks noGrp="1"/>
          </p:cNvSpPr>
          <p:nvPr>
            <p:ph type="dt" sz="half" idx="10"/>
          </p:nvPr>
        </p:nvSpPr>
        <p:spPr/>
        <p:txBody>
          <a:bodyPr/>
          <a:lstStyle/>
          <a:p>
            <a:fld id="{31146028-7BDA-DF49-8113-DD44642A3BD1}" type="datetime1">
              <a:rPr lang="en-US" smtClean="0"/>
              <a:t>9/19/17</a:t>
            </a:fld>
            <a:endParaRPr lang="en-US"/>
          </a:p>
        </p:txBody>
      </p:sp>
    </p:spTree>
    <p:extLst>
      <p:ext uri="{BB962C8B-B14F-4D97-AF65-F5344CB8AC3E}">
        <p14:creationId xmlns:p14="http://schemas.microsoft.com/office/powerpoint/2010/main" val="116245240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Distributed Dataset (RDD)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fundamental abstraction for distributed data computation</a:t>
            </a:r>
          </a:p>
          <a:p>
            <a:r>
              <a:rPr lang="en-US" dirty="0" smtClean="0"/>
              <a:t>An RDD is:</a:t>
            </a:r>
          </a:p>
          <a:p>
            <a:pPr lvl="1"/>
            <a:r>
              <a:rPr lang="en-US" dirty="0" smtClean="0"/>
              <a:t>A immutable (read-only) collection of items</a:t>
            </a:r>
          </a:p>
          <a:p>
            <a:pPr lvl="1"/>
            <a:r>
              <a:rPr lang="en-US" dirty="0" smtClean="0"/>
              <a:t>Partitioned across computing nodes</a:t>
            </a:r>
          </a:p>
          <a:p>
            <a:pPr lvl="1"/>
            <a:r>
              <a:rPr lang="en-US" dirty="0" smtClean="0"/>
              <a:t>That can be manipulated in parallel</a:t>
            </a:r>
          </a:p>
          <a:p>
            <a:r>
              <a:rPr lang="en-US" dirty="0" smtClean="0"/>
              <a:t>Once you have a </a:t>
            </a:r>
            <a:r>
              <a:rPr lang="en-US" dirty="0" err="1" smtClean="0"/>
              <a:t>SparkContext</a:t>
            </a:r>
            <a:r>
              <a:rPr lang="en-US" dirty="0" smtClean="0"/>
              <a:t> you can create RDDs</a:t>
            </a:r>
            <a:endParaRPr lang="en-US" dirty="0"/>
          </a:p>
          <a:p>
            <a:r>
              <a:rPr lang="en-US" dirty="0" smtClean="0"/>
              <a:t>Example: A collection of lines from a text file</a:t>
            </a:r>
            <a:br>
              <a:rPr lang="en-US" dirty="0" smtClean="0"/>
            </a:br>
            <a:endParaRPr lang="en-US" dirty="0" smtClean="0"/>
          </a:p>
          <a:p>
            <a:pPr marL="0" indent="0">
              <a:buNone/>
            </a:pPr>
            <a:r>
              <a:rPr lang="en-US" sz="1300" dirty="0">
                <a:latin typeface="Courier New" panose="02070309020205020404" pitchFamily="49" charset="0"/>
                <a:cs typeface="Courier New" panose="02070309020205020404" pitchFamily="49" charset="0"/>
              </a:rPr>
              <a:t>&gt;&gt;&gt; lines = </a:t>
            </a:r>
            <a:r>
              <a:rPr lang="en-US" sz="1300" dirty="0" err="1">
                <a:latin typeface="Courier New" panose="02070309020205020404" pitchFamily="49" charset="0"/>
                <a:cs typeface="Courier New" panose="02070309020205020404" pitchFamily="49" charset="0"/>
              </a:rPr>
              <a:t>sc.textFile</a:t>
            </a:r>
            <a:r>
              <a:rPr lang="en-US" sz="1300" dirty="0" smtClean="0">
                <a:latin typeface="Courier New" panose="02070309020205020404" pitchFamily="49" charset="0"/>
                <a:cs typeface="Courier New" panose="02070309020205020404" pitchFamily="49" charset="0"/>
              </a:rPr>
              <a:t>("input.txt") </a:t>
            </a:r>
            <a:r>
              <a:rPr lang="en-US" sz="1300" dirty="0">
                <a:latin typeface="Courier New" panose="02070309020205020404" pitchFamily="49" charset="0"/>
                <a:cs typeface="Courier New" panose="02070309020205020404" pitchFamily="49" charset="0"/>
              </a:rPr>
              <a:t># Create an RDD called </a:t>
            </a:r>
            <a:r>
              <a:rPr lang="en-US" sz="1300" dirty="0" smtClean="0">
                <a:latin typeface="Courier New" panose="02070309020205020404" pitchFamily="49" charset="0"/>
                <a:cs typeface="Courier New" panose="02070309020205020404" pitchFamily="49" charset="0"/>
              </a:rPr>
              <a:t>lines</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lines.count</a:t>
            </a:r>
            <a:r>
              <a:rPr lang="en-US" sz="1300" dirty="0">
                <a:latin typeface="Courier New" panose="02070309020205020404" pitchFamily="49" charset="0"/>
                <a:cs typeface="Courier New" panose="02070309020205020404" pitchFamily="49" charset="0"/>
              </a:rPr>
              <a:t>() # Count the number of items in this RDD</a:t>
            </a:r>
          </a:p>
          <a:p>
            <a:pPr marL="0" indent="0">
              <a:buNone/>
            </a:pPr>
            <a:r>
              <a:rPr lang="en-US" sz="1300" dirty="0">
                <a:latin typeface="Courier New" panose="02070309020205020404" pitchFamily="49" charset="0"/>
                <a:cs typeface="Courier New" panose="02070309020205020404" pitchFamily="49" charset="0"/>
              </a:rPr>
              <a:t>3</a:t>
            </a: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lines.first</a:t>
            </a:r>
            <a:r>
              <a:rPr lang="en-US" sz="1300" dirty="0">
                <a:latin typeface="Courier New" panose="02070309020205020404" pitchFamily="49" charset="0"/>
                <a:cs typeface="Courier New" panose="02070309020205020404" pitchFamily="49" charset="0"/>
              </a:rPr>
              <a:t>() # First item in this RDD, i.e. first line of </a:t>
            </a:r>
            <a:r>
              <a:rPr lang="en-US" sz="1300" dirty="0" smtClean="0">
                <a:latin typeface="Courier New" panose="02070309020205020404" pitchFamily="49" charset="0"/>
                <a:cs typeface="Courier New" panose="02070309020205020404" pitchFamily="49" charset="0"/>
              </a:rPr>
              <a:t>input.txt</a:t>
            </a:r>
            <a:endParaRPr lang="en-US" sz="1300" dirty="0">
              <a:latin typeface="Courier New" panose="02070309020205020404" pitchFamily="49" charset="0"/>
              <a:cs typeface="Courier New" panose="02070309020205020404" pitchFamily="49" charset="0"/>
            </a:endParaRPr>
          </a:p>
          <a:p>
            <a:pPr marL="0" indent="0">
              <a:buNone/>
            </a:pPr>
            <a:r>
              <a:rPr lang="en-US" sz="1300" dirty="0" err="1">
                <a:latin typeface="Courier New" panose="02070309020205020404" pitchFamily="49" charset="0"/>
                <a:cs typeface="Courier New" panose="02070309020205020404" pitchFamily="49" charset="0"/>
              </a:rPr>
              <a:t>u'summer</a:t>
            </a:r>
            <a:r>
              <a:rPr lang="en-US" sz="1300" dirty="0">
                <a:latin typeface="Courier New" panose="02070309020205020404" pitchFamily="49" charset="0"/>
                <a:cs typeface="Courier New" panose="02070309020205020404" pitchFamily="49" charset="0"/>
              </a:rPr>
              <a:t> school </a:t>
            </a:r>
            <a:r>
              <a:rPr lang="en-US" sz="1300" dirty="0" smtClean="0">
                <a:latin typeface="Courier New" panose="02070309020205020404" pitchFamily="49" charset="0"/>
                <a:cs typeface="Courier New" panose="02070309020205020404" pitchFamily="49" charset="0"/>
              </a:rPr>
              <a:t>2012 in </a:t>
            </a:r>
            <a:r>
              <a:rPr lang="en-US" sz="1300" dirty="0" err="1" smtClean="0">
                <a:latin typeface="Courier New" panose="02070309020205020404" pitchFamily="49" charset="0"/>
                <a:cs typeface="Courier New" panose="02070309020205020404" pitchFamily="49" charset="0"/>
              </a:rPr>
              <a:t>indiana</a:t>
            </a:r>
            <a:r>
              <a:rPr lang="en-US" sz="1300" dirty="0" smtClean="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52</a:t>
            </a:fld>
            <a:endParaRPr lang="en-US"/>
          </a:p>
        </p:txBody>
      </p:sp>
      <p:sp>
        <p:nvSpPr>
          <p:cNvPr id="5" name="Date Placeholder 4"/>
          <p:cNvSpPr>
            <a:spLocks noGrp="1"/>
          </p:cNvSpPr>
          <p:nvPr>
            <p:ph type="dt" sz="half" idx="10"/>
          </p:nvPr>
        </p:nvSpPr>
        <p:spPr/>
        <p:txBody>
          <a:bodyPr/>
          <a:lstStyle/>
          <a:p>
            <a:fld id="{F0B5375F-EF5E-2641-8330-01EBD121630E}" type="datetime1">
              <a:rPr lang="en-US" smtClean="0"/>
              <a:t>9/19/17</a:t>
            </a:fld>
            <a:endParaRPr lang="en-US"/>
          </a:p>
        </p:txBody>
      </p:sp>
    </p:spTree>
    <p:extLst>
      <p:ext uri="{BB962C8B-B14F-4D97-AF65-F5344CB8AC3E}">
        <p14:creationId xmlns:p14="http://schemas.microsoft.com/office/powerpoint/2010/main" val="330986690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Spark API operation on an RDD: filter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&gt;&gt;&gt; lines = </a:t>
            </a:r>
            <a:r>
              <a:rPr lang="en-US" sz="1600" dirty="0" err="1">
                <a:latin typeface="Courier New" panose="02070309020205020404" pitchFamily="49" charset="0"/>
                <a:cs typeface="Courier New" panose="02070309020205020404" pitchFamily="49" charset="0"/>
              </a:rPr>
              <a:t>sc.textFile</a:t>
            </a:r>
            <a:r>
              <a:rPr lang="en-US" sz="1600" dirty="0" smtClean="0">
                <a:latin typeface="Courier New" panose="02070309020205020404" pitchFamily="49" charset="0"/>
                <a:cs typeface="Courier New" panose="02070309020205020404" pitchFamily="49" charset="0"/>
              </a:rPr>
              <a:t>("input.txt")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&gt;&gt;&gt; </a:t>
            </a:r>
            <a:r>
              <a:rPr lang="en-US" sz="1600" dirty="0" err="1" smtClean="0">
                <a:latin typeface="Courier New" panose="02070309020205020404" pitchFamily="49" charset="0"/>
                <a:cs typeface="Courier New" panose="02070309020205020404" pitchFamily="49" charset="0"/>
              </a:rPr>
              <a:t>pigLines</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lines.filter</a:t>
            </a:r>
            <a:r>
              <a:rPr lang="en-US" sz="1600" dirty="0">
                <a:latin typeface="Courier New" panose="02070309020205020404" pitchFamily="49" charset="0"/>
                <a:cs typeface="Courier New" panose="02070309020205020404" pitchFamily="49" charset="0"/>
              </a:rPr>
              <a:t>(lambda line: </a:t>
            </a:r>
            <a:r>
              <a:rPr lang="en-US" sz="1600" dirty="0" smtClean="0">
                <a:latin typeface="Courier New" panose="02070309020205020404" pitchFamily="49" charset="0"/>
                <a:cs typeface="Courier New" panose="02070309020205020404" pitchFamily="49" charset="0"/>
              </a:rPr>
              <a:t>"pig" </a:t>
            </a:r>
            <a:r>
              <a:rPr lang="en-US" sz="1600" dirty="0">
                <a:latin typeface="Courier New" panose="02070309020205020404" pitchFamily="49" charset="0"/>
                <a:cs typeface="Courier New" panose="02070309020205020404" pitchFamily="49" charset="0"/>
              </a:rPr>
              <a:t>in line</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&gt;&gt;&gt; </a:t>
            </a:r>
            <a:r>
              <a:rPr lang="en-US" sz="1600" dirty="0" err="1" smtClean="0">
                <a:latin typeface="Courier New" panose="02070309020205020404" pitchFamily="49" charset="0"/>
                <a:cs typeface="Courier New" panose="02070309020205020404" pitchFamily="49" charset="0"/>
              </a:rPr>
              <a:t>pigLines.first</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u'pig</a:t>
            </a:r>
            <a:r>
              <a:rPr lang="en-US" sz="1600" dirty="0">
                <a:latin typeface="Courier New" panose="02070309020205020404" pitchFamily="49" charset="0"/>
                <a:cs typeface="Courier New" panose="02070309020205020404" pitchFamily="49" charset="0"/>
              </a:rPr>
              <a:t> tutorial for summer school 2012</a:t>
            </a:r>
            <a:r>
              <a:rPr lang="en-US" sz="1600" dirty="0" smtClean="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The magic of Spark: operations like 'filter' are parallelized across the cluster.</a:t>
            </a:r>
            <a:endParaRPr lang="en-US" sz="2400"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53</a:t>
            </a:fld>
            <a:endParaRPr lang="en-US"/>
          </a:p>
        </p:txBody>
      </p:sp>
      <p:sp>
        <p:nvSpPr>
          <p:cNvPr id="5" name="Date Placeholder 4"/>
          <p:cNvSpPr>
            <a:spLocks noGrp="1"/>
          </p:cNvSpPr>
          <p:nvPr>
            <p:ph type="dt" sz="half" idx="10"/>
          </p:nvPr>
        </p:nvSpPr>
        <p:spPr/>
        <p:txBody>
          <a:bodyPr/>
          <a:lstStyle/>
          <a:p>
            <a:fld id="{1A92E000-43C7-2442-B104-2DE2EF91F30C}" type="datetime1">
              <a:rPr lang="en-US" smtClean="0"/>
              <a:t>9/19/17</a:t>
            </a:fld>
            <a:endParaRPr lang="en-US"/>
          </a:p>
        </p:txBody>
      </p:sp>
    </p:spTree>
    <p:extLst>
      <p:ext uri="{BB962C8B-B14F-4D97-AF65-F5344CB8AC3E}">
        <p14:creationId xmlns:p14="http://schemas.microsoft.com/office/powerpoint/2010/main" val="197986172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normAutofit fontScale="90000"/>
          </a:bodyPr>
          <a:lstStyle/>
          <a:p>
            <a:r>
              <a:rPr lang="en-US" dirty="0" smtClean="0"/>
              <a:t>In Spark, all work involves one of three kinds of operations on RDDs</a:t>
            </a:r>
            <a:endParaRPr lang="en-US" dirty="0"/>
          </a:p>
        </p:txBody>
      </p:sp>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smtClean="0"/>
              <a:t>Creating</a:t>
            </a:r>
            <a:r>
              <a:rPr lang="en-US" sz="2800" dirty="0" smtClean="0"/>
              <a:t> new RDDs</a:t>
            </a:r>
          </a:p>
          <a:p>
            <a:pPr marL="0" indent="0">
              <a:buNone/>
            </a:pPr>
            <a:r>
              <a:rPr lang="en-US" sz="2500" dirty="0" smtClean="0"/>
              <a:t>e.g.  </a:t>
            </a:r>
            <a:r>
              <a:rPr lang="en-US" sz="1800" dirty="0" smtClean="0">
                <a:latin typeface="Courier New" panose="02070309020205020404" pitchFamily="49" charset="0"/>
                <a:cs typeface="Courier New" panose="02070309020205020404" pitchFamily="49" charset="0"/>
              </a:rPr>
              <a:t>lines = </a:t>
            </a:r>
            <a:r>
              <a:rPr lang="en-US" sz="1800" dirty="0" err="1" smtClean="0">
                <a:latin typeface="Courier New" panose="02070309020205020404" pitchFamily="49" charset="0"/>
                <a:cs typeface="Courier New" panose="02070309020205020404" pitchFamily="49" charset="0"/>
              </a:rPr>
              <a:t>sc.textFile</a:t>
            </a:r>
            <a:r>
              <a:rPr lang="en-US" sz="1800" dirty="0" smtClean="0">
                <a:latin typeface="Courier New" panose="02070309020205020404" pitchFamily="49" charset="0"/>
                <a:cs typeface="Courier New" panose="02070309020205020404" pitchFamily="49" charset="0"/>
              </a:rPr>
              <a:t>("input.txt")</a:t>
            </a:r>
          </a:p>
          <a:p>
            <a:pPr marL="0" indent="0">
              <a:buNone/>
            </a:pPr>
            <a:r>
              <a:rPr lang="en-US" sz="2400" dirty="0" smtClean="0">
                <a:cs typeface="Courier New" panose="02070309020205020404" pitchFamily="49" charset="0"/>
              </a:rPr>
              <a:t>Input: various.  Output: new RDD</a:t>
            </a:r>
          </a:p>
          <a:p>
            <a:pPr marL="0" indent="0">
              <a:buNone/>
            </a:pPr>
            <a:r>
              <a:rPr lang="en-US" sz="2800" dirty="0" smtClean="0"/>
              <a:t>2.  </a:t>
            </a:r>
            <a:r>
              <a:rPr lang="en-US" sz="2800" u="sng" dirty="0" smtClean="0"/>
              <a:t>Transforming</a:t>
            </a:r>
            <a:r>
              <a:rPr lang="en-US" sz="2800" dirty="0" smtClean="0"/>
              <a:t> existing RDDs</a:t>
            </a:r>
          </a:p>
          <a:p>
            <a:pPr marL="0" indent="0">
              <a:buNone/>
            </a:pPr>
            <a:r>
              <a:rPr lang="en-US" sz="2500" dirty="0" smtClean="0"/>
              <a:t>e.g</a:t>
            </a:r>
            <a:r>
              <a:rPr lang="en-US" sz="2500" dirty="0"/>
              <a:t>. </a:t>
            </a:r>
            <a:r>
              <a:rPr lang="en-US" sz="1800" dirty="0" err="1" smtClean="0">
                <a:latin typeface="Courier New" panose="02070309020205020404" pitchFamily="49" charset="0"/>
                <a:cs typeface="Courier New" panose="02070309020205020404" pitchFamily="49" charset="0"/>
              </a:rPr>
              <a:t>pigLines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r>
              <a:rPr lang="en-US" sz="1800" dirty="0" smtClean="0">
                <a:latin typeface="Courier New" panose="02070309020205020404" pitchFamily="49" charset="0"/>
                <a:cs typeface="Courier New" panose="02070309020205020404" pitchFamily="49" charset="0"/>
              </a:rPr>
              <a:t>)</a:t>
            </a:r>
          </a:p>
          <a:p>
            <a:pPr marL="0" indent="0">
              <a:buNone/>
            </a:pPr>
            <a:r>
              <a:rPr lang="en-US" sz="2400" dirty="0" smtClean="0">
                <a:cs typeface="Courier New" panose="02070309020205020404" pitchFamily="49" charset="0"/>
              </a:rPr>
              <a:t>Input: one or more RDDs.  Output: new RDD</a:t>
            </a:r>
            <a:endParaRPr lang="en-US" sz="2400" dirty="0">
              <a:cs typeface="Courier New" panose="02070309020205020404" pitchFamily="49" charset="0"/>
            </a:endParaRPr>
          </a:p>
          <a:p>
            <a:pPr marL="0" indent="0">
              <a:buNone/>
            </a:pPr>
            <a:r>
              <a:rPr lang="en-US" sz="2800" dirty="0" smtClean="0"/>
              <a:t>3.  Computing </a:t>
            </a:r>
            <a:r>
              <a:rPr lang="en-US" sz="2800" u="sng" dirty="0" smtClean="0"/>
              <a:t>actions</a:t>
            </a:r>
            <a:r>
              <a:rPr lang="en-US" sz="2800" dirty="0" smtClean="0"/>
              <a:t> on RDDs to get a result</a:t>
            </a:r>
          </a:p>
          <a:p>
            <a:pPr marL="0" indent="0">
              <a:buNone/>
            </a:pPr>
            <a:r>
              <a:rPr lang="en-US" sz="2500" dirty="0"/>
              <a:t>e.g. </a:t>
            </a:r>
            <a:r>
              <a:rPr lang="en-US" sz="1800" dirty="0" err="1" smtClean="0">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smtClean="0">
                <a:cs typeface="Courier New" panose="02070309020205020404" pitchFamily="49" charset="0"/>
              </a:rPr>
              <a:t>Input: one or more RDDs.  Output: various non-RDD</a:t>
            </a:r>
            <a:endParaRPr lang="en-US" sz="2400" dirty="0">
              <a:cs typeface="Courier New" panose="02070309020205020404" pitchFamily="49" charset="0"/>
            </a:endParaRP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54</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9/19/17</a:t>
            </a:fld>
            <a:endParaRPr lang="en-US"/>
          </a:p>
        </p:txBody>
      </p:sp>
    </p:spTree>
    <p:extLst>
      <p:ext uri="{BB962C8B-B14F-4D97-AF65-F5344CB8AC3E}">
        <p14:creationId xmlns:p14="http://schemas.microsoft.com/office/powerpoint/2010/main" val="126195017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Creation method 1: load data from external storage</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lines = </a:t>
            </a:r>
            <a:r>
              <a:rPr lang="en-US" dirty="0" err="1" smtClean="0">
                <a:latin typeface="Courier New" panose="02070309020205020404" pitchFamily="49" charset="0"/>
                <a:cs typeface="Courier New" panose="02070309020205020404" pitchFamily="49" charset="0"/>
              </a:rPr>
              <a:t>sc.textFile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nyt</a:t>
            </a:r>
            <a:r>
              <a:rPr lang="en-US" dirty="0" smtClean="0">
                <a:latin typeface="Courier New" panose="02070309020205020404" pitchFamily="49" charset="0"/>
                <a:cs typeface="Courier New" panose="02070309020205020404" pitchFamily="49" charset="0"/>
              </a:rPr>
              <a:t>/1985.txt')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55</a:t>
            </a:fld>
            <a:endParaRPr lang="en-US"/>
          </a:p>
        </p:txBody>
      </p:sp>
      <p:sp>
        <p:nvSpPr>
          <p:cNvPr id="5" name="Date Placeholder 4"/>
          <p:cNvSpPr>
            <a:spLocks noGrp="1"/>
          </p:cNvSpPr>
          <p:nvPr>
            <p:ph type="dt" sz="half" idx="10"/>
          </p:nvPr>
        </p:nvSpPr>
        <p:spPr/>
        <p:txBody>
          <a:bodyPr/>
          <a:lstStyle/>
          <a:p>
            <a:fld id="{C7641A92-9012-0444-9F9F-BA74EAA94C4A}" type="datetime1">
              <a:rPr lang="en-US" smtClean="0"/>
              <a:t>9/19/17</a:t>
            </a:fld>
            <a:endParaRPr lang="en-US"/>
          </a:p>
        </p:txBody>
      </p:sp>
    </p:spTree>
    <p:extLst>
      <p:ext uri="{BB962C8B-B14F-4D97-AF65-F5344CB8AC3E}">
        <p14:creationId xmlns:p14="http://schemas.microsoft.com/office/powerpoint/2010/main" val="409664005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Creation method 2: parallelize an existing data structure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lines = </a:t>
            </a:r>
            <a:r>
              <a:rPr lang="en-US" sz="1600" dirty="0" err="1">
                <a:latin typeface="Courier New" panose="02070309020205020404" pitchFamily="49" charset="0"/>
                <a:cs typeface="Courier New" panose="02070309020205020404" pitchFamily="49" charset="0"/>
              </a:rPr>
              <a:t>sc.parallelize</a:t>
            </a:r>
            <a:r>
              <a:rPr lang="en-US" sz="1600" dirty="0">
                <a:latin typeface="Courier New" panose="02070309020205020404" pitchFamily="49" charset="0"/>
                <a:cs typeface="Courier New" panose="02070309020205020404" pitchFamily="49" charset="0"/>
              </a:rPr>
              <a:t>(["pandas",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like pandas"])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56</a:t>
            </a:fld>
            <a:endParaRPr lang="en-US"/>
          </a:p>
        </p:txBody>
      </p:sp>
      <p:sp>
        <p:nvSpPr>
          <p:cNvPr id="5" name="Date Placeholder 4"/>
          <p:cNvSpPr>
            <a:spLocks noGrp="1"/>
          </p:cNvSpPr>
          <p:nvPr>
            <p:ph type="dt" sz="half" idx="10"/>
          </p:nvPr>
        </p:nvSpPr>
        <p:spPr/>
        <p:txBody>
          <a:bodyPr/>
          <a:lstStyle/>
          <a:p>
            <a:fld id="{DC5AA1B3-A680-9243-AE0D-3426E1C584FF}" type="datetime1">
              <a:rPr lang="en-US" smtClean="0"/>
              <a:t>9/19/17</a:t>
            </a:fld>
            <a:endParaRPr lang="en-US"/>
          </a:p>
        </p:txBody>
      </p:sp>
    </p:spTree>
    <p:extLst>
      <p:ext uri="{BB962C8B-B14F-4D97-AF65-F5344CB8AC3E}">
        <p14:creationId xmlns:p14="http://schemas.microsoft.com/office/powerpoint/2010/main" val="397039343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Element-wise transformations: filter and map</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map() transformation takes in a function and applies it to each element in the RDD with the result of the function being the new value of each element in the resulting RDD. The filter() transformation takes in a function and returns an RDD that only has elements that pass the filter() function</a:t>
            </a:r>
            <a:r>
              <a:rPr lang="en-US" dirty="0" smtClean="0"/>
              <a:t>.</a:t>
            </a:r>
          </a:p>
          <a:p>
            <a:pPr marL="0" indent="0">
              <a:buNone/>
            </a:pPr>
            <a:r>
              <a:rPr lang="en-US" dirty="0" err="1">
                <a:latin typeface="Courier New" panose="02070309020205020404" pitchFamily="49" charset="0"/>
                <a:cs typeface="Courier New" panose="02070309020205020404" pitchFamily="49" charset="0"/>
              </a:rPr>
              <a:t>nums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([1, 2, 3, 4])</a:t>
            </a:r>
          </a:p>
          <a:p>
            <a:pPr marL="0" indent="0">
              <a:buNone/>
            </a:pPr>
            <a:r>
              <a:rPr lang="en-US" dirty="0">
                <a:latin typeface="Courier New" panose="02070309020205020404" pitchFamily="49" charset="0"/>
                <a:cs typeface="Courier New" panose="02070309020205020404" pitchFamily="49" charset="0"/>
              </a:rPr>
              <a:t>squared = </a:t>
            </a:r>
            <a:r>
              <a:rPr lang="en-US" dirty="0" err="1">
                <a:latin typeface="Courier New" panose="02070309020205020404" pitchFamily="49" charset="0"/>
                <a:cs typeface="Courier New" panose="02070309020205020404" pitchFamily="49" charset="0"/>
              </a:rPr>
              <a:t>nums.map</a:t>
            </a:r>
            <a:r>
              <a:rPr lang="en-US" dirty="0">
                <a:latin typeface="Courier New" panose="02070309020205020404" pitchFamily="49" charset="0"/>
                <a:cs typeface="Courier New" panose="02070309020205020404" pitchFamily="49" charset="0"/>
              </a:rPr>
              <a:t>(lambda x: x * </a:t>
            </a:r>
            <a:r>
              <a:rPr lang="en-US" dirty="0" smtClean="0">
                <a:latin typeface="Courier New" panose="02070309020205020404" pitchFamily="49" charset="0"/>
                <a:cs typeface="Courier New" panose="02070309020205020404" pitchFamily="49" charset="0"/>
              </a:rPr>
              <a:t>x).collect()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 in squared:</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(s):</a:t>
            </a:r>
          </a:p>
          <a:p>
            <a:pPr marL="0" indent="0">
              <a:buNone/>
            </a:pPr>
            <a:r>
              <a:rPr lang="en-US" dirty="0">
                <a:latin typeface="Courier New" panose="02070309020205020404" pitchFamily="49" charset="0"/>
                <a:cs typeface="Courier New" panose="02070309020205020404" pitchFamily="49" charset="0"/>
              </a:rPr>
              <a:t>    return "error" in s</a:t>
            </a:r>
          </a:p>
          <a:p>
            <a:pPr marL="0" indent="0">
              <a:buNone/>
            </a:pPr>
            <a:r>
              <a:rPr lang="en-US" dirty="0">
                <a:latin typeface="Courier New" panose="02070309020205020404" pitchFamily="49" charset="0"/>
                <a:cs typeface="Courier New" panose="02070309020205020404" pitchFamily="49" charset="0"/>
              </a:rPr>
              <a:t>word =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57</a:t>
            </a:fld>
            <a:endParaRPr lang="en-US"/>
          </a:p>
        </p:txBody>
      </p:sp>
      <p:sp>
        <p:nvSpPr>
          <p:cNvPr id="5" name="Date Placeholder 4"/>
          <p:cNvSpPr>
            <a:spLocks noGrp="1"/>
          </p:cNvSpPr>
          <p:nvPr>
            <p:ph type="dt" sz="half" idx="10"/>
          </p:nvPr>
        </p:nvSpPr>
        <p:spPr/>
        <p:txBody>
          <a:bodyPr/>
          <a:lstStyle/>
          <a:p>
            <a:fld id="{ADB418D4-90D5-1048-957F-4BC94BB2D191}" type="datetime1">
              <a:rPr lang="en-US" smtClean="0"/>
              <a:t>9/19/17</a:t>
            </a:fld>
            <a:endParaRPr lang="en-US"/>
          </a:p>
        </p:txBody>
      </p:sp>
    </p:spTree>
    <p:extLst>
      <p:ext uri="{BB962C8B-B14F-4D97-AF65-F5344CB8AC3E}">
        <p14:creationId xmlns:p14="http://schemas.microsoft.com/office/powerpoint/2010/main" val="247982712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Element-wise transformations: filter and map</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map() transformation takes in a function and applies it to each element in the RDD with the result of the function being the new value of each element in the resulting RDD. The filter() transformation takes in a function and returns an RDD that only has elements that pass the filter() function</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(s):</a:t>
            </a:r>
          </a:p>
          <a:p>
            <a:pPr marL="0" indent="0">
              <a:buNone/>
            </a:pPr>
            <a:r>
              <a:rPr lang="en-US" dirty="0">
                <a:latin typeface="Courier New" panose="02070309020205020404" pitchFamily="49" charset="0"/>
                <a:cs typeface="Courier New" panose="02070309020205020404" pitchFamily="49" charset="0"/>
              </a:rPr>
              <a:t>    return "error" in s</a:t>
            </a:r>
          </a:p>
          <a:p>
            <a:pPr marL="0" indent="0">
              <a:buNone/>
            </a:pPr>
            <a:r>
              <a:rPr lang="en-US" dirty="0">
                <a:latin typeface="Courier New" panose="02070309020205020404" pitchFamily="49" charset="0"/>
                <a:cs typeface="Courier New" panose="02070309020205020404" pitchFamily="49" charset="0"/>
              </a:rPr>
              <a:t>word =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58</a:t>
            </a:fld>
            <a:endParaRPr lang="en-US"/>
          </a:p>
        </p:txBody>
      </p:sp>
      <p:sp>
        <p:nvSpPr>
          <p:cNvPr id="5" name="Date Placeholder 4"/>
          <p:cNvSpPr>
            <a:spLocks noGrp="1"/>
          </p:cNvSpPr>
          <p:nvPr>
            <p:ph type="dt" sz="half" idx="10"/>
          </p:nvPr>
        </p:nvSpPr>
        <p:spPr/>
        <p:txBody>
          <a:bodyPr/>
          <a:lstStyle/>
          <a:p>
            <a:fld id="{4993E9B6-2282-7542-8489-5DCF83086D8F}" type="datetime1">
              <a:rPr lang="en-US" smtClean="0"/>
              <a:t>9/19/17</a:t>
            </a:fld>
            <a:endParaRPr lang="en-US"/>
          </a:p>
        </p:txBody>
      </p:sp>
    </p:spTree>
    <p:extLst>
      <p:ext uri="{BB962C8B-B14F-4D97-AF65-F5344CB8AC3E}">
        <p14:creationId xmlns:p14="http://schemas.microsoft.com/office/powerpoint/2010/main" val="126014187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Element-wise transformations:  </a:t>
            </a:r>
            <a:r>
              <a:rPr lang="en-US" dirty="0" err="1" smtClean="0"/>
              <a:t>flatMap</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Sometimes we want to produce multiple output elements for each input element. The operation to do this is called </a:t>
            </a:r>
            <a:r>
              <a:rPr lang="en-US" dirty="0" err="1"/>
              <a:t>flatMap</a:t>
            </a:r>
            <a:r>
              <a:rPr lang="en-US" dirty="0"/>
              <a:t>(). As with map(), the function we provide to </a:t>
            </a:r>
            <a:r>
              <a:rPr lang="en-US" dirty="0" err="1"/>
              <a:t>flatMap</a:t>
            </a:r>
            <a:r>
              <a:rPr lang="en-US" dirty="0"/>
              <a:t>() is called individually for each element in our input RDD. Instead of returning a single element, we return an iterator with our return values. Rather than producing an RDD of iterators, we get back an RDD that consists of the elements from all of the iterators</a:t>
            </a:r>
            <a:r>
              <a:rPr lang="en-US" dirty="0" smtClean="0"/>
              <a:t>.</a:t>
            </a:r>
          </a:p>
          <a:p>
            <a:pPr marL="0" indent="0">
              <a:buNone/>
            </a:pPr>
            <a:endParaRPr lang="en-US" dirty="0"/>
          </a:p>
          <a:p>
            <a:pPr marL="0" indent="0">
              <a:buNone/>
            </a:pP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sc.parallelize</a:t>
            </a:r>
            <a:r>
              <a:rPr lang="en-US" sz="1800" dirty="0">
                <a:latin typeface="Courier New" panose="02070309020205020404" pitchFamily="49" charset="0"/>
                <a:cs typeface="Courier New" panose="02070309020205020404" pitchFamily="49" charset="0"/>
              </a:rPr>
              <a:t>(["hello world", "hi"])</a:t>
            </a:r>
          </a:p>
          <a:p>
            <a:pPr marL="0" indent="0">
              <a:buNone/>
            </a:pPr>
            <a:r>
              <a:rPr lang="en-US" sz="1800" dirty="0">
                <a:latin typeface="Courier New" panose="02070309020205020404" pitchFamily="49" charset="0"/>
                <a:cs typeface="Courier New" panose="02070309020205020404" pitchFamily="49" charset="0"/>
              </a:rPr>
              <a:t>words = </a:t>
            </a:r>
            <a:r>
              <a:rPr lang="en-US" sz="1800" dirty="0" err="1">
                <a:latin typeface="Courier New" panose="02070309020205020404" pitchFamily="49" charset="0"/>
                <a:cs typeface="Courier New" panose="02070309020205020404" pitchFamily="49" charset="0"/>
              </a:rPr>
              <a:t>lines.flatMap</a:t>
            </a:r>
            <a:r>
              <a:rPr lang="en-US" sz="1800" dirty="0">
                <a:latin typeface="Courier New" panose="02070309020205020404" pitchFamily="49" charset="0"/>
                <a:cs typeface="Courier New" panose="02070309020205020404" pitchFamily="49" charset="0"/>
              </a:rPr>
              <a:t>(lambda line: </a:t>
            </a:r>
            <a:r>
              <a:rPr lang="en-US" sz="1800" dirty="0" err="1">
                <a:latin typeface="Courier New" panose="02070309020205020404" pitchFamily="49" charset="0"/>
                <a:cs typeface="Courier New" panose="02070309020205020404" pitchFamily="49" charset="0"/>
              </a:rPr>
              <a:t>line.split</a:t>
            </a: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words.first</a:t>
            </a:r>
            <a:r>
              <a:rPr lang="en-US" sz="1800" dirty="0">
                <a:latin typeface="Courier New" panose="02070309020205020404" pitchFamily="49" charset="0"/>
                <a:cs typeface="Courier New" panose="02070309020205020404" pitchFamily="49" charset="0"/>
              </a:rPr>
              <a:t>()  # returns "hello"</a:t>
            </a:r>
          </a:p>
        </p:txBody>
      </p:sp>
      <p:sp>
        <p:nvSpPr>
          <p:cNvPr id="4" name="Slide Number Placeholder 3"/>
          <p:cNvSpPr>
            <a:spLocks noGrp="1"/>
          </p:cNvSpPr>
          <p:nvPr>
            <p:ph type="sldNum" sz="quarter" idx="12"/>
          </p:nvPr>
        </p:nvSpPr>
        <p:spPr/>
        <p:txBody>
          <a:bodyPr/>
          <a:lstStyle/>
          <a:p>
            <a:fld id="{489AA9CD-E03E-470E-A1F1-67531AF0EE6B}" type="slidenum">
              <a:rPr lang="en-US" smtClean="0"/>
              <a:pPr/>
              <a:t>59</a:t>
            </a:fld>
            <a:endParaRPr lang="en-US"/>
          </a:p>
        </p:txBody>
      </p:sp>
      <p:sp>
        <p:nvSpPr>
          <p:cNvPr id="5" name="Date Placeholder 4"/>
          <p:cNvSpPr>
            <a:spLocks noGrp="1"/>
          </p:cNvSpPr>
          <p:nvPr>
            <p:ph type="dt" sz="half" idx="10"/>
          </p:nvPr>
        </p:nvSpPr>
        <p:spPr/>
        <p:txBody>
          <a:bodyPr/>
          <a:lstStyle/>
          <a:p>
            <a:fld id="{249099DE-2988-2644-8F10-0AEC548AF5DA}" type="datetime1">
              <a:rPr lang="en-US" smtClean="0"/>
              <a:t>9/19/17</a:t>
            </a:fld>
            <a:endParaRPr lang="en-US"/>
          </a:p>
        </p:txBody>
      </p:sp>
    </p:spTree>
    <p:extLst>
      <p:ext uri="{BB962C8B-B14F-4D97-AF65-F5344CB8AC3E}">
        <p14:creationId xmlns:p14="http://schemas.microsoft.com/office/powerpoint/2010/main" val="40051617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the </a:t>
            </a:r>
            <a:r>
              <a:rPr lang="en-US" dirty="0" err="1" smtClean="0"/>
              <a:t>MapReduce</a:t>
            </a:r>
            <a:r>
              <a:rPr lang="en-US" dirty="0" smtClean="0"/>
              <a:t> framework fit in a large-scale architecture?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6</a:t>
            </a:fld>
            <a:endParaRPr lang="en-US"/>
          </a:p>
        </p:txBody>
      </p:sp>
      <p:sp>
        <p:nvSpPr>
          <p:cNvPr id="5" name="Date Placeholder 4"/>
          <p:cNvSpPr>
            <a:spLocks noGrp="1"/>
          </p:cNvSpPr>
          <p:nvPr>
            <p:ph type="dt" sz="half" idx="10"/>
          </p:nvPr>
        </p:nvSpPr>
        <p:spPr/>
        <p:txBody>
          <a:bodyPr/>
          <a:lstStyle/>
          <a:p>
            <a:fld id="{3ADFEF65-4FEF-8541-86B3-BDDC02346697}" type="datetime1">
              <a:rPr lang="en-US" smtClean="0"/>
              <a:t>9/19/17</a:t>
            </a:fld>
            <a:endParaRPr lang="en-US"/>
          </a:p>
        </p:txBody>
      </p:sp>
    </p:spTree>
    <p:extLst>
      <p:ext uri="{BB962C8B-B14F-4D97-AF65-F5344CB8AC3E}">
        <p14:creationId xmlns:p14="http://schemas.microsoft.com/office/powerpoint/2010/main" val="192520479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Set-like transformations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errorsRDD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"error" in x)</a:t>
            </a:r>
          </a:p>
          <a:p>
            <a:pPr marL="0" indent="0">
              <a:buNone/>
            </a:pPr>
            <a:r>
              <a:rPr lang="en-US" sz="1800" dirty="0" err="1" smtClean="0">
                <a:latin typeface="Courier New" panose="02070309020205020404" pitchFamily="49" charset="0"/>
                <a:cs typeface="Courier New" panose="02070309020205020404" pitchFamily="49" charset="0"/>
              </a:rPr>
              <a:t>warningsRDD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"warning" in x)</a:t>
            </a:r>
          </a:p>
          <a:p>
            <a:pPr marL="0" indent="0">
              <a:buNone/>
            </a:pPr>
            <a:r>
              <a:rPr lang="en-US" sz="1800" dirty="0" err="1">
                <a:latin typeface="Courier New" panose="02070309020205020404" pitchFamily="49" charset="0"/>
                <a:cs typeface="Courier New" panose="02070309020205020404" pitchFamily="49" charset="0"/>
              </a:rPr>
              <a:t>badLinesRDD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errorsRDD.</a:t>
            </a:r>
            <a:r>
              <a:rPr lang="en-US" sz="1800" b="1" dirty="0" err="1">
                <a:latin typeface="Courier New" panose="02070309020205020404" pitchFamily="49" charset="0"/>
                <a:cs typeface="Courier New" panose="02070309020205020404" pitchFamily="49" charset="0"/>
              </a:rPr>
              <a:t>union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warningsRDD</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rdd1.union(rdd2)</a:t>
            </a:r>
          </a:p>
          <a:p>
            <a:pPr marL="0" indent="0">
              <a:buNone/>
            </a:pPr>
            <a:r>
              <a:rPr lang="en-US" sz="1800" dirty="0" smtClean="0">
                <a:latin typeface="Courier New" panose="02070309020205020404" pitchFamily="49" charset="0"/>
                <a:cs typeface="Courier New" panose="02070309020205020404" pitchFamily="49" charset="0"/>
              </a:rPr>
              <a:t>rdd1.intersection(rdd2)</a:t>
            </a:r>
          </a:p>
          <a:p>
            <a:pPr marL="0" indent="0">
              <a:buNone/>
            </a:pPr>
            <a:r>
              <a:rPr lang="en-US" sz="1800" dirty="0" smtClean="0">
                <a:latin typeface="Courier New" panose="02070309020205020404" pitchFamily="49" charset="0"/>
                <a:cs typeface="Courier New" panose="02070309020205020404" pitchFamily="49" charset="0"/>
              </a:rPr>
              <a:t>rdd1.subtract(rdd2)</a:t>
            </a:r>
          </a:p>
          <a:p>
            <a:pPr marL="0" indent="0">
              <a:buNone/>
            </a:pPr>
            <a:r>
              <a:rPr lang="en-US" sz="1800" dirty="0" smtClean="0">
                <a:latin typeface="Courier New" panose="02070309020205020404" pitchFamily="49" charset="0"/>
                <a:cs typeface="Courier New" panose="02070309020205020404" pitchFamily="49" charset="0"/>
              </a:rPr>
              <a:t>rdd1.distinct()</a:t>
            </a: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60</a:t>
            </a:fld>
            <a:endParaRPr lang="en-US"/>
          </a:p>
        </p:txBody>
      </p:sp>
      <p:sp>
        <p:nvSpPr>
          <p:cNvPr id="5" name="Date Placeholder 4"/>
          <p:cNvSpPr>
            <a:spLocks noGrp="1"/>
          </p:cNvSpPr>
          <p:nvPr>
            <p:ph type="dt" sz="half" idx="10"/>
          </p:nvPr>
        </p:nvSpPr>
        <p:spPr/>
        <p:txBody>
          <a:bodyPr/>
          <a:lstStyle/>
          <a:p>
            <a:fld id="{DF99137F-1CED-DD40-AF89-12CAD86A7CC3}" type="datetime1">
              <a:rPr lang="en-US" smtClean="0"/>
              <a:t>9/19/17</a:t>
            </a:fld>
            <a:endParaRPr lang="en-US"/>
          </a:p>
        </p:txBody>
      </p:sp>
    </p:spTree>
    <p:extLst>
      <p:ext uri="{BB962C8B-B14F-4D97-AF65-F5344CB8AC3E}">
        <p14:creationId xmlns:p14="http://schemas.microsoft.com/office/powerpoint/2010/main" val="191532817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panose="02070309020205020404" pitchFamily="49" charset="0"/>
                <a:cs typeface="Courier New" panose="02070309020205020404" pitchFamily="49" charset="0"/>
              </a:rPr>
              <a:t>take</a:t>
            </a:r>
            <a:r>
              <a:rPr lang="en-US" dirty="0" smtClean="0"/>
              <a:t>(</a:t>
            </a:r>
            <a:r>
              <a:rPr lang="en-US" i="1" dirty="0" smtClean="0">
                <a:latin typeface="Courier New" panose="02070309020205020404" pitchFamily="49" charset="0"/>
                <a:cs typeface="Courier New" panose="02070309020205020404" pitchFamily="49" charset="0"/>
              </a:rPr>
              <a:t>n</a:t>
            </a:r>
            <a:r>
              <a:rPr lang="en-US" dirty="0" smtClean="0"/>
              <a:t>)</a:t>
            </a:r>
          </a:p>
          <a:p>
            <a:endParaRPr lang="en-US" dirty="0"/>
          </a:p>
          <a:p>
            <a:pPr marL="0" indent="0">
              <a:buNone/>
            </a:pPr>
            <a:r>
              <a:rPr lang="en-US" dirty="0" smtClean="0">
                <a:latin typeface="Courier New" panose="02070309020205020404" pitchFamily="49" charset="0"/>
                <a:cs typeface="Courier New" panose="02070309020205020404" pitchFamily="49" charset="0"/>
              </a:rPr>
              <a:t>for line in </a:t>
            </a:r>
            <a:r>
              <a:rPr lang="en-US" dirty="0" err="1" smtClean="0">
                <a:latin typeface="Courier New" panose="02070309020205020404" pitchFamily="49" charset="0"/>
                <a:cs typeface="Courier New" panose="02070309020205020404" pitchFamily="49" charset="0"/>
              </a:rPr>
              <a:t>lines.take</a:t>
            </a:r>
            <a:r>
              <a:rPr lang="en-US" dirty="0" smtClean="0">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line</a:t>
            </a:r>
          </a:p>
          <a:p>
            <a:pPr marL="0" indent="0">
              <a:buNone/>
            </a:pP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collect</a:t>
            </a:r>
            <a:r>
              <a:rPr lang="en-US" dirty="0" smtClean="0"/>
              <a:t>()</a:t>
            </a:r>
          </a:p>
          <a:p>
            <a:pPr>
              <a:buFontTx/>
              <a:buChar char="-"/>
            </a:pPr>
            <a:r>
              <a:rPr lang="en-US" dirty="0" smtClean="0"/>
              <a:t>Take an RDD and turn it into a local list</a:t>
            </a:r>
          </a:p>
          <a:p>
            <a:pPr>
              <a:buFontTx/>
              <a:buChar char="-"/>
            </a:pPr>
            <a:r>
              <a:rPr lang="en-US" dirty="0" smtClean="0"/>
              <a:t>Be careful when using on a large RDD</a:t>
            </a:r>
            <a:endParaRPr lang="en-US" dirty="0"/>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61</a:t>
            </a:fld>
            <a:endParaRPr lang="en-US"/>
          </a:p>
        </p:txBody>
      </p:sp>
      <p:sp>
        <p:nvSpPr>
          <p:cNvPr id="5" name="Date Placeholder 4"/>
          <p:cNvSpPr>
            <a:spLocks noGrp="1"/>
          </p:cNvSpPr>
          <p:nvPr>
            <p:ph type="dt" sz="half" idx="10"/>
          </p:nvPr>
        </p:nvSpPr>
        <p:spPr/>
        <p:txBody>
          <a:bodyPr/>
          <a:lstStyle/>
          <a:p>
            <a:fld id="{F8BE13EE-40C0-3E42-B742-81D62F1E2A84}" type="datetime1">
              <a:rPr lang="en-US" smtClean="0"/>
              <a:t>9/19/17</a:t>
            </a:fld>
            <a:endParaRPr lang="en-US"/>
          </a:p>
        </p:txBody>
      </p:sp>
    </p:spTree>
    <p:extLst>
      <p:ext uri="{BB962C8B-B14F-4D97-AF65-F5344CB8AC3E}">
        <p14:creationId xmlns:p14="http://schemas.microsoft.com/office/powerpoint/2010/main" val="40729316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Pair RDDs: collections of (key, value) pairs</a:t>
            </a:r>
            <a:endParaRPr lang="en-US" dirty="0"/>
          </a:p>
        </p:txBody>
      </p:sp>
      <p:sp>
        <p:nvSpPr>
          <p:cNvPr id="3" name="Content Placeholder 2"/>
          <p:cNvSpPr>
            <a:spLocks noGrp="1"/>
          </p:cNvSpPr>
          <p:nvPr>
            <p:ph idx="1"/>
          </p:nvPr>
        </p:nvSpPr>
        <p:spPr/>
        <p:txBody>
          <a:bodyPr/>
          <a:lstStyle/>
          <a:p>
            <a:r>
              <a:rPr lang="en-US" b="1" dirty="0" err="1" smtClean="0">
                <a:latin typeface="Courier New" panose="02070309020205020404" pitchFamily="49" charset="0"/>
                <a:cs typeface="Courier New" panose="02070309020205020404" pitchFamily="49" charset="0"/>
              </a:rPr>
              <a:t>reduceByKey</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func</a:t>
            </a:r>
            <a:r>
              <a:rPr lang="en-US" b="1" dirty="0" smtClean="0">
                <a:latin typeface="Courier New" panose="02070309020205020404" pitchFamily="49" charset="0"/>
                <a:cs typeface="Courier New" panose="02070309020205020404" pitchFamily="49" charset="0"/>
              </a:rPr>
              <a:t>)</a:t>
            </a:r>
          </a:p>
          <a:p>
            <a:r>
              <a:rPr lang="en-US" b="1" dirty="0" err="1" smtClean="0">
                <a:latin typeface="Courier New" panose="02070309020205020404" pitchFamily="49" charset="0"/>
                <a:cs typeface="Courier New" panose="02070309020205020404" pitchFamily="49" charset="0"/>
              </a:rPr>
              <a:t>sortByKey</a:t>
            </a:r>
            <a:r>
              <a:rPr lang="en-US" b="1" dirty="0" smtClean="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groupByKey</a:t>
            </a:r>
            <a:r>
              <a:rPr lang="en-US" dirty="0" smtClean="0">
                <a:latin typeface="Courier New" panose="02070309020205020404" pitchFamily="49" charset="0"/>
                <a:cs typeface="Courier New" panose="02070309020205020404" pitchFamily="49" charset="0"/>
              </a:rPr>
              <a:t>()</a:t>
            </a:r>
          </a:p>
          <a:p>
            <a:r>
              <a:rPr lang="en-US" dirty="0" err="1" smtClean="0">
                <a:latin typeface="Courier New" panose="02070309020205020404" pitchFamily="49" charset="0"/>
                <a:cs typeface="Courier New" panose="02070309020205020404" pitchFamily="49" charset="0"/>
              </a:rPr>
              <a:t>mapValues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a:t>
            </a:r>
          </a:p>
          <a:p>
            <a:r>
              <a:rPr lang="en-US" dirty="0" err="1" smtClean="0">
                <a:latin typeface="Courier New" panose="02070309020205020404" pitchFamily="49" charset="0"/>
                <a:cs typeface="Courier New" panose="02070309020205020404" pitchFamily="49" charset="0"/>
              </a:rPr>
              <a:t>flatMapValues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keys()</a:t>
            </a:r>
          </a:p>
          <a:p>
            <a:r>
              <a:rPr lang="en-US" dirty="0" smtClean="0">
                <a:latin typeface="Courier New" panose="02070309020205020404" pitchFamily="49" charset="0"/>
                <a:cs typeface="Courier New" panose="02070309020205020404" pitchFamily="49" charset="0"/>
              </a:rPr>
              <a:t>values()</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62</a:t>
            </a:fld>
            <a:endParaRPr lang="en-US"/>
          </a:p>
        </p:txBody>
      </p:sp>
      <p:sp>
        <p:nvSpPr>
          <p:cNvPr id="5" name="Date Placeholder 4"/>
          <p:cNvSpPr>
            <a:spLocks noGrp="1"/>
          </p:cNvSpPr>
          <p:nvPr>
            <p:ph type="dt" sz="half" idx="10"/>
          </p:nvPr>
        </p:nvSpPr>
        <p:spPr/>
        <p:txBody>
          <a:bodyPr/>
          <a:lstStyle/>
          <a:p>
            <a:fld id="{1E07EF10-77C5-174C-A9F0-8131DEC3813F}" type="datetime1">
              <a:rPr lang="en-US" smtClean="0"/>
              <a:t>9/19/17</a:t>
            </a:fld>
            <a:endParaRPr lang="en-US"/>
          </a:p>
        </p:txBody>
      </p:sp>
    </p:spTree>
    <p:extLst>
      <p:ext uri="{BB962C8B-B14F-4D97-AF65-F5344CB8AC3E}">
        <p14:creationId xmlns:p14="http://schemas.microsoft.com/office/powerpoint/2010/main" val="78413435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RDDs: </a:t>
            </a:r>
            <a:r>
              <a:rPr lang="en-US" dirty="0" err="1" smtClean="0"/>
              <a:t>sortByKey</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1100" dirty="0" smtClean="0">
                <a:latin typeface="Courier New" panose="02070309020205020404" pitchFamily="49" charset="0"/>
                <a:cs typeface="Courier New" panose="02070309020205020404" pitchFamily="49" charset="0"/>
              </a:rPr>
              <a:t>word_counts_sorted </a:t>
            </a:r>
            <a:r>
              <a:rPr lang="en-US" sz="1100" dirty="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word_counts.sortByKey</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63</a:t>
            </a:fld>
            <a:endParaRPr lang="en-US"/>
          </a:p>
        </p:txBody>
      </p:sp>
      <p:sp>
        <p:nvSpPr>
          <p:cNvPr id="5" name="Rectangle 4"/>
          <p:cNvSpPr/>
          <p:nvPr/>
        </p:nvSpPr>
        <p:spPr>
          <a:xfrm>
            <a:off x="685800" y="1296492"/>
            <a:ext cx="7467600" cy="369332"/>
          </a:xfrm>
          <a:prstGeom prst="rect">
            <a:avLst/>
          </a:prstGeom>
        </p:spPr>
        <p:txBody>
          <a:bodyPr wrap="square">
            <a:spAutoFit/>
          </a:bodyPr>
          <a:lstStyle/>
          <a:p>
            <a:r>
              <a:rPr lang="en-US" dirty="0" smtClean="0"/>
              <a:t>Just like the Python sorted() function: sort (key, value) pairs alphabetically</a:t>
            </a:r>
            <a:endParaRPr lang="en-US" dirty="0"/>
          </a:p>
        </p:txBody>
      </p:sp>
      <p:sp>
        <p:nvSpPr>
          <p:cNvPr id="6" name="Date Placeholder 5"/>
          <p:cNvSpPr>
            <a:spLocks noGrp="1"/>
          </p:cNvSpPr>
          <p:nvPr>
            <p:ph type="dt" sz="half" idx="10"/>
          </p:nvPr>
        </p:nvSpPr>
        <p:spPr/>
        <p:txBody>
          <a:bodyPr/>
          <a:lstStyle/>
          <a:p>
            <a:fld id="{81CDB0AD-17A9-D844-A63E-DCBFA3C7D999}" type="datetime1">
              <a:rPr lang="en-US" smtClean="0"/>
              <a:t>9/19/17</a:t>
            </a:fld>
            <a:endParaRPr lang="en-US"/>
          </a:p>
        </p:txBody>
      </p:sp>
    </p:spTree>
    <p:extLst>
      <p:ext uri="{BB962C8B-B14F-4D97-AF65-F5344CB8AC3E}">
        <p14:creationId xmlns:p14="http://schemas.microsoft.com/office/powerpoint/2010/main" val="15585633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RDDs: </a:t>
            </a:r>
            <a:r>
              <a:rPr lang="en-US" dirty="0" err="1" smtClean="0"/>
              <a:t>sortBy</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word_counts_sorted = word_count3.sortBy(lambda x: x[1], ascending = False)</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64</a:t>
            </a:fld>
            <a:endParaRPr lang="en-US"/>
          </a:p>
        </p:txBody>
      </p:sp>
      <p:sp>
        <p:nvSpPr>
          <p:cNvPr id="5" name="Rectangle 4"/>
          <p:cNvSpPr/>
          <p:nvPr/>
        </p:nvSpPr>
        <p:spPr>
          <a:xfrm>
            <a:off x="685800" y="1296492"/>
            <a:ext cx="7467600" cy="369332"/>
          </a:xfrm>
          <a:prstGeom prst="rect">
            <a:avLst/>
          </a:prstGeom>
        </p:spPr>
        <p:txBody>
          <a:bodyPr wrap="square">
            <a:spAutoFit/>
          </a:bodyPr>
          <a:lstStyle/>
          <a:p>
            <a:r>
              <a:rPr lang="en-US" dirty="0" smtClean="0"/>
              <a:t>Just like the Python sorted() using a key= function</a:t>
            </a:r>
            <a:endParaRPr lang="en-US" dirty="0"/>
          </a:p>
        </p:txBody>
      </p:sp>
      <p:sp>
        <p:nvSpPr>
          <p:cNvPr id="6" name="Date Placeholder 5"/>
          <p:cNvSpPr>
            <a:spLocks noGrp="1"/>
          </p:cNvSpPr>
          <p:nvPr>
            <p:ph type="dt" sz="half" idx="10"/>
          </p:nvPr>
        </p:nvSpPr>
        <p:spPr/>
        <p:txBody>
          <a:bodyPr/>
          <a:lstStyle/>
          <a:p>
            <a:fld id="{5FE1E075-AD2D-3B40-8037-FE6D7B0684A8}" type="datetime1">
              <a:rPr lang="en-US" smtClean="0"/>
              <a:t>9/19/17</a:t>
            </a:fld>
            <a:endParaRPr lang="en-US"/>
          </a:p>
        </p:txBody>
      </p:sp>
    </p:spTree>
    <p:extLst>
      <p:ext uri="{BB962C8B-B14F-4D97-AF65-F5344CB8AC3E}">
        <p14:creationId xmlns:p14="http://schemas.microsoft.com/office/powerpoint/2010/main" val="34106397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RDDs: </a:t>
            </a:r>
            <a:r>
              <a:rPr lang="en-US" dirty="0" err="1" smtClean="0"/>
              <a:t>reduceByKey</a:t>
            </a:r>
            <a:r>
              <a:rPr lang="en-US" dirty="0" smtClean="0"/>
              <a:t>(</a:t>
            </a:r>
            <a:r>
              <a:rPr lang="en-US" dirty="0" err="1" smtClean="0"/>
              <a:t>func</a:t>
            </a:r>
            <a:r>
              <a:rPr lang="en-US" dirty="0"/>
              <a:t>)</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smtClean="0">
                <a:latin typeface="Courier New" panose="02070309020205020404" pitchFamily="49" charset="0"/>
                <a:cs typeface="Courier New" panose="02070309020205020404" pitchFamily="49" charset="0"/>
              </a:rPr>
              <a:t>sumRDD</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rdd.reduceByKey</a:t>
            </a:r>
            <a:r>
              <a:rPr lang="es-ES" dirty="0" smtClean="0">
                <a:latin typeface="Courier New" panose="02070309020205020404" pitchFamily="49" charset="0"/>
                <a:cs typeface="Courier New" panose="02070309020205020404" pitchFamily="49" charset="0"/>
              </a:rPr>
              <a:t>(lambda </a:t>
            </a:r>
            <a:r>
              <a:rPr lang="es-ES" dirty="0">
                <a:latin typeface="Courier New" panose="02070309020205020404" pitchFamily="49" charset="0"/>
                <a:cs typeface="Courier New" panose="02070309020205020404" pitchFamily="49" charset="0"/>
              </a:rPr>
              <a:t>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65</a:t>
            </a:fld>
            <a:endParaRPr lang="en-US"/>
          </a:p>
        </p:txBody>
      </p:sp>
      <p:sp>
        <p:nvSpPr>
          <p:cNvPr id="5" name="Rectangle 4"/>
          <p:cNvSpPr/>
          <p:nvPr/>
        </p:nvSpPr>
        <p:spPr>
          <a:xfrm>
            <a:off x="685800" y="1296492"/>
            <a:ext cx="7467600" cy="646331"/>
          </a:xfrm>
          <a:prstGeom prst="rect">
            <a:avLst/>
          </a:prstGeom>
        </p:spPr>
        <p:txBody>
          <a:bodyPr wrap="square">
            <a:spAutoFit/>
          </a:bodyPr>
          <a:lstStyle/>
          <a:p>
            <a:r>
              <a:rPr lang="en-US" dirty="0"/>
              <a:t>Takes a function that operates on </a:t>
            </a:r>
            <a:r>
              <a:rPr lang="en-US" dirty="0" smtClean="0"/>
              <a:t>the values of two elements with the same key and </a:t>
            </a:r>
            <a:r>
              <a:rPr lang="en-US" dirty="0"/>
              <a:t>returns a new </a:t>
            </a:r>
            <a:r>
              <a:rPr lang="en-US" dirty="0" smtClean="0"/>
              <a:t>RDD.</a:t>
            </a:r>
            <a:endParaRPr lang="en-US" dirty="0"/>
          </a:p>
        </p:txBody>
      </p:sp>
      <p:sp>
        <p:nvSpPr>
          <p:cNvPr id="6" name="Date Placeholder 5"/>
          <p:cNvSpPr>
            <a:spLocks noGrp="1"/>
          </p:cNvSpPr>
          <p:nvPr>
            <p:ph type="dt" sz="half" idx="10"/>
          </p:nvPr>
        </p:nvSpPr>
        <p:spPr/>
        <p:txBody>
          <a:bodyPr/>
          <a:lstStyle/>
          <a:p>
            <a:fld id="{D65C0D08-20A1-AB4E-8D4E-1A65748DECA6}" type="datetime1">
              <a:rPr lang="en-US" smtClean="0"/>
              <a:t>9/19/17</a:t>
            </a:fld>
            <a:endParaRPr lang="en-US"/>
          </a:p>
        </p:txBody>
      </p:sp>
    </p:spTree>
    <p:extLst>
      <p:ext uri="{BB962C8B-B14F-4D97-AF65-F5344CB8AC3E}">
        <p14:creationId xmlns:p14="http://schemas.microsoft.com/office/powerpoint/2010/main" val="3132204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RDDs: reduce(</a:t>
            </a:r>
            <a:r>
              <a:rPr lang="en-US" dirty="0" err="1" smtClean="0"/>
              <a:t>func</a:t>
            </a:r>
            <a:r>
              <a:rPr lang="en-US" dirty="0"/>
              <a:t>)</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smtClean="0">
                <a:latin typeface="Courier New" panose="02070309020205020404" pitchFamily="49" charset="0"/>
                <a:cs typeface="Courier New" panose="02070309020205020404" pitchFamily="49" charset="0"/>
              </a:rPr>
              <a:t>sumRDD</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rdd.reduce</a:t>
            </a:r>
            <a:r>
              <a:rPr lang="es-ES" dirty="0" smtClean="0">
                <a:latin typeface="Courier New" panose="02070309020205020404" pitchFamily="49" charset="0"/>
                <a:cs typeface="Courier New" panose="02070309020205020404" pitchFamily="49" charset="0"/>
              </a:rPr>
              <a:t>(lambda </a:t>
            </a:r>
            <a:r>
              <a:rPr lang="es-ES" dirty="0">
                <a:latin typeface="Courier New" panose="02070309020205020404" pitchFamily="49" charset="0"/>
                <a:cs typeface="Courier New" panose="02070309020205020404" pitchFamily="49" charset="0"/>
              </a:rPr>
              <a:t>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66</a:t>
            </a:fld>
            <a:endParaRPr lang="en-US"/>
          </a:p>
        </p:txBody>
      </p:sp>
      <p:sp>
        <p:nvSpPr>
          <p:cNvPr id="5" name="Rectangle 4"/>
          <p:cNvSpPr/>
          <p:nvPr/>
        </p:nvSpPr>
        <p:spPr>
          <a:xfrm>
            <a:off x="685800" y="1296492"/>
            <a:ext cx="7467600" cy="646331"/>
          </a:xfrm>
          <a:prstGeom prst="rect">
            <a:avLst/>
          </a:prstGeom>
        </p:spPr>
        <p:txBody>
          <a:bodyPr wrap="square">
            <a:spAutoFit/>
          </a:bodyPr>
          <a:lstStyle/>
          <a:p>
            <a:r>
              <a:rPr lang="en-US" dirty="0"/>
              <a:t>R</a:t>
            </a:r>
            <a:r>
              <a:rPr lang="en-US" dirty="0" smtClean="0"/>
              <a:t>educe</a:t>
            </a:r>
            <a:r>
              <a:rPr lang="en-US" dirty="0"/>
              <a:t> is an action that aggregates all the elements of the RDD using some function and returns the final result to the driver program</a:t>
            </a:r>
          </a:p>
        </p:txBody>
      </p:sp>
      <p:sp>
        <p:nvSpPr>
          <p:cNvPr id="6" name="Date Placeholder 5"/>
          <p:cNvSpPr>
            <a:spLocks noGrp="1"/>
          </p:cNvSpPr>
          <p:nvPr>
            <p:ph type="dt" sz="half" idx="10"/>
          </p:nvPr>
        </p:nvSpPr>
        <p:spPr/>
        <p:txBody>
          <a:bodyPr/>
          <a:lstStyle/>
          <a:p>
            <a:fld id="{4650CEC6-3100-4141-9FD9-6290DBB8535F}" type="datetime1">
              <a:rPr lang="en-US" smtClean="0"/>
              <a:t>9/19/17</a:t>
            </a:fld>
            <a:endParaRPr lang="en-US"/>
          </a:p>
        </p:txBody>
      </p:sp>
    </p:spTree>
    <p:extLst>
      <p:ext uri="{BB962C8B-B14F-4D97-AF65-F5344CB8AC3E}">
        <p14:creationId xmlns:p14="http://schemas.microsoft.com/office/powerpoint/2010/main" val="267044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Count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5500" dirty="0" smtClean="0"/>
              <a:t>Goal: Count words in a document (or groups of documents)</a:t>
            </a:r>
          </a:p>
          <a:p>
            <a:pPr marL="0" indent="0">
              <a:buNone/>
            </a:pPr>
            <a:endParaRPr lang="en-US" dirty="0"/>
          </a:p>
          <a:p>
            <a:pPr marL="0" indent="0">
              <a:buNone/>
            </a:pPr>
            <a:r>
              <a:rPr lang="en-US" dirty="0"/>
              <a:t>import re</a:t>
            </a:r>
          </a:p>
          <a:p>
            <a:pPr marL="0" indent="0">
              <a:buNone/>
            </a:pPr>
            <a:r>
              <a:rPr lang="en-US" dirty="0"/>
              <a:t>from </a:t>
            </a:r>
            <a:r>
              <a:rPr lang="en-US" dirty="0" err="1"/>
              <a:t>pyspark</a:t>
            </a:r>
            <a:r>
              <a:rPr lang="en-US" dirty="0"/>
              <a:t> import </a:t>
            </a:r>
            <a:r>
              <a:rPr lang="en-US" dirty="0" err="1"/>
              <a:t>SparkContext</a:t>
            </a:r>
            <a:endParaRPr lang="en-US" dirty="0"/>
          </a:p>
          <a:p>
            <a:pPr marL="0" indent="0">
              <a:buNone/>
            </a:pPr>
            <a:endParaRPr lang="en-US" dirty="0" smtClean="0"/>
          </a:p>
          <a:p>
            <a:pPr marL="0" indent="0">
              <a:buNone/>
            </a:pPr>
            <a:r>
              <a:rPr lang="en-US" dirty="0" err="1" smtClean="0"/>
              <a:t>sc</a:t>
            </a:r>
            <a:r>
              <a:rPr lang="en-US" dirty="0" smtClean="0"/>
              <a:t> </a:t>
            </a:r>
            <a:r>
              <a:rPr lang="en-US" dirty="0"/>
              <a:t>= </a:t>
            </a:r>
            <a:r>
              <a:rPr lang="en-US" dirty="0" err="1"/>
              <a:t>SparkContext</a:t>
            </a:r>
            <a:r>
              <a:rPr lang="en-US" dirty="0"/>
              <a:t>(</a:t>
            </a:r>
            <a:r>
              <a:rPr lang="en-US" dirty="0" err="1"/>
              <a:t>appName</a:t>
            </a:r>
            <a:r>
              <a:rPr lang="en-US" dirty="0"/>
              <a:t>="</a:t>
            </a:r>
            <a:r>
              <a:rPr lang="en-US" dirty="0" err="1"/>
              <a:t>WordCount</a:t>
            </a:r>
            <a:r>
              <a:rPr lang="en-US" dirty="0"/>
              <a:t>")</a:t>
            </a:r>
          </a:p>
          <a:p>
            <a:pPr marL="0" indent="0">
              <a:buNone/>
            </a:pPr>
            <a:endParaRPr lang="en-US" dirty="0"/>
          </a:p>
          <a:p>
            <a:pPr marL="0" indent="0">
              <a:buNone/>
            </a:pPr>
            <a:r>
              <a:rPr lang="en-US" dirty="0"/>
              <a:t>WORD_RE = </a:t>
            </a:r>
            <a:r>
              <a:rPr lang="en-US" dirty="0" err="1"/>
              <a:t>re.compile</a:t>
            </a:r>
            <a:r>
              <a:rPr lang="en-US" dirty="0"/>
              <a:t>(r"\b[\w']+\b")</a:t>
            </a:r>
          </a:p>
          <a:p>
            <a:pPr marL="0" indent="0">
              <a:buNone/>
            </a:pPr>
            <a:r>
              <a:rPr lang="en-US" dirty="0" err="1"/>
              <a:t>input_file</a:t>
            </a:r>
            <a:r>
              <a:rPr lang="en-US" dirty="0"/>
              <a:t> = </a:t>
            </a:r>
            <a:r>
              <a:rPr lang="en-US" dirty="0" err="1"/>
              <a:t>sc.textFile</a:t>
            </a:r>
            <a:r>
              <a:rPr lang="en-US" dirty="0"/>
              <a:t>("</a:t>
            </a:r>
            <a:r>
              <a:rPr lang="en-US" dirty="0" err="1"/>
              <a:t>hdfs</a:t>
            </a:r>
            <a:r>
              <a:rPr lang="en-US" dirty="0"/>
              <a:t>:///</a:t>
            </a:r>
            <a:r>
              <a:rPr lang="en-US" dirty="0" err="1"/>
              <a:t>var</a:t>
            </a:r>
            <a:r>
              <a:rPr lang="en-US" dirty="0"/>
              <a:t>/si618w17/</a:t>
            </a:r>
            <a:r>
              <a:rPr lang="en-US" dirty="0" err="1"/>
              <a:t>ebooks</a:t>
            </a:r>
            <a:r>
              <a:rPr lang="en-US" dirty="0"/>
              <a:t>/</a:t>
            </a:r>
            <a:r>
              <a:rPr lang="en-US" dirty="0" err="1"/>
              <a:t>ebooks</a:t>
            </a:r>
            <a:r>
              <a:rPr lang="en-US" dirty="0"/>
              <a:t>*")</a:t>
            </a:r>
          </a:p>
          <a:p>
            <a:pPr marL="0" indent="0">
              <a:buNone/>
            </a:pPr>
            <a:endParaRPr lang="en-US" dirty="0"/>
          </a:p>
          <a:p>
            <a:pPr marL="0" indent="0">
              <a:buNone/>
            </a:pPr>
            <a:r>
              <a:rPr lang="en-US" dirty="0" err="1"/>
              <a:t>word_counts</a:t>
            </a:r>
            <a:r>
              <a:rPr lang="en-US" dirty="0"/>
              <a:t> = </a:t>
            </a:r>
            <a:r>
              <a:rPr lang="en-US" dirty="0" err="1"/>
              <a:t>input_file.flatMap</a:t>
            </a:r>
            <a:r>
              <a:rPr lang="en-US" dirty="0"/>
              <a:t>(lambda line: </a:t>
            </a:r>
            <a:r>
              <a:rPr lang="en-US" dirty="0" err="1"/>
              <a:t>WORD_RE.findall</a:t>
            </a:r>
            <a:r>
              <a:rPr lang="en-US" dirty="0"/>
              <a:t>(line)) \</a:t>
            </a:r>
          </a:p>
          <a:p>
            <a:pPr marL="0" indent="0">
              <a:buNone/>
            </a:pPr>
            <a:r>
              <a:rPr lang="nl-NL" dirty="0"/>
              <a:t>                        .map(</a:t>
            </a:r>
            <a:r>
              <a:rPr lang="nl-NL" dirty="0" err="1"/>
              <a:t>lambda</a:t>
            </a:r>
            <a:r>
              <a:rPr lang="nl-NL" dirty="0"/>
              <a:t> word: (word, 1)) \</a:t>
            </a:r>
          </a:p>
          <a:p>
            <a:pPr marL="0" indent="0">
              <a:buNone/>
            </a:pPr>
            <a:r>
              <a:rPr lang="nl-NL" dirty="0"/>
              <a:t>                        .</a:t>
            </a:r>
            <a:r>
              <a:rPr lang="nl-NL" dirty="0" err="1"/>
              <a:t>reduceByKey</a:t>
            </a:r>
            <a:r>
              <a:rPr lang="nl-NL" dirty="0"/>
              <a:t>(</a:t>
            </a:r>
            <a:r>
              <a:rPr lang="nl-NL" dirty="0" err="1"/>
              <a:t>lambda</a:t>
            </a:r>
            <a:r>
              <a:rPr lang="nl-NL" dirty="0"/>
              <a:t> a, b: a + b)</a:t>
            </a:r>
          </a:p>
          <a:p>
            <a:pPr marL="0" indent="0">
              <a:buNone/>
            </a:pPr>
            <a:endParaRPr lang="nl-NL" dirty="0"/>
          </a:p>
          <a:p>
            <a:pPr marL="0" indent="0">
              <a:buNone/>
            </a:pPr>
            <a:r>
              <a:rPr lang="nl-NL" dirty="0" err="1"/>
              <a:t>word_counts_sorted</a:t>
            </a:r>
            <a:r>
              <a:rPr lang="nl-NL" dirty="0"/>
              <a:t> = </a:t>
            </a:r>
            <a:r>
              <a:rPr lang="nl-NL" dirty="0" err="1"/>
              <a:t>word_counts.sortBy</a:t>
            </a:r>
            <a:r>
              <a:rPr lang="nl-NL" dirty="0"/>
              <a:t>(</a:t>
            </a:r>
            <a:r>
              <a:rPr lang="nl-NL" dirty="0" err="1"/>
              <a:t>lambda</a:t>
            </a:r>
            <a:r>
              <a:rPr lang="nl-NL" dirty="0"/>
              <a:t> x: x[1], </a:t>
            </a:r>
            <a:r>
              <a:rPr lang="nl-NL" dirty="0" err="1"/>
              <a:t>ascending</a:t>
            </a:r>
            <a:r>
              <a:rPr lang="nl-NL" dirty="0"/>
              <a:t> = </a:t>
            </a:r>
            <a:r>
              <a:rPr lang="nl-NL" dirty="0" err="1"/>
              <a:t>False</a:t>
            </a:r>
            <a:r>
              <a:rPr lang="nl-NL" dirty="0"/>
              <a:t>)</a:t>
            </a:r>
          </a:p>
          <a:p>
            <a:pPr marL="0" indent="0">
              <a:buNone/>
            </a:pPr>
            <a:r>
              <a:rPr lang="nl-NL" dirty="0" err="1"/>
              <a:t>word_counts_sorted.take</a:t>
            </a:r>
            <a:r>
              <a:rPr lang="nl-NL" dirty="0"/>
              <a:t>(5)</a:t>
            </a:r>
          </a:p>
          <a:p>
            <a:pPr marL="0" indent="0">
              <a:buNone/>
            </a:pPr>
            <a:r>
              <a:rPr lang="nl-NL" dirty="0" err="1"/>
              <a:t>word_counts_sorted.saveAsTextFile</a:t>
            </a:r>
            <a:r>
              <a:rPr lang="nl-NL" dirty="0"/>
              <a:t>("</a:t>
            </a:r>
            <a:r>
              <a:rPr lang="nl-NL" dirty="0" err="1"/>
              <a:t>hdfs</a:t>
            </a:r>
            <a:r>
              <a:rPr lang="nl-NL" dirty="0"/>
              <a:t>:///user/</a:t>
            </a:r>
            <a:r>
              <a:rPr lang="nl-NL" dirty="0" err="1"/>
              <a:t>cbudak</a:t>
            </a:r>
            <a:r>
              <a:rPr lang="nl-NL" dirty="0"/>
              <a:t>/</a:t>
            </a:r>
            <a:r>
              <a:rPr lang="nl-NL" dirty="0" err="1"/>
              <a:t>spark_wordcount_output</a:t>
            </a:r>
            <a:r>
              <a:rPr lang="nl-NL" dirty="0"/>
              <a:t>") #</a:t>
            </a:r>
            <a:r>
              <a:rPr lang="nl-NL" dirty="0" err="1"/>
              <a:t>replace</a:t>
            </a:r>
            <a:r>
              <a:rPr lang="nl-NL" dirty="0"/>
              <a:t> </a:t>
            </a:r>
            <a:r>
              <a:rPr lang="nl-NL" dirty="0" err="1"/>
              <a:t>cbudak</a:t>
            </a:r>
            <a:r>
              <a:rPr lang="nl-NL" dirty="0"/>
              <a:t> </a:t>
            </a:r>
            <a:r>
              <a:rPr lang="nl-NL" dirty="0" err="1"/>
              <a:t>with</a:t>
            </a:r>
            <a:r>
              <a:rPr lang="nl-NL" dirty="0"/>
              <a:t> </a:t>
            </a:r>
            <a:r>
              <a:rPr lang="nl-NL" dirty="0" err="1"/>
              <a:t>your</a:t>
            </a:r>
            <a:r>
              <a:rPr lang="nl-NL" dirty="0"/>
              <a:t> </a:t>
            </a:r>
            <a:r>
              <a:rPr lang="nl-NL" dirty="0" err="1"/>
              <a:t>uniqname</a:t>
            </a:r>
            <a:endParaRPr lang="nl-NL" dirty="0"/>
          </a:p>
          <a:p>
            <a:pPr marL="0" indent="0">
              <a:buNone/>
            </a:pPr>
            <a:r>
              <a:rPr lang="nl-NL" dirty="0" err="1"/>
              <a:t>word_counts_sorted.map</a:t>
            </a:r>
            <a:r>
              <a:rPr lang="nl-NL" dirty="0"/>
              <a:t>(</a:t>
            </a:r>
            <a:r>
              <a:rPr lang="nl-NL" dirty="0" err="1"/>
              <a:t>lambda</a:t>
            </a:r>
            <a:r>
              <a:rPr lang="nl-NL" dirty="0"/>
              <a:t> t : t[0] + '\t' + </a:t>
            </a:r>
            <a:r>
              <a:rPr lang="nl-NL" dirty="0" err="1"/>
              <a:t>str</a:t>
            </a:r>
            <a:r>
              <a:rPr lang="nl-NL" dirty="0"/>
              <a:t>(t[1])).</a:t>
            </a:r>
            <a:r>
              <a:rPr lang="nl-NL" dirty="0" err="1"/>
              <a:t>saveAsTextFile</a:t>
            </a:r>
            <a:r>
              <a:rPr lang="nl-NL" dirty="0"/>
              <a:t>('spark_wordcount_output2')</a:t>
            </a:r>
          </a:p>
          <a:p>
            <a:pPr marL="0" indent="0">
              <a:buNone/>
            </a:pPr>
            <a:endParaRPr lang="en-US" dirty="0"/>
          </a:p>
        </p:txBody>
      </p:sp>
      <p:sp>
        <p:nvSpPr>
          <p:cNvPr id="4" name="Rectangle 3"/>
          <p:cNvSpPr/>
          <p:nvPr/>
        </p:nvSpPr>
        <p:spPr>
          <a:xfrm>
            <a:off x="169333" y="2844799"/>
            <a:ext cx="8195733" cy="3423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69333" y="3539066"/>
            <a:ext cx="8195733" cy="3423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69333" y="4033833"/>
            <a:ext cx="8195733" cy="72443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69333" y="5350932"/>
            <a:ext cx="8517467" cy="3423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866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operations we have learned:</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68</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map(</a:t>
            </a:r>
            <a:r>
              <a:rPr lang="en-US" i="1" dirty="0"/>
              <a:t>f</a:t>
            </a:r>
            <a:r>
              <a:rPr lang="en-US" dirty="0"/>
              <a:t>, </a:t>
            </a:r>
            <a:r>
              <a:rPr lang="en-US" i="1" dirty="0" err="1"/>
              <a:t>preservesPartitioning</a:t>
            </a:r>
            <a:r>
              <a:rPr lang="en-US" i="1" dirty="0"/>
              <a:t>=False</a:t>
            </a:r>
            <a:r>
              <a:rPr lang="en-US" dirty="0" smtClean="0"/>
              <a:t>)</a:t>
            </a:r>
          </a:p>
          <a:p>
            <a:r>
              <a:rPr lang="en-US" dirty="0" err="1" smtClean="0"/>
              <a:t>flatMap</a:t>
            </a:r>
            <a:r>
              <a:rPr lang="en-US" dirty="0"/>
              <a:t>(</a:t>
            </a:r>
            <a:r>
              <a:rPr lang="en-US" i="1" dirty="0"/>
              <a:t>f</a:t>
            </a:r>
            <a:r>
              <a:rPr lang="en-US" dirty="0"/>
              <a:t>, </a:t>
            </a:r>
            <a:r>
              <a:rPr lang="en-US" i="1" dirty="0" err="1"/>
              <a:t>preservesPartitioning</a:t>
            </a:r>
            <a:r>
              <a:rPr lang="en-US" i="1" dirty="0"/>
              <a:t>=False</a:t>
            </a:r>
            <a:r>
              <a:rPr lang="en-US" dirty="0" smtClean="0"/>
              <a:t>)</a:t>
            </a:r>
            <a:endParaRPr lang="en-US" dirty="0"/>
          </a:p>
          <a:p>
            <a:r>
              <a:rPr lang="en-US" dirty="0"/>
              <a:t>filter(</a:t>
            </a:r>
            <a:r>
              <a:rPr lang="en-US" i="1" dirty="0"/>
              <a:t>f</a:t>
            </a:r>
            <a:r>
              <a:rPr lang="en-US" dirty="0"/>
              <a:t>)</a:t>
            </a:r>
            <a:endParaRPr lang="en-US" dirty="0" smtClean="0"/>
          </a:p>
          <a:p>
            <a:r>
              <a:rPr lang="en-US" dirty="0" err="1"/>
              <a:t>sortBy</a:t>
            </a:r>
            <a:r>
              <a:rPr lang="en-US" dirty="0"/>
              <a:t>(</a:t>
            </a:r>
            <a:r>
              <a:rPr lang="en-US" i="1" dirty="0" err="1"/>
              <a:t>keyfunc</a:t>
            </a:r>
            <a:r>
              <a:rPr lang="en-US" dirty="0"/>
              <a:t>, </a:t>
            </a:r>
            <a:r>
              <a:rPr lang="en-US" i="1" dirty="0"/>
              <a:t>ascending=True</a:t>
            </a:r>
            <a:r>
              <a:rPr lang="en-US" dirty="0"/>
              <a:t>, </a:t>
            </a:r>
            <a:r>
              <a:rPr lang="en-US" i="1" dirty="0" err="1"/>
              <a:t>numPartitions</a:t>
            </a:r>
            <a:r>
              <a:rPr lang="en-US" i="1" dirty="0"/>
              <a:t>=None</a:t>
            </a:r>
            <a:r>
              <a:rPr lang="en-US" dirty="0" smtClean="0"/>
              <a:t>)</a:t>
            </a:r>
          </a:p>
          <a:p>
            <a:r>
              <a:rPr lang="en-US" dirty="0" err="1"/>
              <a:t>reduceByKey</a:t>
            </a:r>
            <a:r>
              <a:rPr lang="en-US" dirty="0"/>
              <a:t>(</a:t>
            </a:r>
            <a:r>
              <a:rPr lang="en-US" i="1" dirty="0" err="1"/>
              <a:t>func</a:t>
            </a:r>
            <a:r>
              <a:rPr lang="en-US" dirty="0"/>
              <a:t>, </a:t>
            </a:r>
            <a:r>
              <a:rPr lang="en-US" i="1" dirty="0" err="1"/>
              <a:t>numPartitions</a:t>
            </a:r>
            <a:r>
              <a:rPr lang="en-US" i="1" dirty="0"/>
              <a:t>=None</a:t>
            </a:r>
            <a:r>
              <a:rPr lang="en-US" dirty="0" smtClean="0"/>
              <a:t>)</a:t>
            </a:r>
          </a:p>
          <a:p>
            <a:r>
              <a:rPr lang="en-US" dirty="0"/>
              <a:t>take(</a:t>
            </a:r>
            <a:r>
              <a:rPr lang="en-US" i="1" dirty="0" err="1"/>
              <a:t>num</a:t>
            </a:r>
            <a:r>
              <a:rPr lang="en-US" dirty="0" smtClean="0"/>
              <a:t>)</a:t>
            </a:r>
          </a:p>
          <a:p>
            <a:r>
              <a:rPr lang="en-US" dirty="0"/>
              <a:t>collect(</a:t>
            </a:r>
            <a:r>
              <a:rPr lang="en-US" dirty="0" smtClean="0"/>
              <a:t>)</a:t>
            </a:r>
          </a:p>
          <a:p>
            <a:r>
              <a:rPr lang="en-US" dirty="0" err="1"/>
              <a:t>saveAsTextFile</a:t>
            </a:r>
            <a:r>
              <a:rPr lang="en-US" dirty="0"/>
              <a:t>(</a:t>
            </a:r>
            <a:r>
              <a:rPr lang="en-US" i="1" dirty="0"/>
              <a:t>path</a:t>
            </a:r>
            <a:r>
              <a:rPr lang="en-US" dirty="0"/>
              <a:t>, </a:t>
            </a:r>
            <a:r>
              <a:rPr lang="en-US" i="1" dirty="0" err="1"/>
              <a:t>compressionCodecClass</a:t>
            </a:r>
            <a:r>
              <a:rPr lang="en-US" i="1" dirty="0"/>
              <a:t>=None</a:t>
            </a:r>
            <a:r>
              <a:rPr lang="en-US" dirty="0"/>
              <a:t>)</a:t>
            </a:r>
          </a:p>
        </p:txBody>
      </p:sp>
    </p:spTree>
    <p:extLst>
      <p:ext uri="{BB962C8B-B14F-4D97-AF65-F5344CB8AC3E}">
        <p14:creationId xmlns:p14="http://schemas.microsoft.com/office/powerpoint/2010/main" val="1684358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Spark</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69</a:t>
            </a:fld>
            <a:endParaRPr lang="en-US"/>
          </a:p>
        </p:txBody>
      </p:sp>
      <p:sp>
        <p:nvSpPr>
          <p:cNvPr id="4" name="Content Placeholder 3"/>
          <p:cNvSpPr>
            <a:spLocks noGrp="1"/>
          </p:cNvSpPr>
          <p:nvPr>
            <p:ph sz="quarter" idx="1"/>
          </p:nvPr>
        </p:nvSpPr>
        <p:spPr/>
        <p:txBody>
          <a:bodyPr>
            <a:normAutofit fontScale="62500" lnSpcReduction="20000"/>
          </a:bodyPr>
          <a:lstStyle/>
          <a:p>
            <a:r>
              <a:rPr lang="en-US" dirty="0" smtClean="0"/>
              <a:t>Basic statistic of RDDs:</a:t>
            </a:r>
          </a:p>
          <a:p>
            <a:pPr lvl="1"/>
            <a:r>
              <a:rPr lang="en-US" dirty="0"/>
              <a:t>max(</a:t>
            </a:r>
            <a:r>
              <a:rPr lang="en-US" i="1" dirty="0"/>
              <a:t>key=None</a:t>
            </a:r>
            <a:r>
              <a:rPr lang="en-US" dirty="0" smtClean="0"/>
              <a:t>)</a:t>
            </a:r>
          </a:p>
          <a:p>
            <a:pPr lvl="1"/>
            <a:r>
              <a:rPr lang="en-US" dirty="0"/>
              <a:t>min(</a:t>
            </a:r>
            <a:r>
              <a:rPr lang="en-US" i="1" dirty="0"/>
              <a:t>key=None</a:t>
            </a:r>
            <a:r>
              <a:rPr lang="en-US" dirty="0" smtClean="0"/>
              <a:t>)</a:t>
            </a:r>
          </a:p>
          <a:p>
            <a:pPr lvl="1"/>
            <a:r>
              <a:rPr lang="en-US" dirty="0"/>
              <a:t>mean(</a:t>
            </a:r>
            <a:r>
              <a:rPr lang="en-US" dirty="0" smtClean="0"/>
              <a:t>)</a:t>
            </a:r>
          </a:p>
          <a:p>
            <a:pPr lvl="1"/>
            <a:r>
              <a:rPr lang="en-US" dirty="0"/>
              <a:t>count(</a:t>
            </a:r>
            <a:r>
              <a:rPr lang="en-US" dirty="0" smtClean="0"/>
              <a:t>)</a:t>
            </a:r>
          </a:p>
          <a:p>
            <a:pPr lvl="1"/>
            <a:r>
              <a:rPr lang="en-US" dirty="0"/>
              <a:t>sum(</a:t>
            </a:r>
            <a:r>
              <a:rPr lang="en-US" dirty="0" smtClean="0"/>
              <a:t>)</a:t>
            </a:r>
          </a:p>
          <a:p>
            <a:pPr lvl="1"/>
            <a:r>
              <a:rPr lang="en-US" dirty="0" err="1"/>
              <a:t>stdev</a:t>
            </a:r>
            <a:r>
              <a:rPr lang="en-US" dirty="0"/>
              <a:t>()</a:t>
            </a:r>
            <a:endParaRPr lang="en-US" dirty="0" smtClean="0"/>
          </a:p>
          <a:p>
            <a:r>
              <a:rPr lang="en-US" dirty="0" smtClean="0"/>
              <a:t>How to join RDDs:</a:t>
            </a:r>
          </a:p>
          <a:p>
            <a:pPr lvl="1"/>
            <a:r>
              <a:rPr lang="en-US" dirty="0"/>
              <a:t>join(</a:t>
            </a:r>
            <a:r>
              <a:rPr lang="en-US" i="1" dirty="0"/>
              <a:t>other</a:t>
            </a:r>
            <a:r>
              <a:rPr lang="en-US" dirty="0"/>
              <a:t>, </a:t>
            </a:r>
            <a:r>
              <a:rPr lang="en-US" i="1" dirty="0" err="1"/>
              <a:t>numPartitions</a:t>
            </a:r>
            <a:r>
              <a:rPr lang="en-US" i="1" dirty="0"/>
              <a:t>=None</a:t>
            </a:r>
            <a:r>
              <a:rPr lang="en-US" dirty="0" smtClean="0"/>
              <a:t>)</a:t>
            </a:r>
          </a:p>
          <a:p>
            <a:pPr lvl="1"/>
            <a:r>
              <a:rPr lang="en-US" dirty="0" err="1"/>
              <a:t>leftOuterJoin</a:t>
            </a:r>
            <a:r>
              <a:rPr lang="en-US" dirty="0"/>
              <a:t>(</a:t>
            </a:r>
            <a:r>
              <a:rPr lang="en-US" i="1" dirty="0"/>
              <a:t>other</a:t>
            </a:r>
            <a:r>
              <a:rPr lang="en-US" dirty="0"/>
              <a:t>, </a:t>
            </a:r>
            <a:r>
              <a:rPr lang="en-US" i="1" dirty="0" err="1"/>
              <a:t>numPartitions</a:t>
            </a:r>
            <a:r>
              <a:rPr lang="en-US" i="1" dirty="0"/>
              <a:t>=None</a:t>
            </a:r>
            <a:r>
              <a:rPr lang="en-US" dirty="0" smtClean="0"/>
              <a:t>)</a:t>
            </a:r>
            <a:endParaRPr lang="en-US" dirty="0"/>
          </a:p>
          <a:p>
            <a:pPr lvl="1"/>
            <a:r>
              <a:rPr lang="en-US" dirty="0" err="1"/>
              <a:t>rightOuterJoin</a:t>
            </a:r>
            <a:r>
              <a:rPr lang="en-US" dirty="0"/>
              <a:t>(</a:t>
            </a:r>
            <a:r>
              <a:rPr lang="en-US" i="1" dirty="0"/>
              <a:t>other</a:t>
            </a:r>
            <a:r>
              <a:rPr lang="en-US" dirty="0"/>
              <a:t>, </a:t>
            </a:r>
            <a:r>
              <a:rPr lang="en-US" i="1" dirty="0" err="1"/>
              <a:t>numPartitions</a:t>
            </a:r>
            <a:r>
              <a:rPr lang="en-US" i="1" dirty="0"/>
              <a:t>=None</a:t>
            </a:r>
            <a:r>
              <a:rPr lang="en-US" dirty="0" smtClean="0"/>
              <a:t>)</a:t>
            </a:r>
            <a:endParaRPr lang="en-US" dirty="0"/>
          </a:p>
          <a:p>
            <a:pPr lvl="1"/>
            <a:r>
              <a:rPr lang="en-US" dirty="0" err="1"/>
              <a:t>fullOuterJoin</a:t>
            </a:r>
            <a:r>
              <a:rPr lang="en-US" dirty="0"/>
              <a:t>(</a:t>
            </a:r>
            <a:r>
              <a:rPr lang="en-US" i="1" dirty="0"/>
              <a:t>other</a:t>
            </a:r>
            <a:r>
              <a:rPr lang="en-US" dirty="0"/>
              <a:t>, </a:t>
            </a:r>
            <a:r>
              <a:rPr lang="en-US" i="1" dirty="0" err="1"/>
              <a:t>numPartitions</a:t>
            </a:r>
            <a:r>
              <a:rPr lang="en-US" i="1" dirty="0"/>
              <a:t>=None</a:t>
            </a:r>
            <a:r>
              <a:rPr lang="en-US" dirty="0" smtClean="0"/>
              <a:t>)</a:t>
            </a:r>
          </a:p>
          <a:p>
            <a:pPr marL="320040" lvl="1" indent="0">
              <a:buNone/>
            </a:pPr>
            <a:endParaRPr lang="en-US" dirty="0" smtClean="0">
              <a:hlinkClick r:id=""/>
            </a:endParaRPr>
          </a:p>
          <a:p>
            <a:pPr marL="320040" lvl="1" indent="0">
              <a:buNone/>
            </a:pPr>
            <a:r>
              <a:rPr lang="en-US" dirty="0" smtClean="0">
                <a:hlinkClick r:id=""/>
              </a:rPr>
              <a:t>https</a:t>
            </a:r>
            <a:r>
              <a:rPr lang="en-US" dirty="0">
                <a:hlinkClick r:id="rId3"/>
              </a:rPr>
              <a:t>://spark.apache.org/docs/1.3.0/api/python/pyspark.html#</a:t>
            </a:r>
            <a:r>
              <a:rPr lang="en-US" dirty="0" smtClean="0">
                <a:hlinkClick r:id="rId3"/>
              </a:rPr>
              <a:t>pyspark.RDD</a:t>
            </a:r>
            <a:endParaRPr lang="en-US" dirty="0" smtClean="0"/>
          </a:p>
          <a:p>
            <a:pPr marL="320040" lvl="1" indent="0">
              <a:buNone/>
            </a:pPr>
            <a:endParaRPr lang="en-US" dirty="0" smtClean="0"/>
          </a:p>
        </p:txBody>
      </p:sp>
    </p:spTree>
    <p:extLst>
      <p:ext uri="{BB962C8B-B14F-4D97-AF65-F5344CB8AC3E}">
        <p14:creationId xmlns:p14="http://schemas.microsoft.com/office/powerpoint/2010/main" val="23455259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0226"/>
            <a:ext cx="8229600" cy="1143000"/>
          </a:xfrm>
        </p:spPr>
        <p:txBody>
          <a:bodyPr/>
          <a:lstStyle/>
          <a:p>
            <a:r>
              <a:rPr lang="en-US" dirty="0" smtClean="0"/>
              <a:t>Hadoop: architecture</a:t>
            </a:r>
            <a:endParaRPr lang="en-US" dirty="0"/>
          </a:p>
        </p:txBody>
      </p:sp>
      <p:sp>
        <p:nvSpPr>
          <p:cNvPr id="3" name="Content Placeholder 2"/>
          <p:cNvSpPr>
            <a:spLocks noGrp="1"/>
          </p:cNvSpPr>
          <p:nvPr>
            <p:ph idx="1"/>
          </p:nvPr>
        </p:nvSpPr>
        <p:spPr/>
        <p:txBody>
          <a:bodyPr/>
          <a:lstStyle/>
          <a:p>
            <a:r>
              <a:rPr lang="en-US" dirty="0"/>
              <a:t>The Apache™ Hadoop® project develops open-source software for reliable, scalable, distributed computing.</a:t>
            </a:r>
          </a:p>
        </p:txBody>
      </p:sp>
      <p:pic>
        <p:nvPicPr>
          <p:cNvPr id="2050" name="Picture 2" descr="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075" y="3863181"/>
            <a:ext cx="2857500" cy="67627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7F2D2BAD-74E9-5044-8340-5EE24A52F2BB}" type="datetime1">
              <a:rPr lang="en-US" smtClean="0"/>
              <a:t>9/19/17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7</a:t>
            </a:fld>
            <a:endParaRPr lang="en-US"/>
          </a:p>
        </p:txBody>
      </p:sp>
    </p:spTree>
    <p:extLst>
      <p:ext uri="{BB962C8B-B14F-4D97-AF65-F5344CB8AC3E}">
        <p14:creationId xmlns:p14="http://schemas.microsoft.com/office/powerpoint/2010/main" val="416120817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Spark Documentation</a:t>
            </a:r>
            <a:endParaRPr lang="en-US" dirty="0"/>
          </a:p>
        </p:txBody>
      </p:sp>
      <p:sp>
        <p:nvSpPr>
          <p:cNvPr id="4" name="Content Placeholder 3"/>
          <p:cNvSpPr>
            <a:spLocks noGrp="1"/>
          </p:cNvSpPr>
          <p:nvPr>
            <p:ph idx="1"/>
          </p:nvPr>
        </p:nvSpPr>
        <p:spPr/>
        <p:txBody>
          <a:bodyPr/>
          <a:lstStyle/>
          <a:p>
            <a:r>
              <a:rPr lang="en-US" dirty="0">
                <a:hlinkClick r:id="rId3"/>
              </a:rPr>
              <a:t>https://</a:t>
            </a:r>
            <a:r>
              <a:rPr lang="en-US" dirty="0" smtClean="0">
                <a:hlinkClick r:id="rId3"/>
              </a:rPr>
              <a:t>spark.apache.org/docs/latest/quick-start.html</a:t>
            </a:r>
            <a:endParaRPr lang="en-US" dirty="0" smtClean="0"/>
          </a:p>
          <a:p>
            <a:r>
              <a:rPr lang="en-US" dirty="0">
                <a:hlinkClick r:id="rId4"/>
              </a:rPr>
              <a:t>https://</a:t>
            </a:r>
            <a:r>
              <a:rPr lang="en-US" dirty="0" smtClean="0">
                <a:hlinkClick r:id="rId4"/>
              </a:rPr>
              <a:t>spark.apache.org/docs/latest/programming-guide.html</a:t>
            </a:r>
            <a:endParaRPr lang="en-US" dirty="0" smtClean="0"/>
          </a:p>
          <a:p>
            <a:r>
              <a:rPr lang="en-US" dirty="0">
                <a:hlinkClick r:id="rId5"/>
              </a:rPr>
              <a:t>https://</a:t>
            </a:r>
            <a:r>
              <a:rPr lang="en-US" dirty="0" smtClean="0">
                <a:hlinkClick r:id="rId5"/>
              </a:rPr>
              <a:t>spark.apache.org/docs/latest/api/python/index.html</a:t>
            </a:r>
            <a:endParaRPr lang="en-US" dirty="0" smtClean="0"/>
          </a:p>
        </p:txBody>
      </p:sp>
      <p:sp>
        <p:nvSpPr>
          <p:cNvPr id="3" name="Slide Number Placeholder 2"/>
          <p:cNvSpPr>
            <a:spLocks noGrp="1"/>
          </p:cNvSpPr>
          <p:nvPr>
            <p:ph type="sldNum" sz="quarter" idx="12"/>
          </p:nvPr>
        </p:nvSpPr>
        <p:spPr/>
        <p:txBody>
          <a:bodyPr/>
          <a:lstStyle/>
          <a:p>
            <a:fld id="{489AA9CD-E03E-470E-A1F1-67531AF0EE6B}" type="slidenum">
              <a:rPr lang="en-US" smtClean="0"/>
              <a:pPr/>
              <a:t>70</a:t>
            </a:fld>
            <a:endParaRPr lang="en-US"/>
          </a:p>
        </p:txBody>
      </p:sp>
      <p:sp>
        <p:nvSpPr>
          <p:cNvPr id="5" name="Date Placeholder 4"/>
          <p:cNvSpPr>
            <a:spLocks noGrp="1"/>
          </p:cNvSpPr>
          <p:nvPr>
            <p:ph type="dt" sz="half" idx="10"/>
          </p:nvPr>
        </p:nvSpPr>
        <p:spPr/>
        <p:txBody>
          <a:bodyPr/>
          <a:lstStyle/>
          <a:p>
            <a:fld id="{6ECCC11A-F2BB-2D4B-A66F-5BA4A87E403F}" type="datetime1">
              <a:rPr lang="en-US" smtClean="0"/>
              <a:t>9/19/17</a:t>
            </a:fld>
            <a:endParaRPr lang="en-US"/>
          </a:p>
        </p:txBody>
      </p:sp>
    </p:spTree>
    <p:extLst>
      <p:ext uri="{BB962C8B-B14F-4D97-AF65-F5344CB8AC3E}">
        <p14:creationId xmlns:p14="http://schemas.microsoft.com/office/powerpoint/2010/main" val="421740128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Spark on </a:t>
            </a:r>
            <a:r>
              <a:rPr lang="en-US" dirty="0" err="1" smtClean="0"/>
              <a:t>Fladoop</a:t>
            </a:r>
            <a:endParaRPr lang="en-US" dirty="0"/>
          </a:p>
        </p:txBody>
      </p:sp>
      <p:sp>
        <p:nvSpPr>
          <p:cNvPr id="4" name="Content Placeholder 3"/>
          <p:cNvSpPr>
            <a:spLocks noGrp="1"/>
          </p:cNvSpPr>
          <p:nvPr>
            <p:ph idx="1"/>
          </p:nvPr>
        </p:nvSpPr>
        <p:spPr/>
        <p:txBody>
          <a:bodyPr/>
          <a:lstStyle/>
          <a:p>
            <a:r>
              <a:rPr lang="en-US" dirty="0" smtClean="0">
                <a:hlinkClick r:id="rId3"/>
              </a:rPr>
              <a:t>http://arc-ts.umich.edu/hadoop-user-guide/</a:t>
            </a:r>
            <a:r>
              <a:rPr lang="en-US" dirty="0" smtClean="0"/>
              <a:t> </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71</a:t>
            </a:fld>
            <a:endParaRPr lang="en-US"/>
          </a:p>
        </p:txBody>
      </p:sp>
      <p:sp>
        <p:nvSpPr>
          <p:cNvPr id="5" name="Date Placeholder 4"/>
          <p:cNvSpPr>
            <a:spLocks noGrp="1"/>
          </p:cNvSpPr>
          <p:nvPr>
            <p:ph type="dt" sz="half" idx="10"/>
          </p:nvPr>
        </p:nvSpPr>
        <p:spPr/>
        <p:txBody>
          <a:bodyPr/>
          <a:lstStyle/>
          <a:p>
            <a:fld id="{A6183D90-2D4A-8B42-AD9C-15FF158C4F3C}" type="datetime1">
              <a:rPr lang="en-US" smtClean="0"/>
              <a:t>9/19/17</a:t>
            </a:fld>
            <a:endParaRPr lang="en-US"/>
          </a:p>
        </p:txBody>
      </p:sp>
    </p:spTree>
    <p:extLst>
      <p:ext uri="{BB962C8B-B14F-4D97-AF65-F5344CB8AC3E}">
        <p14:creationId xmlns:p14="http://schemas.microsoft.com/office/powerpoint/2010/main" val="15863843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Leading framework: Hadoop</a:t>
            </a:r>
            <a:endParaRPr lang="en-US" b="1" dirty="0"/>
          </a:p>
        </p:txBody>
      </p:sp>
      <p:sp>
        <p:nvSpPr>
          <p:cNvPr id="3" name="Content Placeholder 2"/>
          <p:cNvSpPr>
            <a:spLocks noGrp="1"/>
          </p:cNvSpPr>
          <p:nvPr>
            <p:ph idx="1"/>
          </p:nvPr>
        </p:nvSpPr>
        <p:spPr>
          <a:xfrm>
            <a:off x="457199" y="1600200"/>
            <a:ext cx="8464153" cy="4495800"/>
          </a:xfrm>
        </p:spPr>
        <p:txBody>
          <a:bodyPr>
            <a:normAutofit fontScale="92500" lnSpcReduction="20000"/>
          </a:bodyPr>
          <a:lstStyle/>
          <a:p>
            <a:r>
              <a:rPr lang="en-US" dirty="0" smtClean="0"/>
              <a:t>A software framework for distributed computing</a:t>
            </a:r>
          </a:p>
          <a:p>
            <a:r>
              <a:rPr lang="en-US" dirty="0" smtClean="0"/>
              <a:t>Take 100 'commodity' machines that don't share memory or disk storage</a:t>
            </a:r>
          </a:p>
          <a:p>
            <a:r>
              <a:rPr lang="en-US" dirty="0" smtClean="0"/>
              <a:t>Turn commodity machines into a cluster</a:t>
            </a:r>
          </a:p>
          <a:p>
            <a:pPr marL="457200" lvl="1" indent="0">
              <a:buNone/>
            </a:pPr>
            <a:r>
              <a:rPr lang="en-US" i="1" dirty="0" smtClean="0"/>
              <a:t>	Redundant and Reliable</a:t>
            </a:r>
          </a:p>
          <a:p>
            <a:pPr marL="457200" lvl="1" indent="0">
              <a:buNone/>
            </a:pPr>
            <a:r>
              <a:rPr lang="en-US" i="1" dirty="0" smtClean="0"/>
              <a:t>	Powerful and Scalable</a:t>
            </a:r>
          </a:p>
          <a:p>
            <a:pPr marL="457200" lvl="1" indent="0">
              <a:buNone/>
            </a:pPr>
            <a:r>
              <a:rPr lang="en-US" i="1" dirty="0" smtClean="0"/>
              <a:t>	Cost-effective</a:t>
            </a:r>
          </a:p>
          <a:p>
            <a:r>
              <a:rPr lang="en-US" dirty="0" smtClean="0"/>
              <a:t>Java-based APIs to </a:t>
            </a:r>
            <a:r>
              <a:rPr lang="en-US" dirty="0" err="1" smtClean="0"/>
              <a:t>Hadoop</a:t>
            </a:r>
            <a:r>
              <a:rPr lang="en-US" dirty="0" smtClean="0"/>
              <a:t> services</a:t>
            </a:r>
          </a:p>
          <a:p>
            <a:pPr lvl="1"/>
            <a:r>
              <a:rPr lang="en-US" dirty="0" smtClean="0"/>
              <a:t>But calling these directly is tedious and error-prone so people use programming languages like pig or spark to perform </a:t>
            </a:r>
            <a:r>
              <a:rPr lang="en-US" dirty="0" err="1" smtClean="0"/>
              <a:t>Hadoop</a:t>
            </a:r>
            <a:r>
              <a:rPr lang="en-US" dirty="0" smtClean="0"/>
              <a:t> jobs</a:t>
            </a:r>
          </a:p>
        </p:txBody>
      </p:sp>
      <p:pic>
        <p:nvPicPr>
          <p:cNvPr id="4" name="Picture 3"/>
          <p:cNvPicPr>
            <a:picLocks noChangeAspect="1"/>
          </p:cNvPicPr>
          <p:nvPr/>
        </p:nvPicPr>
        <p:blipFill>
          <a:blip r:embed="rId3"/>
          <a:stretch>
            <a:fillRect/>
          </a:stretch>
        </p:blipFill>
        <p:spPr>
          <a:xfrm>
            <a:off x="1121551" y="3201560"/>
            <a:ext cx="317217" cy="283007"/>
          </a:xfrm>
          <a:prstGeom prst="rect">
            <a:avLst/>
          </a:prstGeom>
        </p:spPr>
      </p:pic>
      <p:pic>
        <p:nvPicPr>
          <p:cNvPr id="5" name="Picture 4"/>
          <p:cNvPicPr>
            <a:picLocks noChangeAspect="1"/>
          </p:cNvPicPr>
          <p:nvPr/>
        </p:nvPicPr>
        <p:blipFill>
          <a:blip r:embed="rId3"/>
          <a:stretch>
            <a:fillRect/>
          </a:stretch>
        </p:blipFill>
        <p:spPr>
          <a:xfrm>
            <a:off x="1121551" y="3606638"/>
            <a:ext cx="317217" cy="283007"/>
          </a:xfrm>
          <a:prstGeom prst="rect">
            <a:avLst/>
          </a:prstGeom>
        </p:spPr>
      </p:pic>
      <p:pic>
        <p:nvPicPr>
          <p:cNvPr id="6" name="Picture 5"/>
          <p:cNvPicPr>
            <a:picLocks noChangeAspect="1"/>
          </p:cNvPicPr>
          <p:nvPr/>
        </p:nvPicPr>
        <p:blipFill>
          <a:blip r:embed="rId3"/>
          <a:stretch>
            <a:fillRect/>
          </a:stretch>
        </p:blipFill>
        <p:spPr>
          <a:xfrm>
            <a:off x="1121551" y="3981246"/>
            <a:ext cx="317217" cy="283007"/>
          </a:xfrm>
          <a:prstGeom prst="rect">
            <a:avLst/>
          </a:prstGeom>
        </p:spPr>
      </p:pic>
      <p:sp>
        <p:nvSpPr>
          <p:cNvPr id="7" name="Date Placeholder 6"/>
          <p:cNvSpPr>
            <a:spLocks noGrp="1"/>
          </p:cNvSpPr>
          <p:nvPr>
            <p:ph type="dt" sz="half" idx="10"/>
          </p:nvPr>
        </p:nvSpPr>
        <p:spPr/>
        <p:txBody>
          <a:bodyPr/>
          <a:lstStyle/>
          <a:p>
            <a:fld id="{CC1A363E-A383-884D-9C12-12CD6E3A0561}" type="datetime1">
              <a:rPr lang="en-US" smtClean="0"/>
              <a:t>9/19/17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8</a:t>
            </a:fld>
            <a:endParaRPr lang="en-US"/>
          </a:p>
        </p:txBody>
      </p:sp>
    </p:spTree>
    <p:extLst>
      <p:ext uri="{BB962C8B-B14F-4D97-AF65-F5344CB8AC3E}">
        <p14:creationId xmlns:p14="http://schemas.microsoft.com/office/powerpoint/2010/main" val="3778212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Leading framework: Hadoop</a:t>
            </a:r>
          </a:p>
        </p:txBody>
      </p:sp>
      <p:sp>
        <p:nvSpPr>
          <p:cNvPr id="5" name="TextBox 4"/>
          <p:cNvSpPr txBox="1"/>
          <p:nvPr/>
        </p:nvSpPr>
        <p:spPr>
          <a:xfrm>
            <a:off x="480893" y="2701331"/>
            <a:ext cx="3422199" cy="461665"/>
          </a:xfrm>
          <a:prstGeom prst="rect">
            <a:avLst/>
          </a:prstGeom>
          <a:noFill/>
        </p:spPr>
        <p:txBody>
          <a:bodyPr wrap="square" rtlCol="0">
            <a:spAutoFit/>
          </a:bodyPr>
          <a:lstStyle/>
          <a:p>
            <a:r>
              <a:rPr lang="en-US" sz="2400" dirty="0" smtClean="0"/>
              <a:t>Google File System (GFS)</a:t>
            </a:r>
            <a:endParaRPr lang="en-US" sz="2400" dirty="0"/>
          </a:p>
        </p:txBody>
      </p:sp>
      <p:pic>
        <p:nvPicPr>
          <p:cNvPr id="6" name="Picture 5"/>
          <p:cNvPicPr>
            <a:picLocks noChangeAspect="1"/>
          </p:cNvPicPr>
          <p:nvPr/>
        </p:nvPicPr>
        <p:blipFill>
          <a:blip r:embed="rId3"/>
          <a:stretch>
            <a:fillRect/>
          </a:stretch>
        </p:blipFill>
        <p:spPr>
          <a:xfrm>
            <a:off x="992900" y="2009389"/>
            <a:ext cx="1597900" cy="564314"/>
          </a:xfrm>
          <a:prstGeom prst="rect">
            <a:avLst/>
          </a:prstGeom>
        </p:spPr>
      </p:pic>
      <p:pic>
        <p:nvPicPr>
          <p:cNvPr id="7" name="Picture 6"/>
          <p:cNvPicPr>
            <a:picLocks noChangeAspect="1"/>
          </p:cNvPicPr>
          <p:nvPr/>
        </p:nvPicPr>
        <p:blipFill>
          <a:blip r:embed="rId4"/>
          <a:stretch>
            <a:fillRect/>
          </a:stretch>
        </p:blipFill>
        <p:spPr>
          <a:xfrm>
            <a:off x="5417570" y="1943564"/>
            <a:ext cx="2153371" cy="647072"/>
          </a:xfrm>
          <a:prstGeom prst="rect">
            <a:avLst/>
          </a:prstGeom>
        </p:spPr>
      </p:pic>
      <p:sp>
        <p:nvSpPr>
          <p:cNvPr id="8" name="TextBox 7"/>
          <p:cNvSpPr txBox="1"/>
          <p:nvPr/>
        </p:nvSpPr>
        <p:spPr>
          <a:xfrm>
            <a:off x="457200" y="3846674"/>
            <a:ext cx="2620610" cy="461665"/>
          </a:xfrm>
          <a:prstGeom prst="rect">
            <a:avLst/>
          </a:prstGeom>
          <a:noFill/>
        </p:spPr>
        <p:txBody>
          <a:bodyPr wrap="square" rtlCol="0">
            <a:spAutoFit/>
          </a:bodyPr>
          <a:lstStyle/>
          <a:p>
            <a:r>
              <a:rPr lang="en-US" sz="2400" dirty="0" smtClean="0"/>
              <a:t>MapReduce</a:t>
            </a:r>
            <a:endParaRPr lang="en-US" sz="2400" dirty="0"/>
          </a:p>
        </p:txBody>
      </p:sp>
      <p:sp>
        <p:nvSpPr>
          <p:cNvPr id="9" name="TextBox 8"/>
          <p:cNvSpPr txBox="1"/>
          <p:nvPr/>
        </p:nvSpPr>
        <p:spPr>
          <a:xfrm>
            <a:off x="480894" y="4980029"/>
            <a:ext cx="2620610" cy="461665"/>
          </a:xfrm>
          <a:prstGeom prst="rect">
            <a:avLst/>
          </a:prstGeom>
          <a:noFill/>
        </p:spPr>
        <p:txBody>
          <a:bodyPr wrap="square" rtlCol="0">
            <a:spAutoFit/>
          </a:bodyPr>
          <a:lstStyle/>
          <a:p>
            <a:r>
              <a:rPr lang="en-US" sz="2400" dirty="0" err="1" smtClean="0"/>
              <a:t>BigTable</a:t>
            </a:r>
            <a:endParaRPr lang="en-US" sz="2400" dirty="0"/>
          </a:p>
        </p:txBody>
      </p:sp>
      <p:sp>
        <p:nvSpPr>
          <p:cNvPr id="10" name="TextBox 9"/>
          <p:cNvSpPr txBox="1"/>
          <p:nvPr/>
        </p:nvSpPr>
        <p:spPr>
          <a:xfrm>
            <a:off x="4791051" y="2701331"/>
            <a:ext cx="4352949" cy="830997"/>
          </a:xfrm>
          <a:prstGeom prst="rect">
            <a:avLst/>
          </a:prstGeom>
          <a:noFill/>
        </p:spPr>
        <p:txBody>
          <a:bodyPr wrap="square" rtlCol="0">
            <a:spAutoFit/>
          </a:bodyPr>
          <a:lstStyle/>
          <a:p>
            <a:r>
              <a:rPr lang="en-US" sz="2400" dirty="0" smtClean="0"/>
              <a:t>Hadoop Distributed File System (HDFS)</a:t>
            </a:r>
            <a:endParaRPr lang="en-US" sz="2400" dirty="0"/>
          </a:p>
        </p:txBody>
      </p:sp>
      <p:sp>
        <p:nvSpPr>
          <p:cNvPr id="11" name="TextBox 10"/>
          <p:cNvSpPr txBox="1"/>
          <p:nvPr/>
        </p:nvSpPr>
        <p:spPr>
          <a:xfrm>
            <a:off x="4780212" y="3846674"/>
            <a:ext cx="3906588" cy="461665"/>
          </a:xfrm>
          <a:prstGeom prst="rect">
            <a:avLst/>
          </a:prstGeom>
          <a:noFill/>
        </p:spPr>
        <p:txBody>
          <a:bodyPr wrap="square" rtlCol="0">
            <a:spAutoFit/>
          </a:bodyPr>
          <a:lstStyle/>
          <a:p>
            <a:r>
              <a:rPr lang="en-US" sz="2400" dirty="0" smtClean="0"/>
              <a:t>Hadoop MapReduce</a:t>
            </a:r>
            <a:endParaRPr lang="en-US" sz="2400" dirty="0"/>
          </a:p>
        </p:txBody>
      </p:sp>
      <p:sp>
        <p:nvSpPr>
          <p:cNvPr id="12" name="TextBox 11"/>
          <p:cNvSpPr txBox="1"/>
          <p:nvPr/>
        </p:nvSpPr>
        <p:spPr>
          <a:xfrm>
            <a:off x="4780212" y="4980029"/>
            <a:ext cx="2620610" cy="461665"/>
          </a:xfrm>
          <a:prstGeom prst="rect">
            <a:avLst/>
          </a:prstGeom>
          <a:noFill/>
        </p:spPr>
        <p:txBody>
          <a:bodyPr wrap="square" rtlCol="0">
            <a:spAutoFit/>
          </a:bodyPr>
          <a:lstStyle/>
          <a:p>
            <a:r>
              <a:rPr lang="en-US" sz="2400" dirty="0" smtClean="0"/>
              <a:t>Hadoop </a:t>
            </a:r>
            <a:r>
              <a:rPr lang="en-US" sz="2400" dirty="0" err="1" smtClean="0"/>
              <a:t>HBase</a:t>
            </a:r>
            <a:endParaRPr lang="en-US" sz="2400" dirty="0"/>
          </a:p>
        </p:txBody>
      </p:sp>
      <p:sp>
        <p:nvSpPr>
          <p:cNvPr id="3" name="TextBox 2"/>
          <p:cNvSpPr txBox="1"/>
          <p:nvPr/>
        </p:nvSpPr>
        <p:spPr>
          <a:xfrm>
            <a:off x="1791199" y="6171674"/>
            <a:ext cx="4705519" cy="369332"/>
          </a:xfrm>
          <a:prstGeom prst="rect">
            <a:avLst/>
          </a:prstGeom>
          <a:noFill/>
        </p:spPr>
        <p:txBody>
          <a:bodyPr wrap="none" rtlCol="0">
            <a:spAutoFit/>
          </a:bodyPr>
          <a:lstStyle/>
          <a:p>
            <a:r>
              <a:rPr lang="en-US" dirty="0" smtClean="0"/>
              <a:t>Originally developed at Google.  See paper links.</a:t>
            </a:r>
            <a:endParaRPr lang="en-US" dirty="0"/>
          </a:p>
        </p:txBody>
      </p:sp>
      <p:sp>
        <p:nvSpPr>
          <p:cNvPr id="4" name="TextBox 3"/>
          <p:cNvSpPr txBox="1"/>
          <p:nvPr/>
        </p:nvSpPr>
        <p:spPr>
          <a:xfrm>
            <a:off x="273949" y="5572482"/>
            <a:ext cx="4871270" cy="646331"/>
          </a:xfrm>
          <a:prstGeom prst="rect">
            <a:avLst/>
          </a:prstGeom>
          <a:noFill/>
        </p:spPr>
        <p:txBody>
          <a:bodyPr wrap="none" rtlCol="0">
            <a:spAutoFit/>
          </a:bodyPr>
          <a:lstStyle/>
          <a:p>
            <a:r>
              <a:rPr lang="en-US" dirty="0">
                <a:hlinkClick r:id="rId5"/>
              </a:rPr>
              <a:t>http://</a:t>
            </a:r>
            <a:r>
              <a:rPr lang="en-US" dirty="0" smtClean="0">
                <a:hlinkClick r:id="rId5"/>
              </a:rPr>
              <a:t>research.google.com/archive/bigtable.html</a:t>
            </a:r>
            <a:endParaRPr lang="en-US" dirty="0" smtClean="0"/>
          </a:p>
          <a:p>
            <a:endParaRPr lang="en-US" dirty="0"/>
          </a:p>
        </p:txBody>
      </p:sp>
      <p:sp>
        <p:nvSpPr>
          <p:cNvPr id="13" name="TextBox 12"/>
          <p:cNvSpPr txBox="1"/>
          <p:nvPr/>
        </p:nvSpPr>
        <p:spPr>
          <a:xfrm>
            <a:off x="273949" y="3332617"/>
            <a:ext cx="4378443" cy="646331"/>
          </a:xfrm>
          <a:prstGeom prst="rect">
            <a:avLst/>
          </a:prstGeom>
          <a:noFill/>
        </p:spPr>
        <p:txBody>
          <a:bodyPr wrap="none" rtlCol="0">
            <a:spAutoFit/>
          </a:bodyPr>
          <a:lstStyle/>
          <a:p>
            <a:r>
              <a:rPr lang="en-US" dirty="0">
                <a:hlinkClick r:id="rId6"/>
              </a:rPr>
              <a:t>http://</a:t>
            </a:r>
            <a:r>
              <a:rPr lang="en-US" dirty="0" smtClean="0">
                <a:hlinkClick r:id="rId6"/>
              </a:rPr>
              <a:t>research.google.com/archive/gfs.html</a:t>
            </a:r>
            <a:endParaRPr lang="en-US" dirty="0" smtClean="0"/>
          </a:p>
          <a:p>
            <a:endParaRPr lang="en-US" dirty="0" smtClean="0"/>
          </a:p>
        </p:txBody>
      </p:sp>
      <p:sp>
        <p:nvSpPr>
          <p:cNvPr id="14" name="TextBox 13"/>
          <p:cNvSpPr txBox="1"/>
          <p:nvPr/>
        </p:nvSpPr>
        <p:spPr>
          <a:xfrm>
            <a:off x="273949" y="4386413"/>
            <a:ext cx="5182316" cy="646331"/>
          </a:xfrm>
          <a:prstGeom prst="rect">
            <a:avLst/>
          </a:prstGeom>
          <a:noFill/>
        </p:spPr>
        <p:txBody>
          <a:bodyPr wrap="none" rtlCol="0">
            <a:spAutoFit/>
          </a:bodyPr>
          <a:lstStyle/>
          <a:p>
            <a:r>
              <a:rPr lang="en-US" dirty="0">
                <a:hlinkClick r:id="rId7"/>
              </a:rPr>
              <a:t>http://</a:t>
            </a:r>
            <a:r>
              <a:rPr lang="en-US" dirty="0" smtClean="0">
                <a:hlinkClick r:id="rId7"/>
              </a:rPr>
              <a:t>research.google.com/archive/mapreduce.html</a:t>
            </a:r>
            <a:endParaRPr lang="en-US" dirty="0" smtClean="0"/>
          </a:p>
          <a:p>
            <a:endParaRPr lang="en-US" dirty="0"/>
          </a:p>
        </p:txBody>
      </p:sp>
      <p:sp>
        <p:nvSpPr>
          <p:cNvPr id="15" name="Date Placeholder 14"/>
          <p:cNvSpPr>
            <a:spLocks noGrp="1"/>
          </p:cNvSpPr>
          <p:nvPr>
            <p:ph type="dt" sz="half" idx="10"/>
          </p:nvPr>
        </p:nvSpPr>
        <p:spPr/>
        <p:txBody>
          <a:bodyPr/>
          <a:lstStyle/>
          <a:p>
            <a:fld id="{4B961CE3-AD54-2348-AE9A-BABDD0D2AD5D}" type="datetime1">
              <a:rPr lang="en-US" smtClean="0"/>
              <a:t>9/19/17</a:t>
            </a:fld>
            <a:endParaRPr lang="en-US"/>
          </a:p>
        </p:txBody>
      </p:sp>
      <p:sp>
        <p:nvSpPr>
          <p:cNvPr id="16" name="Slide Number Placeholder 15"/>
          <p:cNvSpPr>
            <a:spLocks noGrp="1"/>
          </p:cNvSpPr>
          <p:nvPr>
            <p:ph type="sldNum" sz="quarter" idx="12"/>
          </p:nvPr>
        </p:nvSpPr>
        <p:spPr/>
        <p:txBody>
          <a:bodyPr/>
          <a:lstStyle/>
          <a:p>
            <a:fld id="{2675AF18-4338-F24B-A6C7-26677B9C738D}" type="slidenum">
              <a:rPr lang="en-US" smtClean="0"/>
              <a:t>9</a:t>
            </a:fld>
            <a:endParaRPr lang="en-US"/>
          </a:p>
        </p:txBody>
      </p:sp>
    </p:spTree>
    <p:extLst>
      <p:ext uri="{BB962C8B-B14F-4D97-AF65-F5344CB8AC3E}">
        <p14:creationId xmlns:p14="http://schemas.microsoft.com/office/powerpoint/2010/main" val="3324697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2960</TotalTime>
  <Words>3952</Words>
  <Application>Microsoft Macintosh PowerPoint</Application>
  <PresentationFormat>On-screen Show (4:3)</PresentationFormat>
  <Paragraphs>711</Paragraphs>
  <Slides>71</Slides>
  <Notes>68</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SI 618: Large-scale distributed computation 2</vt:lpstr>
      <vt:lpstr>Announcements</vt:lpstr>
      <vt:lpstr>Project I</vt:lpstr>
      <vt:lpstr>Last week</vt:lpstr>
      <vt:lpstr>This week</vt:lpstr>
      <vt:lpstr>How does the MapReduce framework fit in a large-scale architecture?</vt:lpstr>
      <vt:lpstr>Hadoop: architecture</vt:lpstr>
      <vt:lpstr>Leading framework: Hadoop</vt:lpstr>
      <vt:lpstr>Leading framework: Hadoop</vt:lpstr>
      <vt:lpstr>Leading framework: Hadoop</vt:lpstr>
      <vt:lpstr>Hadoop MapReduce v1 Architecture</vt:lpstr>
      <vt:lpstr>Hadoop Distributed File System (HDFS)</vt:lpstr>
      <vt:lpstr>Hadoop Distributed File System (HDFS)</vt:lpstr>
      <vt:lpstr>Hadoop Distributed File System (HDFS)</vt:lpstr>
      <vt:lpstr>PowerPoint Presentation</vt:lpstr>
      <vt:lpstr>PowerPoint Presentation</vt:lpstr>
      <vt:lpstr>Read Operation in HDFS</vt:lpstr>
      <vt:lpstr>Write Operation in HDFS</vt:lpstr>
      <vt:lpstr>Job Scheduling – Resource Allocation I</vt:lpstr>
      <vt:lpstr>PowerPoint Presentation</vt:lpstr>
      <vt:lpstr>Hadoop MapReduce v2 Yarn Architecture</vt:lpstr>
      <vt:lpstr>Unix command line refresher</vt:lpstr>
      <vt:lpstr>Hadoop file system follows the Unix command line conventions</vt:lpstr>
      <vt:lpstr>How to write data processing code that uses Hadoop MapReduce?</vt:lpstr>
      <vt:lpstr>MapReduce – Word Count</vt:lpstr>
      <vt:lpstr>MapReduce</vt:lpstr>
      <vt:lpstr>A basic MRJob Map-Reduce program – Count characters, words and lines in a document</vt:lpstr>
      <vt:lpstr>MapReduce – Adding a combiner</vt:lpstr>
      <vt:lpstr>So far</vt:lpstr>
      <vt:lpstr>Flux</vt:lpstr>
      <vt:lpstr>Working on a remote server: logging in</vt:lpstr>
      <vt:lpstr>Working on a remote server: logging in</vt:lpstr>
      <vt:lpstr>Working on a remote server: copying files between your laptop and the remote account</vt:lpstr>
      <vt:lpstr>Working on a remote server: copying files between your laptop and the remote account</vt:lpstr>
      <vt:lpstr>Working on a remote server: copying files between your laptop and the remote account</vt:lpstr>
      <vt:lpstr>Working on a remote server: copying files between your laptop and the remote account</vt:lpstr>
      <vt:lpstr>Working on a remote server: copying files between your laptop and the remote account</vt:lpstr>
      <vt:lpstr>Working off-campus:  VPN (Virtual Private Network)</vt:lpstr>
      <vt:lpstr>Unix command line refresher</vt:lpstr>
      <vt:lpstr>Hadoop file system follows the Unix command line conventions</vt:lpstr>
      <vt:lpstr>PowerPoint Presentation</vt:lpstr>
      <vt:lpstr>PowerPoint Presentation</vt:lpstr>
      <vt:lpstr>Running Mrjob on the cluster</vt:lpstr>
      <vt:lpstr>The Fladoop Cluster at UM</vt:lpstr>
      <vt:lpstr>Spark - Fast and general engine for large-scale data processing</vt:lpstr>
      <vt:lpstr>Basic Spark Concepts</vt:lpstr>
      <vt:lpstr>Spark Components</vt:lpstr>
      <vt:lpstr>Traditional MapReduce vs. Spark: iterative operations</vt:lpstr>
      <vt:lpstr>Traditional MapReduce vs. Spark: interactive operations</vt:lpstr>
      <vt:lpstr>Pyspark: an interactive Python shell running on top of Spark</vt:lpstr>
      <vt:lpstr>SparkContext</vt:lpstr>
      <vt:lpstr>Resilient Distributed Dataset (RDD)</vt:lpstr>
      <vt:lpstr>Example Spark API operation on an RDD: filter</vt:lpstr>
      <vt:lpstr>In Spark, all work involves one of three kinds of operations on RDDs</vt:lpstr>
      <vt:lpstr>Creation method 1: load data from external storage</vt:lpstr>
      <vt:lpstr>Creation method 2: parallelize an existing data structure</vt:lpstr>
      <vt:lpstr>Element-wise transformations: filter and map</vt:lpstr>
      <vt:lpstr>Element-wise transformations: filter and map</vt:lpstr>
      <vt:lpstr>Element-wise transformations:  flatMap</vt:lpstr>
      <vt:lpstr>Set-like transformations</vt:lpstr>
      <vt:lpstr>Actions</vt:lpstr>
      <vt:lpstr>Pair RDDs: collections of (key, value) pairs</vt:lpstr>
      <vt:lpstr>Pair RDDs: sortByKey()</vt:lpstr>
      <vt:lpstr>Pair RDDs: sortBy()</vt:lpstr>
      <vt:lpstr>Pair RDDs: reduceByKey(func)</vt:lpstr>
      <vt:lpstr>Pair RDDs: reduce(func)</vt:lpstr>
      <vt:lpstr>Example: Word Count</vt:lpstr>
      <vt:lpstr>RDD operations we have learned:</vt:lpstr>
      <vt:lpstr>More about Spark</vt:lpstr>
      <vt:lpstr>Resources: Spark Documentation</vt:lpstr>
      <vt:lpstr>Resources: Spark on Fladoop</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Large-scale distributed computation 2</dc:title>
  <dc:creator>Budak, Ceren</dc:creator>
  <cp:lastModifiedBy>Budak, Ceren</cp:lastModifiedBy>
  <cp:revision>78</cp:revision>
  <dcterms:created xsi:type="dcterms:W3CDTF">2017-02-01T15:08:10Z</dcterms:created>
  <dcterms:modified xsi:type="dcterms:W3CDTF">2017-09-19T16:53:53Z</dcterms:modified>
</cp:coreProperties>
</file>