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310" r:id="rId2"/>
    <p:sldId id="370" r:id="rId3"/>
    <p:sldId id="367" r:id="rId4"/>
    <p:sldId id="369" r:id="rId5"/>
    <p:sldId id="301" r:id="rId6"/>
    <p:sldId id="305" r:id="rId7"/>
    <p:sldId id="368" r:id="rId8"/>
    <p:sldId id="366" r:id="rId9"/>
    <p:sldId id="340" r:id="rId10"/>
    <p:sldId id="259" r:id="rId11"/>
    <p:sldId id="318" r:id="rId12"/>
    <p:sldId id="260" r:id="rId13"/>
    <p:sldId id="341" r:id="rId14"/>
    <p:sldId id="344" r:id="rId15"/>
    <p:sldId id="342" r:id="rId16"/>
    <p:sldId id="261" r:id="rId17"/>
    <p:sldId id="320" r:id="rId18"/>
    <p:sldId id="302" r:id="rId19"/>
    <p:sldId id="294" r:id="rId20"/>
    <p:sldId id="345" r:id="rId21"/>
    <p:sldId id="321" r:id="rId22"/>
    <p:sldId id="343" r:id="rId23"/>
    <p:sldId id="357" r:id="rId24"/>
    <p:sldId id="293" r:id="rId25"/>
    <p:sldId id="322" r:id="rId26"/>
    <p:sldId id="303" r:id="rId27"/>
    <p:sldId id="361" r:id="rId28"/>
    <p:sldId id="362" r:id="rId29"/>
    <p:sldId id="350" r:id="rId30"/>
    <p:sldId id="319" r:id="rId31"/>
    <p:sldId id="269" r:id="rId32"/>
    <p:sldId id="312" r:id="rId33"/>
    <p:sldId id="270" r:id="rId34"/>
    <p:sldId id="349" r:id="rId35"/>
    <p:sldId id="272" r:id="rId36"/>
    <p:sldId id="271" r:id="rId37"/>
    <p:sldId id="273" r:id="rId38"/>
    <p:sldId id="295" r:id="rId39"/>
    <p:sldId id="296" r:id="rId40"/>
    <p:sldId id="329" r:id="rId41"/>
    <p:sldId id="347" r:id="rId42"/>
    <p:sldId id="348" r:id="rId43"/>
    <p:sldId id="314" r:id="rId44"/>
    <p:sldId id="331" r:id="rId45"/>
    <p:sldId id="358" r:id="rId46"/>
    <p:sldId id="275" r:id="rId47"/>
    <p:sldId id="328" r:id="rId48"/>
    <p:sldId id="359" r:id="rId49"/>
    <p:sldId id="276" r:id="rId50"/>
    <p:sldId id="277" r:id="rId51"/>
    <p:sldId id="279" r:id="rId52"/>
    <p:sldId id="281" r:id="rId53"/>
    <p:sldId id="282" r:id="rId54"/>
    <p:sldId id="283" r:id="rId55"/>
    <p:sldId id="364" r:id="rId56"/>
    <p:sldId id="325" r:id="rId57"/>
    <p:sldId id="365" r:id="rId58"/>
    <p:sldId id="284" r:id="rId59"/>
    <p:sldId id="285" r:id="rId60"/>
    <p:sldId id="316" r:id="rId61"/>
    <p:sldId id="360" r:id="rId62"/>
    <p:sldId id="257" r:id="rId63"/>
    <p:sldId id="311" r:id="rId64"/>
    <p:sldId id="306" r:id="rId65"/>
    <p:sldId id="308" r:id="rId66"/>
    <p:sldId id="352" r:id="rId67"/>
    <p:sldId id="353" r:id="rId68"/>
    <p:sldId id="354" r:id="rId69"/>
    <p:sldId id="351"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87" autoAdjust="0"/>
    <p:restoredTop sz="93646" autoAdjust="0"/>
  </p:normalViewPr>
  <p:slideViewPr>
    <p:cSldViewPr>
      <p:cViewPr varScale="1">
        <p:scale>
          <a:sx n="118" d="100"/>
          <a:sy n="118" d="100"/>
        </p:scale>
        <p:origin x="24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D7A7E-734A-4446-B4BD-1DB81E12C047}" type="datetimeFigureOut">
              <a:rPr lang="en-US" smtClean="0"/>
              <a:t>9/16/16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A0E0A3-9BF8-4DB2-8CB8-4256C0A802C2}" type="slidenum">
              <a:rPr lang="en-US" smtClean="0"/>
              <a:t>‹#›</a:t>
            </a:fld>
            <a:endParaRPr lang="en-US"/>
          </a:p>
        </p:txBody>
      </p:sp>
    </p:spTree>
    <p:extLst>
      <p:ext uri="{BB962C8B-B14F-4D97-AF65-F5344CB8AC3E}">
        <p14:creationId xmlns:p14="http://schemas.microsoft.com/office/powerpoint/2010/main" val="2293146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a:t>
            </a:fld>
            <a:endParaRPr lang="en-US"/>
          </a:p>
        </p:txBody>
      </p:sp>
    </p:spTree>
    <p:extLst>
      <p:ext uri="{BB962C8B-B14F-4D97-AF65-F5344CB8AC3E}">
        <p14:creationId xmlns:p14="http://schemas.microsoft.com/office/powerpoint/2010/main" val="1302763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18</a:t>
            </a:fld>
            <a:endParaRPr lang="en-US"/>
          </a:p>
        </p:txBody>
      </p:sp>
    </p:spTree>
    <p:extLst>
      <p:ext uri="{BB962C8B-B14F-4D97-AF65-F5344CB8AC3E}">
        <p14:creationId xmlns:p14="http://schemas.microsoft.com/office/powerpoint/2010/main" val="1781492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19</a:t>
            </a:fld>
            <a:endParaRPr lang="en-US"/>
          </a:p>
        </p:txBody>
      </p:sp>
    </p:spTree>
    <p:extLst>
      <p:ext uri="{BB962C8B-B14F-4D97-AF65-F5344CB8AC3E}">
        <p14:creationId xmlns:p14="http://schemas.microsoft.com/office/powerpoint/2010/main" val="2797259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24</a:t>
            </a:fld>
            <a:endParaRPr lang="en-US"/>
          </a:p>
        </p:txBody>
      </p:sp>
    </p:spTree>
    <p:extLst>
      <p:ext uri="{BB962C8B-B14F-4D97-AF65-F5344CB8AC3E}">
        <p14:creationId xmlns:p14="http://schemas.microsoft.com/office/powerpoint/2010/main" val="2276350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26</a:t>
            </a:fld>
            <a:endParaRPr lang="en-US"/>
          </a:p>
        </p:txBody>
      </p:sp>
    </p:spTree>
    <p:extLst>
      <p:ext uri="{BB962C8B-B14F-4D97-AF65-F5344CB8AC3E}">
        <p14:creationId xmlns:p14="http://schemas.microsoft.com/office/powerpoint/2010/main" val="4210563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31</a:t>
            </a:fld>
            <a:endParaRPr lang="en-US"/>
          </a:p>
        </p:txBody>
      </p:sp>
    </p:spTree>
    <p:extLst>
      <p:ext uri="{BB962C8B-B14F-4D97-AF65-F5344CB8AC3E}">
        <p14:creationId xmlns:p14="http://schemas.microsoft.com/office/powerpoint/2010/main" val="3930748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33</a:t>
            </a:fld>
            <a:endParaRPr lang="en-US"/>
          </a:p>
        </p:txBody>
      </p:sp>
    </p:spTree>
    <p:extLst>
      <p:ext uri="{BB962C8B-B14F-4D97-AF65-F5344CB8AC3E}">
        <p14:creationId xmlns:p14="http://schemas.microsoft.com/office/powerpoint/2010/main" val="2384177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34</a:t>
            </a:fld>
            <a:endParaRPr lang="en-US"/>
          </a:p>
        </p:txBody>
      </p:sp>
    </p:spTree>
    <p:extLst>
      <p:ext uri="{BB962C8B-B14F-4D97-AF65-F5344CB8AC3E}">
        <p14:creationId xmlns:p14="http://schemas.microsoft.com/office/powerpoint/2010/main" val="199709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35</a:t>
            </a:fld>
            <a:endParaRPr lang="en-US"/>
          </a:p>
        </p:txBody>
      </p:sp>
    </p:spTree>
    <p:extLst>
      <p:ext uri="{BB962C8B-B14F-4D97-AF65-F5344CB8AC3E}">
        <p14:creationId xmlns:p14="http://schemas.microsoft.com/office/powerpoint/2010/main" val="1618147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36</a:t>
            </a:fld>
            <a:endParaRPr lang="en-US"/>
          </a:p>
        </p:txBody>
      </p:sp>
    </p:spTree>
    <p:extLst>
      <p:ext uri="{BB962C8B-B14F-4D97-AF65-F5344CB8AC3E}">
        <p14:creationId xmlns:p14="http://schemas.microsoft.com/office/powerpoint/2010/main" val="21845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37</a:t>
            </a:fld>
            <a:endParaRPr lang="en-US"/>
          </a:p>
        </p:txBody>
      </p:sp>
    </p:spTree>
    <p:extLst>
      <p:ext uri="{BB962C8B-B14F-4D97-AF65-F5344CB8AC3E}">
        <p14:creationId xmlns:p14="http://schemas.microsoft.com/office/powerpoint/2010/main" val="1176004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0E0A3-9BF8-4DB2-8CB8-4256C0A802C2}" type="slidenum">
              <a:rPr lang="en-US" smtClean="0"/>
              <a:t>3</a:t>
            </a:fld>
            <a:endParaRPr lang="en-US"/>
          </a:p>
        </p:txBody>
      </p:sp>
    </p:spTree>
    <p:extLst>
      <p:ext uri="{BB962C8B-B14F-4D97-AF65-F5344CB8AC3E}">
        <p14:creationId xmlns:p14="http://schemas.microsoft.com/office/powerpoint/2010/main" val="965009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38</a:t>
            </a:fld>
            <a:endParaRPr lang="en-US"/>
          </a:p>
        </p:txBody>
      </p:sp>
    </p:spTree>
    <p:extLst>
      <p:ext uri="{BB962C8B-B14F-4D97-AF65-F5344CB8AC3E}">
        <p14:creationId xmlns:p14="http://schemas.microsoft.com/office/powerpoint/2010/main" val="2032818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39</a:t>
            </a:fld>
            <a:endParaRPr lang="en-US"/>
          </a:p>
        </p:txBody>
      </p:sp>
    </p:spTree>
    <p:extLst>
      <p:ext uri="{BB962C8B-B14F-4D97-AF65-F5344CB8AC3E}">
        <p14:creationId xmlns:p14="http://schemas.microsoft.com/office/powerpoint/2010/main" val="2347506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40</a:t>
            </a:fld>
            <a:endParaRPr lang="en-US"/>
          </a:p>
        </p:txBody>
      </p:sp>
    </p:spTree>
    <p:extLst>
      <p:ext uri="{BB962C8B-B14F-4D97-AF65-F5344CB8AC3E}">
        <p14:creationId xmlns:p14="http://schemas.microsoft.com/office/powerpoint/2010/main" val="2747702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41</a:t>
            </a:fld>
            <a:endParaRPr lang="en-US"/>
          </a:p>
        </p:txBody>
      </p:sp>
    </p:spTree>
    <p:extLst>
      <p:ext uri="{BB962C8B-B14F-4D97-AF65-F5344CB8AC3E}">
        <p14:creationId xmlns:p14="http://schemas.microsoft.com/office/powerpoint/2010/main" val="1952360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46</a:t>
            </a:fld>
            <a:endParaRPr lang="en-US"/>
          </a:p>
        </p:txBody>
      </p:sp>
    </p:spTree>
    <p:extLst>
      <p:ext uri="{BB962C8B-B14F-4D97-AF65-F5344CB8AC3E}">
        <p14:creationId xmlns:p14="http://schemas.microsoft.com/office/powerpoint/2010/main" val="1078748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47</a:t>
            </a:fld>
            <a:endParaRPr lang="en-US"/>
          </a:p>
        </p:txBody>
      </p:sp>
    </p:spTree>
    <p:extLst>
      <p:ext uri="{BB962C8B-B14F-4D97-AF65-F5344CB8AC3E}">
        <p14:creationId xmlns:p14="http://schemas.microsoft.com/office/powerpoint/2010/main" val="798971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48</a:t>
            </a:fld>
            <a:endParaRPr lang="en-US"/>
          </a:p>
        </p:txBody>
      </p:sp>
    </p:spTree>
    <p:extLst>
      <p:ext uri="{BB962C8B-B14F-4D97-AF65-F5344CB8AC3E}">
        <p14:creationId xmlns:p14="http://schemas.microsoft.com/office/powerpoint/2010/main" val="374931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49</a:t>
            </a:fld>
            <a:endParaRPr lang="en-US"/>
          </a:p>
        </p:txBody>
      </p:sp>
    </p:spTree>
    <p:extLst>
      <p:ext uri="{BB962C8B-B14F-4D97-AF65-F5344CB8AC3E}">
        <p14:creationId xmlns:p14="http://schemas.microsoft.com/office/powerpoint/2010/main" val="3652093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50</a:t>
            </a:fld>
            <a:endParaRPr lang="en-US"/>
          </a:p>
        </p:txBody>
      </p:sp>
    </p:spTree>
    <p:extLst>
      <p:ext uri="{BB962C8B-B14F-4D97-AF65-F5344CB8AC3E}">
        <p14:creationId xmlns:p14="http://schemas.microsoft.com/office/powerpoint/2010/main" val="2412847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51</a:t>
            </a:fld>
            <a:endParaRPr lang="en-US"/>
          </a:p>
        </p:txBody>
      </p:sp>
    </p:spTree>
    <p:extLst>
      <p:ext uri="{BB962C8B-B14F-4D97-AF65-F5344CB8AC3E}">
        <p14:creationId xmlns:p14="http://schemas.microsoft.com/office/powerpoint/2010/main" val="783165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5</a:t>
            </a:fld>
            <a:endParaRPr lang="en-US"/>
          </a:p>
        </p:txBody>
      </p:sp>
    </p:spTree>
    <p:extLst>
      <p:ext uri="{BB962C8B-B14F-4D97-AF65-F5344CB8AC3E}">
        <p14:creationId xmlns:p14="http://schemas.microsoft.com/office/powerpoint/2010/main" val="35960034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52</a:t>
            </a:fld>
            <a:endParaRPr lang="en-US"/>
          </a:p>
        </p:txBody>
      </p:sp>
    </p:spTree>
    <p:extLst>
      <p:ext uri="{BB962C8B-B14F-4D97-AF65-F5344CB8AC3E}">
        <p14:creationId xmlns:p14="http://schemas.microsoft.com/office/powerpoint/2010/main" val="1199809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53</a:t>
            </a:fld>
            <a:endParaRPr lang="en-US"/>
          </a:p>
        </p:txBody>
      </p:sp>
    </p:spTree>
    <p:extLst>
      <p:ext uri="{BB962C8B-B14F-4D97-AF65-F5344CB8AC3E}">
        <p14:creationId xmlns:p14="http://schemas.microsoft.com/office/powerpoint/2010/main" val="27296721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54</a:t>
            </a:fld>
            <a:endParaRPr lang="en-US"/>
          </a:p>
        </p:txBody>
      </p:sp>
    </p:spTree>
    <p:extLst>
      <p:ext uri="{BB962C8B-B14F-4D97-AF65-F5344CB8AC3E}">
        <p14:creationId xmlns:p14="http://schemas.microsoft.com/office/powerpoint/2010/main" val="9122218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57</a:t>
            </a:fld>
            <a:endParaRPr lang="en-US"/>
          </a:p>
        </p:txBody>
      </p:sp>
    </p:spTree>
    <p:extLst>
      <p:ext uri="{BB962C8B-B14F-4D97-AF65-F5344CB8AC3E}">
        <p14:creationId xmlns:p14="http://schemas.microsoft.com/office/powerpoint/2010/main" val="4144767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58</a:t>
            </a:fld>
            <a:endParaRPr lang="en-US"/>
          </a:p>
        </p:txBody>
      </p:sp>
    </p:spTree>
    <p:extLst>
      <p:ext uri="{BB962C8B-B14F-4D97-AF65-F5344CB8AC3E}">
        <p14:creationId xmlns:p14="http://schemas.microsoft.com/office/powerpoint/2010/main" val="3784339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59</a:t>
            </a:fld>
            <a:endParaRPr lang="en-US"/>
          </a:p>
        </p:txBody>
      </p:sp>
    </p:spTree>
    <p:extLst>
      <p:ext uri="{BB962C8B-B14F-4D97-AF65-F5344CB8AC3E}">
        <p14:creationId xmlns:p14="http://schemas.microsoft.com/office/powerpoint/2010/main" val="27304514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62</a:t>
            </a:fld>
            <a:endParaRPr lang="en-US"/>
          </a:p>
        </p:txBody>
      </p:sp>
    </p:spTree>
    <p:extLst>
      <p:ext uri="{BB962C8B-B14F-4D97-AF65-F5344CB8AC3E}">
        <p14:creationId xmlns:p14="http://schemas.microsoft.com/office/powerpoint/2010/main" val="1816849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63</a:t>
            </a:fld>
            <a:endParaRPr lang="en-US"/>
          </a:p>
        </p:txBody>
      </p:sp>
    </p:spTree>
    <p:extLst>
      <p:ext uri="{BB962C8B-B14F-4D97-AF65-F5344CB8AC3E}">
        <p14:creationId xmlns:p14="http://schemas.microsoft.com/office/powerpoint/2010/main" val="32368621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67</a:t>
            </a:fld>
            <a:endParaRPr lang="en-US"/>
          </a:p>
        </p:txBody>
      </p:sp>
    </p:spTree>
    <p:extLst>
      <p:ext uri="{BB962C8B-B14F-4D97-AF65-F5344CB8AC3E}">
        <p14:creationId xmlns:p14="http://schemas.microsoft.com/office/powerpoint/2010/main" val="28638081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68</a:t>
            </a:fld>
            <a:endParaRPr lang="en-US"/>
          </a:p>
        </p:txBody>
      </p:sp>
    </p:spTree>
    <p:extLst>
      <p:ext uri="{BB962C8B-B14F-4D97-AF65-F5344CB8AC3E}">
        <p14:creationId xmlns:p14="http://schemas.microsoft.com/office/powerpoint/2010/main" val="1938955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8</a:t>
            </a:fld>
            <a:endParaRPr lang="en-US"/>
          </a:p>
        </p:txBody>
      </p:sp>
    </p:spTree>
    <p:extLst>
      <p:ext uri="{BB962C8B-B14F-4D97-AF65-F5344CB8AC3E}">
        <p14:creationId xmlns:p14="http://schemas.microsoft.com/office/powerpoint/2010/main" val="11575259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69</a:t>
            </a:fld>
            <a:endParaRPr lang="en-US"/>
          </a:p>
        </p:txBody>
      </p:sp>
    </p:spTree>
    <p:extLst>
      <p:ext uri="{BB962C8B-B14F-4D97-AF65-F5344CB8AC3E}">
        <p14:creationId xmlns:p14="http://schemas.microsoft.com/office/powerpoint/2010/main" val="347475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10</a:t>
            </a:fld>
            <a:endParaRPr lang="en-US"/>
          </a:p>
        </p:txBody>
      </p:sp>
    </p:spTree>
    <p:extLst>
      <p:ext uri="{BB962C8B-B14F-4D97-AF65-F5344CB8AC3E}">
        <p14:creationId xmlns:p14="http://schemas.microsoft.com/office/powerpoint/2010/main" val="80462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12</a:t>
            </a:fld>
            <a:endParaRPr lang="en-US"/>
          </a:p>
        </p:txBody>
      </p:sp>
    </p:spTree>
    <p:extLst>
      <p:ext uri="{BB962C8B-B14F-4D97-AF65-F5344CB8AC3E}">
        <p14:creationId xmlns:p14="http://schemas.microsoft.com/office/powerpoint/2010/main" val="289833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13</a:t>
            </a:fld>
            <a:endParaRPr lang="en-US"/>
          </a:p>
        </p:txBody>
      </p:sp>
    </p:spTree>
    <p:extLst>
      <p:ext uri="{BB962C8B-B14F-4D97-AF65-F5344CB8AC3E}">
        <p14:creationId xmlns:p14="http://schemas.microsoft.com/office/powerpoint/2010/main" val="151224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15</a:t>
            </a:fld>
            <a:endParaRPr lang="en-US"/>
          </a:p>
        </p:txBody>
      </p:sp>
    </p:spTree>
    <p:extLst>
      <p:ext uri="{BB962C8B-B14F-4D97-AF65-F5344CB8AC3E}">
        <p14:creationId xmlns:p14="http://schemas.microsoft.com/office/powerpoint/2010/main" val="1070262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0E0A3-9BF8-4DB2-8CB8-4256C0A802C2}" type="slidenum">
              <a:rPr lang="en-US" smtClean="0"/>
              <a:t>16</a:t>
            </a:fld>
            <a:endParaRPr lang="en-US"/>
          </a:p>
        </p:txBody>
      </p:sp>
    </p:spTree>
    <p:extLst>
      <p:ext uri="{BB962C8B-B14F-4D97-AF65-F5344CB8AC3E}">
        <p14:creationId xmlns:p14="http://schemas.microsoft.com/office/powerpoint/2010/main" val="83502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E30528-2E80-1B4B-8D25-8F43050CB544}" type="datetime1">
              <a:rPr lang="en-US" smtClean="0"/>
              <a:t>9/16/16</a:t>
            </a:fld>
            <a:endParaRPr lang="en-US"/>
          </a:p>
        </p:txBody>
      </p:sp>
      <p:sp>
        <p:nvSpPr>
          <p:cNvPr id="5" name="Footer Placeholder 4"/>
          <p:cNvSpPr>
            <a:spLocks noGrp="1"/>
          </p:cNvSpPr>
          <p:nvPr>
            <p:ph type="ftr" sz="quarter" idx="11"/>
          </p:nvPr>
        </p:nvSpPr>
        <p:spPr/>
        <p:txBody>
          <a:bodyPr/>
          <a:lstStyle/>
          <a:p>
            <a:r>
              <a:rPr lang="en-US" dirty="0" smtClean="0"/>
              <a:t>(c) 2014 Kevyn Collins-Thompson</a:t>
            </a:r>
            <a:endParaRPr lang="en-US" dirty="0"/>
          </a:p>
        </p:txBody>
      </p:sp>
      <p:sp>
        <p:nvSpPr>
          <p:cNvPr id="6" name="Slide Number Placeholder 5"/>
          <p:cNvSpPr>
            <a:spLocks noGrp="1"/>
          </p:cNvSpPr>
          <p:nvPr>
            <p:ph type="sldNum" sz="quarter" idx="12"/>
          </p:nvPr>
        </p:nvSpPr>
        <p:spPr/>
        <p:txBody>
          <a:bodyPr/>
          <a:lstStyle/>
          <a:p>
            <a:fld id="{86CAC078-77ED-423B-B670-199B4CE4288C}" type="slidenum">
              <a:rPr lang="en-US" smtClean="0"/>
              <a:t>‹#›</a:t>
            </a:fld>
            <a:endParaRPr lang="en-US"/>
          </a:p>
        </p:txBody>
      </p:sp>
    </p:spTree>
    <p:extLst>
      <p:ext uri="{BB962C8B-B14F-4D97-AF65-F5344CB8AC3E}">
        <p14:creationId xmlns:p14="http://schemas.microsoft.com/office/powerpoint/2010/main" val="2225768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A4E946-54A6-B844-BAF1-2E3304AFF59A}" type="datetime1">
              <a:rPr lang="en-US" smtClean="0"/>
              <a:t>9/16/16</a:t>
            </a:fld>
            <a:endParaRPr lang="en-US"/>
          </a:p>
        </p:txBody>
      </p:sp>
      <p:sp>
        <p:nvSpPr>
          <p:cNvPr id="5" name="Footer Placeholder 4"/>
          <p:cNvSpPr>
            <a:spLocks noGrp="1"/>
          </p:cNvSpPr>
          <p:nvPr>
            <p:ph type="ftr" sz="quarter" idx="11"/>
          </p:nvPr>
        </p:nvSpPr>
        <p:spPr/>
        <p:txBody>
          <a:bodyPr/>
          <a:lstStyle/>
          <a:p>
            <a:r>
              <a:rPr lang="en-US" smtClean="0"/>
              <a:t>(c) 2014 Kevyn Collins-Thompson</a:t>
            </a:r>
            <a:endParaRPr lang="en-US"/>
          </a:p>
        </p:txBody>
      </p:sp>
      <p:sp>
        <p:nvSpPr>
          <p:cNvPr id="6" name="Slide Number Placeholder 5"/>
          <p:cNvSpPr>
            <a:spLocks noGrp="1"/>
          </p:cNvSpPr>
          <p:nvPr>
            <p:ph type="sldNum" sz="quarter" idx="12"/>
          </p:nvPr>
        </p:nvSpPr>
        <p:spPr/>
        <p:txBody>
          <a:bodyPr/>
          <a:lstStyle/>
          <a:p>
            <a:fld id="{86CAC078-77ED-423B-B670-199B4CE4288C}" type="slidenum">
              <a:rPr lang="en-US" smtClean="0"/>
              <a:t>‹#›</a:t>
            </a:fld>
            <a:endParaRPr lang="en-US"/>
          </a:p>
        </p:txBody>
      </p:sp>
    </p:spTree>
    <p:extLst>
      <p:ext uri="{BB962C8B-B14F-4D97-AF65-F5344CB8AC3E}">
        <p14:creationId xmlns:p14="http://schemas.microsoft.com/office/powerpoint/2010/main" val="717228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6672F-88CA-224C-90E6-C8B73BE76D3E}" type="datetime1">
              <a:rPr lang="en-US" smtClean="0"/>
              <a:t>9/16/16</a:t>
            </a:fld>
            <a:endParaRPr lang="en-US"/>
          </a:p>
        </p:txBody>
      </p:sp>
      <p:sp>
        <p:nvSpPr>
          <p:cNvPr id="5" name="Footer Placeholder 4"/>
          <p:cNvSpPr>
            <a:spLocks noGrp="1"/>
          </p:cNvSpPr>
          <p:nvPr>
            <p:ph type="ftr" sz="quarter" idx="11"/>
          </p:nvPr>
        </p:nvSpPr>
        <p:spPr/>
        <p:txBody>
          <a:bodyPr/>
          <a:lstStyle/>
          <a:p>
            <a:r>
              <a:rPr lang="en-US" smtClean="0"/>
              <a:t>(c) 2014 Kevyn Collins-Thompson</a:t>
            </a:r>
            <a:endParaRPr lang="en-US"/>
          </a:p>
        </p:txBody>
      </p:sp>
      <p:sp>
        <p:nvSpPr>
          <p:cNvPr id="6" name="Slide Number Placeholder 5"/>
          <p:cNvSpPr>
            <a:spLocks noGrp="1"/>
          </p:cNvSpPr>
          <p:nvPr>
            <p:ph type="sldNum" sz="quarter" idx="12"/>
          </p:nvPr>
        </p:nvSpPr>
        <p:spPr/>
        <p:txBody>
          <a:bodyPr/>
          <a:lstStyle/>
          <a:p>
            <a:fld id="{86CAC078-77ED-423B-B670-199B4CE4288C}" type="slidenum">
              <a:rPr lang="en-US" smtClean="0"/>
              <a:t>‹#›</a:t>
            </a:fld>
            <a:endParaRPr lang="en-US"/>
          </a:p>
        </p:txBody>
      </p:sp>
    </p:spTree>
    <p:extLst>
      <p:ext uri="{BB962C8B-B14F-4D97-AF65-F5344CB8AC3E}">
        <p14:creationId xmlns:p14="http://schemas.microsoft.com/office/powerpoint/2010/main" val="82888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132E02-37EA-434C-B3B2-5C92C2BFFD00}" type="datetime1">
              <a:rPr lang="en-US" smtClean="0"/>
              <a:t>9/16/16</a:t>
            </a:fld>
            <a:endParaRPr lang="en-US"/>
          </a:p>
        </p:txBody>
      </p:sp>
      <p:sp>
        <p:nvSpPr>
          <p:cNvPr id="5" name="Footer Placeholder 4"/>
          <p:cNvSpPr>
            <a:spLocks noGrp="1"/>
          </p:cNvSpPr>
          <p:nvPr>
            <p:ph type="ftr" sz="quarter" idx="11"/>
          </p:nvPr>
        </p:nvSpPr>
        <p:spPr/>
        <p:txBody>
          <a:bodyPr/>
          <a:lstStyle/>
          <a:p>
            <a:r>
              <a:rPr lang="en-US" smtClean="0"/>
              <a:t>(c) 2014 Kevyn Collins-Thompson</a:t>
            </a:r>
            <a:endParaRPr lang="en-US"/>
          </a:p>
        </p:txBody>
      </p:sp>
      <p:sp>
        <p:nvSpPr>
          <p:cNvPr id="6" name="Slide Number Placeholder 5"/>
          <p:cNvSpPr>
            <a:spLocks noGrp="1"/>
          </p:cNvSpPr>
          <p:nvPr>
            <p:ph type="sldNum" sz="quarter" idx="12"/>
          </p:nvPr>
        </p:nvSpPr>
        <p:spPr/>
        <p:txBody>
          <a:bodyPr/>
          <a:lstStyle/>
          <a:p>
            <a:fld id="{86CAC078-77ED-423B-B670-199B4CE4288C}" type="slidenum">
              <a:rPr lang="en-US" smtClean="0"/>
              <a:t>‹#›</a:t>
            </a:fld>
            <a:endParaRPr lang="en-US"/>
          </a:p>
        </p:txBody>
      </p:sp>
    </p:spTree>
    <p:extLst>
      <p:ext uri="{BB962C8B-B14F-4D97-AF65-F5344CB8AC3E}">
        <p14:creationId xmlns:p14="http://schemas.microsoft.com/office/powerpoint/2010/main" val="3146659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B7E985-96A1-7D45-A7FF-C5C5129495C8}" type="datetime1">
              <a:rPr lang="en-US" smtClean="0"/>
              <a:t>9/16/16</a:t>
            </a:fld>
            <a:endParaRPr lang="en-US"/>
          </a:p>
        </p:txBody>
      </p:sp>
      <p:sp>
        <p:nvSpPr>
          <p:cNvPr id="5" name="Footer Placeholder 4"/>
          <p:cNvSpPr>
            <a:spLocks noGrp="1"/>
          </p:cNvSpPr>
          <p:nvPr>
            <p:ph type="ftr" sz="quarter" idx="11"/>
          </p:nvPr>
        </p:nvSpPr>
        <p:spPr/>
        <p:txBody>
          <a:bodyPr/>
          <a:lstStyle/>
          <a:p>
            <a:r>
              <a:rPr lang="en-US" smtClean="0"/>
              <a:t>(c) 2014 Kevyn Collins-Thompson</a:t>
            </a:r>
            <a:endParaRPr lang="en-US"/>
          </a:p>
        </p:txBody>
      </p:sp>
      <p:sp>
        <p:nvSpPr>
          <p:cNvPr id="6" name="Slide Number Placeholder 5"/>
          <p:cNvSpPr>
            <a:spLocks noGrp="1"/>
          </p:cNvSpPr>
          <p:nvPr>
            <p:ph type="sldNum" sz="quarter" idx="12"/>
          </p:nvPr>
        </p:nvSpPr>
        <p:spPr/>
        <p:txBody>
          <a:bodyPr/>
          <a:lstStyle/>
          <a:p>
            <a:fld id="{86CAC078-77ED-423B-B670-199B4CE4288C}" type="slidenum">
              <a:rPr lang="en-US" smtClean="0"/>
              <a:t>‹#›</a:t>
            </a:fld>
            <a:endParaRPr lang="en-US"/>
          </a:p>
        </p:txBody>
      </p:sp>
    </p:spTree>
    <p:extLst>
      <p:ext uri="{BB962C8B-B14F-4D97-AF65-F5344CB8AC3E}">
        <p14:creationId xmlns:p14="http://schemas.microsoft.com/office/powerpoint/2010/main" val="83705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3885CE-4A40-B248-8D0E-83A5E201B5F0}" type="datetime1">
              <a:rPr lang="en-US" smtClean="0"/>
              <a:t>9/16/16</a:t>
            </a:fld>
            <a:endParaRPr lang="en-US"/>
          </a:p>
        </p:txBody>
      </p:sp>
      <p:sp>
        <p:nvSpPr>
          <p:cNvPr id="6" name="Footer Placeholder 5"/>
          <p:cNvSpPr>
            <a:spLocks noGrp="1"/>
          </p:cNvSpPr>
          <p:nvPr>
            <p:ph type="ftr" sz="quarter" idx="11"/>
          </p:nvPr>
        </p:nvSpPr>
        <p:spPr/>
        <p:txBody>
          <a:bodyPr/>
          <a:lstStyle/>
          <a:p>
            <a:r>
              <a:rPr lang="en-US" smtClean="0"/>
              <a:t>(c) 2014 Kevyn Collins-Thompson</a:t>
            </a:r>
            <a:endParaRPr lang="en-US"/>
          </a:p>
        </p:txBody>
      </p:sp>
      <p:sp>
        <p:nvSpPr>
          <p:cNvPr id="7" name="Slide Number Placeholder 6"/>
          <p:cNvSpPr>
            <a:spLocks noGrp="1"/>
          </p:cNvSpPr>
          <p:nvPr>
            <p:ph type="sldNum" sz="quarter" idx="12"/>
          </p:nvPr>
        </p:nvSpPr>
        <p:spPr/>
        <p:txBody>
          <a:bodyPr/>
          <a:lstStyle/>
          <a:p>
            <a:fld id="{86CAC078-77ED-423B-B670-199B4CE4288C}" type="slidenum">
              <a:rPr lang="en-US" smtClean="0"/>
              <a:t>‹#›</a:t>
            </a:fld>
            <a:endParaRPr lang="en-US"/>
          </a:p>
        </p:txBody>
      </p:sp>
    </p:spTree>
    <p:extLst>
      <p:ext uri="{BB962C8B-B14F-4D97-AF65-F5344CB8AC3E}">
        <p14:creationId xmlns:p14="http://schemas.microsoft.com/office/powerpoint/2010/main" val="274622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4D73F0-F806-DD4E-86DF-EC8820DC08B5}" type="datetime1">
              <a:rPr lang="en-US" smtClean="0"/>
              <a:t>9/16/16</a:t>
            </a:fld>
            <a:endParaRPr lang="en-US"/>
          </a:p>
        </p:txBody>
      </p:sp>
      <p:sp>
        <p:nvSpPr>
          <p:cNvPr id="8" name="Footer Placeholder 7"/>
          <p:cNvSpPr>
            <a:spLocks noGrp="1"/>
          </p:cNvSpPr>
          <p:nvPr>
            <p:ph type="ftr" sz="quarter" idx="11"/>
          </p:nvPr>
        </p:nvSpPr>
        <p:spPr/>
        <p:txBody>
          <a:bodyPr/>
          <a:lstStyle/>
          <a:p>
            <a:r>
              <a:rPr lang="en-US" smtClean="0"/>
              <a:t>(c) 2014 Kevyn Collins-Thompson</a:t>
            </a:r>
            <a:endParaRPr lang="en-US"/>
          </a:p>
        </p:txBody>
      </p:sp>
      <p:sp>
        <p:nvSpPr>
          <p:cNvPr id="9" name="Slide Number Placeholder 8"/>
          <p:cNvSpPr>
            <a:spLocks noGrp="1"/>
          </p:cNvSpPr>
          <p:nvPr>
            <p:ph type="sldNum" sz="quarter" idx="12"/>
          </p:nvPr>
        </p:nvSpPr>
        <p:spPr/>
        <p:txBody>
          <a:bodyPr/>
          <a:lstStyle/>
          <a:p>
            <a:fld id="{86CAC078-77ED-423B-B670-199B4CE4288C}" type="slidenum">
              <a:rPr lang="en-US" smtClean="0"/>
              <a:t>‹#›</a:t>
            </a:fld>
            <a:endParaRPr lang="en-US"/>
          </a:p>
        </p:txBody>
      </p:sp>
    </p:spTree>
    <p:extLst>
      <p:ext uri="{BB962C8B-B14F-4D97-AF65-F5344CB8AC3E}">
        <p14:creationId xmlns:p14="http://schemas.microsoft.com/office/powerpoint/2010/main" val="65226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2D924-4C11-2D43-ABC3-E276D9908CE7}" type="datetime1">
              <a:rPr lang="en-US" smtClean="0"/>
              <a:t>9/16/16</a:t>
            </a:fld>
            <a:endParaRPr lang="en-US"/>
          </a:p>
        </p:txBody>
      </p:sp>
      <p:sp>
        <p:nvSpPr>
          <p:cNvPr id="4" name="Footer Placeholder 3"/>
          <p:cNvSpPr>
            <a:spLocks noGrp="1"/>
          </p:cNvSpPr>
          <p:nvPr>
            <p:ph type="ftr" sz="quarter" idx="11"/>
          </p:nvPr>
        </p:nvSpPr>
        <p:spPr/>
        <p:txBody>
          <a:bodyPr/>
          <a:lstStyle/>
          <a:p>
            <a:r>
              <a:rPr lang="en-US" smtClean="0"/>
              <a:t>(c) 2014 Kevyn Collins-Thompson</a:t>
            </a:r>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a:t>
            </a:fld>
            <a:endParaRPr lang="en-US"/>
          </a:p>
        </p:txBody>
      </p:sp>
    </p:spTree>
    <p:extLst>
      <p:ext uri="{BB962C8B-B14F-4D97-AF65-F5344CB8AC3E}">
        <p14:creationId xmlns:p14="http://schemas.microsoft.com/office/powerpoint/2010/main" val="126929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5C382-923B-494A-B199-22A3BFADEE9C}" type="datetime1">
              <a:rPr lang="en-US" smtClean="0"/>
              <a:t>9/16/16</a:t>
            </a:fld>
            <a:endParaRPr lang="en-US"/>
          </a:p>
        </p:txBody>
      </p:sp>
      <p:sp>
        <p:nvSpPr>
          <p:cNvPr id="3" name="Footer Placeholder 2"/>
          <p:cNvSpPr>
            <a:spLocks noGrp="1"/>
          </p:cNvSpPr>
          <p:nvPr>
            <p:ph type="ftr" sz="quarter" idx="11"/>
          </p:nvPr>
        </p:nvSpPr>
        <p:spPr/>
        <p:txBody>
          <a:bodyPr/>
          <a:lstStyle/>
          <a:p>
            <a:r>
              <a:rPr lang="en-US" smtClean="0"/>
              <a:t>(c) 2014 Kevyn Collins-Thompson</a:t>
            </a:r>
            <a:endParaRPr lang="en-US"/>
          </a:p>
        </p:txBody>
      </p:sp>
      <p:sp>
        <p:nvSpPr>
          <p:cNvPr id="4" name="Slide Number Placeholder 3"/>
          <p:cNvSpPr>
            <a:spLocks noGrp="1"/>
          </p:cNvSpPr>
          <p:nvPr>
            <p:ph type="sldNum" sz="quarter" idx="12"/>
          </p:nvPr>
        </p:nvSpPr>
        <p:spPr/>
        <p:txBody>
          <a:bodyPr/>
          <a:lstStyle/>
          <a:p>
            <a:fld id="{86CAC078-77ED-423B-B670-199B4CE4288C}" type="slidenum">
              <a:rPr lang="en-US" smtClean="0"/>
              <a:t>‹#›</a:t>
            </a:fld>
            <a:endParaRPr lang="en-US"/>
          </a:p>
        </p:txBody>
      </p:sp>
    </p:spTree>
    <p:extLst>
      <p:ext uri="{BB962C8B-B14F-4D97-AF65-F5344CB8AC3E}">
        <p14:creationId xmlns:p14="http://schemas.microsoft.com/office/powerpoint/2010/main" val="1921007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3ADEBF-0A05-AB4B-91A9-543E9AB8A72E}" type="datetime1">
              <a:rPr lang="en-US" smtClean="0"/>
              <a:t>9/16/16</a:t>
            </a:fld>
            <a:endParaRPr lang="en-US"/>
          </a:p>
        </p:txBody>
      </p:sp>
      <p:sp>
        <p:nvSpPr>
          <p:cNvPr id="6" name="Footer Placeholder 5"/>
          <p:cNvSpPr>
            <a:spLocks noGrp="1"/>
          </p:cNvSpPr>
          <p:nvPr>
            <p:ph type="ftr" sz="quarter" idx="11"/>
          </p:nvPr>
        </p:nvSpPr>
        <p:spPr/>
        <p:txBody>
          <a:bodyPr/>
          <a:lstStyle/>
          <a:p>
            <a:r>
              <a:rPr lang="en-US" smtClean="0"/>
              <a:t>(c) 2014 Kevyn Collins-Thompson</a:t>
            </a:r>
            <a:endParaRPr lang="en-US"/>
          </a:p>
        </p:txBody>
      </p:sp>
      <p:sp>
        <p:nvSpPr>
          <p:cNvPr id="7" name="Slide Number Placeholder 6"/>
          <p:cNvSpPr>
            <a:spLocks noGrp="1"/>
          </p:cNvSpPr>
          <p:nvPr>
            <p:ph type="sldNum" sz="quarter" idx="12"/>
          </p:nvPr>
        </p:nvSpPr>
        <p:spPr/>
        <p:txBody>
          <a:bodyPr/>
          <a:lstStyle/>
          <a:p>
            <a:fld id="{86CAC078-77ED-423B-B670-199B4CE4288C}" type="slidenum">
              <a:rPr lang="en-US" smtClean="0"/>
              <a:t>‹#›</a:t>
            </a:fld>
            <a:endParaRPr lang="en-US"/>
          </a:p>
        </p:txBody>
      </p:sp>
    </p:spTree>
    <p:extLst>
      <p:ext uri="{BB962C8B-B14F-4D97-AF65-F5344CB8AC3E}">
        <p14:creationId xmlns:p14="http://schemas.microsoft.com/office/powerpoint/2010/main" val="24382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B793A9-55E2-CC47-BDA7-E222A32057B6}" type="datetime1">
              <a:rPr lang="en-US" smtClean="0"/>
              <a:t>9/16/16</a:t>
            </a:fld>
            <a:endParaRPr lang="en-US"/>
          </a:p>
        </p:txBody>
      </p:sp>
      <p:sp>
        <p:nvSpPr>
          <p:cNvPr id="6" name="Footer Placeholder 5"/>
          <p:cNvSpPr>
            <a:spLocks noGrp="1"/>
          </p:cNvSpPr>
          <p:nvPr>
            <p:ph type="ftr" sz="quarter" idx="11"/>
          </p:nvPr>
        </p:nvSpPr>
        <p:spPr/>
        <p:txBody>
          <a:bodyPr/>
          <a:lstStyle/>
          <a:p>
            <a:r>
              <a:rPr lang="en-US" smtClean="0"/>
              <a:t>(c) 2014 Kevyn Collins-Thompson</a:t>
            </a:r>
            <a:endParaRPr lang="en-US"/>
          </a:p>
        </p:txBody>
      </p:sp>
      <p:sp>
        <p:nvSpPr>
          <p:cNvPr id="7" name="Slide Number Placeholder 6"/>
          <p:cNvSpPr>
            <a:spLocks noGrp="1"/>
          </p:cNvSpPr>
          <p:nvPr>
            <p:ph type="sldNum" sz="quarter" idx="12"/>
          </p:nvPr>
        </p:nvSpPr>
        <p:spPr/>
        <p:txBody>
          <a:bodyPr/>
          <a:lstStyle/>
          <a:p>
            <a:fld id="{86CAC078-77ED-423B-B670-199B4CE4288C}" type="slidenum">
              <a:rPr lang="en-US" smtClean="0"/>
              <a:t>‹#›</a:t>
            </a:fld>
            <a:endParaRPr lang="en-US"/>
          </a:p>
        </p:txBody>
      </p:sp>
    </p:spTree>
    <p:extLst>
      <p:ext uri="{BB962C8B-B14F-4D97-AF65-F5344CB8AC3E}">
        <p14:creationId xmlns:p14="http://schemas.microsoft.com/office/powerpoint/2010/main" val="41422384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BEBED-5EFC-AC45-AB14-B35BEA56C0D0}" type="datetime1">
              <a:rPr lang="en-US" smtClean="0"/>
              <a:t>9/16/16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 2014 Kevyn Collins-Thompson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AC078-77ED-423B-B670-199B4CE4288C}" type="slidenum">
              <a:rPr lang="en-US" smtClean="0"/>
              <a:t>‹#›</a:t>
            </a:fld>
            <a:endParaRPr lang="en-US"/>
          </a:p>
        </p:txBody>
      </p:sp>
    </p:spTree>
    <p:extLst>
      <p:ext uri="{BB962C8B-B14F-4D97-AF65-F5344CB8AC3E}">
        <p14:creationId xmlns:p14="http://schemas.microsoft.com/office/powerpoint/2010/main" val="1642153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joelonsoftware.com/articles/Unicode.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joelonsoftware.com/articles/Unicode.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s4.campaign-archive2.com/?u=11a2c501162c99d57ea79c14c&amp;id=3969c17d8d&amp;e=e9c4fa9be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unicode.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unicode.org/reports/tr18/"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mailto:santa@umich.edu"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mailto:santa@umich.edu"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3.xml.rels><?xml version="1.0" encoding="UTF-8" standalone="yes"?>
<Relationships xmlns="http://schemas.openxmlformats.org/package/2006/relationships"><Relationship Id="rId3" Type="http://schemas.openxmlformats.org/officeDocument/2006/relationships/hyperlink" Target="http://gskinner.com/RegExr/" TargetMode="External"/><Relationship Id="rId4" Type="http://schemas.openxmlformats.org/officeDocument/2006/relationships/hyperlink" Target="http://www.gskinner.com/RegExr/desktop/" TargetMode="External"/><Relationship Id="rId5" Type="http://schemas.openxmlformats.org/officeDocument/2006/relationships/hyperlink" Target="https://developers.google.com/edu/python/regular-expressions" TargetMode="External"/><Relationship Id="rId6" Type="http://schemas.openxmlformats.org/officeDocument/2006/relationships/hyperlink" Target="http://docs.python.org/2/howto/regex.html" TargetMode="External"/><Relationship Id="rId7" Type="http://schemas.openxmlformats.org/officeDocument/2006/relationships/hyperlink" Target="http://docs.python.org/2/library/re.html" TargetMode="External"/><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6280" y="1181235"/>
            <a:ext cx="8001000" cy="1470025"/>
          </a:xfrm>
        </p:spPr>
        <p:txBody>
          <a:bodyPr>
            <a:normAutofit/>
          </a:bodyPr>
          <a:lstStyle/>
          <a:p>
            <a:r>
              <a:rPr lang="en-US" dirty="0" smtClean="0"/>
              <a:t>SI 601</a:t>
            </a:r>
            <a:endParaRPr lang="en-US" dirty="0"/>
          </a:p>
        </p:txBody>
      </p:sp>
      <p:sp>
        <p:nvSpPr>
          <p:cNvPr id="3" name="Subtitle 2"/>
          <p:cNvSpPr>
            <a:spLocks noGrp="1"/>
          </p:cNvSpPr>
          <p:nvPr>
            <p:ph type="subTitle" idx="1"/>
          </p:nvPr>
        </p:nvSpPr>
        <p:spPr>
          <a:xfrm>
            <a:off x="504371" y="4572000"/>
            <a:ext cx="8153400" cy="1828800"/>
          </a:xfrm>
        </p:spPr>
        <p:txBody>
          <a:bodyPr>
            <a:noAutofit/>
          </a:bodyPr>
          <a:lstStyle/>
          <a:p>
            <a:r>
              <a:rPr lang="en-US" sz="2400" dirty="0" smtClean="0">
                <a:solidFill>
                  <a:schemeClr val="tx1"/>
                </a:solidFill>
              </a:rPr>
              <a:t>Chris Teplovs (</a:t>
            </a:r>
            <a:r>
              <a:rPr lang="en-US" sz="2400" dirty="0" err="1" smtClean="0">
                <a:solidFill>
                  <a:schemeClr val="tx1"/>
                </a:solidFill>
              </a:rPr>
              <a:t>cteplovs@umich.edu</a:t>
            </a:r>
            <a:r>
              <a:rPr lang="en-US" sz="2400" dirty="0" smtClean="0">
                <a:solidFill>
                  <a:schemeClr val="tx1"/>
                </a:solidFill>
              </a:rPr>
              <a:t>)</a:t>
            </a:r>
            <a:endParaRPr lang="en-US" sz="2400" dirty="0">
              <a:solidFill>
                <a:schemeClr val="tx1"/>
              </a:solidFill>
            </a:endParaRPr>
          </a:p>
          <a:p>
            <a:r>
              <a:rPr lang="en-US" sz="1800" dirty="0" smtClean="0">
                <a:solidFill>
                  <a:schemeClr val="tx1"/>
                </a:solidFill>
              </a:rPr>
              <a:t>Lead Developer, Digital Innovation Greenhouse</a:t>
            </a:r>
          </a:p>
          <a:p>
            <a:r>
              <a:rPr lang="en-US" sz="1800" dirty="0" smtClean="0">
                <a:solidFill>
                  <a:schemeClr val="tx1"/>
                </a:solidFill>
              </a:rPr>
              <a:t>Adjunct Lecturer, School of Information</a:t>
            </a:r>
          </a:p>
          <a:p>
            <a:endParaRPr lang="en-US" sz="1800" dirty="0"/>
          </a:p>
          <a:p>
            <a:endParaRPr lang="en-US" sz="2400" dirty="0" smtClean="0"/>
          </a:p>
        </p:txBody>
      </p:sp>
      <p:sp>
        <p:nvSpPr>
          <p:cNvPr id="4" name="Date Placeholder 3"/>
          <p:cNvSpPr>
            <a:spLocks noGrp="1"/>
          </p:cNvSpPr>
          <p:nvPr>
            <p:ph type="dt" sz="half" idx="10"/>
          </p:nvPr>
        </p:nvSpPr>
        <p:spPr/>
        <p:txBody>
          <a:bodyPr/>
          <a:lstStyle/>
          <a:p>
            <a:fld id="{52C467A7-E5C3-0D42-A4CA-475F60EA5E79}" type="datetime1">
              <a:rPr lang="en-US" smtClean="0"/>
              <a:t>9/16/16</a:t>
            </a:fld>
            <a:endParaRPr lang="en-US"/>
          </a:p>
        </p:txBody>
      </p:sp>
      <p:sp>
        <p:nvSpPr>
          <p:cNvPr id="6" name="Slide Number Placeholder 5"/>
          <p:cNvSpPr>
            <a:spLocks noGrp="1"/>
          </p:cNvSpPr>
          <p:nvPr>
            <p:ph type="sldNum" sz="quarter" idx="12"/>
          </p:nvPr>
        </p:nvSpPr>
        <p:spPr/>
        <p:txBody>
          <a:bodyPr/>
          <a:lstStyle/>
          <a:p>
            <a:fld id="{86CAC078-77ED-423B-B670-199B4CE4288C}" type="slidenum">
              <a:rPr lang="en-US" smtClean="0"/>
              <a:t>1</a:t>
            </a:fld>
            <a:endParaRPr lang="en-US"/>
          </a:p>
        </p:txBody>
      </p:sp>
      <p:sp>
        <p:nvSpPr>
          <p:cNvPr id="7" name="TextBox 6"/>
          <p:cNvSpPr txBox="1"/>
          <p:nvPr/>
        </p:nvSpPr>
        <p:spPr>
          <a:xfrm>
            <a:off x="1618816" y="5789454"/>
            <a:ext cx="6195927" cy="246221"/>
          </a:xfrm>
          <a:prstGeom prst="rect">
            <a:avLst/>
          </a:prstGeom>
          <a:noFill/>
        </p:spPr>
        <p:txBody>
          <a:bodyPr wrap="none" rtlCol="0">
            <a:spAutoFit/>
          </a:bodyPr>
          <a:lstStyle/>
          <a:p>
            <a:pPr algn="ctr"/>
            <a:r>
              <a:rPr lang="en-US" sz="1000" dirty="0" smtClean="0">
                <a:solidFill>
                  <a:schemeClr val="bg1">
                    <a:lumMod val="65000"/>
                  </a:schemeClr>
                </a:solidFill>
              </a:rPr>
              <a:t>Some material courtesy of:  </a:t>
            </a:r>
            <a:r>
              <a:rPr lang="en-US" sz="1000" dirty="0" err="1" smtClean="0">
                <a:solidFill>
                  <a:schemeClr val="bg1">
                    <a:lumMod val="65000"/>
                  </a:schemeClr>
                </a:solidFill>
              </a:rPr>
              <a:t>Kevyn</a:t>
            </a:r>
            <a:r>
              <a:rPr lang="en-US" sz="1000" dirty="0" smtClean="0">
                <a:solidFill>
                  <a:schemeClr val="bg1">
                    <a:lumMod val="65000"/>
                  </a:schemeClr>
                </a:solidFill>
              </a:rPr>
              <a:t> Collins-Thompson, </a:t>
            </a:r>
            <a:r>
              <a:rPr lang="en-US" sz="1000" dirty="0" err="1" smtClean="0">
                <a:solidFill>
                  <a:schemeClr val="bg1">
                    <a:lumMod val="65000"/>
                  </a:schemeClr>
                </a:solidFill>
              </a:rPr>
              <a:t>Yuhang</a:t>
            </a:r>
            <a:r>
              <a:rPr lang="en-US" sz="1000" dirty="0" smtClean="0">
                <a:solidFill>
                  <a:schemeClr val="bg1">
                    <a:lumMod val="65000"/>
                  </a:schemeClr>
                </a:solidFill>
              </a:rPr>
              <a:t> Wang, </a:t>
            </a:r>
            <a:r>
              <a:rPr lang="en-US" sz="1000" dirty="0" err="1" smtClean="0">
                <a:solidFill>
                  <a:schemeClr val="bg1">
                    <a:lumMod val="65000"/>
                  </a:schemeClr>
                </a:solidFill>
              </a:rPr>
              <a:t>Qiaozhu</a:t>
            </a:r>
            <a:r>
              <a:rPr lang="en-US" sz="1000" dirty="0" smtClean="0">
                <a:solidFill>
                  <a:schemeClr val="bg1">
                    <a:lumMod val="65000"/>
                  </a:schemeClr>
                </a:solidFill>
              </a:rPr>
              <a:t> Mai, Charles Severance, Patrick </a:t>
            </a:r>
            <a:r>
              <a:rPr lang="en-US" sz="1000" dirty="0" err="1" smtClean="0">
                <a:solidFill>
                  <a:schemeClr val="bg1">
                    <a:lumMod val="65000"/>
                  </a:schemeClr>
                </a:solidFill>
              </a:rPr>
              <a:t>Dudas</a:t>
            </a:r>
            <a:endParaRPr lang="en-US" sz="1000" dirty="0">
              <a:solidFill>
                <a:schemeClr val="bg1">
                  <a:lumMod val="65000"/>
                </a:schemeClr>
              </a:solidFill>
            </a:endParaRPr>
          </a:p>
        </p:txBody>
      </p:sp>
      <p:sp>
        <p:nvSpPr>
          <p:cNvPr id="8" name="TextBox 7"/>
          <p:cNvSpPr txBox="1"/>
          <p:nvPr/>
        </p:nvSpPr>
        <p:spPr>
          <a:xfrm>
            <a:off x="929640" y="2922773"/>
            <a:ext cx="7284720" cy="1569660"/>
          </a:xfrm>
          <a:prstGeom prst="rect">
            <a:avLst/>
          </a:prstGeom>
          <a:noFill/>
        </p:spPr>
        <p:txBody>
          <a:bodyPr wrap="square" rtlCol="0">
            <a:spAutoFit/>
          </a:bodyPr>
          <a:lstStyle/>
          <a:p>
            <a:pPr algn="ctr"/>
            <a:r>
              <a:rPr lang="en-US" sz="3200" smtClean="0"/>
              <a:t>Text Encodings </a:t>
            </a:r>
            <a:r>
              <a:rPr lang="en-US" sz="3200" dirty="0" smtClean="0"/>
              <a:t>and </a:t>
            </a:r>
            <a:br>
              <a:rPr lang="en-US" sz="3200" dirty="0" smtClean="0"/>
            </a:br>
            <a:r>
              <a:rPr lang="en-US" sz="3200" dirty="0" smtClean="0"/>
              <a:t>Finding Patterns in Text with Regular Expressions</a:t>
            </a:r>
            <a:endParaRPr lang="en-US" sz="3200" dirty="0"/>
          </a:p>
        </p:txBody>
      </p:sp>
    </p:spTree>
    <p:extLst>
      <p:ext uri="{BB962C8B-B14F-4D97-AF65-F5344CB8AC3E}">
        <p14:creationId xmlns:p14="http://schemas.microsoft.com/office/powerpoint/2010/main" val="2465769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Text is a fundamental data type</a:t>
            </a:r>
            <a:br>
              <a:rPr lang="en-US" sz="2800" dirty="0" smtClean="0"/>
            </a:br>
            <a:r>
              <a:rPr lang="en-US" sz="2800" dirty="0" smtClean="0"/>
              <a:t>Text encodes language and other critical information types</a:t>
            </a:r>
            <a:endParaRPr lang="en-US" sz="2800" dirty="0"/>
          </a:p>
        </p:txBody>
      </p:sp>
      <p:sp>
        <p:nvSpPr>
          <p:cNvPr id="3" name="Content Placeholder 2"/>
          <p:cNvSpPr>
            <a:spLocks noGrp="1"/>
          </p:cNvSpPr>
          <p:nvPr>
            <p:ph idx="1"/>
          </p:nvPr>
        </p:nvSpPr>
        <p:spPr/>
        <p:txBody>
          <a:bodyPr>
            <a:normAutofit fontScale="77500" lnSpcReduction="20000"/>
          </a:bodyPr>
          <a:lstStyle/>
          <a:p>
            <a:r>
              <a:rPr lang="en-US" dirty="0" smtClean="0"/>
              <a:t>Text (unstructured)</a:t>
            </a:r>
          </a:p>
          <a:p>
            <a:r>
              <a:rPr lang="en-US" dirty="0" smtClean="0"/>
              <a:t>Structured text  </a:t>
            </a:r>
          </a:p>
          <a:p>
            <a:r>
              <a:rPr lang="en-US" dirty="0" smtClean="0"/>
              <a:t>Structured data (+ text)</a:t>
            </a:r>
          </a:p>
          <a:p>
            <a:r>
              <a:rPr lang="en-US" dirty="0" smtClean="0"/>
              <a:t>Graphics: images</a:t>
            </a:r>
          </a:p>
          <a:p>
            <a:r>
              <a:rPr lang="en-US" dirty="0" smtClean="0"/>
              <a:t>Video, multimedia</a:t>
            </a:r>
          </a:p>
          <a:p>
            <a:pPr marL="0" indent="0">
              <a:buNone/>
            </a:pPr>
            <a:endParaRPr lang="en-US" dirty="0"/>
          </a:p>
          <a:p>
            <a:pPr marL="0" indent="0">
              <a:buNone/>
            </a:pPr>
            <a:r>
              <a:rPr lang="en-US" dirty="0" smtClean="0"/>
              <a:t>Understanding </a:t>
            </a:r>
            <a:r>
              <a:rPr lang="en-US" u="sng" dirty="0" smtClean="0"/>
              <a:t>text encoding and pattern matching</a:t>
            </a:r>
            <a:r>
              <a:rPr lang="en-US" dirty="0" smtClean="0"/>
              <a:t> is critical to data manipulation.</a:t>
            </a:r>
          </a:p>
          <a:p>
            <a:r>
              <a:rPr lang="en-US" dirty="0" smtClean="0"/>
              <a:t>Log file analysis: extract IP addresses, user IDs, etc.</a:t>
            </a:r>
          </a:p>
          <a:p>
            <a:r>
              <a:rPr lang="en-US" dirty="0" smtClean="0"/>
              <a:t>Parsing and extracting text fields for import to a database.</a:t>
            </a:r>
          </a:p>
          <a:p>
            <a:r>
              <a:rPr lang="en-US" dirty="0" smtClean="0"/>
              <a:t>Cleaning or normalizing text for further processing.</a:t>
            </a:r>
          </a:p>
        </p:txBody>
      </p:sp>
      <p:sp>
        <p:nvSpPr>
          <p:cNvPr id="5" name="Slide Number Placeholder 4"/>
          <p:cNvSpPr>
            <a:spLocks noGrp="1"/>
          </p:cNvSpPr>
          <p:nvPr>
            <p:ph type="sldNum" sz="quarter" idx="12"/>
          </p:nvPr>
        </p:nvSpPr>
        <p:spPr/>
        <p:txBody>
          <a:bodyPr/>
          <a:lstStyle/>
          <a:p>
            <a:fld id="{86CAC078-77ED-423B-B670-199B4CE4288C}" type="slidenum">
              <a:rPr lang="en-US" smtClean="0"/>
              <a:t>10</a:t>
            </a:fld>
            <a:endParaRPr lang="en-US"/>
          </a:p>
        </p:txBody>
      </p:sp>
      <p:sp>
        <p:nvSpPr>
          <p:cNvPr id="6" name="Date Placeholder 5"/>
          <p:cNvSpPr>
            <a:spLocks noGrp="1"/>
          </p:cNvSpPr>
          <p:nvPr>
            <p:ph type="dt" sz="half" idx="10"/>
          </p:nvPr>
        </p:nvSpPr>
        <p:spPr/>
        <p:txBody>
          <a:bodyPr/>
          <a:lstStyle/>
          <a:p>
            <a:fld id="{F235491E-2C2E-D14B-ABC9-4363DCEF9064}" type="datetime1">
              <a:rPr lang="en-US" smtClean="0"/>
              <a:t>9/16/16</a:t>
            </a:fld>
            <a:endParaRPr lang="en-US"/>
          </a:p>
        </p:txBody>
      </p:sp>
    </p:spTree>
    <p:extLst>
      <p:ext uri="{BB962C8B-B14F-4D97-AF65-F5344CB8AC3E}">
        <p14:creationId xmlns:p14="http://schemas.microsoft.com/office/powerpoint/2010/main" val="376854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 Roadmap</a:t>
            </a:r>
            <a:endParaRPr lang="en-US" dirty="0"/>
          </a:p>
        </p:txBody>
      </p:sp>
      <p:sp>
        <p:nvSpPr>
          <p:cNvPr id="3" name="Content Placeholder 2"/>
          <p:cNvSpPr>
            <a:spLocks noGrp="1"/>
          </p:cNvSpPr>
          <p:nvPr>
            <p:ph idx="1"/>
          </p:nvPr>
        </p:nvSpPr>
        <p:spPr/>
        <p:txBody>
          <a:bodyPr/>
          <a:lstStyle/>
          <a:p>
            <a:pPr marL="0" indent="0">
              <a:buNone/>
            </a:pPr>
            <a:r>
              <a:rPr lang="en-US" dirty="0" smtClean="0"/>
              <a:t>1.  Text encodings and Unicode</a:t>
            </a:r>
          </a:p>
          <a:p>
            <a:pPr marL="514350" indent="-514350">
              <a:buAutoNum type="arabicPeriod" startAt="2"/>
            </a:pPr>
            <a:r>
              <a:rPr lang="en-US" dirty="0" smtClean="0"/>
              <a:t>Regex: Wildcards and other basics</a:t>
            </a:r>
          </a:p>
          <a:p>
            <a:pPr marL="514350" indent="-514350">
              <a:buAutoNum type="arabicPeriod" startAt="2"/>
            </a:pPr>
            <a:r>
              <a:rPr lang="en-US" dirty="0" smtClean="0"/>
              <a:t>Regex: Sets, ranges and alternatives</a:t>
            </a:r>
          </a:p>
          <a:p>
            <a:pPr marL="514350" indent="-514350">
              <a:buAutoNum type="arabicPeriod" startAt="2"/>
            </a:pPr>
            <a:r>
              <a:rPr lang="en-US" dirty="0" smtClean="0"/>
              <a:t>Regex: Advanced operations</a:t>
            </a:r>
          </a:p>
          <a:p>
            <a:pPr marL="0" indent="0">
              <a:buNone/>
            </a:pPr>
            <a:endParaRPr lang="en-US" dirty="0"/>
          </a:p>
          <a:p>
            <a:pPr marL="0" indent="0">
              <a:buNone/>
            </a:pPr>
            <a:r>
              <a:rPr lang="en-US" dirty="0" smtClean="0"/>
              <a:t>Lab 2: Regular expressions</a:t>
            </a:r>
          </a:p>
        </p:txBody>
      </p:sp>
      <p:sp>
        <p:nvSpPr>
          <p:cNvPr id="5" name="Slide Number Placeholder 4"/>
          <p:cNvSpPr>
            <a:spLocks noGrp="1"/>
          </p:cNvSpPr>
          <p:nvPr>
            <p:ph type="sldNum" sz="quarter" idx="12"/>
          </p:nvPr>
        </p:nvSpPr>
        <p:spPr/>
        <p:txBody>
          <a:bodyPr/>
          <a:lstStyle/>
          <a:p>
            <a:fld id="{86CAC078-77ED-423B-B670-199B4CE4288C}" type="slidenum">
              <a:rPr lang="en-US" smtClean="0"/>
              <a:t>11</a:t>
            </a:fld>
            <a:endParaRPr lang="en-US"/>
          </a:p>
        </p:txBody>
      </p:sp>
      <p:sp>
        <p:nvSpPr>
          <p:cNvPr id="6" name="Date Placeholder 5"/>
          <p:cNvSpPr>
            <a:spLocks noGrp="1"/>
          </p:cNvSpPr>
          <p:nvPr>
            <p:ph type="dt" sz="half" idx="10"/>
          </p:nvPr>
        </p:nvSpPr>
        <p:spPr/>
        <p:txBody>
          <a:bodyPr/>
          <a:lstStyle/>
          <a:p>
            <a:fld id="{B5D0427A-38C7-664B-8E2F-3E57B4BB89BC}" type="datetime1">
              <a:rPr lang="en-US" smtClean="0"/>
              <a:t>9/16/16</a:t>
            </a:fld>
            <a:endParaRPr lang="en-US"/>
          </a:p>
        </p:txBody>
      </p:sp>
    </p:spTree>
    <p:extLst>
      <p:ext uri="{BB962C8B-B14F-4D97-AF65-F5344CB8AC3E}">
        <p14:creationId xmlns:p14="http://schemas.microsoft.com/office/powerpoint/2010/main" val="2113419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you’re handed a huge text file</a:t>
            </a:r>
            <a:r>
              <a:rPr lang="en-US" dirty="0" smtClean="0"/>
              <a:t>… how should you interpret its contents?</a:t>
            </a:r>
            <a:endParaRPr lang="en-US" u="sng" dirty="0"/>
          </a:p>
        </p:txBody>
      </p:sp>
      <p:sp>
        <p:nvSpPr>
          <p:cNvPr id="3" name="Content Placeholder 2"/>
          <p:cNvSpPr>
            <a:spLocks noGrp="1"/>
          </p:cNvSpPr>
          <p:nvPr>
            <p:ph idx="1"/>
          </p:nvPr>
        </p:nvSpPr>
        <p:spPr>
          <a:xfrm>
            <a:off x="1066800" y="1624012"/>
            <a:ext cx="7848600" cy="4525963"/>
          </a:xfrm>
        </p:spPr>
        <p:txBody>
          <a:bodyPr>
            <a:normAutofit fontScale="92500" lnSpcReduction="10000"/>
          </a:bodyPr>
          <a:lstStyle/>
          <a:p>
            <a:r>
              <a:rPr lang="en-US" dirty="0" smtClean="0"/>
              <a:t>Storage medium (physical bits: disk, memory)</a:t>
            </a:r>
          </a:p>
          <a:p>
            <a:r>
              <a:rPr lang="en-US" dirty="0" smtClean="0"/>
              <a:t>Character encoding: 8 </a:t>
            </a:r>
            <a:r>
              <a:rPr lang="en-US" dirty="0"/>
              <a:t>bits → </a:t>
            </a:r>
            <a:r>
              <a:rPr lang="en-US" dirty="0" smtClean="0"/>
              <a:t>1 letter*</a:t>
            </a:r>
          </a:p>
          <a:p>
            <a:r>
              <a:rPr lang="en-US" dirty="0" smtClean="0"/>
              <a:t>Character meaning: letters → words</a:t>
            </a:r>
          </a:p>
          <a:p>
            <a:r>
              <a:rPr lang="en-US" dirty="0" smtClean="0"/>
              <a:t>Delimited stream: lines, documents</a:t>
            </a:r>
          </a:p>
          <a:p>
            <a:r>
              <a:rPr lang="en-US" dirty="0" smtClean="0"/>
              <a:t>Structured content: tags, fields</a:t>
            </a:r>
          </a:p>
          <a:p>
            <a:r>
              <a:rPr lang="en-US" dirty="0" smtClean="0"/>
              <a:t>Files:</a:t>
            </a:r>
          </a:p>
          <a:p>
            <a:pPr lvl="1"/>
            <a:r>
              <a:rPr lang="en-US" dirty="0" smtClean="0"/>
              <a:t>Individual </a:t>
            </a:r>
          </a:p>
          <a:p>
            <a:pPr lvl="1"/>
            <a:r>
              <a:rPr lang="en-US" dirty="0" smtClean="0"/>
              <a:t>Archive (.zip, .</a:t>
            </a:r>
            <a:r>
              <a:rPr lang="en-US" dirty="0" err="1" smtClean="0"/>
              <a:t>gz</a:t>
            </a:r>
            <a:r>
              <a:rPr lang="en-US" dirty="0" smtClean="0"/>
              <a:t>, ….)</a:t>
            </a:r>
          </a:p>
          <a:p>
            <a:r>
              <a:rPr lang="en-US" dirty="0" smtClean="0"/>
              <a:t>Directories, collections</a:t>
            </a:r>
          </a:p>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12</a:t>
            </a:fld>
            <a:endParaRPr lang="en-US"/>
          </a:p>
        </p:txBody>
      </p:sp>
      <p:sp>
        <p:nvSpPr>
          <p:cNvPr id="6" name="Right Brace 5"/>
          <p:cNvSpPr/>
          <p:nvPr/>
        </p:nvSpPr>
        <p:spPr>
          <a:xfrm>
            <a:off x="7042326" y="2203193"/>
            <a:ext cx="381000" cy="9144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495574" y="2475727"/>
            <a:ext cx="1581908" cy="369332"/>
          </a:xfrm>
          <a:prstGeom prst="rect">
            <a:avLst/>
          </a:prstGeom>
          <a:noFill/>
        </p:spPr>
        <p:txBody>
          <a:bodyPr wrap="none" rtlCol="0">
            <a:spAutoFit/>
          </a:bodyPr>
          <a:lstStyle/>
          <a:p>
            <a:r>
              <a:rPr lang="en-US" dirty="0" smtClean="0">
                <a:solidFill>
                  <a:schemeClr val="accent1"/>
                </a:solidFill>
              </a:rPr>
              <a:t>Today's lecture</a:t>
            </a:r>
            <a:endParaRPr lang="en-US" dirty="0">
              <a:solidFill>
                <a:schemeClr val="accent1"/>
              </a:solidFill>
            </a:endParaRPr>
          </a:p>
        </p:txBody>
      </p:sp>
      <p:sp>
        <p:nvSpPr>
          <p:cNvPr id="8" name="Right Brace 7"/>
          <p:cNvSpPr/>
          <p:nvPr/>
        </p:nvSpPr>
        <p:spPr>
          <a:xfrm>
            <a:off x="7195756" y="3239574"/>
            <a:ext cx="381000" cy="9144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7663384" y="3512108"/>
            <a:ext cx="1333057" cy="369332"/>
          </a:xfrm>
          <a:prstGeom prst="rect">
            <a:avLst/>
          </a:prstGeom>
          <a:noFill/>
        </p:spPr>
        <p:txBody>
          <a:bodyPr wrap="none" rtlCol="0">
            <a:spAutoFit/>
          </a:bodyPr>
          <a:lstStyle/>
          <a:p>
            <a:r>
              <a:rPr lang="en-US" dirty="0" smtClean="0">
                <a:solidFill>
                  <a:schemeClr val="accent1"/>
                </a:solidFill>
              </a:rPr>
              <a:t>Next lecture</a:t>
            </a:r>
            <a:endParaRPr lang="en-US" dirty="0">
              <a:solidFill>
                <a:schemeClr val="accent1"/>
              </a:solidFill>
            </a:endParaRPr>
          </a:p>
        </p:txBody>
      </p:sp>
      <p:sp>
        <p:nvSpPr>
          <p:cNvPr id="11" name="Left Arrow 10"/>
          <p:cNvSpPr/>
          <p:nvPr/>
        </p:nvSpPr>
        <p:spPr>
          <a:xfrm rot="16200000">
            <a:off x="-1409700" y="3314700"/>
            <a:ext cx="4038600"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Increasing  levels of structure</a:t>
            </a:r>
            <a:endParaRPr lang="en-US" dirty="0"/>
          </a:p>
        </p:txBody>
      </p:sp>
      <p:sp>
        <p:nvSpPr>
          <p:cNvPr id="12" name="Oval 11"/>
          <p:cNvSpPr/>
          <p:nvPr/>
        </p:nvSpPr>
        <p:spPr>
          <a:xfrm>
            <a:off x="8602815" y="95540"/>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p:cNvSpPr>
            <a:spLocks noGrp="1"/>
          </p:cNvSpPr>
          <p:nvPr>
            <p:ph type="dt" sz="half" idx="10"/>
          </p:nvPr>
        </p:nvSpPr>
        <p:spPr/>
        <p:txBody>
          <a:bodyPr/>
          <a:lstStyle/>
          <a:p>
            <a:fld id="{9B23C617-EA35-5747-9B4C-667B761EFECE}" type="datetime1">
              <a:rPr lang="en-US" smtClean="0"/>
              <a:t>9/16/16</a:t>
            </a:fld>
            <a:endParaRPr lang="en-US"/>
          </a:p>
        </p:txBody>
      </p:sp>
    </p:spTree>
    <p:extLst>
      <p:ext uri="{BB962C8B-B14F-4D97-AF65-F5344CB8AC3E}">
        <p14:creationId xmlns:p14="http://schemas.microsoft.com/office/powerpoint/2010/main" val="195424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plain text stored in a file?</a:t>
            </a: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13</a:t>
            </a:fld>
            <a:endParaRPr lang="en-US"/>
          </a:p>
        </p:txBody>
      </p:sp>
      <p:sp>
        <p:nvSpPr>
          <p:cNvPr id="6" name="TextBox 5"/>
          <p:cNvSpPr txBox="1"/>
          <p:nvPr/>
        </p:nvSpPr>
        <p:spPr>
          <a:xfrm>
            <a:off x="873077" y="3763833"/>
            <a:ext cx="7576113" cy="1107996"/>
          </a:xfrm>
          <a:prstGeom prst="rect">
            <a:avLst/>
          </a:prstGeom>
          <a:noFill/>
        </p:spPr>
        <p:txBody>
          <a:bodyPr wrap="none" rtlCol="0">
            <a:spAutoFit/>
          </a:bodyPr>
          <a:lstStyle/>
          <a:p>
            <a:r>
              <a:rPr lang="pt-BR" sz="1100" dirty="0" smtClean="0">
                <a:latin typeface="Courier New" pitchFamily="49" charset="0"/>
                <a:cs typeface="Courier New" pitchFamily="49" charset="0"/>
              </a:rPr>
              <a:t>Byte 00   </a:t>
            </a:r>
            <a:r>
              <a:rPr lang="pt-BR" sz="1100" dirty="0">
                <a:latin typeface="Courier New" pitchFamily="49" charset="0"/>
                <a:cs typeface="Courier New" pitchFamily="49" charset="0"/>
              </a:rPr>
              <a:t>84  104  101   32  113  117  105   99  107   32   98  114  111  119  110   32</a:t>
            </a:r>
          </a:p>
          <a:p>
            <a:r>
              <a:rPr lang="pt-BR" sz="1100" dirty="0">
                <a:latin typeface="Courier New" pitchFamily="49" charset="0"/>
                <a:cs typeface="Courier New" pitchFamily="49" charset="0"/>
              </a:rPr>
              <a:t>           </a:t>
            </a:r>
            <a:r>
              <a:rPr lang="pt-BR" sz="1100" b="1" dirty="0">
                <a:latin typeface="Courier New" pitchFamily="49" charset="0"/>
                <a:cs typeface="Courier New" pitchFamily="49" charset="0"/>
              </a:rPr>
              <a:t>T    h    e         q    u    i    c    k         b    r    o    w    n</a:t>
            </a:r>
          </a:p>
          <a:p>
            <a:r>
              <a:rPr lang="pt-BR" sz="1100" dirty="0" smtClean="0">
                <a:latin typeface="Courier New" pitchFamily="49" charset="0"/>
                <a:cs typeface="Courier New" pitchFamily="49" charset="0"/>
              </a:rPr>
              <a:t>Byte 16  </a:t>
            </a:r>
            <a:r>
              <a:rPr lang="pt-BR" sz="1100" dirty="0">
                <a:latin typeface="Courier New" pitchFamily="49" charset="0"/>
                <a:cs typeface="Courier New" pitchFamily="49" charset="0"/>
              </a:rPr>
              <a:t>102  111  120   10  106  117  109  112  101  100    9  111  118  101  114    9</a:t>
            </a:r>
          </a:p>
          <a:p>
            <a:r>
              <a:rPr lang="pt-BR" sz="1100" dirty="0">
                <a:latin typeface="Courier New" pitchFamily="49" charset="0"/>
                <a:cs typeface="Courier New" pitchFamily="49" charset="0"/>
              </a:rPr>
              <a:t>           </a:t>
            </a:r>
            <a:r>
              <a:rPr lang="pt-BR" sz="1100" b="1" dirty="0">
                <a:latin typeface="Courier New" pitchFamily="49" charset="0"/>
                <a:cs typeface="Courier New" pitchFamily="49" charset="0"/>
              </a:rPr>
              <a:t>f    o    x   \n    j    u    m    p    e    d   \t    o    v    e    r   \t</a:t>
            </a:r>
          </a:p>
          <a:p>
            <a:r>
              <a:rPr lang="pt-BR" sz="1100" dirty="0" smtClean="0">
                <a:latin typeface="Courier New" pitchFamily="49" charset="0"/>
                <a:cs typeface="Courier New" pitchFamily="49" charset="0"/>
              </a:rPr>
              <a:t>Byte 32  </a:t>
            </a:r>
            <a:r>
              <a:rPr lang="pt-BR" sz="1100" dirty="0">
                <a:latin typeface="Courier New" pitchFamily="49" charset="0"/>
                <a:cs typeface="Courier New" pitchFamily="49" charset="0"/>
              </a:rPr>
              <a:t>116  104  101   10  108   97  122  121   32  100  111  103   46   10</a:t>
            </a:r>
          </a:p>
          <a:p>
            <a:r>
              <a:rPr lang="pt-BR" sz="1100" dirty="0">
                <a:latin typeface="Courier New" pitchFamily="49" charset="0"/>
                <a:cs typeface="Courier New" pitchFamily="49" charset="0"/>
              </a:rPr>
              <a:t>           </a:t>
            </a:r>
            <a:r>
              <a:rPr lang="pt-BR" sz="1100" b="1" dirty="0">
                <a:latin typeface="Courier New" pitchFamily="49" charset="0"/>
                <a:cs typeface="Courier New" pitchFamily="49" charset="0"/>
              </a:rPr>
              <a:t>t    h    e   \n    l    a    z    y         d    o    g    .   \n</a:t>
            </a:r>
            <a:endParaRPr lang="en-US" sz="1100" b="1" dirty="0">
              <a:latin typeface="Courier New" pitchFamily="49" charset="0"/>
              <a:cs typeface="Courier New" pitchFamily="49"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371679"/>
            <a:ext cx="4038600" cy="1553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205637" y="3042941"/>
            <a:ext cx="6910994" cy="646331"/>
          </a:xfrm>
          <a:prstGeom prst="rect">
            <a:avLst/>
          </a:prstGeom>
          <a:noFill/>
        </p:spPr>
        <p:txBody>
          <a:bodyPr wrap="none" rtlCol="0">
            <a:spAutoFit/>
          </a:bodyPr>
          <a:lstStyle/>
          <a:p>
            <a:r>
              <a:rPr lang="en-US" dirty="0" smtClean="0"/>
              <a:t>The text is encoded as a stream of numbers.  Each number represents</a:t>
            </a:r>
          </a:p>
          <a:p>
            <a:r>
              <a:rPr lang="en-US" dirty="0" smtClean="0"/>
              <a:t>a letter, symbol, or special character like tab or space.</a:t>
            </a:r>
            <a:endParaRPr lang="en-US" dirty="0"/>
          </a:p>
        </p:txBody>
      </p:sp>
      <p:sp>
        <p:nvSpPr>
          <p:cNvPr id="9" name="TextBox 8"/>
          <p:cNvSpPr txBox="1"/>
          <p:nvPr/>
        </p:nvSpPr>
        <p:spPr>
          <a:xfrm>
            <a:off x="3496487" y="5352479"/>
            <a:ext cx="2999347" cy="1200329"/>
          </a:xfrm>
          <a:prstGeom prst="rect">
            <a:avLst/>
          </a:prstGeom>
          <a:noFill/>
        </p:spPr>
        <p:txBody>
          <a:bodyPr wrap="none" rtlCol="0">
            <a:spAutoFit/>
          </a:bodyPr>
          <a:lstStyle/>
          <a:p>
            <a:r>
              <a:rPr lang="en-US" dirty="0" smtClean="0"/>
              <a:t>Special whitespace </a:t>
            </a:r>
            <a:r>
              <a:rPr lang="en-US" i="1" dirty="0" smtClean="0"/>
              <a:t>delimiters</a:t>
            </a:r>
            <a:r>
              <a:rPr lang="en-US" dirty="0" smtClean="0"/>
              <a:t>:</a:t>
            </a:r>
          </a:p>
          <a:p>
            <a:r>
              <a:rPr lang="en-US" dirty="0">
                <a:latin typeface="Courier New" panose="02070309020205020404" pitchFamily="49" charset="0"/>
                <a:cs typeface="Courier New" panose="02070309020205020404" pitchFamily="49" charset="0"/>
              </a:rPr>
              <a:t>\t    </a:t>
            </a:r>
            <a:r>
              <a:rPr lang="en-US" dirty="0" smtClean="0"/>
              <a:t>Tab </a:t>
            </a:r>
            <a:r>
              <a:rPr lang="en-US" dirty="0"/>
              <a:t>= </a:t>
            </a:r>
            <a:r>
              <a:rPr lang="en-US" dirty="0" smtClean="0"/>
              <a:t>9</a:t>
            </a:r>
          </a:p>
          <a:p>
            <a:r>
              <a:rPr lang="en-US" dirty="0" smtClean="0">
                <a:latin typeface="Courier New" panose="02070309020205020404" pitchFamily="49" charset="0"/>
                <a:cs typeface="Courier New" panose="02070309020205020404" pitchFamily="49" charset="0"/>
              </a:rPr>
              <a:t>\n    </a:t>
            </a:r>
            <a:r>
              <a:rPr lang="en-US" dirty="0" smtClean="0"/>
              <a:t>End-of-line = 10</a:t>
            </a:r>
          </a:p>
          <a:p>
            <a:r>
              <a:rPr lang="en-US" dirty="0" smtClean="0">
                <a:latin typeface="Courier New" panose="02070309020205020404" pitchFamily="49" charset="0"/>
                <a:cs typeface="Courier New" panose="02070309020205020404" pitchFamily="49" charset="0"/>
              </a:rPr>
              <a:t>‘ ‘   </a:t>
            </a:r>
            <a:r>
              <a:rPr lang="en-US" dirty="0" smtClean="0"/>
              <a:t>Space = 32</a:t>
            </a:r>
          </a:p>
        </p:txBody>
      </p:sp>
      <p:sp>
        <p:nvSpPr>
          <p:cNvPr id="3" name="TextBox 2"/>
          <p:cNvSpPr txBox="1"/>
          <p:nvPr/>
        </p:nvSpPr>
        <p:spPr>
          <a:xfrm>
            <a:off x="1284721" y="4829259"/>
            <a:ext cx="6614631" cy="523220"/>
          </a:xfrm>
          <a:prstGeom prst="rect">
            <a:avLst/>
          </a:prstGeom>
          <a:noFill/>
        </p:spPr>
        <p:txBody>
          <a:bodyPr wrap="none" rtlCol="0">
            <a:spAutoFit/>
          </a:bodyPr>
          <a:lstStyle/>
          <a:p>
            <a:r>
              <a:rPr lang="en-US" sz="1400" b="1" u="sng" dirty="0" smtClean="0"/>
              <a:t>Delimiter:</a:t>
            </a:r>
            <a:r>
              <a:rPr lang="en-US" sz="1400" dirty="0" smtClean="0"/>
              <a:t> </a:t>
            </a:r>
            <a:r>
              <a:rPr lang="en-US" sz="1400" dirty="0"/>
              <a:t>a sequence of one or more characters used to </a:t>
            </a:r>
            <a:r>
              <a:rPr lang="en-US" sz="1400" dirty="0" smtClean="0"/>
              <a:t>specify the </a:t>
            </a:r>
            <a:r>
              <a:rPr lang="en-US" sz="1400" dirty="0"/>
              <a:t>boundary </a:t>
            </a:r>
            <a:r>
              <a:rPr lang="en-US" sz="1400" dirty="0" smtClean="0"/>
              <a:t>between </a:t>
            </a:r>
          </a:p>
          <a:p>
            <a:r>
              <a:rPr lang="en-US" sz="1400" dirty="0"/>
              <a:t> </a:t>
            </a:r>
            <a:r>
              <a:rPr lang="en-US" sz="1400" dirty="0" smtClean="0"/>
              <a:t>                  separate</a:t>
            </a:r>
            <a:r>
              <a:rPr lang="en-US" sz="1400" dirty="0"/>
              <a:t>, independent regions in plain text or other data streams</a:t>
            </a:r>
          </a:p>
        </p:txBody>
      </p:sp>
      <p:sp>
        <p:nvSpPr>
          <p:cNvPr id="10" name="Date Placeholder 9"/>
          <p:cNvSpPr>
            <a:spLocks noGrp="1"/>
          </p:cNvSpPr>
          <p:nvPr>
            <p:ph type="dt" sz="half" idx="10"/>
          </p:nvPr>
        </p:nvSpPr>
        <p:spPr/>
        <p:txBody>
          <a:bodyPr/>
          <a:lstStyle/>
          <a:p>
            <a:fld id="{5127C53F-D4D1-964A-B089-95293A00F3F9}" type="datetime1">
              <a:rPr lang="en-US" smtClean="0"/>
              <a:t>9/16/16</a:t>
            </a:fld>
            <a:endParaRPr lang="en-US"/>
          </a:p>
        </p:txBody>
      </p:sp>
    </p:spTree>
    <p:extLst>
      <p:ext uri="{BB962C8B-B14F-4D97-AF65-F5344CB8AC3E}">
        <p14:creationId xmlns:p14="http://schemas.microsoft.com/office/powerpoint/2010/main" val="68313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decided this?</a:t>
            </a:r>
            <a:br>
              <a:rPr lang="en-US" dirty="0" smtClean="0"/>
            </a:br>
            <a:r>
              <a:rPr lang="en-US" dirty="0" smtClean="0"/>
              <a:t>Enter the ASCII encoding from 1963</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14</a:t>
            </a:fld>
            <a:endParaRPr lang="en-US"/>
          </a:p>
        </p:txBody>
      </p:sp>
      <p:pic>
        <p:nvPicPr>
          <p:cNvPr id="1026" name="Picture 2" descr="Ascii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2" y="1539080"/>
            <a:ext cx="6810375" cy="46482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170715" y="4408714"/>
            <a:ext cx="1371600" cy="15240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92309" y="2786685"/>
            <a:ext cx="1371600" cy="17927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92309" y="2402681"/>
            <a:ext cx="1371600" cy="17927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99114" y="1752600"/>
            <a:ext cx="1458685" cy="15240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97429" y="3080657"/>
            <a:ext cx="2590800" cy="15240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40399" y="5133158"/>
            <a:ext cx="7576113" cy="1107996"/>
          </a:xfrm>
          <a:prstGeom prst="rect">
            <a:avLst/>
          </a:prstGeom>
          <a:solidFill>
            <a:schemeClr val="bg1"/>
          </a:solidFill>
          <a:ln w="34925">
            <a:solidFill>
              <a:srgbClr val="C00000"/>
            </a:solidFill>
          </a:ln>
        </p:spPr>
        <p:txBody>
          <a:bodyPr wrap="none" rtlCol="0">
            <a:spAutoFit/>
          </a:bodyPr>
          <a:lstStyle/>
          <a:p>
            <a:r>
              <a:rPr lang="pt-BR" sz="1100" dirty="0">
                <a:latin typeface="Courier New" pitchFamily="49" charset="0"/>
                <a:cs typeface="Courier New" pitchFamily="49" charset="0"/>
              </a:rPr>
              <a:t>0000000   84  104  101   32  113  117  105   99  107   32   98  114  111  119  110   32</a:t>
            </a:r>
          </a:p>
          <a:p>
            <a:r>
              <a:rPr lang="pt-BR" sz="1100" dirty="0">
                <a:latin typeface="Courier New" pitchFamily="49" charset="0"/>
                <a:cs typeface="Courier New" pitchFamily="49" charset="0"/>
              </a:rPr>
              <a:t>           </a:t>
            </a:r>
            <a:r>
              <a:rPr lang="pt-BR" sz="1100" b="1" dirty="0">
                <a:latin typeface="Courier New" pitchFamily="49" charset="0"/>
                <a:cs typeface="Courier New" pitchFamily="49" charset="0"/>
              </a:rPr>
              <a:t>T    h    e         q    u    i    c    k         b    r    o    w    n</a:t>
            </a:r>
          </a:p>
          <a:p>
            <a:r>
              <a:rPr lang="pt-BR" sz="1100" dirty="0" smtClean="0">
                <a:latin typeface="Courier New" pitchFamily="49" charset="0"/>
                <a:cs typeface="Courier New" pitchFamily="49" charset="0"/>
              </a:rPr>
              <a:t>0000016  </a:t>
            </a:r>
            <a:r>
              <a:rPr lang="pt-BR" sz="1100" dirty="0">
                <a:latin typeface="Courier New" pitchFamily="49" charset="0"/>
                <a:cs typeface="Courier New" pitchFamily="49" charset="0"/>
              </a:rPr>
              <a:t>102  111  120   10  106  117  109  112  101  100    9  111  118  101  114    9</a:t>
            </a:r>
          </a:p>
          <a:p>
            <a:r>
              <a:rPr lang="pt-BR" sz="1100" dirty="0">
                <a:latin typeface="Courier New" pitchFamily="49" charset="0"/>
                <a:cs typeface="Courier New" pitchFamily="49" charset="0"/>
              </a:rPr>
              <a:t>           </a:t>
            </a:r>
            <a:r>
              <a:rPr lang="pt-BR" sz="1100" b="1" dirty="0">
                <a:latin typeface="Courier New" pitchFamily="49" charset="0"/>
                <a:cs typeface="Courier New" pitchFamily="49" charset="0"/>
              </a:rPr>
              <a:t>f    o    x   \n    j    u    m    p    e    d   \t    o    v    e    r   \t</a:t>
            </a:r>
          </a:p>
          <a:p>
            <a:r>
              <a:rPr lang="pt-BR" sz="1100" dirty="0" smtClean="0">
                <a:latin typeface="Courier New" pitchFamily="49" charset="0"/>
                <a:cs typeface="Courier New" pitchFamily="49" charset="0"/>
              </a:rPr>
              <a:t>0000032  </a:t>
            </a:r>
            <a:r>
              <a:rPr lang="pt-BR" sz="1100" dirty="0">
                <a:latin typeface="Courier New" pitchFamily="49" charset="0"/>
                <a:cs typeface="Courier New" pitchFamily="49" charset="0"/>
              </a:rPr>
              <a:t>116  104  101   10  108   97  122  121   32  100  111  103   46   10</a:t>
            </a:r>
          </a:p>
          <a:p>
            <a:r>
              <a:rPr lang="pt-BR" sz="1100" b="1" dirty="0">
                <a:latin typeface="Courier New" pitchFamily="49" charset="0"/>
                <a:cs typeface="Courier New" pitchFamily="49" charset="0"/>
              </a:rPr>
              <a:t>           t    h    e   \n    l    a    z    y         d    o    g    .   \n</a:t>
            </a:r>
            <a:endParaRPr lang="en-US" sz="1100" b="1" dirty="0">
              <a:latin typeface="Courier New" pitchFamily="49" charset="0"/>
              <a:cs typeface="Courier New" pitchFamily="49" charset="0"/>
            </a:endParaRPr>
          </a:p>
        </p:txBody>
      </p:sp>
      <p:cxnSp>
        <p:nvCxnSpPr>
          <p:cNvPr id="15" name="Straight Connector 14"/>
          <p:cNvCxnSpPr/>
          <p:nvPr/>
        </p:nvCxnSpPr>
        <p:spPr>
          <a:xfrm flipV="1">
            <a:off x="1828800" y="4484914"/>
            <a:ext cx="3341915" cy="7728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255213" y="2873551"/>
            <a:ext cx="4220679" cy="2463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694594" y="2477044"/>
            <a:ext cx="3781298" cy="2904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72839" y="6241154"/>
            <a:ext cx="3438762" cy="246221"/>
          </a:xfrm>
          <a:prstGeom prst="rect">
            <a:avLst/>
          </a:prstGeom>
          <a:noFill/>
        </p:spPr>
        <p:txBody>
          <a:bodyPr wrap="none" rtlCol="0">
            <a:spAutoFit/>
          </a:bodyPr>
          <a:lstStyle/>
          <a:p>
            <a:r>
              <a:rPr lang="en-US" sz="1000" dirty="0" smtClean="0"/>
              <a:t>* ASCII = </a:t>
            </a:r>
            <a:r>
              <a:rPr lang="en-US" sz="1000" i="1" u="sng" dirty="0" smtClean="0"/>
              <a:t>American</a:t>
            </a:r>
            <a:r>
              <a:rPr lang="en-US" sz="1000" dirty="0" smtClean="0"/>
              <a:t> Standard Code for Information Interchange</a:t>
            </a:r>
            <a:endParaRPr lang="en-US" sz="1000" dirty="0"/>
          </a:p>
        </p:txBody>
      </p:sp>
      <p:sp>
        <p:nvSpPr>
          <p:cNvPr id="8" name="Date Placeholder 7"/>
          <p:cNvSpPr>
            <a:spLocks noGrp="1"/>
          </p:cNvSpPr>
          <p:nvPr>
            <p:ph type="dt" sz="half" idx="10"/>
          </p:nvPr>
        </p:nvSpPr>
        <p:spPr/>
        <p:txBody>
          <a:bodyPr/>
          <a:lstStyle/>
          <a:p>
            <a:fld id="{0C063E46-48FF-D44A-88D4-87E2A48D18D3}" type="datetime1">
              <a:rPr lang="en-US" smtClean="0"/>
              <a:t>9/16/16</a:t>
            </a:fld>
            <a:endParaRPr lang="en-US"/>
          </a:p>
        </p:txBody>
      </p:sp>
    </p:spTree>
    <p:extLst>
      <p:ext uri="{BB962C8B-B14F-4D97-AF65-F5344CB8AC3E}">
        <p14:creationId xmlns:p14="http://schemas.microsoft.com/office/powerpoint/2010/main" val="2297803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Be aware:  A text file created on one platform (e.g. Windows) may use slightly different convention than another platform (e.g. Unix)</a:t>
            </a:r>
            <a:endParaRPr lang="en-US" sz="2000" dirty="0"/>
          </a:p>
        </p:txBody>
      </p:sp>
      <p:sp>
        <p:nvSpPr>
          <p:cNvPr id="3" name="Content Placeholder 2"/>
          <p:cNvSpPr>
            <a:spLocks noGrp="1"/>
          </p:cNvSpPr>
          <p:nvPr>
            <p:ph idx="1"/>
          </p:nvPr>
        </p:nvSpPr>
        <p:spPr>
          <a:xfrm>
            <a:off x="533400" y="3191576"/>
            <a:ext cx="8229600" cy="1600199"/>
          </a:xfrm>
        </p:spPr>
        <p:txBody>
          <a:bodyPr>
            <a:normAutofit lnSpcReduction="10000"/>
          </a:bodyPr>
          <a:lstStyle/>
          <a:p>
            <a:pPr marL="0" indent="0">
              <a:buNone/>
            </a:pPr>
            <a:r>
              <a:rPr lang="pt-BR" sz="1100" dirty="0">
                <a:latin typeface="Courier New" pitchFamily="49" charset="0"/>
                <a:cs typeface="Courier New" pitchFamily="49" charset="0"/>
              </a:rPr>
              <a:t>0000000   84  104  101   32  113  117  105   99  107   32   98  114  111  119  110   32</a:t>
            </a:r>
          </a:p>
          <a:p>
            <a:pPr marL="0" indent="0">
              <a:buNone/>
            </a:pPr>
            <a:r>
              <a:rPr lang="pt-BR" sz="1100" dirty="0">
                <a:latin typeface="Courier New" pitchFamily="49" charset="0"/>
                <a:cs typeface="Courier New" pitchFamily="49" charset="0"/>
              </a:rPr>
              <a:t>           T    h    e         q    u    i    c    k         b    r    o    w    n</a:t>
            </a:r>
          </a:p>
          <a:p>
            <a:pPr marL="0" indent="0">
              <a:buNone/>
            </a:pPr>
            <a:r>
              <a:rPr lang="pt-BR" sz="1100" dirty="0" smtClean="0">
                <a:latin typeface="Courier New" pitchFamily="49" charset="0"/>
                <a:cs typeface="Courier New" pitchFamily="49" charset="0"/>
              </a:rPr>
              <a:t>0000016  </a:t>
            </a:r>
            <a:r>
              <a:rPr lang="pt-BR" sz="1100" dirty="0">
                <a:latin typeface="Courier New" pitchFamily="49" charset="0"/>
                <a:cs typeface="Courier New" pitchFamily="49" charset="0"/>
              </a:rPr>
              <a:t>102  111  120   13   10  106  117  109  112  101  100    9  111  118  101  114</a:t>
            </a:r>
          </a:p>
          <a:p>
            <a:pPr marL="0" indent="0">
              <a:buNone/>
            </a:pPr>
            <a:r>
              <a:rPr lang="pt-BR" sz="1100" dirty="0">
                <a:latin typeface="Courier New" pitchFamily="49" charset="0"/>
                <a:cs typeface="Courier New" pitchFamily="49" charset="0"/>
              </a:rPr>
              <a:t>           f    o    x   \r   \n    j    u    m    p    e    d   \t    o    v    e    r</a:t>
            </a:r>
          </a:p>
          <a:p>
            <a:pPr marL="0" indent="0">
              <a:buNone/>
            </a:pPr>
            <a:r>
              <a:rPr lang="pt-BR" sz="1100" dirty="0" smtClean="0">
                <a:latin typeface="Courier New" pitchFamily="49" charset="0"/>
                <a:cs typeface="Courier New" pitchFamily="49" charset="0"/>
              </a:rPr>
              <a:t>0000032    </a:t>
            </a:r>
            <a:r>
              <a:rPr lang="pt-BR" sz="1100" dirty="0">
                <a:latin typeface="Courier New" pitchFamily="49" charset="0"/>
                <a:cs typeface="Courier New" pitchFamily="49" charset="0"/>
              </a:rPr>
              <a:t>9  116  104  101   13   10  108   97  122  121   32  100  111  103   46   13</a:t>
            </a:r>
          </a:p>
          <a:p>
            <a:pPr marL="0" indent="0">
              <a:buNone/>
            </a:pPr>
            <a:r>
              <a:rPr lang="pt-BR" sz="1100" dirty="0">
                <a:latin typeface="Courier New" pitchFamily="49" charset="0"/>
                <a:cs typeface="Courier New" pitchFamily="49" charset="0"/>
              </a:rPr>
              <a:t>          \t    t    h    e   \r   \n    l    a    z    y         d    o    g    .   \r</a:t>
            </a:r>
          </a:p>
          <a:p>
            <a:pPr marL="0" indent="0">
              <a:buNone/>
            </a:pPr>
            <a:r>
              <a:rPr lang="pt-BR" sz="1100" dirty="0" smtClean="0">
                <a:latin typeface="Courier New" pitchFamily="49" charset="0"/>
                <a:cs typeface="Courier New" pitchFamily="49" charset="0"/>
              </a:rPr>
              <a:t>0000048   </a:t>
            </a:r>
            <a:r>
              <a:rPr lang="pt-BR" sz="1100" dirty="0">
                <a:latin typeface="Courier New" pitchFamily="49" charset="0"/>
                <a:cs typeface="Courier New" pitchFamily="49" charset="0"/>
              </a:rPr>
              <a:t>10</a:t>
            </a:r>
          </a:p>
          <a:p>
            <a:pPr marL="0" indent="0">
              <a:buNone/>
            </a:pPr>
            <a:r>
              <a:rPr lang="pt-BR" sz="1100" dirty="0">
                <a:latin typeface="Courier New" pitchFamily="49" charset="0"/>
                <a:cs typeface="Courier New" pitchFamily="49" charset="0"/>
              </a:rPr>
              <a:t>          \n</a:t>
            </a:r>
            <a:endParaRPr lang="en-US" sz="11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15</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730" y="1382672"/>
            <a:ext cx="3810000" cy="1466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86427" y="5172776"/>
            <a:ext cx="7576113" cy="1107996"/>
          </a:xfrm>
          <a:prstGeom prst="rect">
            <a:avLst/>
          </a:prstGeom>
          <a:noFill/>
        </p:spPr>
        <p:txBody>
          <a:bodyPr wrap="none" rtlCol="0">
            <a:spAutoFit/>
          </a:bodyPr>
          <a:lstStyle/>
          <a:p>
            <a:r>
              <a:rPr lang="pt-BR" sz="1100" dirty="0">
                <a:latin typeface="Courier New" pitchFamily="49" charset="0"/>
                <a:cs typeface="Courier New" pitchFamily="49" charset="0"/>
              </a:rPr>
              <a:t>0000000   84  104  101   32  113  117  105   99  107   32   98  114  111  119  110   32</a:t>
            </a:r>
          </a:p>
          <a:p>
            <a:r>
              <a:rPr lang="pt-BR" sz="1100" dirty="0">
                <a:latin typeface="Courier New" pitchFamily="49" charset="0"/>
                <a:cs typeface="Courier New" pitchFamily="49" charset="0"/>
              </a:rPr>
              <a:t>           T    h    e         q    u    i    c    k         b    r    o    w    n</a:t>
            </a:r>
          </a:p>
          <a:p>
            <a:r>
              <a:rPr lang="pt-BR" sz="1100" dirty="0" smtClean="0">
                <a:latin typeface="Courier New" pitchFamily="49" charset="0"/>
                <a:cs typeface="Courier New" pitchFamily="49" charset="0"/>
              </a:rPr>
              <a:t>0000016  </a:t>
            </a:r>
            <a:r>
              <a:rPr lang="pt-BR" sz="1100" dirty="0">
                <a:latin typeface="Courier New" pitchFamily="49" charset="0"/>
                <a:cs typeface="Courier New" pitchFamily="49" charset="0"/>
              </a:rPr>
              <a:t>102  111  120   10  106  117  109  112  101  100    9  111  118  101  114    9</a:t>
            </a:r>
          </a:p>
          <a:p>
            <a:r>
              <a:rPr lang="pt-BR" sz="1100" dirty="0">
                <a:latin typeface="Courier New" pitchFamily="49" charset="0"/>
                <a:cs typeface="Courier New" pitchFamily="49" charset="0"/>
              </a:rPr>
              <a:t>           f    o    x   \n    j    u    m    p    e    d   \t    o    v    e    r   \t</a:t>
            </a:r>
          </a:p>
          <a:p>
            <a:r>
              <a:rPr lang="pt-BR" sz="1100" dirty="0" smtClean="0">
                <a:latin typeface="Courier New" pitchFamily="49" charset="0"/>
                <a:cs typeface="Courier New" pitchFamily="49" charset="0"/>
              </a:rPr>
              <a:t>0000032  </a:t>
            </a:r>
            <a:r>
              <a:rPr lang="pt-BR" sz="1100" dirty="0">
                <a:latin typeface="Courier New" pitchFamily="49" charset="0"/>
                <a:cs typeface="Courier New" pitchFamily="49" charset="0"/>
              </a:rPr>
              <a:t>116  104  101   10  108   97  122  121   32  100  111  103   46   10</a:t>
            </a:r>
          </a:p>
          <a:p>
            <a:r>
              <a:rPr lang="pt-BR" sz="1100" dirty="0">
                <a:latin typeface="Courier New" pitchFamily="49" charset="0"/>
                <a:cs typeface="Courier New" pitchFamily="49" charset="0"/>
              </a:rPr>
              <a:t>           t    h    e   \n    l    a    z    y         d    o    g    .   \n</a:t>
            </a:r>
            <a:endParaRPr lang="en-US" sz="1100" dirty="0">
              <a:latin typeface="Courier New" pitchFamily="49" charset="0"/>
              <a:cs typeface="Courier New" pitchFamily="49" charset="0"/>
            </a:endParaRPr>
          </a:p>
        </p:txBody>
      </p:sp>
      <p:sp>
        <p:nvSpPr>
          <p:cNvPr id="7" name="TextBox 6"/>
          <p:cNvSpPr txBox="1"/>
          <p:nvPr/>
        </p:nvSpPr>
        <p:spPr>
          <a:xfrm>
            <a:off x="553445" y="2886776"/>
            <a:ext cx="4524059" cy="369332"/>
          </a:xfrm>
          <a:prstGeom prst="rect">
            <a:avLst/>
          </a:prstGeom>
          <a:noFill/>
        </p:spPr>
        <p:txBody>
          <a:bodyPr wrap="none" rtlCol="0">
            <a:spAutoFit/>
          </a:bodyPr>
          <a:lstStyle/>
          <a:p>
            <a:r>
              <a:rPr lang="en-US" dirty="0" smtClean="0"/>
              <a:t>File saved with Windows/MS-DOS convention:</a:t>
            </a:r>
            <a:endParaRPr lang="en-US" dirty="0"/>
          </a:p>
        </p:txBody>
      </p:sp>
      <p:sp>
        <p:nvSpPr>
          <p:cNvPr id="8" name="Oval 7"/>
          <p:cNvSpPr/>
          <p:nvPr/>
        </p:nvSpPr>
        <p:spPr>
          <a:xfrm>
            <a:off x="2491427" y="3572576"/>
            <a:ext cx="10668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91426" y="5498174"/>
            <a:ext cx="738029"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3445" y="4715576"/>
            <a:ext cx="3206134" cy="369332"/>
          </a:xfrm>
          <a:prstGeom prst="rect">
            <a:avLst/>
          </a:prstGeom>
          <a:noFill/>
        </p:spPr>
        <p:txBody>
          <a:bodyPr wrap="none" rtlCol="0">
            <a:spAutoFit/>
          </a:bodyPr>
          <a:lstStyle/>
          <a:p>
            <a:r>
              <a:rPr lang="en-US" dirty="0" smtClean="0"/>
              <a:t>File saved with Unix convention:</a:t>
            </a:r>
            <a:endParaRPr lang="en-US" dirty="0"/>
          </a:p>
        </p:txBody>
      </p:sp>
      <p:sp>
        <p:nvSpPr>
          <p:cNvPr id="9" name="Explosion 1 8"/>
          <p:cNvSpPr/>
          <p:nvPr/>
        </p:nvSpPr>
        <p:spPr>
          <a:xfrm>
            <a:off x="3124200" y="2848676"/>
            <a:ext cx="4343400" cy="378072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input_file</a:t>
            </a:r>
            <a:r>
              <a:rPr lang="en-US" dirty="0"/>
              <a:t> = open('inputfile.txt', '</a:t>
            </a:r>
            <a:r>
              <a:rPr lang="en-US" dirty="0" err="1"/>
              <a:t>rU</a:t>
            </a:r>
            <a:r>
              <a:rPr lang="en-US" dirty="0"/>
              <a:t>')</a:t>
            </a:r>
          </a:p>
        </p:txBody>
      </p:sp>
      <p:sp>
        <p:nvSpPr>
          <p:cNvPr id="12" name="Date Placeholder 11"/>
          <p:cNvSpPr>
            <a:spLocks noGrp="1"/>
          </p:cNvSpPr>
          <p:nvPr>
            <p:ph type="dt" sz="half" idx="10"/>
          </p:nvPr>
        </p:nvSpPr>
        <p:spPr/>
        <p:txBody>
          <a:bodyPr/>
          <a:lstStyle/>
          <a:p>
            <a:fld id="{7A5F8D85-F60E-6043-8161-1B78D7DE7440}" type="datetime1">
              <a:rPr lang="en-US" smtClean="0"/>
              <a:t>9/16/16</a:t>
            </a:fld>
            <a:endParaRPr lang="en-US"/>
          </a:p>
        </p:txBody>
      </p:sp>
    </p:spTree>
    <p:extLst>
      <p:ext uri="{BB962C8B-B14F-4D97-AF65-F5344CB8AC3E}">
        <p14:creationId xmlns:p14="http://schemas.microsoft.com/office/powerpoint/2010/main" val="925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 character set specifies how numbers should be interpreted as character symbols</a:t>
            </a:r>
            <a:endParaRPr lang="en-US" sz="3200" dirty="0"/>
          </a:p>
        </p:txBody>
      </p:sp>
      <p:sp>
        <p:nvSpPr>
          <p:cNvPr id="3" name="Content Placeholder 2"/>
          <p:cNvSpPr>
            <a:spLocks noGrp="1"/>
          </p:cNvSpPr>
          <p:nvPr>
            <p:ph idx="1"/>
          </p:nvPr>
        </p:nvSpPr>
        <p:spPr>
          <a:xfrm>
            <a:off x="457200" y="1600200"/>
            <a:ext cx="4419600" cy="4525963"/>
          </a:xfrm>
        </p:spPr>
        <p:txBody>
          <a:bodyPr>
            <a:normAutofit fontScale="62500" lnSpcReduction="20000"/>
          </a:bodyPr>
          <a:lstStyle/>
          <a:p>
            <a:r>
              <a:rPr lang="en-US" dirty="0" smtClean="0"/>
              <a:t>ASCII</a:t>
            </a:r>
          </a:p>
          <a:p>
            <a:pPr lvl="1"/>
            <a:r>
              <a:rPr lang="en-US" dirty="0" smtClean="0"/>
              <a:t>7 bits per character (0-127)  = 1 byte</a:t>
            </a:r>
          </a:p>
          <a:p>
            <a:pPr lvl="1"/>
            <a:r>
              <a:rPr lang="en-US" dirty="0" smtClean="0"/>
              <a:t>Since 1960, from telegraph codes</a:t>
            </a:r>
          </a:p>
          <a:p>
            <a:pPr lvl="1"/>
            <a:endParaRPr lang="en-US" dirty="0" smtClean="0"/>
          </a:p>
          <a:p>
            <a:r>
              <a:rPr lang="en-US" dirty="0" smtClean="0"/>
              <a:t>ISO-Latin-1   (ISO-8859-1)</a:t>
            </a:r>
          </a:p>
          <a:p>
            <a:pPr lvl="1"/>
            <a:r>
              <a:rPr lang="en-US" dirty="0" smtClean="0"/>
              <a:t>“Code page”</a:t>
            </a:r>
          </a:p>
          <a:p>
            <a:pPr lvl="1"/>
            <a:r>
              <a:rPr lang="en-US" dirty="0" smtClean="0"/>
              <a:t>8-bit (0-255)  = 1 byte</a:t>
            </a:r>
          </a:p>
          <a:p>
            <a:pPr lvl="1"/>
            <a:r>
              <a:rPr lang="en-US" dirty="0" smtClean="0"/>
              <a:t>Superset of ASCII</a:t>
            </a:r>
          </a:p>
          <a:p>
            <a:pPr lvl="1"/>
            <a:r>
              <a:rPr lang="en-US" dirty="0" smtClean="0"/>
              <a:t>Basis for original Web standard for HTTP and HTML </a:t>
            </a:r>
          </a:p>
          <a:p>
            <a:pPr lvl="1"/>
            <a:r>
              <a:rPr lang="en-US" dirty="0"/>
              <a:t>H</a:t>
            </a:r>
            <a:r>
              <a:rPr lang="en-US" dirty="0" smtClean="0"/>
              <a:t>igh-bit characters add e.g. accented characters for most ‘Western’ languages</a:t>
            </a:r>
          </a:p>
          <a:p>
            <a:pPr lvl="1"/>
            <a:r>
              <a:rPr lang="en-US" dirty="0" smtClean="0"/>
              <a:t>Microsoft Windows ANSI similar variant</a:t>
            </a:r>
          </a:p>
          <a:p>
            <a:endParaRPr lang="en-US" dirty="0" smtClean="0"/>
          </a:p>
        </p:txBody>
      </p:sp>
      <p:sp>
        <p:nvSpPr>
          <p:cNvPr id="5" name="Slide Number Placeholder 4"/>
          <p:cNvSpPr>
            <a:spLocks noGrp="1"/>
          </p:cNvSpPr>
          <p:nvPr>
            <p:ph type="sldNum" sz="quarter" idx="12"/>
          </p:nvPr>
        </p:nvSpPr>
        <p:spPr/>
        <p:txBody>
          <a:bodyPr/>
          <a:lstStyle/>
          <a:p>
            <a:fld id="{86CAC078-77ED-423B-B670-199B4CE4288C}" type="slidenum">
              <a:rPr lang="en-US" smtClean="0"/>
              <a:t>16</a:t>
            </a:fld>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6741" t="29513" r="15331"/>
          <a:stretch/>
        </p:blipFill>
        <p:spPr bwMode="auto">
          <a:xfrm>
            <a:off x="4876800" y="1676400"/>
            <a:ext cx="4000641"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458783" y="5710019"/>
            <a:ext cx="2836674" cy="646331"/>
          </a:xfrm>
          <a:prstGeom prst="rect">
            <a:avLst/>
          </a:prstGeom>
          <a:noFill/>
        </p:spPr>
        <p:txBody>
          <a:bodyPr wrap="none" rtlCol="0">
            <a:spAutoFit/>
          </a:bodyPr>
          <a:lstStyle/>
          <a:p>
            <a:pPr algn="ctr"/>
            <a:r>
              <a:rPr lang="en-US" dirty="0" smtClean="0"/>
              <a:t>The last 32 characters of the</a:t>
            </a:r>
            <a:br>
              <a:rPr lang="en-US" dirty="0" smtClean="0"/>
            </a:br>
            <a:r>
              <a:rPr lang="en-US" dirty="0" smtClean="0"/>
              <a:t>ISO-Latin-1 encoding</a:t>
            </a:r>
            <a:endParaRPr lang="en-US" dirty="0"/>
          </a:p>
        </p:txBody>
      </p:sp>
      <p:sp>
        <p:nvSpPr>
          <p:cNvPr id="7" name="Date Placeholder 6"/>
          <p:cNvSpPr>
            <a:spLocks noGrp="1"/>
          </p:cNvSpPr>
          <p:nvPr>
            <p:ph type="dt" sz="half" idx="10"/>
          </p:nvPr>
        </p:nvSpPr>
        <p:spPr/>
        <p:txBody>
          <a:bodyPr/>
          <a:lstStyle/>
          <a:p>
            <a:fld id="{635B2927-6E86-0642-AA8E-9F49AE83E26C}" type="datetime1">
              <a:rPr lang="en-US" smtClean="0"/>
              <a:t>9/16/16</a:t>
            </a:fld>
            <a:endParaRPr lang="en-US"/>
          </a:p>
        </p:txBody>
      </p:sp>
    </p:spTree>
    <p:extLst>
      <p:ext uri="{BB962C8B-B14F-4D97-AF65-F5344CB8AC3E}">
        <p14:creationId xmlns:p14="http://schemas.microsoft.com/office/powerpoint/2010/main" val="243164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is no such thing as plain text.*</a:t>
            </a:r>
            <a:endParaRPr lang="en-US" dirty="0"/>
          </a:p>
        </p:txBody>
      </p:sp>
      <p:sp>
        <p:nvSpPr>
          <p:cNvPr id="3" name="Content Placeholder 2"/>
          <p:cNvSpPr>
            <a:spLocks noGrp="1"/>
          </p:cNvSpPr>
          <p:nvPr>
            <p:ph idx="1"/>
          </p:nvPr>
        </p:nvSpPr>
        <p:spPr/>
        <p:txBody>
          <a:bodyPr/>
          <a:lstStyle/>
          <a:p>
            <a:r>
              <a:rPr lang="en-US" dirty="0" smtClean="0"/>
              <a:t>We live in a multilingual world</a:t>
            </a:r>
          </a:p>
          <a:p>
            <a:r>
              <a:rPr lang="en-US" dirty="0"/>
              <a:t>It </a:t>
            </a:r>
            <a:r>
              <a:rPr lang="en-US" dirty="0" smtClean="0"/>
              <a:t>doesn't </a:t>
            </a:r>
            <a:r>
              <a:rPr lang="en-US" dirty="0"/>
              <a:t>make sense to have a string without knowing what encoding it uses. </a:t>
            </a:r>
            <a:endParaRPr lang="en-US" dirty="0" smtClean="0"/>
          </a:p>
          <a:p>
            <a:r>
              <a:rPr lang="en-US" dirty="0" smtClean="0"/>
              <a:t>To deal with textual data, you first have to know how to decode the text!</a:t>
            </a:r>
          </a:p>
          <a:p>
            <a:r>
              <a:rPr lang="en-US" dirty="0" smtClean="0"/>
              <a:t>Every working programmer must know the basics of character sets, encodings.</a:t>
            </a:r>
          </a:p>
          <a:p>
            <a:r>
              <a:rPr lang="en-US" dirty="0" smtClean="0"/>
              <a:t>Enter… Unicode.</a:t>
            </a: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17</a:t>
            </a:fld>
            <a:endParaRPr lang="en-US"/>
          </a:p>
        </p:txBody>
      </p:sp>
      <p:sp>
        <p:nvSpPr>
          <p:cNvPr id="6" name="TextBox 5"/>
          <p:cNvSpPr txBox="1"/>
          <p:nvPr/>
        </p:nvSpPr>
        <p:spPr>
          <a:xfrm>
            <a:off x="1524000" y="5941497"/>
            <a:ext cx="6275500" cy="369332"/>
          </a:xfrm>
          <a:prstGeom prst="rect">
            <a:avLst/>
          </a:prstGeom>
          <a:noFill/>
        </p:spPr>
        <p:txBody>
          <a:bodyPr wrap="none" rtlCol="0">
            <a:spAutoFit/>
          </a:bodyPr>
          <a:lstStyle/>
          <a:p>
            <a:r>
              <a:rPr lang="en-US" dirty="0" smtClean="0">
                <a:hlinkClick r:id="rId2"/>
              </a:rPr>
              <a:t>*Source:  http</a:t>
            </a:r>
            <a:r>
              <a:rPr lang="en-US" dirty="0">
                <a:hlinkClick r:id="rId2"/>
              </a:rPr>
              <a:t>://www.joelonsoftware.com/articles/Unicode.html</a:t>
            </a:r>
            <a:endParaRPr lang="en-US" dirty="0"/>
          </a:p>
        </p:txBody>
      </p:sp>
      <p:sp>
        <p:nvSpPr>
          <p:cNvPr id="7" name="Date Placeholder 6"/>
          <p:cNvSpPr>
            <a:spLocks noGrp="1"/>
          </p:cNvSpPr>
          <p:nvPr>
            <p:ph type="dt" sz="half" idx="10"/>
          </p:nvPr>
        </p:nvSpPr>
        <p:spPr/>
        <p:txBody>
          <a:bodyPr/>
          <a:lstStyle/>
          <a:p>
            <a:fld id="{83EA2BE4-91C4-2D42-92D6-F60412208AB0}" type="datetime1">
              <a:rPr lang="en-US" smtClean="0"/>
              <a:t>9/16/16</a:t>
            </a:fld>
            <a:endParaRPr lang="en-US"/>
          </a:p>
        </p:txBody>
      </p:sp>
    </p:spTree>
    <p:extLst>
      <p:ext uri="{BB962C8B-B14F-4D97-AF65-F5344CB8AC3E}">
        <p14:creationId xmlns:p14="http://schemas.microsoft.com/office/powerpoint/2010/main" val="99001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Unicode</a:t>
            </a:r>
            <a:endParaRPr lang="en-US" dirty="0"/>
          </a:p>
        </p:txBody>
      </p:sp>
      <p:sp>
        <p:nvSpPr>
          <p:cNvPr id="3" name="Content Placeholder 2"/>
          <p:cNvSpPr>
            <a:spLocks noGrp="1"/>
          </p:cNvSpPr>
          <p:nvPr>
            <p:ph idx="1"/>
          </p:nvPr>
        </p:nvSpPr>
        <p:spPr>
          <a:xfrm>
            <a:off x="457200" y="1600200"/>
            <a:ext cx="8458200" cy="4525963"/>
          </a:xfrm>
        </p:spPr>
        <p:txBody>
          <a:bodyPr>
            <a:normAutofit fontScale="85000" lnSpcReduction="20000"/>
          </a:bodyPr>
          <a:lstStyle/>
          <a:p>
            <a:r>
              <a:rPr lang="en-US" dirty="0"/>
              <a:t>Encoding standard that covers more than 110,000 characters and more than 100 human languages. </a:t>
            </a:r>
          </a:p>
          <a:p>
            <a:pPr lvl="1"/>
            <a:r>
              <a:rPr lang="en-US" dirty="0" smtClean="0"/>
              <a:t>Contains ISO-Latin-1: first </a:t>
            </a:r>
            <a:r>
              <a:rPr lang="en-US" dirty="0"/>
              <a:t>256 </a:t>
            </a:r>
            <a:r>
              <a:rPr lang="en-US" dirty="0" smtClean="0"/>
              <a:t>characters </a:t>
            </a:r>
            <a:r>
              <a:rPr lang="en-US" dirty="0"/>
              <a:t>the same</a:t>
            </a:r>
          </a:p>
          <a:p>
            <a:pPr lvl="1"/>
            <a:r>
              <a:rPr lang="en-US" dirty="0"/>
              <a:t>First draft standard 1991: owned by Unicode Consortium</a:t>
            </a:r>
          </a:p>
          <a:p>
            <a:pPr lvl="1"/>
            <a:r>
              <a:rPr lang="en-US" dirty="0"/>
              <a:t>Beginning to replace ASCII and ISO character sets</a:t>
            </a:r>
          </a:p>
          <a:p>
            <a:r>
              <a:rPr lang="en-US" dirty="0" smtClean="0"/>
              <a:t>In </a:t>
            </a:r>
            <a:r>
              <a:rPr lang="en-US" dirty="0"/>
              <a:t>theory, 0x0 to 0x10FFFF  (1,114,112 characters)</a:t>
            </a:r>
          </a:p>
          <a:p>
            <a:pPr lvl="1"/>
            <a:r>
              <a:rPr lang="en-US" dirty="0" smtClean="0"/>
              <a:t>Almost </a:t>
            </a:r>
            <a:r>
              <a:rPr lang="en-US" dirty="0"/>
              <a:t>every language and past/present symbol you can think of</a:t>
            </a:r>
          </a:p>
          <a:p>
            <a:pPr lvl="2"/>
            <a:r>
              <a:rPr lang="en-US" dirty="0" smtClean="0"/>
              <a:t>Coming soon: </a:t>
            </a:r>
            <a:r>
              <a:rPr lang="en-US" dirty="0"/>
              <a:t>Star Trek languages, e.g. Klingon: private use </a:t>
            </a:r>
            <a:r>
              <a:rPr lang="en-US" dirty="0" smtClean="0"/>
              <a:t>area</a:t>
            </a:r>
          </a:p>
          <a:p>
            <a:r>
              <a:rPr lang="en-US" dirty="0"/>
              <a:t>Implemented in most modern operating systems programming languages, and software</a:t>
            </a:r>
          </a:p>
          <a:p>
            <a:pPr lvl="1"/>
            <a:r>
              <a:rPr lang="en-US" dirty="0"/>
              <a:t>Including XML, Java, .NET framework, </a:t>
            </a:r>
            <a:r>
              <a:rPr lang="en-US" dirty="0" smtClean="0"/>
              <a:t>etc</a:t>
            </a:r>
            <a:r>
              <a:rPr lang="en-US" dirty="0"/>
              <a:t>.</a:t>
            </a:r>
            <a:endParaRPr lang="en-US" dirty="0" smtClean="0"/>
          </a:p>
          <a:p>
            <a:endParaRPr lang="en-US" dirty="0"/>
          </a:p>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18</a:t>
            </a:fld>
            <a:endParaRPr lang="en-US"/>
          </a:p>
        </p:txBody>
      </p:sp>
      <p:sp>
        <p:nvSpPr>
          <p:cNvPr id="6" name="TextBox 5"/>
          <p:cNvSpPr txBox="1"/>
          <p:nvPr/>
        </p:nvSpPr>
        <p:spPr>
          <a:xfrm>
            <a:off x="1456452" y="5941497"/>
            <a:ext cx="6160084" cy="369332"/>
          </a:xfrm>
          <a:prstGeom prst="rect">
            <a:avLst/>
          </a:prstGeom>
          <a:noFill/>
        </p:spPr>
        <p:txBody>
          <a:bodyPr wrap="none" rtlCol="0">
            <a:spAutoFit/>
          </a:bodyPr>
          <a:lstStyle/>
          <a:p>
            <a:r>
              <a:rPr lang="en-US" dirty="0" smtClean="0"/>
              <a:t>Source:  </a:t>
            </a:r>
            <a:r>
              <a:rPr lang="en-US" dirty="0">
                <a:hlinkClick r:id="rId3"/>
              </a:rPr>
              <a:t>http://www.joelonsoftware.com/articles/Unicode.html</a:t>
            </a:r>
            <a:endParaRPr lang="en-US" dirty="0"/>
          </a:p>
        </p:txBody>
      </p:sp>
      <p:sp>
        <p:nvSpPr>
          <p:cNvPr id="7" name="Oval 6"/>
          <p:cNvSpPr/>
          <p:nvPr/>
        </p:nvSpPr>
        <p:spPr>
          <a:xfrm>
            <a:off x="8602815" y="168275"/>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0"/>
          </p:nvPr>
        </p:nvSpPr>
        <p:spPr/>
        <p:txBody>
          <a:bodyPr/>
          <a:lstStyle/>
          <a:p>
            <a:fld id="{5443253D-66C6-3547-BE18-9D5DC6597AD0}" type="datetime1">
              <a:rPr lang="en-US" smtClean="0"/>
              <a:t>9/16/16</a:t>
            </a:fld>
            <a:endParaRPr lang="en-US"/>
          </a:p>
        </p:txBody>
      </p:sp>
    </p:spTree>
    <p:extLst>
      <p:ext uri="{BB962C8B-B14F-4D97-AF65-F5344CB8AC3E}">
        <p14:creationId xmlns:p14="http://schemas.microsoft.com/office/powerpoint/2010/main" val="386719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 case you needed convincing that Unicode is serious about being a universal encoding…</a:t>
            </a:r>
            <a:endParaRPr lang="en-US" sz="2800" dirty="0">
              <a:latin typeface="Courier New" pitchFamily="49" charset="0"/>
              <a:cs typeface="Courier New" pitchFamily="49" charset="0"/>
            </a:endParaRPr>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19</a:t>
            </a:fld>
            <a:endParaRPr lang="en-US"/>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28" t="10800" r="32064"/>
          <a:stretch/>
        </p:blipFill>
        <p:spPr bwMode="auto">
          <a:xfrm>
            <a:off x="609600" y="1600200"/>
            <a:ext cx="3962400" cy="4290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35477" t="11601" r="35274" b="7142"/>
          <a:stretch/>
        </p:blipFill>
        <p:spPr bwMode="auto">
          <a:xfrm>
            <a:off x="5334000" y="1488885"/>
            <a:ext cx="3124200" cy="462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09404" y="6234919"/>
            <a:ext cx="7725192" cy="246221"/>
          </a:xfrm>
          <a:prstGeom prst="rect">
            <a:avLst/>
          </a:prstGeom>
          <a:noFill/>
        </p:spPr>
        <p:txBody>
          <a:bodyPr wrap="none" rtlCol="0">
            <a:spAutoFit/>
          </a:bodyPr>
          <a:lstStyle/>
          <a:p>
            <a:r>
              <a:rPr lang="en-US" sz="1000" dirty="0">
                <a:latin typeface="Courier New" pitchFamily="49" charset="0"/>
                <a:cs typeface="Courier New" pitchFamily="49" charset="0"/>
              </a:rPr>
              <a:t>[Source: http://</a:t>
            </a:r>
            <a:r>
              <a:rPr lang="en-US" sz="1000" dirty="0" smtClean="0">
                <a:latin typeface="Courier New" pitchFamily="49" charset="0"/>
                <a:cs typeface="Courier New" pitchFamily="49" charset="0"/>
              </a:rPr>
              <a:t>www.unicode.org/charts/PDF/U1B00.pdf  http</a:t>
            </a:r>
            <a:r>
              <a:rPr lang="en-US" sz="1000" dirty="0">
                <a:latin typeface="Courier New" pitchFamily="49" charset="0"/>
                <a:cs typeface="Courier New" pitchFamily="49" charset="0"/>
              </a:rPr>
              <a:t>://www.unicode.org/charts/PDF/U2A00.pdf]</a:t>
            </a:r>
            <a:endParaRPr lang="en-US" sz="1000" dirty="0"/>
          </a:p>
        </p:txBody>
      </p:sp>
      <p:sp>
        <p:nvSpPr>
          <p:cNvPr id="7" name="Date Placeholder 6"/>
          <p:cNvSpPr>
            <a:spLocks noGrp="1"/>
          </p:cNvSpPr>
          <p:nvPr>
            <p:ph type="dt" sz="half" idx="10"/>
          </p:nvPr>
        </p:nvSpPr>
        <p:spPr/>
        <p:txBody>
          <a:bodyPr/>
          <a:lstStyle/>
          <a:p>
            <a:fld id="{E167F104-5960-E54C-A0C2-648D96010040}" type="datetime1">
              <a:rPr lang="en-US" smtClean="0"/>
              <a:t>9/16/16</a:t>
            </a:fld>
            <a:endParaRPr lang="en-US"/>
          </a:p>
        </p:txBody>
      </p:sp>
    </p:spTree>
    <p:extLst>
      <p:ext uri="{BB962C8B-B14F-4D97-AF65-F5344CB8AC3E}">
        <p14:creationId xmlns:p14="http://schemas.microsoft.com/office/powerpoint/2010/main" val="1163008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dirty="0" smtClean="0"/>
              <a:t>MOOC beta testing opportunity (see Canvas)</a:t>
            </a:r>
          </a:p>
          <a:p>
            <a:r>
              <a:rPr lang="en-US" dirty="0" smtClean="0"/>
              <a:t>MIDAS Annual Symposium</a:t>
            </a:r>
          </a:p>
          <a:p>
            <a:pPr lvl="1"/>
            <a:r>
              <a:rPr lang="en-US" dirty="0" smtClean="0">
                <a:hlinkClick r:id="rId2"/>
              </a:rPr>
              <a:t>“Big Data: Advancing Science, Changing the World”</a:t>
            </a:r>
            <a:endParaRPr lang="en-US" dirty="0"/>
          </a:p>
        </p:txBody>
      </p:sp>
      <p:sp>
        <p:nvSpPr>
          <p:cNvPr id="4" name="Date Placeholder 3"/>
          <p:cNvSpPr>
            <a:spLocks noGrp="1"/>
          </p:cNvSpPr>
          <p:nvPr>
            <p:ph type="dt" sz="half" idx="10"/>
          </p:nvPr>
        </p:nvSpPr>
        <p:spPr/>
        <p:txBody>
          <a:bodyPr/>
          <a:lstStyle/>
          <a:p>
            <a:fld id="{CA132E02-37EA-434C-B3B2-5C92C2BFFD00}" type="datetime1">
              <a:rPr lang="en-US" smtClean="0"/>
              <a:t>9/16/16</a:t>
            </a:fld>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2</a:t>
            </a:fld>
            <a:endParaRPr lang="en-US"/>
          </a:p>
        </p:txBody>
      </p:sp>
    </p:spTree>
    <p:extLst>
      <p:ext uri="{BB962C8B-B14F-4D97-AF65-F5344CB8AC3E}">
        <p14:creationId xmlns:p14="http://schemas.microsoft.com/office/powerpoint/2010/main" val="151262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Unicode support in a correctly-implemented Web browser</a:t>
            </a:r>
            <a:endParaRPr lang="en-US" dirty="0"/>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20</a:t>
            </a:fld>
            <a:endParaRPr lang="en-US"/>
          </a:p>
        </p:txBody>
      </p:sp>
      <p:pic>
        <p:nvPicPr>
          <p:cNvPr id="6" name="Picture 5"/>
          <p:cNvPicPr>
            <a:picLocks noChangeAspect="1"/>
          </p:cNvPicPr>
          <p:nvPr/>
        </p:nvPicPr>
        <p:blipFill rotWithShape="1">
          <a:blip r:embed="rId2"/>
          <a:srcRect l="7000" t="10396" r="8647" b="1231"/>
          <a:stretch/>
        </p:blipFill>
        <p:spPr>
          <a:xfrm>
            <a:off x="446314" y="1524000"/>
            <a:ext cx="8240486" cy="4640261"/>
          </a:xfrm>
          <a:prstGeom prst="rect">
            <a:avLst/>
          </a:prstGeom>
        </p:spPr>
      </p:pic>
      <p:sp>
        <p:nvSpPr>
          <p:cNvPr id="7" name="Date Placeholder 6"/>
          <p:cNvSpPr>
            <a:spLocks noGrp="1"/>
          </p:cNvSpPr>
          <p:nvPr>
            <p:ph type="dt" sz="half" idx="10"/>
          </p:nvPr>
        </p:nvSpPr>
        <p:spPr/>
        <p:txBody>
          <a:bodyPr/>
          <a:lstStyle/>
          <a:p>
            <a:fld id="{BEDEE6F6-8D72-DE4C-A3D6-9466CB114996}" type="datetime1">
              <a:rPr lang="en-US" smtClean="0"/>
              <a:t>9/16/16</a:t>
            </a:fld>
            <a:endParaRPr lang="en-US"/>
          </a:p>
        </p:txBody>
      </p:sp>
    </p:spTree>
    <p:extLst>
      <p:ext uri="{BB962C8B-B14F-4D97-AF65-F5344CB8AC3E}">
        <p14:creationId xmlns:p14="http://schemas.microsoft.com/office/powerpoint/2010/main" val="1106689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Unicode characters:  'code points'</a:t>
            </a:r>
            <a:endParaRPr lang="en-US" dirty="0"/>
          </a:p>
        </p:txBody>
      </p:sp>
      <p:sp>
        <p:nvSpPr>
          <p:cNvPr id="3" name="Content Placeholder 2"/>
          <p:cNvSpPr>
            <a:spLocks noGrp="1"/>
          </p:cNvSpPr>
          <p:nvPr>
            <p:ph idx="1"/>
          </p:nvPr>
        </p:nvSpPr>
        <p:spPr/>
        <p:txBody>
          <a:bodyPr>
            <a:normAutofit fontScale="32500" lnSpcReduction="20000"/>
          </a:bodyPr>
          <a:lstStyle/>
          <a:p>
            <a:r>
              <a:rPr lang="en-US" sz="4500" dirty="0"/>
              <a:t>Every </a:t>
            </a:r>
            <a:r>
              <a:rPr lang="en-US" sz="4500" dirty="0" smtClean="0"/>
              <a:t>letter </a:t>
            </a:r>
            <a:r>
              <a:rPr lang="en-US" sz="4500" dirty="0"/>
              <a:t>in every alphabet is assigned a magic number by the Unicode </a:t>
            </a:r>
            <a:r>
              <a:rPr lang="en-US" sz="4500" dirty="0" smtClean="0"/>
              <a:t>consortium, </a:t>
            </a:r>
            <a:r>
              <a:rPr lang="en-US" sz="4500" dirty="0"/>
              <a:t>like this: </a:t>
            </a:r>
            <a:r>
              <a:rPr lang="en-US" sz="4500" b="1" dirty="0"/>
              <a:t>U+0639</a:t>
            </a:r>
            <a:r>
              <a:rPr lang="en-US" sz="4500" dirty="0"/>
              <a:t>.  This magic number is called a </a:t>
            </a:r>
            <a:r>
              <a:rPr lang="en-US" sz="4500" i="1" u="sng" dirty="0"/>
              <a:t>code point</a:t>
            </a:r>
            <a:r>
              <a:rPr lang="en-US" sz="4500" dirty="0"/>
              <a:t>. </a:t>
            </a:r>
            <a:endParaRPr lang="en-US" sz="4500" dirty="0" smtClean="0"/>
          </a:p>
          <a:p>
            <a:r>
              <a:rPr lang="en-US" sz="4500" dirty="0"/>
              <a:t>The U+ means "Unicode" and the numbers are </a:t>
            </a:r>
            <a:r>
              <a:rPr lang="en-US" sz="4500" u="sng" dirty="0" smtClean="0"/>
              <a:t>hexadecimal (base 16)</a:t>
            </a:r>
            <a:r>
              <a:rPr lang="en-US" sz="4500" u="sng" dirty="0"/>
              <a:t> </a:t>
            </a:r>
            <a:r>
              <a:rPr lang="en-US" sz="4500" u="sng" dirty="0" smtClean="0"/>
              <a:t> </a:t>
            </a:r>
          </a:p>
          <a:p>
            <a:r>
              <a:rPr lang="en-US" sz="4500" dirty="0" smtClean="0"/>
              <a:t>They’re all listed on</a:t>
            </a:r>
            <a:r>
              <a:rPr lang="en-US" sz="4500" dirty="0"/>
              <a:t> </a:t>
            </a:r>
            <a:r>
              <a:rPr lang="en-US" sz="4500" dirty="0">
                <a:hlinkClick r:id="rId2"/>
              </a:rPr>
              <a:t>the Unicode web </a:t>
            </a:r>
            <a:r>
              <a:rPr lang="en-US" sz="4500" dirty="0" smtClean="0">
                <a:hlinkClick r:id="rId2"/>
              </a:rPr>
              <a:t>site</a:t>
            </a:r>
            <a:r>
              <a:rPr lang="en-US" sz="4500" dirty="0" smtClean="0"/>
              <a:t>.  (</a:t>
            </a:r>
            <a:r>
              <a:rPr lang="en-US" sz="4500" dirty="0" err="1" smtClean="0"/>
              <a:t>charmap</a:t>
            </a:r>
            <a:r>
              <a:rPr lang="en-US" sz="4500" dirty="0" smtClean="0"/>
              <a:t> utility in Windows)</a:t>
            </a:r>
          </a:p>
          <a:p>
            <a:endParaRPr lang="en-US" sz="4500" dirty="0"/>
          </a:p>
          <a:p>
            <a:pPr marL="0" indent="0">
              <a:buNone/>
            </a:pPr>
            <a:r>
              <a:rPr lang="en-US" sz="4500" b="1" dirty="0" smtClean="0"/>
              <a:t>	HELLO</a:t>
            </a:r>
            <a:endParaRPr lang="en-US" sz="4500" b="1" dirty="0"/>
          </a:p>
          <a:p>
            <a:pPr marL="0" indent="0">
              <a:buNone/>
            </a:pPr>
            <a:r>
              <a:rPr lang="en-US" sz="4500" dirty="0" smtClean="0"/>
              <a:t>	</a:t>
            </a:r>
            <a:r>
              <a:rPr lang="pl-PL" sz="4500" dirty="0" smtClean="0"/>
              <a:t>U+0048 </a:t>
            </a:r>
            <a:r>
              <a:rPr lang="pl-PL" sz="4500" dirty="0"/>
              <a:t>U+0065 U+006C U+006C U+006F</a:t>
            </a:r>
            <a:endParaRPr lang="en-US" sz="4500" dirty="0"/>
          </a:p>
          <a:p>
            <a:pPr marL="0" indent="0">
              <a:buNone/>
            </a:pPr>
            <a:endParaRPr lang="en-US" sz="4500" dirty="0" smtClean="0"/>
          </a:p>
          <a:p>
            <a:r>
              <a:rPr lang="en-US" sz="4500" u="sng" dirty="0" smtClean="0"/>
              <a:t>Unicode can be stored in a file or string in many different ways, depending on efficiency considerations.</a:t>
            </a:r>
          </a:p>
          <a:p>
            <a:r>
              <a:rPr lang="en-US" sz="4500" u="sng" dirty="0" smtClean="0"/>
              <a:t>UTF-8 Encoding:</a:t>
            </a:r>
            <a:r>
              <a:rPr lang="en-US" sz="4500" dirty="0" smtClean="0"/>
              <a:t>  </a:t>
            </a:r>
          </a:p>
          <a:p>
            <a:pPr lvl="1"/>
            <a:r>
              <a:rPr lang="en-US" sz="4100" dirty="0" smtClean="0"/>
              <a:t>In </a:t>
            </a:r>
            <a:r>
              <a:rPr lang="en-US" sz="4100" dirty="0"/>
              <a:t>UTF-8, every code point from 0-127 is stored </a:t>
            </a:r>
            <a:r>
              <a:rPr lang="en-US" sz="4100" i="1" dirty="0"/>
              <a:t>in a single byte</a:t>
            </a:r>
            <a:r>
              <a:rPr lang="en-US" sz="4100" dirty="0"/>
              <a:t>. </a:t>
            </a:r>
            <a:endParaRPr lang="en-US" sz="4100" dirty="0" smtClean="0"/>
          </a:p>
          <a:p>
            <a:pPr lvl="1"/>
            <a:r>
              <a:rPr lang="en-US" sz="4100" dirty="0" smtClean="0"/>
              <a:t>Only </a:t>
            </a:r>
            <a:r>
              <a:rPr lang="en-US" sz="4100" dirty="0"/>
              <a:t>code points 128 and above are stored using 2, 3, in fact, up to 6 </a:t>
            </a:r>
            <a:r>
              <a:rPr lang="en-US" sz="4100" dirty="0" smtClean="0"/>
              <a:t>bytes.  </a:t>
            </a:r>
          </a:p>
          <a:p>
            <a:r>
              <a:rPr lang="en-US" sz="4500" dirty="0" smtClean="0"/>
              <a:t>Neat </a:t>
            </a:r>
            <a:r>
              <a:rPr lang="en-US" sz="4500" dirty="0"/>
              <a:t>side </a:t>
            </a:r>
            <a:r>
              <a:rPr lang="en-US" sz="4500" dirty="0" smtClean="0"/>
              <a:t>effect: </a:t>
            </a:r>
            <a:r>
              <a:rPr lang="en-US" sz="4500" dirty="0"/>
              <a:t>English text looks </a:t>
            </a:r>
            <a:r>
              <a:rPr lang="en-US" sz="4500" i="1" dirty="0"/>
              <a:t>exactly the same in UTF-8 as it did in </a:t>
            </a:r>
            <a:r>
              <a:rPr lang="en-US" sz="4500" i="1" dirty="0" smtClean="0"/>
              <a:t>ASCII</a:t>
            </a:r>
          </a:p>
          <a:p>
            <a:r>
              <a:rPr lang="en-US" sz="4500" dirty="0" smtClean="0"/>
              <a:t>Others </a:t>
            </a:r>
            <a:r>
              <a:rPr lang="en-US" sz="4500" dirty="0"/>
              <a:t>include UTF-7, UCS-4</a:t>
            </a:r>
          </a:p>
          <a:p>
            <a:pPr marL="0" indent="0">
              <a:buNone/>
            </a:pPr>
            <a:endParaRPr lang="en-US" dirty="0"/>
          </a:p>
          <a:p>
            <a:pPr marL="0" indent="0">
              <a:buNone/>
            </a:pPr>
            <a:endParaRPr lang="en-US" sz="4500" dirty="0"/>
          </a:p>
          <a:p>
            <a:pPr marL="0" indent="0">
              <a:buNone/>
            </a:pPr>
            <a:r>
              <a:rPr lang="en-US" sz="4500" dirty="0" smtClean="0"/>
              <a:t>Encodings:</a:t>
            </a:r>
          </a:p>
          <a:p>
            <a:pPr marL="0" indent="0">
              <a:buNone/>
            </a:pPr>
            <a:r>
              <a:rPr lang="en-US" sz="4500" dirty="0" smtClean="0">
                <a:latin typeface="Courier New" panose="02070309020205020404" pitchFamily="49" charset="0"/>
                <a:cs typeface="Courier New" panose="02070309020205020404" pitchFamily="49" charset="0"/>
              </a:rPr>
              <a:t>UTF-16:   00 </a:t>
            </a:r>
            <a:r>
              <a:rPr lang="en-US" sz="4500" dirty="0">
                <a:latin typeface="Courier New" panose="02070309020205020404" pitchFamily="49" charset="0"/>
                <a:cs typeface="Courier New" panose="02070309020205020404" pitchFamily="49" charset="0"/>
              </a:rPr>
              <a:t>48 00 65 00 6C 00 6C 00 </a:t>
            </a:r>
            <a:r>
              <a:rPr lang="en-US" sz="4500" dirty="0" smtClean="0">
                <a:latin typeface="Courier New" panose="02070309020205020404" pitchFamily="49" charset="0"/>
                <a:cs typeface="Courier New" panose="02070309020205020404" pitchFamily="49" charset="0"/>
              </a:rPr>
              <a:t>6F   </a:t>
            </a:r>
            <a:r>
              <a:rPr lang="en-US" sz="4500" dirty="0" smtClean="0"/>
              <a:t>(two bytes/char)</a:t>
            </a:r>
          </a:p>
          <a:p>
            <a:pPr marL="0" indent="0">
              <a:buNone/>
            </a:pPr>
            <a:r>
              <a:rPr lang="en-US" sz="4500" dirty="0" smtClean="0">
                <a:latin typeface="Courier New" panose="02070309020205020404" pitchFamily="49" charset="0"/>
                <a:cs typeface="Courier New" panose="02070309020205020404" pitchFamily="49" charset="0"/>
              </a:rPr>
              <a:t>UTF-8</a:t>
            </a:r>
            <a:r>
              <a:rPr lang="en-US" sz="4500" dirty="0">
                <a:latin typeface="Courier New" panose="02070309020205020404" pitchFamily="49" charset="0"/>
                <a:cs typeface="Courier New" panose="02070309020205020404" pitchFamily="49" charset="0"/>
              </a:rPr>
              <a:t>:    48 65 6C </a:t>
            </a:r>
            <a:r>
              <a:rPr lang="en-US" sz="4500" dirty="0" err="1">
                <a:latin typeface="Courier New" panose="02070309020205020404" pitchFamily="49" charset="0"/>
                <a:cs typeface="Courier New" panose="02070309020205020404" pitchFamily="49" charset="0"/>
              </a:rPr>
              <a:t>6C</a:t>
            </a:r>
            <a:r>
              <a:rPr lang="en-US" sz="4500" dirty="0">
                <a:latin typeface="Courier New" panose="02070309020205020404" pitchFamily="49" charset="0"/>
                <a:cs typeface="Courier New" panose="02070309020205020404" pitchFamily="49" charset="0"/>
              </a:rPr>
              <a:t> 6F</a:t>
            </a:r>
          </a:p>
          <a:p>
            <a:pPr marL="0" indent="0">
              <a:buNone/>
            </a:pPr>
            <a:endParaRPr lang="en-US" sz="4500"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21</a:t>
            </a:fld>
            <a:endParaRPr lang="en-US"/>
          </a:p>
        </p:txBody>
      </p:sp>
      <p:sp>
        <p:nvSpPr>
          <p:cNvPr id="6" name="TextBox 5"/>
          <p:cNvSpPr txBox="1"/>
          <p:nvPr/>
        </p:nvSpPr>
        <p:spPr>
          <a:xfrm>
            <a:off x="1981200" y="5181600"/>
            <a:ext cx="3169457" cy="369332"/>
          </a:xfrm>
          <a:prstGeom prst="rect">
            <a:avLst/>
          </a:prstGeom>
          <a:noFill/>
        </p:spPr>
        <p:txBody>
          <a:bodyPr wrap="none" rtlCol="0">
            <a:spAutoFit/>
          </a:bodyPr>
          <a:lstStyle/>
          <a:p>
            <a:r>
              <a:rPr lang="en-US" dirty="0" smtClean="0"/>
              <a:t>H           E           L           </a:t>
            </a:r>
            <a:r>
              <a:rPr lang="en-US" dirty="0" err="1" smtClean="0"/>
              <a:t>L</a:t>
            </a:r>
            <a:r>
              <a:rPr lang="en-US" dirty="0" smtClean="0"/>
              <a:t>           O </a:t>
            </a:r>
            <a:endParaRPr lang="en-US" dirty="0"/>
          </a:p>
        </p:txBody>
      </p:sp>
      <p:sp>
        <p:nvSpPr>
          <p:cNvPr id="7" name="TextBox 6"/>
          <p:cNvSpPr txBox="1"/>
          <p:nvPr/>
        </p:nvSpPr>
        <p:spPr>
          <a:xfrm>
            <a:off x="1676400" y="5871925"/>
            <a:ext cx="1794081" cy="369332"/>
          </a:xfrm>
          <a:prstGeom prst="rect">
            <a:avLst/>
          </a:prstGeom>
          <a:noFill/>
        </p:spPr>
        <p:txBody>
          <a:bodyPr wrap="square" rtlCol="0">
            <a:spAutoFit/>
          </a:bodyPr>
          <a:lstStyle/>
          <a:p>
            <a:r>
              <a:rPr lang="en-US" dirty="0" smtClean="0"/>
              <a:t>H    E    L     </a:t>
            </a:r>
            <a:r>
              <a:rPr lang="en-US" dirty="0" err="1" smtClean="0"/>
              <a:t>L</a:t>
            </a:r>
            <a:r>
              <a:rPr lang="en-US" dirty="0" smtClean="0"/>
              <a:t>    O </a:t>
            </a:r>
            <a:endParaRPr lang="en-US" dirty="0"/>
          </a:p>
        </p:txBody>
      </p:sp>
      <p:sp>
        <p:nvSpPr>
          <p:cNvPr id="9" name="Rectangle 8"/>
          <p:cNvSpPr/>
          <p:nvPr/>
        </p:nvSpPr>
        <p:spPr>
          <a:xfrm>
            <a:off x="1676400" y="5498717"/>
            <a:ext cx="609600" cy="240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377671" y="5483344"/>
            <a:ext cx="609600" cy="240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048000" y="5478145"/>
            <a:ext cx="609600" cy="240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49271" y="5471009"/>
            <a:ext cx="609600" cy="240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19600" y="5465809"/>
            <a:ext cx="609600" cy="240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0"/>
          </p:nvPr>
        </p:nvSpPr>
        <p:spPr/>
        <p:txBody>
          <a:bodyPr/>
          <a:lstStyle/>
          <a:p>
            <a:fld id="{6E391893-F243-EE48-B6B6-1D3F89269191}" type="datetime1">
              <a:rPr lang="en-US" smtClean="0"/>
              <a:t>9/16/16</a:t>
            </a:fld>
            <a:endParaRPr lang="en-US"/>
          </a:p>
        </p:txBody>
      </p:sp>
    </p:spTree>
    <p:extLst>
      <p:ext uri="{BB962C8B-B14F-4D97-AF65-F5344CB8AC3E}">
        <p14:creationId xmlns:p14="http://schemas.microsoft.com/office/powerpoint/2010/main" val="229622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0" grpId="0" animBg="1"/>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Windows </a:t>
            </a:r>
            <a:r>
              <a:rPr lang="en-US" dirty="0" err="1" smtClean="0"/>
              <a:t>charmap</a:t>
            </a:r>
            <a:r>
              <a:rPr lang="en-US" dirty="0" smtClean="0"/>
              <a:t> utility</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22</a:t>
            </a:fld>
            <a:endParaRPr lang="en-US"/>
          </a:p>
        </p:txBody>
      </p:sp>
      <p:pic>
        <p:nvPicPr>
          <p:cNvPr id="8" name="Picture 7"/>
          <p:cNvPicPr>
            <a:picLocks noChangeAspect="1"/>
          </p:cNvPicPr>
          <p:nvPr/>
        </p:nvPicPr>
        <p:blipFill>
          <a:blip r:embed="rId2"/>
          <a:stretch>
            <a:fillRect/>
          </a:stretch>
        </p:blipFill>
        <p:spPr>
          <a:xfrm>
            <a:off x="2390775" y="1119187"/>
            <a:ext cx="4667250" cy="4924425"/>
          </a:xfrm>
          <a:prstGeom prst="rect">
            <a:avLst/>
          </a:prstGeom>
        </p:spPr>
      </p:pic>
      <p:pic>
        <p:nvPicPr>
          <p:cNvPr id="9" name="Picture 8"/>
          <p:cNvPicPr>
            <a:picLocks noChangeAspect="1"/>
          </p:cNvPicPr>
          <p:nvPr/>
        </p:nvPicPr>
        <p:blipFill>
          <a:blip r:embed="rId3"/>
          <a:stretch>
            <a:fillRect/>
          </a:stretch>
        </p:blipFill>
        <p:spPr>
          <a:xfrm>
            <a:off x="2390775" y="1119187"/>
            <a:ext cx="4667250" cy="4924425"/>
          </a:xfrm>
          <a:prstGeom prst="rect">
            <a:avLst/>
          </a:prstGeom>
        </p:spPr>
      </p:pic>
      <p:sp>
        <p:nvSpPr>
          <p:cNvPr id="6" name="Oval 5"/>
          <p:cNvSpPr/>
          <p:nvPr/>
        </p:nvSpPr>
        <p:spPr>
          <a:xfrm>
            <a:off x="2243667" y="5597524"/>
            <a:ext cx="3810000" cy="4873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E974974-5D73-FF4B-8926-AA925E9EE5B9}" type="datetime1">
              <a:rPr lang="en-US" smtClean="0"/>
              <a:t>9/16/16</a:t>
            </a:fld>
            <a:endParaRPr lang="en-US"/>
          </a:p>
        </p:txBody>
      </p:sp>
    </p:spTree>
    <p:extLst>
      <p:ext uri="{BB962C8B-B14F-4D97-AF65-F5344CB8AC3E}">
        <p14:creationId xmlns:p14="http://schemas.microsoft.com/office/powerpoint/2010/main" val="45678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23</a:t>
            </a:fld>
            <a:endParaRPr lang="en-US"/>
          </a:p>
        </p:txBody>
      </p:sp>
      <p:pic>
        <p:nvPicPr>
          <p:cNvPr id="9" name="Picture 8"/>
          <p:cNvPicPr>
            <a:picLocks noChangeAspect="1"/>
          </p:cNvPicPr>
          <p:nvPr/>
        </p:nvPicPr>
        <p:blipFill>
          <a:blip r:embed="rId2"/>
          <a:stretch>
            <a:fillRect/>
          </a:stretch>
        </p:blipFill>
        <p:spPr>
          <a:xfrm>
            <a:off x="3232679" y="2428082"/>
            <a:ext cx="3633788" cy="1962150"/>
          </a:xfrm>
          <a:prstGeom prst="rect">
            <a:avLst/>
          </a:prstGeom>
        </p:spPr>
      </p:pic>
      <p:sp>
        <p:nvSpPr>
          <p:cNvPr id="10" name="Oval 9"/>
          <p:cNvSpPr/>
          <p:nvPr/>
        </p:nvSpPr>
        <p:spPr>
          <a:xfrm>
            <a:off x="4572000" y="4051466"/>
            <a:ext cx="1295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55996" y="4856262"/>
            <a:ext cx="5285421" cy="923330"/>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0000000 </a:t>
            </a:r>
            <a:r>
              <a:rPr lang="en-US" dirty="0" err="1">
                <a:latin typeface="Courier New" panose="02070309020205020404" pitchFamily="49" charset="0"/>
                <a:cs typeface="Courier New" panose="02070309020205020404" pitchFamily="49" charset="0"/>
              </a:rPr>
              <a:t>feff</a:t>
            </a:r>
            <a:r>
              <a:rPr lang="en-US" dirty="0">
                <a:latin typeface="Courier New" panose="02070309020205020404" pitchFamily="49" charset="0"/>
                <a:cs typeface="Courier New" panose="02070309020205020404" pitchFamily="49" charset="0"/>
              </a:rPr>
              <a:t> 4e2d 56fd 662f 7</a:t>
            </a:r>
            <a:r>
              <a:rPr lang="en-US" dirty="0" smtClean="0">
                <a:latin typeface="Courier New" panose="02070309020205020404" pitchFamily="49" charset="0"/>
                <a:cs typeface="Courier New" panose="02070309020205020404" pitchFamily="49" charset="0"/>
              </a:rPr>
              <a:t>f8e </a:t>
            </a:r>
            <a:r>
              <a:rPr lang="en-US" dirty="0">
                <a:latin typeface="Courier New" panose="02070309020205020404" pitchFamily="49" charset="0"/>
                <a:cs typeface="Courier New" panose="02070309020205020404" pitchFamily="49" charset="0"/>
              </a:rPr>
              <a:t>4e3d</a:t>
            </a:r>
          </a:p>
          <a:p>
            <a:r>
              <a:rPr lang="en-US" dirty="0" smtClean="0">
                <a:latin typeface="Courier New" panose="02070309020205020404" pitchFamily="49" charset="0"/>
                <a:cs typeface="Courier New" panose="02070309020205020404" pitchFamily="49" charset="0"/>
              </a:rPr>
              <a:t>0000016 </a:t>
            </a:r>
            <a:r>
              <a:rPr lang="en-US" dirty="0">
                <a:latin typeface="Courier New" panose="02070309020205020404" pitchFamily="49" charset="0"/>
                <a:cs typeface="Courier New" panose="02070309020205020404" pitchFamily="49" charset="0"/>
              </a:rPr>
              <a:t>7684 56fd 5bb6 3002</a:t>
            </a:r>
          </a:p>
          <a:p>
            <a:endParaRPr lang="en-US" dirty="0"/>
          </a:p>
        </p:txBody>
      </p:sp>
      <p:sp>
        <p:nvSpPr>
          <p:cNvPr id="12" name="TextBox 11"/>
          <p:cNvSpPr txBox="1"/>
          <p:nvPr/>
        </p:nvSpPr>
        <p:spPr>
          <a:xfrm>
            <a:off x="2926086" y="4553744"/>
            <a:ext cx="3137397" cy="369332"/>
          </a:xfrm>
          <a:prstGeom prst="rect">
            <a:avLst/>
          </a:prstGeom>
          <a:noFill/>
        </p:spPr>
        <p:txBody>
          <a:bodyPr wrap="none" rtlCol="0">
            <a:spAutoFit/>
          </a:bodyPr>
          <a:lstStyle/>
          <a:p>
            <a:r>
              <a:rPr lang="zh-CN" altLang="en-US" dirty="0" smtClean="0"/>
              <a:t>中        国          是       美         丽</a:t>
            </a:r>
            <a:endParaRPr lang="en-US" dirty="0"/>
          </a:p>
        </p:txBody>
      </p:sp>
      <p:sp>
        <p:nvSpPr>
          <p:cNvPr id="13" name="TextBox 12"/>
          <p:cNvSpPr txBox="1"/>
          <p:nvPr/>
        </p:nvSpPr>
        <p:spPr>
          <a:xfrm>
            <a:off x="2209800" y="5398880"/>
            <a:ext cx="2589170" cy="369332"/>
          </a:xfrm>
          <a:prstGeom prst="rect">
            <a:avLst/>
          </a:prstGeom>
          <a:noFill/>
        </p:spPr>
        <p:txBody>
          <a:bodyPr wrap="none" rtlCol="0">
            <a:spAutoFit/>
          </a:bodyPr>
          <a:lstStyle/>
          <a:p>
            <a:r>
              <a:rPr lang="zh-CN" altLang="en-US" dirty="0" smtClean="0"/>
              <a:t>的         国         家         。</a:t>
            </a:r>
          </a:p>
        </p:txBody>
      </p:sp>
      <p:sp>
        <p:nvSpPr>
          <p:cNvPr id="14" name="Right Arrow 13"/>
          <p:cNvSpPr/>
          <p:nvPr/>
        </p:nvSpPr>
        <p:spPr>
          <a:xfrm rot="2774701">
            <a:off x="218665" y="3195467"/>
            <a:ext cx="2561094" cy="1403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Special 16 bits flagging this as a Unicode file</a:t>
            </a:r>
            <a:endParaRPr lang="en-US" sz="1200" dirty="0"/>
          </a:p>
        </p:txBody>
      </p:sp>
      <p:pic>
        <p:nvPicPr>
          <p:cNvPr id="15" name="Picture 14"/>
          <p:cNvPicPr>
            <a:picLocks noChangeAspect="1"/>
          </p:cNvPicPr>
          <p:nvPr/>
        </p:nvPicPr>
        <p:blipFill>
          <a:blip r:embed="rId3"/>
          <a:stretch>
            <a:fillRect/>
          </a:stretch>
        </p:blipFill>
        <p:spPr>
          <a:xfrm>
            <a:off x="5751713" y="529250"/>
            <a:ext cx="2911389" cy="3071812"/>
          </a:xfrm>
          <a:prstGeom prst="rect">
            <a:avLst/>
          </a:prstGeom>
        </p:spPr>
      </p:pic>
      <p:sp>
        <p:nvSpPr>
          <p:cNvPr id="16" name="Oval 15"/>
          <p:cNvSpPr/>
          <p:nvPr/>
        </p:nvSpPr>
        <p:spPr>
          <a:xfrm>
            <a:off x="5694148" y="3276600"/>
            <a:ext cx="953887" cy="3609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4"/>
          <a:stretch>
            <a:fillRect/>
          </a:stretch>
        </p:blipFill>
        <p:spPr>
          <a:xfrm>
            <a:off x="1051711" y="1676237"/>
            <a:ext cx="3514725" cy="1343025"/>
          </a:xfrm>
          <a:prstGeom prst="rect">
            <a:avLst/>
          </a:prstGeom>
        </p:spPr>
      </p:pic>
      <p:sp>
        <p:nvSpPr>
          <p:cNvPr id="6" name="Date Placeholder 5"/>
          <p:cNvSpPr>
            <a:spLocks noGrp="1"/>
          </p:cNvSpPr>
          <p:nvPr>
            <p:ph type="dt" sz="half" idx="10"/>
          </p:nvPr>
        </p:nvSpPr>
        <p:spPr/>
        <p:txBody>
          <a:bodyPr/>
          <a:lstStyle/>
          <a:p>
            <a:fld id="{0A8F5CAE-C53B-3D4A-AFB5-444572F21F2B}" type="datetime1">
              <a:rPr lang="en-US" smtClean="0"/>
              <a:t>9/16/16</a:t>
            </a:fld>
            <a:endParaRPr lang="en-US"/>
          </a:p>
        </p:txBody>
      </p:sp>
    </p:spTree>
    <p:extLst>
      <p:ext uri="{BB962C8B-B14F-4D97-AF65-F5344CB8AC3E}">
        <p14:creationId xmlns:p14="http://schemas.microsoft.com/office/powerpoint/2010/main" val="75556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Unicode entities in HTML</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24</a:t>
            </a:fld>
            <a:endParaRPr lang="en-US"/>
          </a:p>
        </p:txBody>
      </p:sp>
      <p:pic>
        <p:nvPicPr>
          <p:cNvPr id="3074" name="Picture 2" descr="http://lukom.org/system/blog-images/unicode_tabl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971800"/>
            <a:ext cx="4600575"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fld id="{F3F8BAF1-C0D1-4B49-80F9-B4796A967F6B}" type="datetime1">
              <a:rPr lang="en-US" smtClean="0"/>
              <a:t>9/16/16</a:t>
            </a:fld>
            <a:endParaRPr lang="en-US"/>
          </a:p>
        </p:txBody>
      </p:sp>
    </p:spTree>
    <p:extLst>
      <p:ext uri="{BB962C8B-B14F-4D97-AF65-F5344CB8AC3E}">
        <p14:creationId xmlns:p14="http://schemas.microsoft.com/office/powerpoint/2010/main" val="1334663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Someone gives you a document.</a:t>
            </a:r>
            <a:br>
              <a:rPr lang="en-US" sz="3200" dirty="0" smtClean="0"/>
            </a:br>
            <a:r>
              <a:rPr lang="en-US" sz="3200" dirty="0" smtClean="0"/>
              <a:t>How do you know the encoding?</a:t>
            </a:r>
            <a:endParaRPr lang="en-US" sz="3200" dirty="0"/>
          </a:p>
        </p:txBody>
      </p:sp>
      <p:sp>
        <p:nvSpPr>
          <p:cNvPr id="3" name="Content Placeholder 2"/>
          <p:cNvSpPr>
            <a:spLocks noGrp="1"/>
          </p:cNvSpPr>
          <p:nvPr>
            <p:ph idx="1"/>
          </p:nvPr>
        </p:nvSpPr>
        <p:spPr/>
        <p:txBody>
          <a:bodyPr>
            <a:normAutofit fontScale="92500" lnSpcReduction="10000"/>
          </a:bodyPr>
          <a:lstStyle/>
          <a:p>
            <a:pPr marL="0" indent="0">
              <a:buNone/>
            </a:pPr>
            <a:r>
              <a:rPr lang="en-US" u="sng" dirty="0" smtClean="0"/>
              <a:t>Email</a:t>
            </a:r>
            <a:r>
              <a:rPr lang="en-US" dirty="0" smtClean="0"/>
              <a:t>:</a:t>
            </a:r>
          </a:p>
          <a:p>
            <a:pPr marL="0" indent="0">
              <a:buNone/>
            </a:pPr>
            <a:r>
              <a:rPr lang="en-US" b="1" dirty="0" smtClean="0"/>
              <a:t>         </a:t>
            </a:r>
            <a:r>
              <a:rPr lang="en-US" dirty="0" smtClean="0"/>
              <a:t>Content-Type</a:t>
            </a:r>
            <a:r>
              <a:rPr lang="en-US" dirty="0"/>
              <a:t>: text/plain; charset="UTF-8</a:t>
            </a:r>
            <a:r>
              <a:rPr lang="en-US" dirty="0" smtClean="0"/>
              <a:t>"</a:t>
            </a:r>
            <a:endParaRPr lang="nb-NO" u="sng" dirty="0" smtClean="0"/>
          </a:p>
          <a:p>
            <a:pPr marL="0" indent="0">
              <a:buNone/>
            </a:pPr>
            <a:r>
              <a:rPr lang="nb-NO" u="sng" dirty="0" smtClean="0"/>
              <a:t>HTML</a:t>
            </a:r>
            <a:r>
              <a:rPr lang="nb-NO" dirty="0" smtClean="0"/>
              <a:t>: </a:t>
            </a:r>
          </a:p>
          <a:p>
            <a:r>
              <a:rPr lang="nb-NO" sz="2100" dirty="0" smtClean="0">
                <a:latin typeface="Courier New" panose="02070309020205020404" pitchFamily="49" charset="0"/>
                <a:cs typeface="Courier New" panose="02070309020205020404" pitchFamily="49" charset="0"/>
              </a:rPr>
              <a:t>&lt;html&gt;&lt;</a:t>
            </a:r>
            <a:r>
              <a:rPr lang="nb-NO" sz="2100" dirty="0">
                <a:latin typeface="Courier New" panose="02070309020205020404" pitchFamily="49" charset="0"/>
                <a:cs typeface="Courier New" panose="02070309020205020404" pitchFamily="49" charset="0"/>
              </a:rPr>
              <a:t>head&gt;</a:t>
            </a:r>
            <a:br>
              <a:rPr lang="nb-NO" sz="2100" dirty="0">
                <a:latin typeface="Courier New" panose="02070309020205020404" pitchFamily="49" charset="0"/>
                <a:cs typeface="Courier New" panose="02070309020205020404" pitchFamily="49" charset="0"/>
              </a:rPr>
            </a:br>
            <a:r>
              <a:rPr lang="nb-NO" sz="2100" dirty="0">
                <a:latin typeface="Courier New" panose="02070309020205020404" pitchFamily="49" charset="0"/>
                <a:cs typeface="Courier New" panose="02070309020205020404" pitchFamily="49" charset="0"/>
              </a:rPr>
              <a:t>&lt;meta http-equiv="Content-Type" content="text/html; charset=utf-8</a:t>
            </a:r>
            <a:r>
              <a:rPr lang="nb-NO" sz="2100" dirty="0" smtClean="0">
                <a:latin typeface="Courier New" panose="02070309020205020404" pitchFamily="49" charset="0"/>
                <a:cs typeface="Courier New" panose="02070309020205020404" pitchFamily="49" charset="0"/>
              </a:rPr>
              <a:t>"&gt;</a:t>
            </a:r>
          </a:p>
          <a:p>
            <a:r>
              <a:rPr lang="nb-NO" sz="2100" dirty="0" smtClean="0"/>
              <a:t>Often missing, so clever browsers will try to figure out the language and encoding from the frequency distribution of byte patterns</a:t>
            </a:r>
          </a:p>
          <a:p>
            <a:pPr marL="0" indent="0">
              <a:buNone/>
            </a:pPr>
            <a:r>
              <a:rPr lang="nb-NO" u="sng" dirty="0" smtClean="0"/>
              <a:t>Python scripts</a:t>
            </a:r>
            <a:r>
              <a:rPr lang="nb-NO" dirty="0" smtClean="0"/>
              <a:t>: First line special comment, e.g.</a:t>
            </a:r>
          </a:p>
          <a:p>
            <a:pPr marL="0" indent="0">
              <a:buNone/>
            </a:pPr>
            <a:r>
              <a:rPr lang="nb-NO" sz="2100" b="1" dirty="0" smtClean="0">
                <a:latin typeface="Courier New" panose="02070309020205020404" pitchFamily="49" charset="0"/>
                <a:cs typeface="Courier New" panose="02070309020205020404" pitchFamily="49" charset="0"/>
              </a:rPr>
              <a:t>	# </a:t>
            </a:r>
            <a:r>
              <a:rPr lang="nb-NO" sz="2100" b="1" dirty="0">
                <a:latin typeface="Courier New" panose="02070309020205020404" pitchFamily="49" charset="0"/>
                <a:cs typeface="Courier New" panose="02070309020205020404" pitchFamily="49" charset="0"/>
              </a:rPr>
              <a:t>-*- coding: utf-8 </a:t>
            </a:r>
            <a:r>
              <a:rPr lang="nb-NO" sz="2100" b="1" dirty="0" smtClean="0">
                <a:latin typeface="Courier New" panose="02070309020205020404" pitchFamily="49" charset="0"/>
                <a:cs typeface="Courier New" panose="02070309020205020404" pitchFamily="49" charset="0"/>
              </a:rPr>
              <a:t>-*-</a:t>
            </a:r>
            <a:r>
              <a:rPr lang="nb-NO" sz="2100" dirty="0" smtClean="0">
                <a:latin typeface="Courier New" panose="02070309020205020404" pitchFamily="49" charset="0"/>
                <a:cs typeface="Courier New" panose="02070309020205020404" pitchFamily="49" charset="0"/>
              </a:rPr>
              <a:t>      </a:t>
            </a:r>
          </a:p>
          <a:p>
            <a:pPr marL="0" indent="0">
              <a:buNone/>
            </a:pPr>
            <a:r>
              <a:rPr lang="en-US" sz="2000" dirty="0" smtClean="0">
                <a:latin typeface="Courier New" pitchFamily="49" charset="0"/>
                <a:cs typeface="Courier New" pitchFamily="49" charset="0"/>
              </a:rPr>
              <a:t>	or</a:t>
            </a:r>
          </a:p>
          <a:p>
            <a:pPr marL="0" indent="0">
              <a:buNone/>
            </a:pPr>
            <a:r>
              <a:rPr lang="en-US" sz="2000" dirty="0" smtClean="0">
                <a:latin typeface="Courier New" pitchFamily="49" charset="0"/>
                <a:cs typeface="Courier New" pitchFamily="49" charset="0"/>
              </a:rPr>
              <a:t>	# </a:t>
            </a:r>
            <a:r>
              <a:rPr lang="en-US" sz="2000" dirty="0">
                <a:latin typeface="Courier New" pitchFamily="49" charset="0"/>
                <a:cs typeface="Courier New" pitchFamily="49" charset="0"/>
              </a:rPr>
              <a:t>-*- coding: latin-1 -*- </a:t>
            </a:r>
          </a:p>
          <a:p>
            <a:pPr marL="0" indent="0">
              <a:buNone/>
            </a:pPr>
            <a:endParaRPr lang="nb-NO" sz="2100" dirty="0" smtClean="0">
              <a:latin typeface="Courier New" panose="02070309020205020404" pitchFamily="49" charset="0"/>
              <a:cs typeface="Courier New" panose="02070309020205020404" pitchFamily="49" charset="0"/>
            </a:endParaRPr>
          </a:p>
          <a:p>
            <a:pPr marL="0" indent="0">
              <a:buNone/>
            </a:pPr>
            <a:endParaRPr lang="nb-NO" dirty="0" smtClean="0"/>
          </a:p>
          <a:p>
            <a:pPr marL="0" indent="0">
              <a:buNone/>
            </a:pP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25</a:t>
            </a:fld>
            <a:endParaRPr lang="en-US"/>
          </a:p>
        </p:txBody>
      </p:sp>
      <p:sp>
        <p:nvSpPr>
          <p:cNvPr id="6" name="Oval 5"/>
          <p:cNvSpPr/>
          <p:nvPr/>
        </p:nvSpPr>
        <p:spPr>
          <a:xfrm>
            <a:off x="8602815" y="95540"/>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30941385-1C2B-C748-8FB5-9759E02CF740}" type="datetime1">
              <a:rPr lang="en-US" smtClean="0"/>
              <a:t>9/16/16</a:t>
            </a:fld>
            <a:endParaRPr lang="en-US"/>
          </a:p>
        </p:txBody>
      </p:sp>
    </p:spTree>
    <p:extLst>
      <p:ext uri="{BB962C8B-B14F-4D97-AF65-F5344CB8AC3E}">
        <p14:creationId xmlns:p14="http://schemas.microsoft.com/office/powerpoint/2010/main" val="158410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2.x support for Unicode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a:t>
            </a:r>
            <a:r>
              <a:rPr lang="en-US" dirty="0"/>
              <a:t>Python </a:t>
            </a:r>
            <a:r>
              <a:rPr lang="en-US" dirty="0" smtClean="0"/>
              <a:t>2.5+, the default encoding for scripts is ASCII</a:t>
            </a:r>
            <a:r>
              <a:rPr lang="en-US" dirty="0"/>
              <a:t>. </a:t>
            </a:r>
            <a:r>
              <a:rPr lang="en-US" dirty="0" smtClean="0"/>
              <a:t> (In Python </a:t>
            </a:r>
            <a:r>
              <a:rPr lang="en-US" dirty="0"/>
              <a:t>3, default is </a:t>
            </a:r>
            <a:r>
              <a:rPr lang="en-US" dirty="0" smtClean="0"/>
              <a:t>Unicode.)</a:t>
            </a:r>
          </a:p>
          <a:p>
            <a:r>
              <a:rPr lang="en-US" dirty="0" smtClean="0"/>
              <a:t>Unicode strings </a:t>
            </a:r>
            <a:r>
              <a:rPr lang="en-US" dirty="0"/>
              <a:t>prefixed </a:t>
            </a:r>
            <a:r>
              <a:rPr lang="en-US" dirty="0" smtClean="0"/>
              <a:t>with </a:t>
            </a:r>
            <a:r>
              <a:rPr lang="en-US" dirty="0"/>
              <a:t>‘u’ or ‘U’ </a:t>
            </a:r>
            <a:r>
              <a:rPr lang="en-US" dirty="0" smtClean="0"/>
              <a:t>:  </a:t>
            </a:r>
            <a:br>
              <a:rPr lang="en-US" dirty="0" smtClean="0"/>
            </a:br>
            <a:r>
              <a:rPr lang="en-US" dirty="0" smtClean="0"/>
              <a:t>	</a:t>
            </a:r>
            <a:r>
              <a:rPr lang="en-US" sz="2000" dirty="0" smtClean="0">
                <a:latin typeface="Courier New" panose="02070309020205020404" pitchFamily="49" charset="0"/>
                <a:cs typeface="Courier New" panose="02070309020205020404" pitchFamily="49" charset="0"/>
              </a:rPr>
              <a:t>foo = </a:t>
            </a:r>
            <a:r>
              <a:rPr lang="en-US" sz="2000" dirty="0" err="1" smtClean="0">
                <a:latin typeface="Courier New" panose="02070309020205020404" pitchFamily="49" charset="0"/>
                <a:cs typeface="Courier New" panose="02070309020205020404" pitchFamily="49" charset="0"/>
              </a:rPr>
              <a:t>u'abcdefghijk</a:t>
            </a:r>
            <a:r>
              <a:rPr lang="en-US" sz="2000" dirty="0" smtClean="0">
                <a:latin typeface="Courier New" panose="02070309020205020404" pitchFamily="49" charset="0"/>
                <a:cs typeface="Courier New" panose="02070309020205020404" pitchFamily="49" charset="0"/>
              </a:rPr>
              <a:t>'</a:t>
            </a:r>
          </a:p>
          <a:p>
            <a:r>
              <a:rPr lang="en-US" dirty="0"/>
              <a:t>Unicode </a:t>
            </a:r>
            <a:r>
              <a:rPr lang="en-US" dirty="0" smtClean="0"/>
              <a:t>string constructor:  </a:t>
            </a:r>
            <a:endParaRPr lang="en-US" sz="2000" dirty="0" smtClean="0">
              <a:latin typeface="Courier New" panose="02070309020205020404" pitchFamily="49" charset="0"/>
              <a:cs typeface="Courier New" panose="02070309020205020404" pitchFamily="49" charset="0"/>
            </a:endParaRPr>
          </a:p>
          <a:p>
            <a:pPr marL="0" indent="0">
              <a:buNone/>
            </a:pPr>
            <a:r>
              <a:rPr lang="en-US" sz="2000" dirty="0" smtClean="0">
                <a:latin typeface="Courier New" panose="02070309020205020404" pitchFamily="49" charset="0"/>
                <a:cs typeface="Courier New" panose="02070309020205020404" pitchFamily="49" charset="0"/>
              </a:rPr>
              <a:t>	s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unicode</a:t>
            </a:r>
            <a:r>
              <a:rPr lang="en-US" sz="2000" dirty="0" smtClean="0">
                <a:latin typeface="Courier New" panose="02070309020205020404" pitchFamily="49" charset="0"/>
                <a:cs typeface="Courier New" panose="02070309020205020404" pitchFamily="49" charset="0"/>
              </a:rPr>
              <a:t>('foo')  </a:t>
            </a:r>
            <a:r>
              <a:rPr lang="en-US" sz="2000" dirty="0">
                <a:latin typeface="Courier New" panose="02070309020205020404" pitchFamily="49" charset="0"/>
                <a:cs typeface="Courier New" panose="02070309020205020404" pitchFamily="49" charset="0"/>
              </a:rPr>
              <a:t># foo is an 8-bit </a:t>
            </a:r>
            <a:r>
              <a:rPr lang="en-US" sz="2000" dirty="0" smtClean="0">
                <a:latin typeface="Courier New" panose="02070309020205020404" pitchFamily="49" charset="0"/>
                <a:cs typeface="Courier New" panose="02070309020205020404" pitchFamily="49" charset="0"/>
              </a:rPr>
              <a:t>string</a:t>
            </a:r>
          </a:p>
          <a:p>
            <a:r>
              <a:rPr lang="en-US" dirty="0" smtClean="0"/>
              <a:t>Unicode strings have same 8-bit string methods for searching, formatting, e.g.    </a:t>
            </a:r>
            <a:r>
              <a:rPr lang="en-US" sz="2600" dirty="0" err="1" smtClean="0">
                <a:latin typeface="Courier New" panose="02070309020205020404" pitchFamily="49" charset="0"/>
                <a:cs typeface="Courier New" panose="02070309020205020404" pitchFamily="49" charset="0"/>
              </a:rPr>
              <a:t>s.find</a:t>
            </a:r>
            <a:r>
              <a:rPr lang="en-US" sz="2600" dirty="0" smtClean="0">
                <a:latin typeface="Courier New" panose="02070309020205020404" pitchFamily="49" charset="0"/>
                <a:cs typeface="Courier New" panose="02070309020205020404" pitchFamily="49" charset="0"/>
              </a:rPr>
              <a:t>('bird')</a:t>
            </a:r>
          </a:p>
          <a:p>
            <a:r>
              <a:rPr lang="en-US" dirty="0" smtClean="0"/>
              <a:t>Specific </a:t>
            </a:r>
            <a:r>
              <a:rPr lang="en-US" dirty="0"/>
              <a:t>code points </a:t>
            </a:r>
            <a:r>
              <a:rPr lang="en-US" dirty="0" smtClean="0"/>
              <a:t>are </a:t>
            </a:r>
            <a:r>
              <a:rPr lang="en-US" dirty="0"/>
              <a:t>written using </a:t>
            </a:r>
            <a:r>
              <a:rPr lang="en-US" dirty="0" smtClean="0"/>
              <a:t>the</a:t>
            </a:r>
            <a:br>
              <a:rPr lang="en-US" dirty="0" smtClean="0"/>
            </a:br>
            <a:r>
              <a:rPr lang="en-US" b="1" dirty="0" smtClean="0"/>
              <a:t>\</a:t>
            </a:r>
            <a:r>
              <a:rPr lang="en-US" b="1" dirty="0"/>
              <a:t>u escape sequence</a:t>
            </a:r>
            <a:r>
              <a:rPr lang="en-US" dirty="0"/>
              <a:t>, which is followed by four hex digits giving the code point. </a:t>
            </a:r>
            <a:endParaRPr lang="en-US" dirty="0" smtClean="0"/>
          </a:p>
          <a:p>
            <a:pPr marL="0" indent="0">
              <a:buNone/>
            </a:pPr>
            <a:r>
              <a:rPr lang="en-US" sz="2200" dirty="0" smtClean="0">
                <a:latin typeface="Courier New" pitchFamily="49" charset="0"/>
                <a:cs typeface="Courier New" pitchFamily="49" charset="0"/>
              </a:rPr>
              <a:t>	</a:t>
            </a:r>
            <a:r>
              <a:rPr lang="nl-NL" sz="2200" dirty="0" smtClean="0">
                <a:latin typeface="Courier New" pitchFamily="49" charset="0"/>
                <a:cs typeface="Courier New" pitchFamily="49" charset="0"/>
              </a:rPr>
              <a:t>&gt;&gt;&gt; </a:t>
            </a:r>
            <a:r>
              <a:rPr lang="nl-NL" sz="2200" dirty="0">
                <a:latin typeface="Courier New" pitchFamily="49" charset="0"/>
                <a:cs typeface="Courier New" pitchFamily="49" charset="0"/>
              </a:rPr>
              <a:t>s = u'\u</a:t>
            </a:r>
            <a:r>
              <a:rPr lang="nl-NL" sz="2200" b="1" dirty="0">
                <a:latin typeface="Courier New" pitchFamily="49" charset="0"/>
                <a:cs typeface="Courier New" pitchFamily="49" charset="0"/>
              </a:rPr>
              <a:t>4e2d</a:t>
            </a:r>
            <a:r>
              <a:rPr lang="nl-NL" sz="2200" dirty="0">
                <a:latin typeface="Courier New" pitchFamily="49" charset="0"/>
                <a:cs typeface="Courier New" pitchFamily="49" charset="0"/>
              </a:rPr>
              <a:t>\u</a:t>
            </a:r>
            <a:r>
              <a:rPr lang="nl-NL" sz="2200" b="1" dirty="0">
                <a:latin typeface="Courier New" pitchFamily="49" charset="0"/>
                <a:cs typeface="Courier New" pitchFamily="49" charset="0"/>
              </a:rPr>
              <a:t>56fd</a:t>
            </a:r>
            <a:r>
              <a:rPr lang="nl-NL" sz="2200" dirty="0" smtClean="0">
                <a:latin typeface="Courier New" pitchFamily="49" charset="0"/>
                <a:cs typeface="Courier New" pitchFamily="49" charset="0"/>
              </a:rPr>
              <a:t>'</a:t>
            </a:r>
          </a:p>
          <a:p>
            <a:pPr marL="0" indent="0">
              <a:buNone/>
            </a:pPr>
            <a:r>
              <a:rPr lang="nl-NL" sz="2200" dirty="0" smtClean="0">
                <a:latin typeface="Courier New" pitchFamily="49" charset="0"/>
                <a:cs typeface="Courier New" pitchFamily="49" charset="0"/>
              </a:rPr>
              <a:t>	&gt;&gt;&gt; </a:t>
            </a:r>
            <a:r>
              <a:rPr lang="nl-NL" sz="2200" dirty="0">
                <a:latin typeface="Courier New" pitchFamily="49" charset="0"/>
                <a:cs typeface="Courier New" pitchFamily="49" charset="0"/>
              </a:rPr>
              <a:t>print </a:t>
            </a:r>
            <a:r>
              <a:rPr lang="nl-NL" sz="2200" dirty="0" smtClean="0">
                <a:latin typeface="Courier New" pitchFamily="49" charset="0"/>
                <a:cs typeface="Courier New" pitchFamily="49" charset="0"/>
              </a:rPr>
              <a:t>s</a:t>
            </a:r>
          </a:p>
          <a:p>
            <a:pPr marL="0" indent="0">
              <a:buNone/>
            </a:pPr>
            <a:r>
              <a:rPr lang="en-US" altLang="ja-JP" sz="2200" dirty="0" smtClean="0">
                <a:latin typeface="Courier New" pitchFamily="49" charset="0"/>
                <a:cs typeface="Courier New" pitchFamily="49" charset="0"/>
              </a:rPr>
              <a:t>	</a:t>
            </a:r>
            <a:r>
              <a:rPr lang="ja-JP" altLang="en-US" sz="2200" dirty="0" smtClean="0">
                <a:latin typeface="Courier New" pitchFamily="49" charset="0"/>
                <a:cs typeface="Courier New" pitchFamily="49" charset="0"/>
              </a:rPr>
              <a:t>中国</a:t>
            </a:r>
            <a:endParaRPr lang="en-US" altLang="ja-JP" sz="2200" dirty="0" smtClean="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26</a:t>
            </a:fld>
            <a:endParaRPr lang="en-US"/>
          </a:p>
        </p:txBody>
      </p:sp>
      <p:sp>
        <p:nvSpPr>
          <p:cNvPr id="6" name="TextBox 5"/>
          <p:cNvSpPr txBox="1"/>
          <p:nvPr/>
        </p:nvSpPr>
        <p:spPr>
          <a:xfrm>
            <a:off x="1752600" y="6081991"/>
            <a:ext cx="5339090" cy="369332"/>
          </a:xfrm>
          <a:prstGeom prst="rect">
            <a:avLst/>
          </a:prstGeom>
          <a:noFill/>
        </p:spPr>
        <p:txBody>
          <a:bodyPr wrap="none" rtlCol="0">
            <a:spAutoFit/>
          </a:bodyPr>
          <a:lstStyle/>
          <a:p>
            <a:r>
              <a:rPr lang="en-US" dirty="0"/>
              <a:t>Source: http</a:t>
            </a:r>
            <a:r>
              <a:rPr lang="en-US" dirty="0" smtClean="0"/>
              <a:t>://</a:t>
            </a:r>
            <a:r>
              <a:rPr lang="en-US" dirty="0"/>
              <a:t>docs.python.org/2/howto/unicode.html</a:t>
            </a:r>
          </a:p>
        </p:txBody>
      </p:sp>
      <p:sp>
        <p:nvSpPr>
          <p:cNvPr id="7" name="Date Placeholder 6"/>
          <p:cNvSpPr>
            <a:spLocks noGrp="1"/>
          </p:cNvSpPr>
          <p:nvPr>
            <p:ph type="dt" sz="half" idx="10"/>
          </p:nvPr>
        </p:nvSpPr>
        <p:spPr/>
        <p:txBody>
          <a:bodyPr/>
          <a:lstStyle/>
          <a:p>
            <a:fld id="{7D6A85EB-4033-F745-B7EC-D367F57C2D00}" type="datetime1">
              <a:rPr lang="en-US" smtClean="0"/>
              <a:t>9/16/16</a:t>
            </a:fld>
            <a:endParaRPr lang="en-US"/>
          </a:p>
        </p:txBody>
      </p:sp>
    </p:spTree>
    <p:extLst>
      <p:ext uri="{BB962C8B-B14F-4D97-AF65-F5344CB8AC3E}">
        <p14:creationId xmlns:p14="http://schemas.microsoft.com/office/powerpoint/2010/main" val="410941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Converting from Unicode to 8-bit strings in Python 2.x</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smtClean="0">
                <a:latin typeface="Courier New" panose="02070309020205020404" pitchFamily="49" charset="0"/>
                <a:cs typeface="Courier New" panose="02070309020205020404" pitchFamily="49" charset="0"/>
              </a:rPr>
              <a:t>.encode </a:t>
            </a:r>
            <a:r>
              <a:rPr lang="en-US" dirty="0" smtClean="0"/>
              <a:t>method of a Unicode string converts it to an 8-bit string in the requested encoding</a:t>
            </a:r>
          </a:p>
          <a:p>
            <a:pPr marL="0" indent="0">
              <a:buNone/>
            </a:pPr>
            <a:r>
              <a:rPr lang="nl-NL" sz="2400" dirty="0" smtClean="0">
                <a:latin typeface="Courier New" pitchFamily="49" charset="0"/>
                <a:cs typeface="Courier New" pitchFamily="49" charset="0"/>
              </a:rPr>
              <a:t>&gt;&gt;&gt; s </a:t>
            </a:r>
            <a:r>
              <a:rPr lang="nl-NL" sz="2400" dirty="0">
                <a:latin typeface="Courier New" pitchFamily="49" charset="0"/>
                <a:cs typeface="Courier New" pitchFamily="49" charset="0"/>
              </a:rPr>
              <a:t>= u'\u</a:t>
            </a:r>
            <a:r>
              <a:rPr lang="nl-NL" sz="2400" b="1" dirty="0">
                <a:latin typeface="Courier New" pitchFamily="49" charset="0"/>
                <a:cs typeface="Courier New" pitchFamily="49" charset="0"/>
              </a:rPr>
              <a:t>4e2d</a:t>
            </a:r>
            <a:r>
              <a:rPr lang="nl-NL" sz="2400" dirty="0">
                <a:latin typeface="Courier New" pitchFamily="49" charset="0"/>
                <a:cs typeface="Courier New" pitchFamily="49" charset="0"/>
              </a:rPr>
              <a:t>\u</a:t>
            </a:r>
            <a:r>
              <a:rPr lang="nl-NL" sz="2400" b="1" dirty="0">
                <a:latin typeface="Courier New" pitchFamily="49" charset="0"/>
                <a:cs typeface="Courier New" pitchFamily="49" charset="0"/>
              </a:rPr>
              <a:t>56fd</a:t>
            </a:r>
            <a:r>
              <a:rPr lang="nl-NL" sz="2400" dirty="0">
                <a:latin typeface="Courier New" pitchFamily="49" charset="0"/>
                <a:cs typeface="Courier New" pitchFamily="49" charset="0"/>
              </a:rPr>
              <a:t>'</a:t>
            </a:r>
            <a:endParaRPr lang="en-US" sz="2400" dirty="0" smtClean="0"/>
          </a:p>
          <a:p>
            <a:pPr marL="0" indent="0">
              <a:buNone/>
            </a:pPr>
            <a:r>
              <a:rPr lang="en-US" sz="2400" dirty="0" smtClean="0">
                <a:latin typeface="Courier New" panose="02070309020205020404" pitchFamily="49" charset="0"/>
                <a:cs typeface="Courier New" panose="02070309020205020404" pitchFamily="49" charset="0"/>
              </a:rPr>
              <a:t>&gt;&gt;&gt; </a:t>
            </a:r>
            <a:r>
              <a:rPr lang="en-US" sz="2400" dirty="0" err="1" smtClean="0">
                <a:latin typeface="Courier New" panose="02070309020205020404" pitchFamily="49" charset="0"/>
                <a:cs typeface="Courier New" panose="02070309020205020404" pitchFamily="49" charset="0"/>
              </a:rPr>
              <a:t>s.encode</a:t>
            </a:r>
            <a:r>
              <a:rPr lang="en-US" sz="2400" dirty="0" smtClean="0">
                <a:latin typeface="Courier New" panose="02070309020205020404" pitchFamily="49" charset="0"/>
                <a:cs typeface="Courier New" panose="02070309020205020404" pitchFamily="49" charset="0"/>
              </a:rPr>
              <a:t>('utf-8')</a:t>
            </a:r>
          </a:p>
          <a:p>
            <a:pPr marL="0" indent="0">
              <a:buNone/>
            </a:pPr>
            <a:r>
              <a:rPr lang="en-US" sz="2400" dirty="0">
                <a:latin typeface="Courier New" panose="02070309020205020404" pitchFamily="49" charset="0"/>
                <a:cs typeface="Courier New" panose="02070309020205020404" pitchFamily="49" charset="0"/>
              </a:rPr>
              <a:t>'\x</a:t>
            </a:r>
            <a:r>
              <a:rPr lang="en-US" sz="2400" b="1" dirty="0">
                <a:latin typeface="Courier New" panose="02070309020205020404" pitchFamily="49" charset="0"/>
                <a:cs typeface="Courier New" panose="02070309020205020404" pitchFamily="49" charset="0"/>
              </a:rPr>
              <a:t>e4</a:t>
            </a:r>
            <a:r>
              <a:rPr lang="en-US" sz="2400" dirty="0">
                <a:latin typeface="Courier New" panose="02070309020205020404" pitchFamily="49" charset="0"/>
                <a:cs typeface="Courier New" panose="02070309020205020404" pitchFamily="49" charset="0"/>
              </a:rPr>
              <a:t>\x</a:t>
            </a:r>
            <a:r>
              <a:rPr lang="en-US" sz="2400" b="1" dirty="0">
                <a:latin typeface="Courier New" panose="02070309020205020404" pitchFamily="49" charset="0"/>
                <a:cs typeface="Courier New" panose="02070309020205020404" pitchFamily="49" charset="0"/>
              </a:rPr>
              <a:t>b8</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x</a:t>
            </a:r>
            <a:r>
              <a:rPr lang="en-US" sz="2400" b="1" dirty="0" err="1">
                <a:latin typeface="Courier New" panose="02070309020205020404" pitchFamily="49" charset="0"/>
                <a:cs typeface="Courier New" panose="02070309020205020404" pitchFamily="49" charset="0"/>
              </a:rPr>
              <a:t>ad</a:t>
            </a:r>
            <a:r>
              <a:rPr lang="en-US" sz="2400" dirty="0">
                <a:latin typeface="Courier New" panose="02070309020205020404" pitchFamily="49" charset="0"/>
                <a:cs typeface="Courier New" panose="02070309020205020404" pitchFamily="49" charset="0"/>
              </a:rPr>
              <a:t>\x</a:t>
            </a:r>
            <a:r>
              <a:rPr lang="en-US" sz="2400" b="1" dirty="0">
                <a:latin typeface="Courier New" panose="02070309020205020404" pitchFamily="49" charset="0"/>
                <a:cs typeface="Courier New" panose="02070309020205020404" pitchFamily="49" charset="0"/>
              </a:rPr>
              <a:t>e5</a:t>
            </a:r>
            <a:r>
              <a:rPr lang="en-US" sz="2400" dirty="0">
                <a:latin typeface="Courier New" panose="02070309020205020404" pitchFamily="49" charset="0"/>
                <a:cs typeface="Courier New" panose="02070309020205020404" pitchFamily="49" charset="0"/>
              </a:rPr>
              <a:t>\x</a:t>
            </a:r>
            <a:r>
              <a:rPr lang="en-US" sz="2400" b="1" dirty="0">
                <a:latin typeface="Courier New" panose="02070309020205020404" pitchFamily="49" charset="0"/>
                <a:cs typeface="Courier New" panose="02070309020205020404" pitchFamily="49" charset="0"/>
              </a:rPr>
              <a:t>9b</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x</a:t>
            </a:r>
            <a:r>
              <a:rPr lang="en-US" sz="2400" b="1" dirty="0" err="1">
                <a:latin typeface="Courier New" panose="02070309020205020404" pitchFamily="49" charset="0"/>
                <a:cs typeface="Courier New" panose="02070309020205020404" pitchFamily="49" charset="0"/>
              </a:rPr>
              <a:t>bd</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&gt;&gt;&gt; print </a:t>
            </a:r>
            <a:r>
              <a:rPr lang="en-US" sz="2400" dirty="0" err="1">
                <a:latin typeface="Courier New" panose="02070309020205020404" pitchFamily="49" charset="0"/>
                <a:cs typeface="Courier New" panose="02070309020205020404" pitchFamily="49" charset="0"/>
              </a:rPr>
              <a:t>s.encode</a:t>
            </a:r>
            <a:r>
              <a:rPr lang="en-US" sz="2400" dirty="0">
                <a:latin typeface="Courier New" panose="02070309020205020404" pitchFamily="49" charset="0"/>
                <a:cs typeface="Courier New" panose="02070309020205020404" pitchFamily="49" charset="0"/>
              </a:rPr>
              <a:t>('utf-8</a:t>
            </a:r>
            <a:r>
              <a:rPr lang="en-US" sz="2400" dirty="0" smtClean="0">
                <a:latin typeface="Courier New" panose="02070309020205020404" pitchFamily="49" charset="0"/>
                <a:cs typeface="Courier New" panose="02070309020205020404" pitchFamily="49" charset="0"/>
              </a:rPr>
              <a:t>')</a:t>
            </a:r>
          </a:p>
          <a:p>
            <a:pPr marL="0" indent="0">
              <a:buNone/>
            </a:pPr>
            <a:r>
              <a:rPr lang="ja-JP" altLang="en-US" sz="2400" dirty="0" smtClean="0">
                <a:latin typeface="Courier New" panose="02070309020205020404" pitchFamily="49" charset="0"/>
                <a:cs typeface="Courier New" panose="02070309020205020404" pitchFamily="49" charset="0"/>
              </a:rPr>
              <a:t>中</a:t>
            </a:r>
            <a:r>
              <a:rPr lang="ja-JP" altLang="en-US" sz="2400" dirty="0">
                <a:latin typeface="Courier New" panose="02070309020205020404" pitchFamily="49" charset="0"/>
                <a:cs typeface="Courier New" panose="02070309020205020404" pitchFamily="49" charset="0"/>
              </a:rPr>
              <a:t>国</a:t>
            </a:r>
            <a:endParaRPr lang="en-US" sz="2400" dirty="0" smtClean="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&gt;&gt;&gt; </a:t>
            </a:r>
            <a:r>
              <a:rPr lang="en-US" sz="2400" dirty="0" err="1" smtClean="0">
                <a:latin typeface="Courier New" panose="02070309020205020404" pitchFamily="49" charset="0"/>
                <a:cs typeface="Courier New" panose="02070309020205020404" pitchFamily="49" charset="0"/>
              </a:rPr>
              <a:t>s.encode</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ascii</a:t>
            </a:r>
            <a:r>
              <a:rPr lang="en-US" sz="2400" dirty="0" smtClean="0">
                <a:latin typeface="Courier New" panose="02070309020205020404" pitchFamily="49" charset="0"/>
                <a:cs typeface="Courier New" panose="02070309020205020404" pitchFamily="49" charset="0"/>
              </a:rPr>
              <a:t>') # what now?</a:t>
            </a:r>
          </a:p>
          <a:p>
            <a:pPr marL="0" indent="0">
              <a:buNone/>
            </a:pPr>
            <a:r>
              <a:rPr lang="en-US" sz="2400" dirty="0" err="1">
                <a:latin typeface="Courier New" panose="02070309020205020404" pitchFamily="49" charset="0"/>
                <a:cs typeface="Courier New" panose="02070309020205020404" pitchFamily="49" charset="0"/>
              </a:rPr>
              <a:t>Traceback</a:t>
            </a:r>
            <a:r>
              <a:rPr lang="en-US" sz="2400" dirty="0">
                <a:latin typeface="Courier New" panose="02070309020205020404" pitchFamily="49" charset="0"/>
                <a:cs typeface="Courier New" panose="02070309020205020404" pitchFamily="49" charset="0"/>
              </a:rPr>
              <a:t> (most recent call last):</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err="1">
                <a:latin typeface="Courier New" panose="02070309020205020404" pitchFamily="49" charset="0"/>
                <a:cs typeface="Courier New" panose="02070309020205020404" pitchFamily="49" charset="0"/>
              </a:rPr>
              <a:t>UnicodeEncodeError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ascii</a:t>
            </a:r>
            <a:r>
              <a:rPr lang="en-US" sz="2400" dirty="0">
                <a:latin typeface="Courier New" panose="02070309020205020404" pitchFamily="49" charset="0"/>
                <a:cs typeface="Courier New" panose="02070309020205020404" pitchFamily="49" charset="0"/>
              </a:rPr>
              <a:t>' codec can't encode character u'\</a:t>
            </a:r>
            <a:r>
              <a:rPr lang="en-US" sz="2400" dirty="0" smtClean="0">
                <a:latin typeface="Courier New" panose="02070309020205020404" pitchFamily="49" charset="0"/>
                <a:cs typeface="Courier New" panose="02070309020205020404" pitchFamily="49" charset="0"/>
              </a:rPr>
              <a:t>u4e2d' in position </a:t>
            </a:r>
            <a:r>
              <a:rPr lang="en-US" sz="2400" dirty="0">
                <a:latin typeface="Courier New" panose="02070309020205020404" pitchFamily="49" charset="0"/>
                <a:cs typeface="Courier New" panose="02070309020205020404" pitchFamily="49" charset="0"/>
              </a:rPr>
              <a:t>0: ordinal not in range(128)</a:t>
            </a:r>
            <a:endParaRPr lang="en-US" sz="2400" dirty="0" smtClean="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27</a:t>
            </a:fld>
            <a:endParaRPr lang="en-US"/>
          </a:p>
        </p:txBody>
      </p:sp>
      <p:sp>
        <p:nvSpPr>
          <p:cNvPr id="6" name="TextBox 5"/>
          <p:cNvSpPr txBox="1"/>
          <p:nvPr/>
        </p:nvSpPr>
        <p:spPr>
          <a:xfrm>
            <a:off x="2133600" y="6056591"/>
            <a:ext cx="5641801" cy="369332"/>
          </a:xfrm>
          <a:prstGeom prst="rect">
            <a:avLst/>
          </a:prstGeom>
          <a:noFill/>
        </p:spPr>
        <p:txBody>
          <a:bodyPr wrap="none" rtlCol="0">
            <a:spAutoFit/>
          </a:bodyPr>
          <a:lstStyle/>
          <a:p>
            <a:r>
              <a:rPr lang="en-US" dirty="0"/>
              <a:t>Reference: http://docs.python.org/2/howto/unicode.html</a:t>
            </a:r>
          </a:p>
        </p:txBody>
      </p:sp>
      <p:sp>
        <p:nvSpPr>
          <p:cNvPr id="7" name="Date Placeholder 6"/>
          <p:cNvSpPr>
            <a:spLocks noGrp="1"/>
          </p:cNvSpPr>
          <p:nvPr>
            <p:ph type="dt" sz="half" idx="10"/>
          </p:nvPr>
        </p:nvSpPr>
        <p:spPr/>
        <p:txBody>
          <a:bodyPr/>
          <a:lstStyle/>
          <a:p>
            <a:fld id="{B180E18B-F981-0646-A449-CA0C8D9D4778}" type="datetime1">
              <a:rPr lang="en-US" smtClean="0"/>
              <a:t>9/16/16</a:t>
            </a:fld>
            <a:endParaRPr lang="en-US"/>
          </a:p>
        </p:txBody>
      </p:sp>
    </p:spTree>
    <p:extLst>
      <p:ext uri="{BB962C8B-B14F-4D97-AF65-F5344CB8AC3E}">
        <p14:creationId xmlns:p14="http://schemas.microsoft.com/office/powerpoint/2010/main" val="189311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Converting from 8-bit strings to Unicode strings</a:t>
            </a:r>
            <a:endParaRPr lang="en-US" dirty="0"/>
          </a:p>
        </p:txBody>
      </p:sp>
      <p:sp>
        <p:nvSpPr>
          <p:cNvPr id="3" name="Content Placeholder 2"/>
          <p:cNvSpPr>
            <a:spLocks noGrp="1"/>
          </p:cNvSpPr>
          <p:nvPr>
            <p:ph idx="1"/>
          </p:nvPr>
        </p:nvSpPr>
        <p:spPr>
          <a:xfrm>
            <a:off x="457200" y="1600200"/>
            <a:ext cx="8610600" cy="4525963"/>
          </a:xfrm>
        </p:spPr>
        <p:txBody>
          <a:bodyPr>
            <a:normAutofit/>
          </a:bodyPr>
          <a:lstStyle/>
          <a:p>
            <a:r>
              <a:rPr lang="en-US" dirty="0" smtClean="0"/>
              <a:t>Python 8-bit strings have a </a:t>
            </a:r>
            <a:r>
              <a:rPr lang="en-US" dirty="0" smtClean="0">
                <a:latin typeface="Courier New" panose="02070309020205020404" pitchFamily="49" charset="0"/>
                <a:cs typeface="Courier New" panose="02070309020205020404" pitchFamily="49" charset="0"/>
              </a:rPr>
              <a:t>.decode </a:t>
            </a:r>
            <a:r>
              <a:rPr lang="en-US" dirty="0" smtClean="0"/>
              <a:t>method that converts to Unicode given the original encoding</a:t>
            </a:r>
            <a:endParaRPr lang="en-US" dirty="0"/>
          </a:p>
          <a:p>
            <a:pPr marL="0" indent="0">
              <a:buNone/>
            </a:pPr>
            <a:endParaRPr lang="en-US" dirty="0" smtClean="0"/>
          </a:p>
          <a:p>
            <a:pPr marL="0" indent="0">
              <a:buNone/>
            </a:pPr>
            <a:r>
              <a:rPr lang="nl-NL" sz="1600" dirty="0" smtClean="0">
                <a:latin typeface="Courier New" pitchFamily="49" charset="0"/>
                <a:cs typeface="Courier New" pitchFamily="49" charset="0"/>
              </a:rPr>
              <a:t>&gt;&gt;&gt; s </a:t>
            </a:r>
            <a:r>
              <a:rPr lang="nl-NL" sz="1600" dirty="0">
                <a:latin typeface="Courier New" pitchFamily="49" charset="0"/>
                <a:cs typeface="Courier New" pitchFamily="49" charset="0"/>
              </a:rPr>
              <a:t>= u'\u</a:t>
            </a:r>
            <a:r>
              <a:rPr lang="nl-NL" sz="1600" b="1" dirty="0">
                <a:latin typeface="Courier New" pitchFamily="49" charset="0"/>
                <a:cs typeface="Courier New" pitchFamily="49" charset="0"/>
              </a:rPr>
              <a:t>4e2d</a:t>
            </a:r>
            <a:r>
              <a:rPr lang="nl-NL" sz="1600" dirty="0">
                <a:latin typeface="Courier New" pitchFamily="49" charset="0"/>
                <a:cs typeface="Courier New" pitchFamily="49" charset="0"/>
              </a:rPr>
              <a:t>\u</a:t>
            </a:r>
            <a:r>
              <a:rPr lang="nl-NL" sz="1600" b="1" dirty="0">
                <a:latin typeface="Courier New" pitchFamily="49" charset="0"/>
                <a:cs typeface="Courier New" pitchFamily="49" charset="0"/>
              </a:rPr>
              <a:t>56fd</a:t>
            </a:r>
            <a:r>
              <a:rPr lang="nl-NL" sz="1600" dirty="0" smtClean="0">
                <a:latin typeface="Courier New" pitchFamily="49" charset="0"/>
                <a:cs typeface="Courier New" pitchFamily="49" charset="0"/>
              </a:rPr>
              <a:t>'   # original 16-bit unicode string</a:t>
            </a:r>
          </a:p>
          <a:p>
            <a:pPr marL="0" indent="0">
              <a:buNone/>
            </a:pPr>
            <a:r>
              <a:rPr lang="nl-NL" sz="1600" dirty="0" smtClean="0">
                <a:latin typeface="Courier New" pitchFamily="49" charset="0"/>
                <a:cs typeface="Courier New" pitchFamily="49" charset="0"/>
              </a:rPr>
              <a:t>&gt;&gt;&gt; utf8_version = s.encode('utf-8') </a:t>
            </a:r>
          </a:p>
          <a:p>
            <a:pPr marL="0" indent="0">
              <a:buNone/>
            </a:pPr>
            <a:r>
              <a:rPr lang="en-US" sz="1600" dirty="0" smtClean="0">
                <a:latin typeface="Courier New" panose="02070309020205020404" pitchFamily="49" charset="0"/>
                <a:cs typeface="Courier New" panose="02070309020205020404" pitchFamily="49" charset="0"/>
              </a:rPr>
              <a:t>&gt;&gt;&gt; </a:t>
            </a:r>
            <a:r>
              <a:rPr lang="en-US" sz="1600" dirty="0">
                <a:latin typeface="Courier New" panose="02070309020205020404" pitchFamily="49" charset="0"/>
                <a:cs typeface="Courier New" panose="02070309020205020404" pitchFamily="49" charset="0"/>
              </a:rPr>
              <a:t>type(utf8_version), utf8_version</a:t>
            </a:r>
          </a:p>
          <a:p>
            <a:pPr marL="0" indent="0">
              <a:buNone/>
            </a:pPr>
            <a:r>
              <a:rPr lang="en-US" sz="1600" dirty="0">
                <a:latin typeface="Courier New" panose="02070309020205020404" pitchFamily="49" charset="0"/>
                <a:cs typeface="Courier New" panose="02070309020205020404" pitchFamily="49" charset="0"/>
              </a:rPr>
              <a:t>(&lt;type '</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\x</a:t>
            </a:r>
            <a:r>
              <a:rPr lang="en-US" sz="1600" b="1" dirty="0">
                <a:latin typeface="Courier New" panose="02070309020205020404" pitchFamily="49" charset="0"/>
                <a:cs typeface="Courier New" panose="02070309020205020404" pitchFamily="49" charset="0"/>
              </a:rPr>
              <a:t>e4</a:t>
            </a:r>
            <a:r>
              <a:rPr lang="en-US" sz="1600" dirty="0">
                <a:latin typeface="Courier New" panose="02070309020205020404" pitchFamily="49" charset="0"/>
                <a:cs typeface="Courier New" panose="02070309020205020404" pitchFamily="49" charset="0"/>
              </a:rPr>
              <a:t>\x</a:t>
            </a:r>
            <a:r>
              <a:rPr lang="en-US" sz="1600" b="1" dirty="0">
                <a:latin typeface="Courier New" panose="02070309020205020404" pitchFamily="49" charset="0"/>
                <a:cs typeface="Courier New" panose="02070309020205020404" pitchFamily="49" charset="0"/>
              </a:rPr>
              <a:t>b8</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a:t>
            </a:r>
            <a:r>
              <a:rPr lang="en-US" sz="1600" b="1" dirty="0" err="1">
                <a:latin typeface="Courier New" panose="02070309020205020404" pitchFamily="49" charset="0"/>
                <a:cs typeface="Courier New" panose="02070309020205020404" pitchFamily="49" charset="0"/>
              </a:rPr>
              <a:t>ad</a:t>
            </a:r>
            <a:r>
              <a:rPr lang="en-US" sz="1600" dirty="0">
                <a:latin typeface="Courier New" panose="02070309020205020404" pitchFamily="49" charset="0"/>
                <a:cs typeface="Courier New" panose="02070309020205020404" pitchFamily="49" charset="0"/>
              </a:rPr>
              <a:t>\x</a:t>
            </a:r>
            <a:r>
              <a:rPr lang="en-US" sz="1600" b="1" dirty="0">
                <a:latin typeface="Courier New" panose="02070309020205020404" pitchFamily="49" charset="0"/>
                <a:cs typeface="Courier New" panose="02070309020205020404" pitchFamily="49" charset="0"/>
              </a:rPr>
              <a:t>e5</a:t>
            </a:r>
            <a:r>
              <a:rPr lang="en-US" sz="1600" dirty="0">
                <a:latin typeface="Courier New" panose="02070309020205020404" pitchFamily="49" charset="0"/>
                <a:cs typeface="Courier New" panose="02070309020205020404" pitchFamily="49" charset="0"/>
              </a:rPr>
              <a:t>\x</a:t>
            </a:r>
            <a:r>
              <a:rPr lang="en-US" sz="1600" b="1" dirty="0">
                <a:latin typeface="Courier New" panose="02070309020205020404" pitchFamily="49" charset="0"/>
                <a:cs typeface="Courier New" panose="02070309020205020404" pitchFamily="49" charset="0"/>
              </a:rPr>
              <a:t>9b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a:t>
            </a:r>
            <a:r>
              <a:rPr lang="en-US" sz="1600" b="1" dirty="0" err="1">
                <a:latin typeface="Courier New" panose="02070309020205020404" pitchFamily="49" charset="0"/>
                <a:cs typeface="Courier New" panose="02070309020205020404" pitchFamily="49" charset="0"/>
              </a:rPr>
              <a:t>bd</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&gt;&gt;&gt; u2 = utf8_version.decode('utf-8') </a:t>
            </a:r>
            <a:r>
              <a:rPr lang="en-US" sz="1600" b="1"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Convert UTF-8 to Unicode</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&gt;&gt;&gt; u == u2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The two strings match</a:t>
            </a:r>
          </a:p>
          <a:p>
            <a:pPr marL="0" indent="0">
              <a:buNone/>
            </a:pPr>
            <a:r>
              <a:rPr lang="en-US" sz="1600" dirty="0">
                <a:latin typeface="Courier New" panose="02070309020205020404" pitchFamily="49" charset="0"/>
                <a:cs typeface="Courier New" panose="02070309020205020404" pitchFamily="49" charset="0"/>
              </a:rPr>
              <a:t>True</a:t>
            </a:r>
          </a:p>
        </p:txBody>
      </p:sp>
      <p:sp>
        <p:nvSpPr>
          <p:cNvPr id="5" name="Slide Number Placeholder 4"/>
          <p:cNvSpPr>
            <a:spLocks noGrp="1"/>
          </p:cNvSpPr>
          <p:nvPr>
            <p:ph type="sldNum" sz="quarter" idx="12"/>
          </p:nvPr>
        </p:nvSpPr>
        <p:spPr/>
        <p:txBody>
          <a:bodyPr/>
          <a:lstStyle/>
          <a:p>
            <a:fld id="{86CAC078-77ED-423B-B670-199B4CE4288C}" type="slidenum">
              <a:rPr lang="en-US" smtClean="0"/>
              <a:t>28</a:t>
            </a:fld>
            <a:endParaRPr lang="en-US"/>
          </a:p>
        </p:txBody>
      </p:sp>
      <p:sp>
        <p:nvSpPr>
          <p:cNvPr id="6" name="Date Placeholder 5"/>
          <p:cNvSpPr>
            <a:spLocks noGrp="1"/>
          </p:cNvSpPr>
          <p:nvPr>
            <p:ph type="dt" sz="half" idx="10"/>
          </p:nvPr>
        </p:nvSpPr>
        <p:spPr/>
        <p:txBody>
          <a:bodyPr/>
          <a:lstStyle/>
          <a:p>
            <a:fld id="{6A50C1B9-5844-1245-8325-F847942DC2B8}" type="datetime1">
              <a:rPr lang="en-US" smtClean="0"/>
              <a:t>9/16/16</a:t>
            </a:fld>
            <a:endParaRPr lang="en-US"/>
          </a:p>
        </p:txBody>
      </p:sp>
    </p:spTree>
    <p:extLst>
      <p:ext uri="{BB962C8B-B14F-4D97-AF65-F5344CB8AC3E}">
        <p14:creationId xmlns:p14="http://schemas.microsoft.com/office/powerpoint/2010/main" val="80844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 Basics</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29</a:t>
            </a:fld>
            <a:endParaRPr lang="en-US"/>
          </a:p>
        </p:txBody>
      </p:sp>
      <p:sp>
        <p:nvSpPr>
          <p:cNvPr id="6" name="Date Placeholder 5"/>
          <p:cNvSpPr>
            <a:spLocks noGrp="1"/>
          </p:cNvSpPr>
          <p:nvPr>
            <p:ph type="dt" sz="half" idx="10"/>
          </p:nvPr>
        </p:nvSpPr>
        <p:spPr/>
        <p:txBody>
          <a:bodyPr/>
          <a:lstStyle/>
          <a:p>
            <a:fld id="{CE51B456-96EA-D944-8EF3-78805A40C0A6}" type="datetime1">
              <a:rPr lang="en-US" smtClean="0"/>
              <a:t>9/16/16</a:t>
            </a:fld>
            <a:endParaRPr lang="en-US"/>
          </a:p>
        </p:txBody>
      </p:sp>
    </p:spTree>
    <p:extLst>
      <p:ext uri="{BB962C8B-B14F-4D97-AF65-F5344CB8AC3E}">
        <p14:creationId xmlns:p14="http://schemas.microsoft.com/office/powerpoint/2010/main" val="3993553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Talk About Assignments</a:t>
            </a:r>
            <a:endParaRPr lang="en-US" dirty="0"/>
          </a:p>
        </p:txBody>
      </p:sp>
      <p:sp>
        <p:nvSpPr>
          <p:cNvPr id="4" name="Date Placeholder 3"/>
          <p:cNvSpPr>
            <a:spLocks noGrp="1"/>
          </p:cNvSpPr>
          <p:nvPr>
            <p:ph type="dt" sz="half" idx="10"/>
          </p:nvPr>
        </p:nvSpPr>
        <p:spPr/>
        <p:txBody>
          <a:bodyPr/>
          <a:lstStyle/>
          <a:p>
            <a:fld id="{CA132E02-37EA-434C-B3B2-5C92C2BFFD00}" type="datetime1">
              <a:rPr lang="en-US" smtClean="0"/>
              <a:t>9/16/16</a:t>
            </a:fld>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3</a:t>
            </a:fld>
            <a:endParaRPr lang="en-US"/>
          </a:p>
        </p:txBody>
      </p:sp>
      <p:sp>
        <p:nvSpPr>
          <p:cNvPr id="6" name="Content Placeholder 5"/>
          <p:cNvSpPr>
            <a:spLocks noGrp="1"/>
          </p:cNvSpPr>
          <p:nvPr>
            <p:ph idx="1"/>
          </p:nvPr>
        </p:nvSpPr>
        <p:spPr>
          <a:xfrm>
            <a:off x="685800" y="1441957"/>
            <a:ext cx="8229600" cy="45259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9" name="TextBox 8"/>
          <p:cNvSpPr txBox="1"/>
          <p:nvPr/>
        </p:nvSpPr>
        <p:spPr>
          <a:xfrm>
            <a:off x="3822187" y="1589746"/>
            <a:ext cx="4953000" cy="3416320"/>
          </a:xfrm>
          <a:prstGeom prst="rect">
            <a:avLst/>
          </a:prstGeom>
          <a:noFill/>
        </p:spPr>
        <p:txBody>
          <a:bodyPr wrap="square" rtlCol="0">
            <a:spAutoFit/>
          </a:bodyPr>
          <a:lstStyle/>
          <a:p>
            <a:pPr marL="342900" indent="-342900">
              <a:buAutoNum type="arabicPlain" startAt="5"/>
            </a:pPr>
            <a:r>
              <a:rPr lang="en-US" sz="7200" dirty="0" smtClean="0"/>
              <a:t>      4     10        6    1    3   20      4</a:t>
            </a:r>
            <a:endParaRPr lang="en-US" sz="7200" dirty="0"/>
          </a:p>
        </p:txBody>
      </p:sp>
      <p:sp>
        <p:nvSpPr>
          <p:cNvPr id="10" name="TextBox 9"/>
          <p:cNvSpPr txBox="1"/>
          <p:nvPr/>
        </p:nvSpPr>
        <p:spPr>
          <a:xfrm>
            <a:off x="3352800" y="5006066"/>
            <a:ext cx="5334000" cy="830997"/>
          </a:xfrm>
          <a:prstGeom prst="rect">
            <a:avLst/>
          </a:prstGeom>
          <a:noFill/>
        </p:spPr>
        <p:txBody>
          <a:bodyPr wrap="square" rtlCol="0">
            <a:spAutoFit/>
          </a:bodyPr>
          <a:lstStyle/>
          <a:p>
            <a:r>
              <a:rPr lang="en-US" sz="4800" dirty="0" smtClean="0"/>
              <a:t>Higher or Lower?</a:t>
            </a:r>
            <a:endParaRPr lang="en-US" sz="4800" dirty="0"/>
          </a:p>
        </p:txBody>
      </p:sp>
      <p:grpSp>
        <p:nvGrpSpPr>
          <p:cNvPr id="14" name="Group 13"/>
          <p:cNvGrpSpPr/>
          <p:nvPr/>
        </p:nvGrpSpPr>
        <p:grpSpPr>
          <a:xfrm>
            <a:off x="1219200" y="1240669"/>
            <a:ext cx="2492312" cy="3342646"/>
            <a:chOff x="1219200" y="1240669"/>
            <a:chExt cx="2492312" cy="3342646"/>
          </a:xfrm>
        </p:grpSpPr>
        <p:sp>
          <p:nvSpPr>
            <p:cNvPr id="7" name="TextBox 6"/>
            <p:cNvSpPr txBox="1"/>
            <p:nvPr/>
          </p:nvSpPr>
          <p:spPr>
            <a:xfrm>
              <a:off x="1524000" y="3058607"/>
              <a:ext cx="1066800" cy="1477328"/>
            </a:xfrm>
            <a:prstGeom prst="rect">
              <a:avLst/>
            </a:prstGeom>
            <a:noFill/>
          </p:spPr>
          <p:txBody>
            <a:bodyPr wrap="square" rtlCol="0">
              <a:spAutoFit/>
            </a:bodyPr>
            <a:lstStyle/>
            <a:p>
              <a:r>
                <a:rPr lang="en-US" sz="9000" b="1" dirty="0" smtClean="0"/>
                <a:t>8</a:t>
              </a:r>
              <a:endParaRPr lang="en-US" sz="9000" b="1" dirty="0"/>
            </a:p>
          </p:txBody>
        </p:sp>
        <p:sp>
          <p:nvSpPr>
            <p:cNvPr id="8" name="Oval 7"/>
            <p:cNvSpPr/>
            <p:nvPr/>
          </p:nvSpPr>
          <p:spPr>
            <a:xfrm>
              <a:off x="1219200" y="3042076"/>
              <a:ext cx="1371600" cy="15412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rot="2295307">
              <a:off x="2024771" y="1240669"/>
              <a:ext cx="1686741" cy="23012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bg1"/>
                  </a:solidFill>
                </a:rPr>
                <a:t>How many hours you spent working on assignments</a:t>
              </a:r>
              <a:endParaRPr lang="en-US" dirty="0">
                <a:solidFill>
                  <a:schemeClr val="bg1"/>
                </a:solidFill>
              </a:endParaRPr>
            </a:p>
          </p:txBody>
        </p:sp>
      </p:grpSp>
    </p:spTree>
    <p:extLst>
      <p:ext uri="{BB962C8B-B14F-4D97-AF65-F5344CB8AC3E}">
        <p14:creationId xmlns:p14="http://schemas.microsoft.com/office/powerpoint/2010/main" val="126135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dissolve">
                                      <p:cBhvr>
                                        <p:cTn id="20" dur="500"/>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may have seen some kinds of regular expressions before</a:t>
            </a:r>
            <a:endParaRPr lang="en-US" dirty="0"/>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30</a:t>
            </a:fld>
            <a:endParaRPr lang="en-US"/>
          </a:p>
        </p:txBody>
      </p:sp>
      <p:pic>
        <p:nvPicPr>
          <p:cNvPr id="6" name="Picture 5"/>
          <p:cNvPicPr>
            <a:picLocks noChangeAspect="1"/>
          </p:cNvPicPr>
          <p:nvPr/>
        </p:nvPicPr>
        <p:blipFill rotWithShape="1">
          <a:blip r:embed="rId2"/>
          <a:srcRect l="1993" t="7117" r="18465" b="12755"/>
          <a:stretch/>
        </p:blipFill>
        <p:spPr>
          <a:xfrm>
            <a:off x="2133600" y="1600200"/>
            <a:ext cx="5129213" cy="4724400"/>
          </a:xfrm>
          <a:prstGeom prst="rect">
            <a:avLst/>
          </a:prstGeom>
        </p:spPr>
      </p:pic>
      <p:sp>
        <p:nvSpPr>
          <p:cNvPr id="7" name="Oval 6"/>
          <p:cNvSpPr/>
          <p:nvPr/>
        </p:nvSpPr>
        <p:spPr>
          <a:xfrm>
            <a:off x="2133600" y="3428999"/>
            <a:ext cx="1066801" cy="304801"/>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33600" y="4952999"/>
            <a:ext cx="1066801" cy="22397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399" y="1568450"/>
            <a:ext cx="1066801" cy="26034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602815" y="152400"/>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05310063-CE2D-E545-A419-0E39D10036C6}" type="datetime1">
              <a:rPr lang="en-US" smtClean="0"/>
              <a:t>9/16/16</a:t>
            </a:fld>
            <a:endParaRPr lang="en-US"/>
          </a:p>
        </p:txBody>
      </p:sp>
    </p:spTree>
    <p:extLst>
      <p:ext uri="{BB962C8B-B14F-4D97-AF65-F5344CB8AC3E}">
        <p14:creationId xmlns:p14="http://schemas.microsoft.com/office/powerpoint/2010/main" val="3719522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31</a:t>
            </a:fld>
            <a:endParaRPr lang="en-US"/>
          </a:p>
        </p:txBody>
      </p:sp>
      <p:sp>
        <p:nvSpPr>
          <p:cNvPr id="4" name="Content Placeholder 3"/>
          <p:cNvSpPr>
            <a:spLocks noGrp="1"/>
          </p:cNvSpPr>
          <p:nvPr>
            <p:ph sz="quarter" idx="1"/>
          </p:nvPr>
        </p:nvSpPr>
        <p:spPr/>
        <p:txBody>
          <a:bodyPr>
            <a:normAutofit fontScale="85000" lnSpcReduction="10000"/>
          </a:bodyPr>
          <a:lstStyle/>
          <a:p>
            <a:r>
              <a:rPr lang="en-US" dirty="0" smtClean="0"/>
              <a:t>A concise </a:t>
            </a:r>
            <a:r>
              <a:rPr lang="en-US" dirty="0"/>
              <a:t>and flexible means to "match" (specify and recognize) strings of text, such as particular characters, words, or patterns of characters. </a:t>
            </a:r>
            <a:endParaRPr lang="en-US" dirty="0" smtClean="0"/>
          </a:p>
          <a:p>
            <a:r>
              <a:rPr lang="en-US" dirty="0" smtClean="0"/>
              <a:t>Similar regular </a:t>
            </a:r>
            <a:r>
              <a:rPr lang="en-US" dirty="0"/>
              <a:t>expression syntax </a:t>
            </a:r>
            <a:r>
              <a:rPr lang="en-US" dirty="0" smtClean="0"/>
              <a:t>appears </a:t>
            </a:r>
            <a:r>
              <a:rPr lang="en-US" dirty="0"/>
              <a:t>in many other tools</a:t>
            </a:r>
          </a:p>
          <a:p>
            <a:pPr lvl="1"/>
            <a:r>
              <a:rPr lang="en-US" dirty="0" err="1"/>
              <a:t>grep</a:t>
            </a:r>
            <a:r>
              <a:rPr lang="en-US" dirty="0"/>
              <a:t>, flex, editors, ….</a:t>
            </a:r>
          </a:p>
          <a:p>
            <a:pPr lvl="1"/>
            <a:r>
              <a:rPr lang="en-US" dirty="0" smtClean="0"/>
              <a:t>So </a:t>
            </a:r>
            <a:r>
              <a:rPr lang="en-US" dirty="0"/>
              <a:t>you'll be able to </a:t>
            </a:r>
            <a:r>
              <a:rPr lang="en-US" dirty="0" smtClean="0"/>
              <a:t>re-apply most of what you learn here </a:t>
            </a:r>
            <a:r>
              <a:rPr lang="en-US" dirty="0"/>
              <a:t/>
            </a:r>
            <a:br>
              <a:rPr lang="en-US" dirty="0"/>
            </a:br>
            <a:r>
              <a:rPr lang="en-US" dirty="0" smtClean="0"/>
              <a:t>to other settings</a:t>
            </a:r>
          </a:p>
          <a:p>
            <a:r>
              <a:rPr lang="en-US" dirty="0" smtClean="0"/>
              <a:t>Light bedtime reading:</a:t>
            </a:r>
          </a:p>
          <a:p>
            <a:pPr lvl="1"/>
            <a:r>
              <a:rPr lang="en-US" dirty="0" smtClean="0"/>
              <a:t>Unicode standard regular expression guidelines</a:t>
            </a:r>
          </a:p>
          <a:p>
            <a:pPr lvl="1"/>
            <a:r>
              <a:rPr lang="en-US" dirty="0">
                <a:hlinkClick r:id="rId3"/>
              </a:rPr>
              <a:t>http://unicode.org/reports/tr18/</a:t>
            </a:r>
            <a:endParaRPr lang="en-US" dirty="0"/>
          </a:p>
          <a:p>
            <a:endParaRPr lang="en-US" dirty="0"/>
          </a:p>
          <a:p>
            <a:endParaRPr lang="en-US" dirty="0"/>
          </a:p>
        </p:txBody>
      </p:sp>
      <p:sp>
        <p:nvSpPr>
          <p:cNvPr id="5" name="Date Placeholder 4"/>
          <p:cNvSpPr>
            <a:spLocks noGrp="1"/>
          </p:cNvSpPr>
          <p:nvPr>
            <p:ph type="dt" sz="half" idx="10"/>
          </p:nvPr>
        </p:nvSpPr>
        <p:spPr/>
        <p:txBody>
          <a:bodyPr/>
          <a:lstStyle/>
          <a:p>
            <a:fld id="{8CB24F86-6933-424C-BA9D-969217812957}" type="datetime1">
              <a:rPr lang="en-US" smtClean="0"/>
              <a:t>9/16/16</a:t>
            </a:fld>
            <a:endParaRPr lang="en-US"/>
          </a:p>
        </p:txBody>
      </p:sp>
    </p:spTree>
    <p:extLst>
      <p:ext uri="{BB962C8B-B14F-4D97-AF65-F5344CB8AC3E}">
        <p14:creationId xmlns:p14="http://schemas.microsoft.com/office/powerpoint/2010/main" val="268813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raw string notation:  </a:t>
            </a:r>
            <a:r>
              <a:rPr lang="en-US" dirty="0" err="1" smtClean="0">
                <a:latin typeface="Courier New" panose="02070309020205020404" pitchFamily="49" charset="0"/>
                <a:cs typeface="Courier New" panose="02070309020205020404" pitchFamily="49" charset="0"/>
              </a:rPr>
              <a:t>r'text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fontScale="62500" lnSpcReduction="20000"/>
          </a:bodyPr>
          <a:lstStyle/>
          <a:p>
            <a:r>
              <a:rPr lang="en-US" dirty="0" smtClean="0"/>
              <a:t>Keeps regular expressions sane</a:t>
            </a:r>
          </a:p>
          <a:p>
            <a:r>
              <a:rPr lang="en-US" dirty="0" smtClean="0"/>
              <a:t>Without it, every backslash </a:t>
            </a:r>
            <a:r>
              <a:rPr lang="en-US" dirty="0" smtClean="0">
                <a:latin typeface="Courier New" panose="02070309020205020404" pitchFamily="49" charset="0"/>
                <a:cs typeface="Courier New" panose="02070309020205020404" pitchFamily="49" charset="0"/>
              </a:rPr>
              <a:t>'\'</a:t>
            </a:r>
            <a:r>
              <a:rPr lang="en-US" dirty="0" smtClean="0"/>
              <a:t> in a </a:t>
            </a:r>
            <a:r>
              <a:rPr lang="en-US" dirty="0" err="1" smtClean="0"/>
              <a:t>regexp</a:t>
            </a:r>
            <a:r>
              <a:rPr lang="en-US" dirty="0" smtClean="0"/>
              <a:t> would need </a:t>
            </a:r>
            <a:r>
              <a:rPr lang="en-US" dirty="0">
                <a:latin typeface="Courier New" panose="02070309020205020404" pitchFamily="49" charset="0"/>
                <a:cs typeface="Courier New" panose="02070309020205020404" pitchFamily="49" charset="0"/>
              </a:rPr>
              <a:t>'\'</a:t>
            </a:r>
            <a:r>
              <a:rPr lang="en-US" dirty="0" smtClean="0"/>
              <a:t> prefix</a:t>
            </a:r>
          </a:p>
          <a:p>
            <a:r>
              <a:rPr lang="en-US" dirty="0" smtClean="0">
                <a:latin typeface="Courier New" panose="02070309020205020404" pitchFamily="49" charset="0"/>
                <a:cs typeface="Courier New" panose="02070309020205020404" pitchFamily="49" charset="0"/>
              </a:rPr>
              <a:t>r'\n</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t>is a two-character string containing </a:t>
            </a:r>
            <a:r>
              <a:rPr lang="en-US" dirty="0" smtClean="0">
                <a:latin typeface="Courier New" panose="02070309020205020404" pitchFamily="49" charset="0"/>
                <a:cs typeface="Courier New" panose="02070309020205020404" pitchFamily="49" charset="0"/>
              </a:rPr>
              <a:t>'\'</a:t>
            </a:r>
            <a:r>
              <a:rPr lang="en-US" dirty="0" smtClean="0"/>
              <a:t> and </a:t>
            </a:r>
            <a:r>
              <a:rPr lang="en-US" dirty="0" smtClean="0">
                <a:latin typeface="Courier New" panose="02070309020205020404" pitchFamily="49" charset="0"/>
                <a:cs typeface="Courier New" panose="02070309020205020404" pitchFamily="49" charset="0"/>
              </a:rPr>
              <a:t>'n'</a:t>
            </a:r>
          </a:p>
          <a:p>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\n' </a:t>
            </a:r>
            <a:r>
              <a:rPr lang="en-US" dirty="0" smtClean="0"/>
              <a:t>is a one-character string containing newline character</a:t>
            </a:r>
          </a:p>
          <a:p>
            <a:r>
              <a:rPr lang="en-US" dirty="0" smtClean="0"/>
              <a:t>Use </a:t>
            </a:r>
            <a:r>
              <a:rPr lang="en-US" dirty="0" smtClean="0">
                <a:latin typeface="Courier New" panose="02070309020205020404" pitchFamily="49" charset="0"/>
                <a:cs typeface="Courier New" panose="02070309020205020404" pitchFamily="49" charset="0"/>
              </a:rPr>
              <a:t>r'\\' </a:t>
            </a:r>
            <a:r>
              <a:rPr lang="en-US" dirty="0" smtClean="0"/>
              <a:t>instead of </a:t>
            </a:r>
            <a:r>
              <a:rPr lang="en-US" dirty="0" smtClean="0">
                <a:latin typeface="Courier New" panose="02070309020205020404" pitchFamily="49" charset="0"/>
                <a:cs typeface="Courier New" panose="02070309020205020404" pitchFamily="49" charset="0"/>
              </a:rPr>
              <a:t>'\\\\'</a:t>
            </a:r>
          </a:p>
          <a:p>
            <a:r>
              <a:rPr lang="en-US" dirty="0" smtClean="0">
                <a:cs typeface="Courier New" panose="02070309020205020404" pitchFamily="49" charset="0"/>
              </a:rPr>
              <a:t>Can be combined with Unicode 'u' prefix</a:t>
            </a:r>
          </a:p>
          <a:p>
            <a:pPr marL="0" indent="0">
              <a:buNone/>
            </a:pPr>
            <a:r>
              <a:rPr lang="en-US" dirty="0" smtClean="0">
                <a:latin typeface="Courier New" panose="02070309020205020404" pitchFamily="49" charset="0"/>
                <a:cs typeface="Courier New" panose="02070309020205020404" pitchFamily="49" charset="0"/>
              </a:rPr>
              <a:t>	&gt;&gt;&gt; b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a:t>
            </a:r>
            <a:r>
              <a:rPr lang="en-US" dirty="0">
                <a:latin typeface="Courier New" panose="02070309020205020404" pitchFamily="49" charset="0"/>
                <a:cs typeface="Courier New" panose="02070309020205020404" pitchFamily="49" charset="0"/>
              </a:rPr>
              <a:t>'\n</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&gt;&gt;&gt; b</a:t>
            </a:r>
          </a:p>
          <a:p>
            <a:pPr marL="0" indent="0">
              <a:buNone/>
            </a:pPr>
            <a:r>
              <a:rPr lang="en-US" dirty="0" smtClean="0">
                <a:latin typeface="Courier New" panose="02070309020205020404" pitchFamily="49" charset="0"/>
                <a:cs typeface="Courier New" panose="02070309020205020404" pitchFamily="49" charset="0"/>
              </a:rPr>
              <a:t>	u</a:t>
            </a:r>
            <a:r>
              <a:rPr lang="en-US" dirty="0">
                <a:latin typeface="Courier New" panose="02070309020205020404" pitchFamily="49" charset="0"/>
                <a:cs typeface="Courier New" panose="02070309020205020404" pitchFamily="49" charset="0"/>
              </a:rPr>
              <a:t>'\\n</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&gt;&gt;&gt; </a:t>
            </a:r>
            <a:r>
              <a:rPr lang="en-US" dirty="0" err="1">
                <a:latin typeface="Courier New" panose="02070309020205020404" pitchFamily="49" charset="0"/>
                <a:cs typeface="Courier New" panose="02070309020205020404" pitchFamily="49" charset="0"/>
              </a:rPr>
              <a:t>b.encode</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'utf-8')</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&gt;&gt;&gt; </a:t>
            </a:r>
            <a:r>
              <a:rPr lang="en-US" dirty="0" err="1" smtClean="0">
                <a:latin typeface="Courier New" panose="02070309020205020404" pitchFamily="49" charset="0"/>
                <a:cs typeface="Courier New" panose="02070309020205020404" pitchFamily="49" charset="0"/>
              </a:rPr>
              <a:t>b.encode</a:t>
            </a:r>
            <a:r>
              <a:rPr lang="en-US" dirty="0" smtClean="0">
                <a:latin typeface="Courier New" panose="02070309020205020404" pitchFamily="49" charset="0"/>
                <a:cs typeface="Courier New" panose="02070309020205020404" pitchFamily="49" charset="0"/>
              </a:rPr>
              <a:t>('utf-16')</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chemeClr val="bg1">
                    <a:lumMod val="65000"/>
                  </a:schemeClr>
                </a:solidFill>
                <a:latin typeface="Courier New" panose="02070309020205020404" pitchFamily="49" charset="0"/>
                <a:cs typeface="Courier New" panose="02070309020205020404" pitchFamily="49" charset="0"/>
              </a:rPr>
              <a:t>\</a:t>
            </a:r>
            <a:r>
              <a:rPr lang="en-US" dirty="0" err="1" smtClean="0">
                <a:solidFill>
                  <a:schemeClr val="bg1">
                    <a:lumMod val="65000"/>
                  </a:schemeClr>
                </a:solidFill>
                <a:latin typeface="Courier New" panose="02070309020205020404" pitchFamily="49" charset="0"/>
                <a:cs typeface="Courier New" panose="02070309020205020404" pitchFamily="49" charset="0"/>
              </a:rPr>
              <a:t>xff</a:t>
            </a:r>
            <a:r>
              <a:rPr lang="en-US" dirty="0" smtClean="0">
                <a:solidFill>
                  <a:schemeClr val="bg1">
                    <a:lumMod val="65000"/>
                  </a:schemeClr>
                </a:solidFill>
                <a:latin typeface="Courier New" panose="02070309020205020404" pitchFamily="49" charset="0"/>
                <a:cs typeface="Courier New" panose="02070309020205020404" pitchFamily="49" charset="0"/>
              </a:rPr>
              <a:t> \</a:t>
            </a:r>
            <a:r>
              <a:rPr lang="en-US" dirty="0" err="1" smtClean="0">
                <a:solidFill>
                  <a:schemeClr val="bg1">
                    <a:lumMod val="65000"/>
                  </a:schemeClr>
                </a:solidFill>
                <a:latin typeface="Courier New" panose="02070309020205020404" pitchFamily="49" charset="0"/>
                <a:cs typeface="Courier New" panose="02070309020205020404" pitchFamily="49" charset="0"/>
              </a:rPr>
              <a:t>xfe</a:t>
            </a:r>
            <a:r>
              <a:rPr lang="en-US" dirty="0" smtClean="0">
                <a:solidFill>
                  <a:schemeClr val="bg1">
                    <a:lumMod val="65000"/>
                  </a:schemeClr>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lang="en-US" dirty="0" smtClean="0">
                <a:solidFill>
                  <a:schemeClr val="bg1">
                    <a:lumMod val="65000"/>
                  </a:schemeClr>
                </a:solidFill>
                <a:latin typeface="Courier New" panose="02070309020205020404" pitchFamily="49" charset="0"/>
                <a:cs typeface="Courier New" panose="02070309020205020404" pitchFamily="49" charset="0"/>
              </a:rPr>
              <a:t>\x00</a:t>
            </a:r>
            <a:r>
              <a:rPr lang="en-US" b="1" dirty="0" smtClean="0">
                <a:latin typeface="Courier New" panose="02070309020205020404" pitchFamily="49" charset="0"/>
                <a:cs typeface="Courier New" panose="02070309020205020404" pitchFamily="49" charset="0"/>
              </a:rPr>
              <a:t>n </a:t>
            </a:r>
            <a:r>
              <a:rPr lang="en-US" dirty="0" smtClean="0">
                <a:solidFill>
                  <a:schemeClr val="bg1">
                    <a:lumMod val="65000"/>
                  </a:schemeClr>
                </a:solidFill>
                <a:latin typeface="Courier New" panose="02070309020205020404" pitchFamily="49" charset="0"/>
                <a:cs typeface="Courier New" panose="02070309020205020404" pitchFamily="49" charset="0"/>
              </a:rPr>
              <a:t>\</a:t>
            </a:r>
            <a:r>
              <a:rPr lang="en-US" dirty="0">
                <a:solidFill>
                  <a:schemeClr val="bg1">
                    <a:lumMod val="65000"/>
                  </a:schemeClr>
                </a:solidFill>
                <a:latin typeface="Courier New" panose="02070309020205020404" pitchFamily="49" charset="0"/>
                <a:cs typeface="Courier New" panose="02070309020205020404" pitchFamily="49" charset="0"/>
              </a:rPr>
              <a:t>x00</a:t>
            </a:r>
            <a:r>
              <a:rPr lang="en-US" dirty="0" smtClean="0">
                <a:latin typeface="Courier New" panose="02070309020205020404" pitchFamily="49" charset="0"/>
                <a:cs typeface="Courier New" panose="02070309020205020404" pitchFamily="49" charset="0"/>
              </a:rPr>
              <a:t>'  [</a:t>
            </a:r>
            <a:r>
              <a:rPr lang="en-US" b="1" u="sng" dirty="0" err="1" smtClean="0">
                <a:latin typeface="Courier New" panose="02070309020205020404" pitchFamily="49" charset="0"/>
                <a:cs typeface="Courier New" panose="02070309020205020404" pitchFamily="49" charset="0"/>
              </a:rPr>
              <a:t>ff</a:t>
            </a:r>
            <a:r>
              <a:rPr lang="en-US" b="1" u="sng" dirty="0" smtClean="0">
                <a:latin typeface="Courier New" panose="02070309020205020404" pitchFamily="49" charset="0"/>
                <a:cs typeface="Courier New" panose="02070309020205020404" pitchFamily="49" charset="0"/>
              </a:rPr>
              <a:t> </a:t>
            </a:r>
            <a:r>
              <a:rPr lang="en-US" b="1" u="sng" dirty="0" err="1" smtClean="0">
                <a:latin typeface="Courier New" panose="02070309020205020404" pitchFamily="49" charset="0"/>
                <a:cs typeface="Courier New" panose="02070309020205020404" pitchFamily="49" charset="0"/>
              </a:rPr>
              <a:t>fe</a:t>
            </a:r>
            <a:r>
              <a:rPr lang="en-US" b="1" dirty="0" smtClean="0">
                <a:latin typeface="Courier New" panose="02070309020205020404" pitchFamily="49" charset="0"/>
                <a:cs typeface="Courier New" panose="02070309020205020404" pitchFamily="49" charset="0"/>
              </a:rPr>
              <a:t> </a:t>
            </a:r>
            <a:r>
              <a:rPr lang="en-US" b="1" u="sng" dirty="0" smtClean="0">
                <a:latin typeface="Courier New" panose="02070309020205020404" pitchFamily="49" charset="0"/>
                <a:cs typeface="Courier New" panose="02070309020205020404" pitchFamily="49" charset="0"/>
              </a:rPr>
              <a:t>\ 00</a:t>
            </a:r>
            <a:r>
              <a:rPr lang="en-US" b="1" dirty="0" smtClean="0">
                <a:latin typeface="Courier New" panose="02070309020205020404" pitchFamily="49" charset="0"/>
                <a:cs typeface="Courier New" panose="02070309020205020404" pitchFamily="49" charset="0"/>
              </a:rPr>
              <a:t> </a:t>
            </a:r>
            <a:r>
              <a:rPr lang="en-US" b="1" u="sng" dirty="0" smtClean="0">
                <a:latin typeface="Courier New" panose="02070309020205020404" pitchFamily="49" charset="0"/>
                <a:cs typeface="Courier New" panose="02070309020205020404" pitchFamily="49" charset="0"/>
              </a:rPr>
              <a:t>n 00</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32</a:t>
            </a:fld>
            <a:endParaRPr lang="en-US"/>
          </a:p>
        </p:txBody>
      </p:sp>
      <p:sp>
        <p:nvSpPr>
          <p:cNvPr id="6" name="Date Placeholder 5"/>
          <p:cNvSpPr>
            <a:spLocks noGrp="1"/>
          </p:cNvSpPr>
          <p:nvPr>
            <p:ph type="dt" sz="half" idx="10"/>
          </p:nvPr>
        </p:nvSpPr>
        <p:spPr/>
        <p:txBody>
          <a:bodyPr/>
          <a:lstStyle/>
          <a:p>
            <a:fld id="{3F7C4ED3-5185-D14C-8F95-2A0891326204}" type="datetime1">
              <a:rPr lang="en-US" smtClean="0"/>
              <a:t>9/16/16</a:t>
            </a:fld>
            <a:endParaRPr lang="en-US"/>
          </a:p>
        </p:txBody>
      </p:sp>
    </p:spTree>
    <p:extLst>
      <p:ext uri="{BB962C8B-B14F-4D97-AF65-F5344CB8AC3E}">
        <p14:creationId xmlns:p14="http://schemas.microsoft.com/office/powerpoint/2010/main" val="415592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Python </a:t>
            </a:r>
            <a:r>
              <a:rPr lang="en-US" dirty="0" smtClean="0">
                <a:latin typeface="Courier New" panose="02070309020205020404" pitchFamily="49" charset="0"/>
                <a:cs typeface="Courier New" panose="02070309020205020404" pitchFamily="49" charset="0"/>
              </a:rPr>
              <a:t>re</a:t>
            </a:r>
            <a:r>
              <a:rPr lang="en-US" dirty="0" smtClean="0"/>
              <a:t> module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33</a:t>
            </a:fld>
            <a:endParaRPr lang="en-US"/>
          </a:p>
        </p:txBody>
      </p:sp>
      <p:sp>
        <p:nvSpPr>
          <p:cNvPr id="4" name="Content Placeholder 3"/>
          <p:cNvSpPr>
            <a:spLocks noGrp="1"/>
          </p:cNvSpPr>
          <p:nvPr>
            <p:ph sz="quarter" idx="1"/>
          </p:nvPr>
        </p:nvSpPr>
        <p:spPr/>
        <p:txBody>
          <a:bodyPr>
            <a:normAutofit/>
          </a:bodyPr>
          <a:lstStyle/>
          <a:p>
            <a:r>
              <a:rPr lang="en-US" dirty="0" smtClean="0"/>
              <a:t>Three Python functions:</a:t>
            </a:r>
          </a:p>
          <a:p>
            <a:pPr marL="457200" lvl="1" indent="0">
              <a:buNone/>
            </a:pPr>
            <a:r>
              <a:rPr lang="en-US" sz="2100" dirty="0" err="1" smtClean="0">
                <a:latin typeface="Courier New" panose="02070309020205020404" pitchFamily="49" charset="0"/>
                <a:cs typeface="Courier New" panose="02070309020205020404" pitchFamily="49" charset="0"/>
              </a:rPr>
              <a:t>re.match</a:t>
            </a:r>
            <a:r>
              <a:rPr lang="en-US" sz="2100" dirty="0" smtClean="0">
                <a:latin typeface="Courier New" panose="02070309020205020404" pitchFamily="49" charset="0"/>
                <a:cs typeface="Courier New" panose="02070309020205020404" pitchFamily="49" charset="0"/>
              </a:rPr>
              <a:t>()</a:t>
            </a:r>
            <a:r>
              <a:rPr lang="en-US" sz="2100" dirty="0" smtClean="0"/>
              <a:t>checks for a match only at beginning of string</a:t>
            </a:r>
          </a:p>
          <a:p>
            <a:pPr marL="457200" lvl="1" indent="0">
              <a:buNone/>
            </a:pPr>
            <a:r>
              <a:rPr lang="en-US" sz="2100" dirty="0" err="1" smtClean="0">
                <a:latin typeface="Courier New" panose="02070309020205020404" pitchFamily="49" charset="0"/>
                <a:cs typeface="Courier New" panose="02070309020205020404" pitchFamily="49" charset="0"/>
              </a:rPr>
              <a:t>re.search</a:t>
            </a:r>
            <a:r>
              <a:rPr lang="en-US" sz="2100" dirty="0" smtClean="0">
                <a:latin typeface="Courier New" panose="02070309020205020404" pitchFamily="49" charset="0"/>
                <a:cs typeface="Courier New" panose="02070309020205020404" pitchFamily="49" charset="0"/>
              </a:rPr>
              <a:t>()</a:t>
            </a:r>
            <a:r>
              <a:rPr lang="en-US" sz="2100" dirty="0" smtClean="0"/>
              <a:t>finds first occurrence of a pattern </a:t>
            </a:r>
            <a:r>
              <a:rPr lang="en-US" sz="2100" dirty="0"/>
              <a:t>anywhere in </a:t>
            </a:r>
            <a:r>
              <a:rPr lang="en-US" sz="2100" dirty="0" smtClean="0"/>
              <a:t>string</a:t>
            </a:r>
          </a:p>
          <a:p>
            <a:pPr marL="457200" lvl="1" indent="0">
              <a:buNone/>
            </a:pPr>
            <a:r>
              <a:rPr lang="en-US" sz="2100" dirty="0" err="1" smtClean="0">
                <a:latin typeface="Courier New" panose="02070309020205020404" pitchFamily="49" charset="0"/>
                <a:cs typeface="Courier New" panose="02070309020205020404" pitchFamily="49" charset="0"/>
              </a:rPr>
              <a:t>re.findall</a:t>
            </a:r>
            <a:r>
              <a:rPr lang="en-US" sz="2100" dirty="0" smtClean="0">
                <a:latin typeface="Courier New" panose="02070309020205020404" pitchFamily="49" charset="0"/>
                <a:cs typeface="Courier New" panose="02070309020205020404" pitchFamily="49" charset="0"/>
              </a:rPr>
              <a:t>()</a:t>
            </a:r>
            <a:r>
              <a:rPr lang="en-US" sz="2100" dirty="0" smtClean="0"/>
              <a:t>finds all occurrences of a pattern, not just first one</a:t>
            </a:r>
          </a:p>
          <a:p>
            <a:r>
              <a:rPr lang="en-US" dirty="0" smtClean="0"/>
              <a:t>Some other </a:t>
            </a:r>
            <a:r>
              <a:rPr lang="en-US" dirty="0" err="1" smtClean="0"/>
              <a:t>regexp</a:t>
            </a:r>
            <a:r>
              <a:rPr lang="en-US" dirty="0" smtClean="0"/>
              <a:t>-enabled text operations:</a:t>
            </a:r>
          </a:p>
          <a:p>
            <a:pPr marL="457200" lvl="1" indent="0">
              <a:buNone/>
            </a:pPr>
            <a:r>
              <a:rPr lang="en-US" sz="1800" dirty="0" err="1" smtClean="0">
                <a:latin typeface="Courier New" panose="02070309020205020404" pitchFamily="49" charset="0"/>
                <a:cs typeface="Courier New" panose="02070309020205020404" pitchFamily="49" charset="0"/>
              </a:rPr>
              <a:t>re.split</a:t>
            </a:r>
            <a:r>
              <a:rPr lang="en-US" sz="1800" dirty="0" smtClean="0">
                <a:latin typeface="Courier New" panose="02070309020205020404" pitchFamily="49" charset="0"/>
                <a:cs typeface="Courier New" panose="02070309020205020404" pitchFamily="49" charset="0"/>
              </a:rPr>
              <a:t>() </a:t>
            </a:r>
          </a:p>
          <a:p>
            <a:pPr marL="914400" lvl="2" indent="0">
              <a:buNone/>
            </a:pPr>
            <a:r>
              <a:rPr lang="en-US" sz="1800" dirty="0" smtClean="0">
                <a:latin typeface="Courier New" panose="02070309020205020404" pitchFamily="49" charset="0"/>
                <a:cs typeface="Courier New" panose="02070309020205020404" pitchFamily="49" charset="0"/>
              </a:rPr>
              <a:t>entries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re.split</a:t>
            </a:r>
            <a:r>
              <a:rPr lang="en-US" sz="1800" dirty="0">
                <a:latin typeface="Courier New" panose="02070309020205020404" pitchFamily="49" charset="0"/>
                <a:cs typeface="Courier New" panose="02070309020205020404" pitchFamily="49" charset="0"/>
              </a:rPr>
              <a:t>("\n+", text)</a:t>
            </a:r>
            <a:endParaRPr lang="en-US" sz="1800" dirty="0" smtClean="0">
              <a:latin typeface="Courier New" panose="02070309020205020404" pitchFamily="49" charset="0"/>
              <a:cs typeface="Courier New" panose="02070309020205020404" pitchFamily="49" charset="0"/>
            </a:endParaRPr>
          </a:p>
          <a:p>
            <a:pPr marL="457200" lvl="1" indent="0">
              <a:buNone/>
            </a:pPr>
            <a:r>
              <a:rPr lang="en-US" sz="1800" dirty="0" err="1" smtClean="0">
                <a:latin typeface="Courier New" panose="02070309020205020404" pitchFamily="49" charset="0"/>
                <a:cs typeface="Courier New" panose="02070309020205020404" pitchFamily="49" charset="0"/>
              </a:rPr>
              <a:t>re.sub</a:t>
            </a:r>
            <a:r>
              <a:rPr lang="en-US" sz="1800" dirty="0" smtClean="0">
                <a:latin typeface="Courier New" panose="02070309020205020404" pitchFamily="49" charset="0"/>
                <a:cs typeface="Courier New" panose="02070309020205020404" pitchFamily="49" charset="0"/>
              </a:rPr>
              <a:t>()</a:t>
            </a:r>
          </a:p>
          <a:p>
            <a:pPr marL="457200" lvl="1"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re.sub</a:t>
            </a:r>
            <a:r>
              <a:rPr lang="en-US" sz="1800" dirty="0" smtClean="0">
                <a:latin typeface="Courier New" panose="02070309020205020404" pitchFamily="49" charset="0"/>
                <a:cs typeface="Courier New" panose="02070309020205020404" pitchFamily="49" charset="0"/>
              </a:rPr>
              <a:t>(r</a:t>
            </a:r>
            <a:r>
              <a:rPr lang="en-US" sz="1800" dirty="0">
                <a:latin typeface="Courier New" panose="02070309020205020404" pitchFamily="49" charset="0"/>
                <a:cs typeface="Courier New" panose="02070309020205020404" pitchFamily="49" charset="0"/>
              </a:rPr>
              <a:t>"(\w)(\w+)(\w)", </a:t>
            </a:r>
            <a:r>
              <a:rPr lang="en-US" sz="1800" dirty="0" err="1">
                <a:latin typeface="Courier New" panose="02070309020205020404" pitchFamily="49" charset="0"/>
                <a:cs typeface="Courier New" panose="02070309020205020404" pitchFamily="49" charset="0"/>
              </a:rPr>
              <a:t>repl</a:t>
            </a:r>
            <a:r>
              <a:rPr lang="en-US" sz="1800" dirty="0">
                <a:latin typeface="Courier New" panose="02070309020205020404" pitchFamily="49" charset="0"/>
                <a:cs typeface="Courier New" panose="02070309020205020404" pitchFamily="49" charset="0"/>
              </a:rPr>
              <a:t>, text</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5" name="Oval 4"/>
          <p:cNvSpPr/>
          <p:nvPr/>
        </p:nvSpPr>
        <p:spPr>
          <a:xfrm>
            <a:off x="8602815" y="95540"/>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F2771A02-8E6F-C74A-85AF-DC4E180950B4}" type="datetime1">
              <a:rPr lang="en-US" smtClean="0"/>
              <a:t>9/16/16</a:t>
            </a:fld>
            <a:endParaRPr lang="en-US"/>
          </a:p>
        </p:txBody>
      </p:sp>
    </p:spTree>
    <p:extLst>
      <p:ext uri="{BB962C8B-B14F-4D97-AF65-F5344CB8AC3E}">
        <p14:creationId xmlns:p14="http://schemas.microsoft.com/office/powerpoint/2010/main" val="9667589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h</a:t>
            </a:r>
            <a:r>
              <a:rPr lang="en-US" dirty="0" smtClean="0">
                <a:latin typeface="Courier New" panose="02070309020205020404" pitchFamily="49" charset="0"/>
                <a:cs typeface="Courier New" panose="02070309020205020404" pitchFamily="49" charset="0"/>
              </a:rPr>
              <a:t>elp(</a:t>
            </a:r>
            <a:r>
              <a:rPr lang="en-US" dirty="0" err="1" smtClean="0">
                <a:latin typeface="Courier New" panose="02070309020205020404" pitchFamily="49" charset="0"/>
                <a:cs typeface="Courier New" panose="02070309020205020404" pitchFamily="49" charset="0"/>
              </a:rPr>
              <a:t>re.match</a:t>
            </a:r>
            <a:r>
              <a:rPr lang="en-US" dirty="0">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2"/>
          </p:nvPr>
        </p:nvSpPr>
        <p:spPr/>
        <p:txBody>
          <a:bodyPr/>
          <a:lstStyle/>
          <a:p>
            <a:fld id="{489AA9CD-E03E-470E-A1F1-67531AF0EE6B}" type="slidenum">
              <a:rPr lang="en-US" smtClean="0"/>
              <a:pPr/>
              <a:t>34</a:t>
            </a:fld>
            <a:endParaRPr lang="en-US"/>
          </a:p>
        </p:txBody>
      </p:sp>
      <p:sp>
        <p:nvSpPr>
          <p:cNvPr id="4" name="Content Placeholder 3"/>
          <p:cNvSpPr>
            <a:spLocks noGrp="1"/>
          </p:cNvSpPr>
          <p:nvPr>
            <p:ph sz="quarter" idx="1"/>
          </p:nvPr>
        </p:nvSpPr>
        <p:spPr/>
        <p:txBody>
          <a:bodyPr/>
          <a:lstStyle/>
          <a:p>
            <a:pPr marL="0" indent="0">
              <a:buNone/>
            </a:pPr>
            <a:r>
              <a:rPr lang="en-US" dirty="0">
                <a:latin typeface="Courier New" panose="02070309020205020404" pitchFamily="49" charset="0"/>
                <a:cs typeface="Courier New" panose="02070309020205020404" pitchFamily="49" charset="0"/>
              </a:rPr>
              <a:t>match(pattern, string, flags=0)</a:t>
            </a:r>
          </a:p>
          <a:p>
            <a:pPr marL="0" indent="0">
              <a:buNone/>
            </a:pPr>
            <a:r>
              <a:rPr lang="en-US" dirty="0"/>
              <a:t>    Try to apply the pattern at the </a:t>
            </a:r>
            <a:r>
              <a:rPr lang="en-US" u="sng" dirty="0"/>
              <a:t>start</a:t>
            </a:r>
            <a:r>
              <a:rPr lang="en-US" dirty="0"/>
              <a:t> of the string, </a:t>
            </a:r>
            <a:r>
              <a:rPr lang="en-US" dirty="0" smtClean="0"/>
              <a:t>returning  </a:t>
            </a:r>
            <a:r>
              <a:rPr lang="en-US" dirty="0"/>
              <a:t>a match object, or None if no match was found</a:t>
            </a:r>
            <a:r>
              <a:rPr lang="en-US" dirty="0" smtClean="0"/>
              <a:t>.</a:t>
            </a:r>
          </a:p>
          <a:p>
            <a:pPr marL="0" indent="0">
              <a:buNone/>
            </a:pPr>
            <a:r>
              <a:rPr lang="en-US" dirty="0" smtClean="0"/>
              <a:t>Flag will be covered later.</a:t>
            </a:r>
            <a:endParaRPr lang="en-US" dirty="0"/>
          </a:p>
        </p:txBody>
      </p:sp>
      <p:sp>
        <p:nvSpPr>
          <p:cNvPr id="5" name="Date Placeholder 4"/>
          <p:cNvSpPr>
            <a:spLocks noGrp="1"/>
          </p:cNvSpPr>
          <p:nvPr>
            <p:ph type="dt" sz="half" idx="10"/>
          </p:nvPr>
        </p:nvSpPr>
        <p:spPr/>
        <p:txBody>
          <a:bodyPr/>
          <a:lstStyle/>
          <a:p>
            <a:fld id="{5D97FDAB-B63C-4E40-A78C-55BF20A608E1}" type="datetime1">
              <a:rPr lang="en-US" smtClean="0"/>
              <a:t>9/16/16</a:t>
            </a:fld>
            <a:endParaRPr lang="en-US"/>
          </a:p>
        </p:txBody>
      </p:sp>
    </p:spTree>
    <p:extLst>
      <p:ext uri="{BB962C8B-B14F-4D97-AF65-F5344CB8AC3E}">
        <p14:creationId xmlns:p14="http://schemas.microsoft.com/office/powerpoint/2010/main" val="39321763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h</a:t>
            </a:r>
            <a:r>
              <a:rPr lang="en-US" dirty="0" smtClean="0">
                <a:latin typeface="Courier New" pitchFamily="49" charset="0"/>
                <a:cs typeface="Courier New" pitchFamily="49" charset="0"/>
              </a:rPr>
              <a:t>elp(</a:t>
            </a:r>
            <a:r>
              <a:rPr lang="en-US" dirty="0" err="1" smtClean="0">
                <a:latin typeface="Courier New" pitchFamily="49" charset="0"/>
                <a:cs typeface="Courier New" pitchFamily="49" charset="0"/>
              </a:rPr>
              <a:t>re.search</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3" name="Slide Number Placeholder 2"/>
          <p:cNvSpPr>
            <a:spLocks noGrp="1"/>
          </p:cNvSpPr>
          <p:nvPr>
            <p:ph type="sldNum" sz="quarter" idx="12"/>
          </p:nvPr>
        </p:nvSpPr>
        <p:spPr/>
        <p:txBody>
          <a:bodyPr/>
          <a:lstStyle/>
          <a:p>
            <a:fld id="{489AA9CD-E03E-470E-A1F1-67531AF0EE6B}" type="slidenum">
              <a:rPr lang="en-US" smtClean="0"/>
              <a:pPr/>
              <a:t>35</a:t>
            </a:fld>
            <a:endParaRPr lang="en-US"/>
          </a:p>
        </p:txBody>
      </p:sp>
      <p:sp>
        <p:nvSpPr>
          <p:cNvPr id="4" name="Content Placeholder 3"/>
          <p:cNvSpPr>
            <a:spLocks noGrp="1"/>
          </p:cNvSpPr>
          <p:nvPr>
            <p:ph sz="quarter" idx="1"/>
          </p:nvPr>
        </p:nvSpPr>
        <p:spPr/>
        <p:txBody>
          <a:bodyPr/>
          <a:lstStyle/>
          <a:p>
            <a:pPr marL="0" indent="0">
              <a:buNone/>
            </a:pPr>
            <a:r>
              <a:rPr lang="en-US" dirty="0">
                <a:latin typeface="Courier New" panose="02070309020205020404" pitchFamily="49" charset="0"/>
                <a:cs typeface="Courier New" panose="02070309020205020404" pitchFamily="49" charset="0"/>
              </a:rPr>
              <a:t>search</a:t>
            </a:r>
            <a:r>
              <a:rPr lang="en-US" dirty="0"/>
              <a:t>(</a:t>
            </a:r>
            <a:r>
              <a:rPr lang="en-US" dirty="0">
                <a:latin typeface="Courier New" panose="02070309020205020404" pitchFamily="49" charset="0"/>
                <a:cs typeface="Courier New" panose="02070309020205020404" pitchFamily="49" charset="0"/>
              </a:rPr>
              <a:t>pattern</a:t>
            </a:r>
            <a:r>
              <a:rPr lang="en-US" dirty="0"/>
              <a:t>, </a:t>
            </a:r>
            <a:r>
              <a:rPr lang="en-US" dirty="0">
                <a:latin typeface="Courier New" panose="02070309020205020404" pitchFamily="49" charset="0"/>
                <a:cs typeface="Courier New" panose="02070309020205020404" pitchFamily="49" charset="0"/>
              </a:rPr>
              <a:t>string</a:t>
            </a:r>
            <a:r>
              <a:rPr lang="en-US" dirty="0"/>
              <a:t>, </a:t>
            </a:r>
            <a:r>
              <a:rPr lang="en-US" dirty="0">
                <a:latin typeface="Courier New" panose="02070309020205020404" pitchFamily="49" charset="0"/>
                <a:cs typeface="Courier New" panose="02070309020205020404" pitchFamily="49" charset="0"/>
              </a:rPr>
              <a:t>flags=0</a:t>
            </a:r>
            <a:r>
              <a:rPr lang="en-US" dirty="0"/>
              <a:t>)</a:t>
            </a:r>
          </a:p>
          <a:p>
            <a:pPr marL="0" indent="0">
              <a:buNone/>
            </a:pPr>
            <a:r>
              <a:rPr lang="en-US" dirty="0"/>
              <a:t>    Scan through string looking for </a:t>
            </a:r>
            <a:r>
              <a:rPr lang="en-US" dirty="0" smtClean="0"/>
              <a:t>the first </a:t>
            </a:r>
            <a:r>
              <a:rPr lang="en-US" dirty="0"/>
              <a:t>match to the </a:t>
            </a:r>
            <a:r>
              <a:rPr lang="en-US" dirty="0" smtClean="0"/>
              <a:t>pattern </a:t>
            </a:r>
            <a:r>
              <a:rPr lang="en-US" u="sng" dirty="0" smtClean="0"/>
              <a:t>anywhere</a:t>
            </a:r>
            <a:r>
              <a:rPr lang="en-US" dirty="0" smtClean="0"/>
              <a:t> in the string, returning a </a:t>
            </a:r>
            <a:r>
              <a:rPr lang="en-US" dirty="0"/>
              <a:t>match object, or None if no match was found</a:t>
            </a:r>
            <a:r>
              <a:rPr lang="en-US" dirty="0" smtClean="0"/>
              <a:t>. </a:t>
            </a:r>
          </a:p>
        </p:txBody>
      </p:sp>
      <p:sp>
        <p:nvSpPr>
          <p:cNvPr id="5" name="Date Placeholder 4"/>
          <p:cNvSpPr>
            <a:spLocks noGrp="1"/>
          </p:cNvSpPr>
          <p:nvPr>
            <p:ph type="dt" sz="half" idx="10"/>
          </p:nvPr>
        </p:nvSpPr>
        <p:spPr/>
        <p:txBody>
          <a:bodyPr/>
          <a:lstStyle/>
          <a:p>
            <a:fld id="{61C13F6F-0984-1F4F-946E-9F141C26B5C7}" type="datetime1">
              <a:rPr lang="en-US" smtClean="0"/>
              <a:t>9/16/16</a:t>
            </a:fld>
            <a:endParaRPr lang="en-US"/>
          </a:p>
        </p:txBody>
      </p:sp>
    </p:spTree>
    <p:extLst>
      <p:ext uri="{BB962C8B-B14F-4D97-AF65-F5344CB8AC3E}">
        <p14:creationId xmlns:p14="http://schemas.microsoft.com/office/powerpoint/2010/main" val="20653089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36</a:t>
            </a:fld>
            <a:endParaRPr lang="en-US"/>
          </a:p>
        </p:txBody>
      </p:sp>
      <p:sp>
        <p:nvSpPr>
          <p:cNvPr id="6" name="TextBox 5"/>
          <p:cNvSpPr txBox="1"/>
          <p:nvPr/>
        </p:nvSpPr>
        <p:spPr>
          <a:xfrm>
            <a:off x="1905000" y="1828800"/>
            <a:ext cx="6400800" cy="3785652"/>
          </a:xfrm>
          <a:prstGeom prst="rect">
            <a:avLst/>
          </a:prstGeom>
          <a:noFill/>
        </p:spPr>
        <p:txBody>
          <a:bodyPr wrap="square" rtlCol="0">
            <a:spAutoFit/>
          </a:bodyPr>
          <a:lstStyle/>
          <a:p>
            <a:r>
              <a:rPr lang="en-US" sz="2000" b="1" dirty="0">
                <a:latin typeface="Courier New"/>
                <a:cs typeface="Courier New"/>
              </a:rPr>
              <a:t>i</a:t>
            </a:r>
            <a:r>
              <a:rPr lang="en-US" sz="2000" b="1" dirty="0" smtClean="0">
                <a:latin typeface="Courier New"/>
                <a:cs typeface="Courier New"/>
              </a:rPr>
              <a:t>mport re</a:t>
            </a:r>
          </a:p>
          <a:p>
            <a:endParaRPr lang="en-US" sz="2000" dirty="0" smtClean="0">
              <a:latin typeface="Courier New"/>
              <a:cs typeface="Courier New"/>
            </a:endParaRPr>
          </a:p>
          <a:p>
            <a:r>
              <a:rPr lang="en-US" sz="2000" dirty="0" err="1" smtClean="0">
                <a:latin typeface="Courier New"/>
                <a:cs typeface="Courier New"/>
              </a:rPr>
              <a:t>str</a:t>
            </a:r>
            <a:r>
              <a:rPr lang="en-US" sz="2000" dirty="0" smtClean="0">
                <a:latin typeface="Courier New"/>
                <a:cs typeface="Courier New"/>
              </a:rPr>
              <a:t> </a:t>
            </a:r>
            <a:r>
              <a:rPr lang="en-US" sz="2000" dirty="0">
                <a:latin typeface="Courier New"/>
                <a:cs typeface="Courier New"/>
              </a:rPr>
              <a:t>= '</a:t>
            </a:r>
            <a:r>
              <a:rPr lang="en-US" sz="2000" dirty="0" smtClean="0">
                <a:latin typeface="Courier New"/>
                <a:cs typeface="Courier New"/>
              </a:rPr>
              <a:t>a simple example!'</a:t>
            </a:r>
          </a:p>
          <a:p>
            <a:r>
              <a:rPr lang="en-US" sz="2000" dirty="0">
                <a:latin typeface="Courier New"/>
                <a:cs typeface="Courier New"/>
              </a:rPr>
              <a:t/>
            </a:r>
            <a:br>
              <a:rPr lang="en-US" sz="2000" dirty="0">
                <a:latin typeface="Courier New"/>
                <a:cs typeface="Courier New"/>
              </a:rPr>
            </a:br>
            <a:r>
              <a:rPr lang="en-US" sz="2000" dirty="0" smtClean="0">
                <a:latin typeface="Courier New"/>
                <a:cs typeface="Courier New"/>
              </a:rPr>
              <a:t># want to see if ‘simple’ appears in the</a:t>
            </a:r>
            <a:br>
              <a:rPr lang="en-US" sz="2000" dirty="0" smtClean="0">
                <a:latin typeface="Courier New"/>
                <a:cs typeface="Courier New"/>
              </a:rPr>
            </a:br>
            <a:r>
              <a:rPr lang="en-US" sz="2000" dirty="0" smtClean="0">
                <a:latin typeface="Courier New"/>
                <a:cs typeface="Courier New"/>
              </a:rPr>
              <a:t># test string</a:t>
            </a:r>
            <a:br>
              <a:rPr lang="en-US" sz="2000" dirty="0" smtClean="0">
                <a:latin typeface="Courier New"/>
                <a:cs typeface="Courier New"/>
              </a:rPr>
            </a:br>
            <a:r>
              <a:rPr lang="en-US" sz="2000" dirty="0" smtClean="0">
                <a:latin typeface="Courier New"/>
                <a:cs typeface="Courier New"/>
              </a:rPr>
              <a:t>match </a:t>
            </a:r>
            <a:r>
              <a:rPr lang="en-US" sz="2000" dirty="0">
                <a:latin typeface="Courier New"/>
                <a:cs typeface="Courier New"/>
              </a:rPr>
              <a:t>= </a:t>
            </a:r>
            <a:r>
              <a:rPr lang="en-US" sz="2000" dirty="0" err="1" smtClean="0">
                <a:latin typeface="Courier New"/>
                <a:cs typeface="Courier New"/>
              </a:rPr>
              <a:t>re.search</a:t>
            </a:r>
            <a:r>
              <a:rPr lang="en-US" sz="2000" dirty="0" smtClean="0">
                <a:latin typeface="Courier New"/>
                <a:cs typeface="Courier New"/>
              </a:rPr>
              <a:t>(</a:t>
            </a:r>
            <a:r>
              <a:rPr lang="en-US" sz="2000" dirty="0" err="1" smtClean="0">
                <a:latin typeface="Courier New"/>
                <a:cs typeface="Courier New"/>
              </a:rPr>
              <a:t>r'simple</a:t>
            </a:r>
            <a:r>
              <a:rPr lang="en-US" sz="2000" dirty="0" smtClean="0">
                <a:latin typeface="Courier New"/>
                <a:cs typeface="Courier New"/>
              </a:rPr>
              <a:t>', </a:t>
            </a:r>
            <a:r>
              <a:rPr lang="en-US" sz="2000" dirty="0" err="1">
                <a:latin typeface="Courier New"/>
                <a:cs typeface="Courier New"/>
              </a:rPr>
              <a:t>str</a:t>
            </a:r>
            <a:r>
              <a:rPr lang="en-US" sz="2000" dirty="0" smtClean="0">
                <a:latin typeface="Courier New"/>
                <a:cs typeface="Courier New"/>
              </a:rPr>
              <a:t>)</a:t>
            </a:r>
          </a:p>
          <a:p>
            <a:r>
              <a:rPr lang="en-US" sz="2000" dirty="0">
                <a:latin typeface="Courier New"/>
                <a:cs typeface="Courier New"/>
              </a:rPr>
              <a:t/>
            </a:r>
            <a:br>
              <a:rPr lang="en-US" sz="2000" dirty="0">
                <a:latin typeface="Courier New"/>
                <a:cs typeface="Courier New"/>
              </a:rPr>
            </a:br>
            <a:r>
              <a:rPr lang="en-US" sz="2000" dirty="0" smtClean="0">
                <a:latin typeface="Courier New"/>
                <a:cs typeface="Courier New"/>
              </a:rPr>
              <a:t>if </a:t>
            </a:r>
            <a:r>
              <a:rPr lang="en-US" sz="2000" dirty="0">
                <a:latin typeface="Courier New"/>
                <a:cs typeface="Courier New"/>
              </a:rPr>
              <a:t>match:                      </a:t>
            </a:r>
            <a:br>
              <a:rPr lang="en-US" sz="2000" dirty="0">
                <a:latin typeface="Courier New"/>
                <a:cs typeface="Courier New"/>
              </a:rPr>
            </a:br>
            <a:r>
              <a:rPr lang="en-US" sz="2000" dirty="0">
                <a:latin typeface="Courier New"/>
                <a:cs typeface="Courier New"/>
              </a:rPr>
              <a:t>    print </a:t>
            </a:r>
            <a:r>
              <a:rPr lang="en-US" sz="2000" dirty="0" smtClean="0">
                <a:latin typeface="Courier New"/>
                <a:cs typeface="Courier New"/>
              </a:rPr>
              <a:t>'found', </a:t>
            </a:r>
            <a:r>
              <a:rPr lang="en-US" sz="2000" dirty="0" err="1">
                <a:latin typeface="Courier New"/>
                <a:cs typeface="Courier New"/>
              </a:rPr>
              <a:t>match.group</a:t>
            </a:r>
            <a:r>
              <a:rPr lang="en-US" sz="2000" dirty="0">
                <a:latin typeface="Courier New"/>
                <a:cs typeface="Courier New"/>
              </a:rPr>
              <a:t>() </a:t>
            </a:r>
            <a:endParaRPr lang="en-US" sz="2000" dirty="0" smtClean="0">
              <a:latin typeface="Courier New"/>
              <a:cs typeface="Courier New"/>
            </a:endParaRPr>
          </a:p>
          <a:p>
            <a:r>
              <a:rPr lang="en-US" sz="2000" dirty="0" smtClean="0">
                <a:latin typeface="Courier New"/>
                <a:cs typeface="Courier New"/>
              </a:rPr>
              <a:t>else</a:t>
            </a:r>
            <a:r>
              <a:rPr lang="en-US" sz="2000" dirty="0">
                <a:latin typeface="Courier New"/>
                <a:cs typeface="Courier New"/>
              </a:rPr>
              <a:t>:</a:t>
            </a:r>
            <a:br>
              <a:rPr lang="en-US" sz="2000" dirty="0">
                <a:latin typeface="Courier New"/>
                <a:cs typeface="Courier New"/>
              </a:rPr>
            </a:br>
            <a:r>
              <a:rPr lang="en-US" sz="2000" dirty="0">
                <a:latin typeface="Courier New"/>
                <a:cs typeface="Courier New"/>
              </a:rPr>
              <a:t>    print 'did not find'</a:t>
            </a:r>
          </a:p>
        </p:txBody>
      </p:sp>
      <p:sp>
        <p:nvSpPr>
          <p:cNvPr id="4" name="Date Placeholder 3"/>
          <p:cNvSpPr>
            <a:spLocks noGrp="1"/>
          </p:cNvSpPr>
          <p:nvPr>
            <p:ph type="dt" sz="half" idx="10"/>
          </p:nvPr>
        </p:nvSpPr>
        <p:spPr/>
        <p:txBody>
          <a:bodyPr/>
          <a:lstStyle/>
          <a:p>
            <a:fld id="{0BD2416C-09D8-B145-96D7-E49F4B61E2FA}" type="datetime1">
              <a:rPr lang="en-US" smtClean="0"/>
              <a:t>9/16/16</a:t>
            </a:fld>
            <a:endParaRPr lang="en-US"/>
          </a:p>
        </p:txBody>
      </p:sp>
    </p:spTree>
    <p:extLst>
      <p:ext uri="{BB962C8B-B14F-4D97-AF65-F5344CB8AC3E}">
        <p14:creationId xmlns:p14="http://schemas.microsoft.com/office/powerpoint/2010/main" val="15544316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Patterns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37</a:t>
            </a:fld>
            <a:endParaRPr lang="en-US"/>
          </a:p>
        </p:txBody>
      </p:sp>
      <p:sp>
        <p:nvSpPr>
          <p:cNvPr id="4" name="Content Placeholder 3"/>
          <p:cNvSpPr>
            <a:spLocks noGrp="1"/>
          </p:cNvSpPr>
          <p:nvPr>
            <p:ph sz="quarter" idx="1"/>
          </p:nvPr>
        </p:nvSpPr>
        <p:spPr/>
        <p:txBody>
          <a:bodyPr>
            <a:normAutofit/>
          </a:bodyPr>
          <a:lstStyle/>
          <a:p>
            <a:r>
              <a:rPr lang="en-US" dirty="0" smtClean="0"/>
              <a:t>Ordinary </a:t>
            </a:r>
            <a:r>
              <a:rPr lang="en-US" dirty="0"/>
              <a:t>characters just match </a:t>
            </a:r>
            <a:r>
              <a:rPr lang="en-US" dirty="0" smtClean="0"/>
              <a:t>themselves. </a:t>
            </a:r>
          </a:p>
          <a:p>
            <a:pPr marL="457200" lvl="1" indent="0">
              <a:buNone/>
            </a:pPr>
            <a:r>
              <a:rPr lang="en-US" sz="1800" dirty="0">
                <a:latin typeface="Courier New"/>
                <a:cs typeface="Courier New"/>
              </a:rPr>
              <a:t>match = </a:t>
            </a:r>
            <a:r>
              <a:rPr lang="en-US" sz="1800" dirty="0" err="1" smtClean="0">
                <a:latin typeface="Courier New"/>
                <a:cs typeface="Courier New"/>
              </a:rPr>
              <a:t>re.search</a:t>
            </a:r>
            <a:r>
              <a:rPr lang="en-US" sz="1800" dirty="0" smtClean="0">
                <a:latin typeface="Courier New"/>
                <a:cs typeface="Courier New"/>
              </a:rPr>
              <a:t>(</a:t>
            </a:r>
            <a:r>
              <a:rPr lang="en-US" sz="1800" dirty="0" err="1" smtClean="0">
                <a:latin typeface="Courier New"/>
                <a:cs typeface="Courier New"/>
              </a:rPr>
              <a:t>r'</a:t>
            </a:r>
            <a:r>
              <a:rPr lang="en-US" sz="1800" dirty="0" err="1" smtClean="0">
                <a:latin typeface="Courier New" panose="02070309020205020404" pitchFamily="49" charset="0"/>
                <a:cs typeface="Courier New" panose="02070309020205020404" pitchFamily="49" charset="0"/>
              </a:rPr>
              <a:t>dog','The</a:t>
            </a:r>
            <a:r>
              <a:rPr lang="en-US" sz="1800" dirty="0" smtClean="0">
                <a:latin typeface="Courier New" panose="02070309020205020404" pitchFamily="49" charset="0"/>
                <a:cs typeface="Courier New" panose="02070309020205020404" pitchFamily="49" charset="0"/>
              </a:rPr>
              <a:t> lazy </a:t>
            </a:r>
            <a:r>
              <a:rPr lang="en-US" sz="1800" b="1" dirty="0" smtClean="0">
                <a:latin typeface="Courier New" panose="02070309020205020404" pitchFamily="49" charset="0"/>
                <a:cs typeface="Courier New" panose="02070309020205020404" pitchFamily="49" charset="0"/>
              </a:rPr>
              <a:t>dog</a:t>
            </a:r>
            <a:r>
              <a:rPr lang="en-US" sz="1800" dirty="0" smtClean="0">
                <a:latin typeface="Courier New" panose="02070309020205020404" pitchFamily="49" charset="0"/>
                <a:cs typeface="Courier New" panose="02070309020205020404" pitchFamily="49" charset="0"/>
              </a:rPr>
              <a:t> went to sleep.') </a:t>
            </a:r>
            <a:r>
              <a:rPr lang="en-US" sz="2400" dirty="0" smtClean="0">
                <a:cs typeface="Courier New" panose="02070309020205020404" pitchFamily="49" charset="0"/>
              </a:rPr>
              <a:t>will </a:t>
            </a:r>
            <a:r>
              <a:rPr lang="en-US" sz="2400" dirty="0">
                <a:cs typeface="Courier New"/>
              </a:rPr>
              <a:t>match </a:t>
            </a:r>
            <a:r>
              <a:rPr lang="en-US" sz="2400" dirty="0" smtClean="0">
                <a:cs typeface="Courier New"/>
              </a:rPr>
              <a:t>'</a:t>
            </a:r>
            <a:r>
              <a:rPr lang="en-US" sz="2400" dirty="0" smtClean="0">
                <a:latin typeface="Courier New" panose="02070309020205020404" pitchFamily="49" charset="0"/>
                <a:cs typeface="Courier New" panose="02070309020205020404" pitchFamily="49" charset="0"/>
              </a:rPr>
              <a:t>dog</a:t>
            </a:r>
            <a:r>
              <a:rPr lang="en-US" sz="2400" dirty="0" smtClean="0">
                <a:cs typeface="Courier New"/>
              </a:rPr>
              <a:t>' in the right-hand string.</a:t>
            </a:r>
            <a:endParaRPr lang="en-US" sz="2400" dirty="0" smtClean="0">
              <a:cs typeface="Courier New" panose="02070309020205020404" pitchFamily="49" charset="0"/>
            </a:endParaRPr>
          </a:p>
          <a:p>
            <a:r>
              <a:rPr lang="en-US" dirty="0" smtClean="0">
                <a:cs typeface="Courier New" panose="02070309020205020404" pitchFamily="49" charset="0"/>
              </a:rPr>
              <a:t>Special characters:</a:t>
            </a:r>
          </a:p>
          <a:p>
            <a:pPr marL="457200" lvl="1" indent="0">
              <a:buNone/>
            </a:pPr>
            <a:r>
              <a:rPr lang="en-US" dirty="0" smtClean="0">
                <a:latin typeface="Courier New" panose="02070309020205020404" pitchFamily="49" charset="0"/>
                <a:cs typeface="Courier New" panose="02070309020205020404" pitchFamily="49" charset="0"/>
              </a:rPr>
              <a:t>\t, \n, \r  </a:t>
            </a:r>
            <a:r>
              <a:rPr lang="en-US" dirty="0" smtClean="0"/>
              <a:t>tab, newline, return </a:t>
            </a:r>
          </a:p>
          <a:p>
            <a:pPr marL="457200" lvl="1" indent="0">
              <a:buNone/>
            </a:pPr>
            <a:r>
              <a:rPr lang="en-US" dirty="0" smtClean="0"/>
              <a:t>The meta-characters which do not match themselves because they have special meanings are: </a:t>
            </a:r>
          </a:p>
          <a:p>
            <a:pPr marL="0" indent="0">
              <a:buNone/>
            </a:pP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 $ * + ? {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 | (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5" name="Rectangle 4"/>
          <p:cNvSpPr/>
          <p:nvPr/>
        </p:nvSpPr>
        <p:spPr>
          <a:xfrm>
            <a:off x="1752600" y="6172200"/>
            <a:ext cx="6781800" cy="369332"/>
          </a:xfrm>
          <a:prstGeom prst="rect">
            <a:avLst/>
          </a:prstGeom>
        </p:spPr>
        <p:txBody>
          <a:bodyPr wrap="square">
            <a:spAutoFit/>
          </a:bodyPr>
          <a:lstStyle/>
          <a:p>
            <a:r>
              <a:rPr lang="en-US" dirty="0"/>
              <a:t>https://</a:t>
            </a:r>
            <a:r>
              <a:rPr lang="en-US" dirty="0" err="1"/>
              <a:t>developers.google.com</a:t>
            </a:r>
            <a:r>
              <a:rPr lang="en-US" dirty="0"/>
              <a:t>/</a:t>
            </a:r>
            <a:r>
              <a:rPr lang="en-US" dirty="0" err="1"/>
              <a:t>edu</a:t>
            </a:r>
            <a:r>
              <a:rPr lang="en-US" dirty="0"/>
              <a:t>/python/regular-expressions</a:t>
            </a:r>
          </a:p>
        </p:txBody>
      </p:sp>
      <p:sp>
        <p:nvSpPr>
          <p:cNvPr id="6" name="Right Arrow 5"/>
          <p:cNvSpPr/>
          <p:nvPr/>
        </p:nvSpPr>
        <p:spPr>
          <a:xfrm rot="19791795">
            <a:off x="1043888" y="2620541"/>
            <a:ext cx="28956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fancier patterns can we put in here?</a:t>
            </a:r>
            <a:endParaRPr lang="en-US" dirty="0"/>
          </a:p>
        </p:txBody>
      </p:sp>
      <p:sp>
        <p:nvSpPr>
          <p:cNvPr id="7" name="Oval 6"/>
          <p:cNvSpPr/>
          <p:nvPr/>
        </p:nvSpPr>
        <p:spPr>
          <a:xfrm>
            <a:off x="8602815" y="152400"/>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0"/>
          </p:nvPr>
        </p:nvSpPr>
        <p:spPr/>
        <p:txBody>
          <a:bodyPr/>
          <a:lstStyle/>
          <a:p>
            <a:fld id="{1D30FA12-7C6A-6447-AF34-B76C930DE58F}" type="datetime1">
              <a:rPr lang="en-US" smtClean="0"/>
              <a:t>9/16/16</a:t>
            </a:fld>
            <a:endParaRPr lang="en-US"/>
          </a:p>
        </p:txBody>
      </p:sp>
    </p:spTree>
    <p:extLst>
      <p:ext uri="{BB962C8B-B14F-4D97-AF65-F5344CB8AC3E}">
        <p14:creationId xmlns:p14="http://schemas.microsoft.com/office/powerpoint/2010/main" val="311597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Very important single-character</a:t>
            </a:r>
            <a:br>
              <a:rPr lang="en-US" dirty="0" smtClean="0"/>
            </a:br>
            <a:r>
              <a:rPr lang="en-US" dirty="0" smtClean="0"/>
              <a:t>regular expression symbols</a:t>
            </a:r>
            <a:endParaRPr lang="en-US" dirty="0"/>
          </a:p>
        </p:txBody>
      </p:sp>
      <p:sp>
        <p:nvSpPr>
          <p:cNvPr id="3" name="Content Placeholder 2"/>
          <p:cNvSpPr>
            <a:spLocks noGrp="1"/>
          </p:cNvSpPr>
          <p:nvPr>
            <p:ph idx="1"/>
          </p:nvPr>
        </p:nvSpPr>
        <p:spPr>
          <a:xfrm>
            <a:off x="457200" y="1600200"/>
            <a:ext cx="8839200" cy="4525963"/>
          </a:xfrm>
        </p:spPr>
        <p:txBody>
          <a:bodyPr>
            <a:normAutofit/>
          </a:bodyPr>
          <a:lstStyle/>
          <a:p>
            <a:pPr marL="0" indent="0">
              <a:buNone/>
            </a:pPr>
            <a:r>
              <a:rPr lang="en-US" sz="2400" dirty="0" smtClean="0">
                <a:latin typeface="Courier New" panose="02070309020205020404" pitchFamily="49" charset="0"/>
                <a:cs typeface="Courier New" panose="02070309020205020404" pitchFamily="49" charset="0"/>
              </a:rPr>
              <a:t>^	</a:t>
            </a:r>
            <a:r>
              <a:rPr lang="en-US" sz="2400" dirty="0" smtClean="0"/>
              <a:t>Beginning of the line       </a:t>
            </a:r>
            <a:r>
              <a:rPr lang="en-US" sz="2400" dirty="0">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^From: '</a:t>
            </a:r>
          </a:p>
          <a:p>
            <a:pPr marL="0" indent="0">
              <a:buNone/>
            </a:pPr>
            <a:r>
              <a:rPr lang="en-US" sz="2400" dirty="0" smtClean="0">
                <a:latin typeface="Courier New" panose="02070309020205020404" pitchFamily="49" charset="0"/>
                <a:cs typeface="Courier New" panose="02070309020205020404" pitchFamily="49" charset="0"/>
              </a:rPr>
              <a:t>	</a:t>
            </a:r>
            <a:r>
              <a:rPr lang="en-US" sz="2400" b="1" u="sng" dirty="0" smtClean="0">
                <a:latin typeface="Courier New" panose="02070309020205020404" pitchFamily="49" charset="0"/>
                <a:cs typeface="Courier New" panose="02070309020205020404" pitchFamily="49" charset="0"/>
              </a:rPr>
              <a:t>Yes</a:t>
            </a:r>
            <a:r>
              <a:rPr lang="en-US" sz="2400" b="1"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From: </a:t>
            </a:r>
            <a:r>
              <a:rPr lang="en-US" sz="2400" dirty="0" err="1" smtClean="0">
                <a:latin typeface="Courier New" panose="02070309020205020404" pitchFamily="49" charset="0"/>
                <a:cs typeface="Courier New" panose="02070309020205020404" pitchFamily="49" charset="0"/>
              </a:rPr>
              <a:t>Kevyn</a:t>
            </a:r>
            <a:r>
              <a:rPr lang="en-US" sz="2400" dirty="0" smtClean="0">
                <a:latin typeface="Courier New" panose="02070309020205020404" pitchFamily="49" charset="0"/>
                <a:cs typeface="Courier New" panose="02070309020205020404" pitchFamily="49" charset="0"/>
              </a:rPr>
              <a:t>  </a:t>
            </a:r>
            <a:r>
              <a:rPr lang="en-US" sz="2400" b="1" u="sng" dirty="0" smtClean="0">
                <a:latin typeface="Courier New" panose="02070309020205020404" pitchFamily="49" charset="0"/>
                <a:cs typeface="Courier New" panose="02070309020205020404" pitchFamily="49" charset="0"/>
              </a:rPr>
              <a:t>No</a:t>
            </a:r>
            <a:r>
              <a:rPr lang="en-US" sz="2400" b="1"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It said, 'From:…</a:t>
            </a:r>
          </a:p>
          <a:p>
            <a:pPr marL="0" indent="0">
              <a:buNone/>
            </a:pPr>
            <a:r>
              <a:rPr lang="en-US" sz="2400" dirty="0" smtClean="0">
                <a:latin typeface="Courier New" panose="02070309020205020404" pitchFamily="49" charset="0"/>
                <a:cs typeface="Courier New" panose="02070309020205020404" pitchFamily="49" charset="0"/>
              </a:rPr>
              <a:t>$	</a:t>
            </a:r>
            <a:r>
              <a:rPr lang="en-US" sz="2400" dirty="0" smtClean="0"/>
              <a:t>End of the line (just before newline)</a:t>
            </a:r>
            <a:r>
              <a:rPr lang="en-US" sz="2400" dirty="0"/>
              <a:t> </a:t>
            </a:r>
            <a:r>
              <a:rPr lang="en-US" sz="2400" dirty="0" smtClean="0"/>
              <a:t>    </a:t>
            </a:r>
            <a:r>
              <a:rPr lang="en-US" sz="2400" dirty="0" smtClean="0">
                <a:latin typeface="Courier New" panose="02070309020205020404" pitchFamily="49" charset="0"/>
                <a:cs typeface="Courier New" panose="02070309020205020404" pitchFamily="49" charset="0"/>
              </a:rPr>
              <a:t>'Michigan$'</a:t>
            </a:r>
          </a:p>
          <a:p>
            <a:pPr marL="0" indent="0">
              <a:buNone/>
            </a:pPr>
            <a:r>
              <a:rPr lang="en-US" sz="2400" dirty="0" smtClean="0">
                <a:latin typeface="Courier New" panose="02070309020205020404" pitchFamily="49" charset="0"/>
                <a:cs typeface="Courier New" panose="02070309020205020404" pitchFamily="49" charset="0"/>
              </a:rPr>
              <a:t>	</a:t>
            </a:r>
            <a:r>
              <a:rPr lang="en-US" sz="2400" b="1" u="sng" dirty="0" smtClean="0">
                <a:latin typeface="Courier New" panose="02070309020205020404" pitchFamily="49" charset="0"/>
                <a:cs typeface="Courier New" panose="02070309020205020404" pitchFamily="49" charset="0"/>
              </a:rPr>
              <a:t>Yes</a:t>
            </a:r>
            <a:r>
              <a:rPr lang="en-US" sz="2400" b="1"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Michigan</a:t>
            </a:r>
            <a:r>
              <a:rPr lang="en-US" sz="2400" b="1" dirty="0" smtClean="0">
                <a:latin typeface="Courier New" panose="02070309020205020404" pitchFamily="49" charset="0"/>
                <a:cs typeface="Courier New" panose="02070309020205020404" pitchFamily="49" charset="0"/>
              </a:rPr>
              <a:t>\n</a:t>
            </a:r>
            <a:r>
              <a:rPr lang="en-US" sz="2400" dirty="0" smtClean="0">
                <a:latin typeface="Courier New" panose="02070309020205020404" pitchFamily="49" charset="0"/>
                <a:cs typeface="Courier New" panose="02070309020205020404" pitchFamily="49" charset="0"/>
              </a:rPr>
              <a:t> </a:t>
            </a:r>
            <a:r>
              <a:rPr lang="en-US" sz="2400" b="1" u="sng" dirty="0" smtClean="0">
                <a:latin typeface="Courier New" panose="02070309020205020404" pitchFamily="49" charset="0"/>
                <a:cs typeface="Courier New" panose="02070309020205020404" pitchFamily="49" charset="0"/>
              </a:rPr>
              <a:t>No</a:t>
            </a:r>
            <a:r>
              <a:rPr lang="en-US" sz="2400" b="1" dirty="0" smtClean="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Michigan, U.S.A.</a:t>
            </a:r>
            <a:r>
              <a:rPr lang="en-US" sz="2400" b="1" dirty="0" smtClean="0">
                <a:latin typeface="Courier New" panose="02070309020205020404" pitchFamily="49" charset="0"/>
                <a:cs typeface="Courier New" panose="02070309020205020404" pitchFamily="49" charset="0"/>
              </a:rPr>
              <a:t>\n</a:t>
            </a:r>
          </a:p>
          <a:p>
            <a:pPr marL="0" indent="0">
              <a:buNone/>
            </a:pPr>
            <a:r>
              <a:rPr lang="en-US" sz="2400" dirty="0" smtClean="0">
                <a:latin typeface="Courier New" panose="02070309020205020404" pitchFamily="49" charset="0"/>
                <a:cs typeface="Courier New" panose="02070309020205020404" pitchFamily="49" charset="0"/>
              </a:rPr>
              <a:t>.	</a:t>
            </a:r>
            <a:r>
              <a:rPr lang="en-US" sz="2400" dirty="0" smtClean="0"/>
              <a:t>Matches any char except newline </a:t>
            </a:r>
            <a:r>
              <a:rPr lang="en-US" sz="2400" dirty="0" smtClean="0">
                <a:latin typeface="Courier New" panose="02070309020205020404" pitchFamily="49" charset="0"/>
                <a:cs typeface="Courier New" panose="02070309020205020404" pitchFamily="49" charset="0"/>
              </a:rPr>
              <a:t>\n '</a:t>
            </a:r>
            <a:r>
              <a:rPr lang="en-US" sz="2400" dirty="0" err="1" smtClean="0">
                <a:latin typeface="Courier New" panose="02070309020205020404" pitchFamily="49" charset="0"/>
                <a:cs typeface="Courier New" panose="02070309020205020404" pitchFamily="49" charset="0"/>
              </a:rPr>
              <a:t>F..m</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b="1" u="sng" dirty="0" smtClean="0">
                <a:latin typeface="Courier New" panose="02070309020205020404" pitchFamily="49" charset="0"/>
                <a:cs typeface="Courier New" panose="02070309020205020404" pitchFamily="49" charset="0"/>
              </a:rPr>
              <a:t>Yes</a:t>
            </a:r>
            <a:r>
              <a:rPr lang="en-US" sz="2400" b="1"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Farm: </a:t>
            </a:r>
            <a:r>
              <a:rPr lang="en-US" sz="2400" b="1" u="sng" dirty="0">
                <a:latin typeface="Courier New" panose="02070309020205020404" pitchFamily="49" charset="0"/>
                <a:cs typeface="Courier New" panose="02070309020205020404" pitchFamily="49" charset="0"/>
              </a:rPr>
              <a:t>Yes</a:t>
            </a:r>
            <a:r>
              <a:rPr lang="en-US" sz="2400" b="1"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Foom</a:t>
            </a:r>
            <a:r>
              <a:rPr lang="en-US" sz="2400" dirty="0" smtClean="0">
                <a:latin typeface="Courier New" panose="02070309020205020404" pitchFamily="49" charset="0"/>
                <a:cs typeface="Courier New" panose="02070309020205020404" pitchFamily="49" charset="0"/>
              </a:rPr>
              <a:t>:  </a:t>
            </a:r>
            <a:r>
              <a:rPr lang="en-US" sz="2400" b="1" u="sng" dirty="0" smtClean="0">
                <a:latin typeface="Courier New" panose="02070309020205020404" pitchFamily="49" charset="0"/>
                <a:cs typeface="Courier New" panose="02070309020205020404" pitchFamily="49" charset="0"/>
              </a:rPr>
              <a:t>No</a:t>
            </a:r>
            <a:r>
              <a:rPr lang="en-US" sz="2400" b="1"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Firm</a:t>
            </a:r>
            <a:r>
              <a:rPr lang="en-US" sz="2400" dirty="0">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\s	</a:t>
            </a:r>
            <a:r>
              <a:rPr lang="en-US" sz="2400" dirty="0" smtClean="0"/>
              <a:t>matches whitespace   </a:t>
            </a:r>
            <a:r>
              <a:rPr lang="en-US" sz="2400" dirty="0" smtClean="0">
                <a:latin typeface="Courier New" panose="02070309020205020404" pitchFamily="49" charset="0"/>
                <a:cs typeface="Courier New" panose="02070309020205020404" pitchFamily="49" charset="0"/>
              </a:rPr>
              <a:t>'Pine</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s</a:t>
            </a:r>
            <a:r>
              <a:rPr lang="en-US" sz="2400" dirty="0" err="1" smtClean="0">
                <a:latin typeface="Courier New" panose="02070309020205020404" pitchFamily="49" charset="0"/>
                <a:cs typeface="Courier New" panose="02070309020205020404" pitchFamily="49" charset="0"/>
              </a:rPr>
              <a:t>apple</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b="1" u="sng" dirty="0" smtClean="0">
                <a:latin typeface="Courier New" panose="02070309020205020404" pitchFamily="49" charset="0"/>
                <a:cs typeface="Courier New" panose="02070309020205020404" pitchFamily="49" charset="0"/>
              </a:rPr>
              <a:t>Yes</a:t>
            </a:r>
            <a:r>
              <a:rPr lang="en-US" sz="2400" b="1" dirty="0" smtClean="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Pine apple   </a:t>
            </a:r>
            <a:r>
              <a:rPr lang="en-US" sz="2400" b="1" u="sng" dirty="0" smtClean="0">
                <a:latin typeface="Courier New" panose="02070309020205020404" pitchFamily="49" charset="0"/>
                <a:cs typeface="Courier New" panose="02070309020205020404" pitchFamily="49" charset="0"/>
              </a:rPr>
              <a:t>No</a:t>
            </a:r>
            <a:r>
              <a:rPr lang="en-US" sz="2400" b="1"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Pinesapple</a:t>
            </a:r>
            <a:r>
              <a:rPr lang="en-US" sz="2400" dirty="0" smtClean="0">
                <a:latin typeface="Courier New" panose="02070309020205020404" pitchFamily="49" charset="0"/>
                <a:cs typeface="Courier New" panose="02070309020205020404" pitchFamily="49" charset="0"/>
              </a:rPr>
              <a:t> </a:t>
            </a:r>
            <a:endParaRPr lang="en-US" sz="2400" dirty="0" smtClean="0"/>
          </a:p>
          <a:p>
            <a:pPr marL="0" indent="0">
              <a:buNone/>
            </a:pPr>
            <a:r>
              <a:rPr lang="en-US" sz="2400" dirty="0" smtClean="0">
                <a:latin typeface="Courier New" panose="02070309020205020404" pitchFamily="49" charset="0"/>
                <a:cs typeface="Courier New" panose="02070309020205020404" pitchFamily="49" charset="0"/>
              </a:rPr>
              <a:t>\S	</a:t>
            </a:r>
            <a:r>
              <a:rPr lang="en-US" sz="2400" dirty="0" smtClean="0"/>
              <a:t>matches non-whitespace </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'Pine</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S</a:t>
            </a:r>
            <a:r>
              <a:rPr lang="en-US" sz="2400" dirty="0" err="1" smtClean="0">
                <a:latin typeface="Courier New" panose="02070309020205020404" pitchFamily="49" charset="0"/>
                <a:cs typeface="Courier New" panose="02070309020205020404" pitchFamily="49" charset="0"/>
              </a:rPr>
              <a:t>pple</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b="1" u="sng" dirty="0" smtClean="0">
                <a:latin typeface="Courier New" panose="02070309020205020404" pitchFamily="49" charset="0"/>
                <a:cs typeface="Courier New" panose="02070309020205020404" pitchFamily="49" charset="0"/>
              </a:rPr>
              <a:t>Yes</a:t>
            </a:r>
            <a:r>
              <a:rPr lang="en-US" sz="2400" b="1" dirty="0" smtClean="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Pineapple   </a:t>
            </a:r>
            <a:r>
              <a:rPr lang="en-US" sz="2400" b="1" u="sng" dirty="0" smtClean="0">
                <a:latin typeface="Courier New" panose="02070309020205020404" pitchFamily="49" charset="0"/>
                <a:cs typeface="Courier New" panose="02070309020205020404" pitchFamily="49" charset="0"/>
              </a:rPr>
              <a:t>No</a:t>
            </a:r>
            <a:r>
              <a:rPr lang="en-US" sz="2400" b="1" dirty="0" smtClean="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Pine </a:t>
            </a:r>
            <a:r>
              <a:rPr lang="en-US" sz="2400" dirty="0" err="1" smtClean="0">
                <a:latin typeface="Courier New" panose="02070309020205020404" pitchFamily="49" charset="0"/>
                <a:cs typeface="Courier New" panose="02070309020205020404" pitchFamily="49" charset="0"/>
              </a:rPr>
              <a:t>pple</a:t>
            </a:r>
            <a:endParaRPr lang="en-US" sz="2400" dirty="0" smtClean="0">
              <a:latin typeface="Courier New" panose="02070309020205020404" pitchFamily="49" charset="0"/>
              <a:cs typeface="Courier New" panose="02070309020205020404" pitchFamily="49" charset="0"/>
            </a:endParaRPr>
          </a:p>
          <a:p>
            <a:pPr marL="0" indent="0">
              <a:buNone/>
            </a:pPr>
            <a:endParaRPr lang="en-US" sz="2800" dirty="0" smtClean="0"/>
          </a:p>
          <a:p>
            <a:pPr marL="0" indent="0">
              <a:buNone/>
            </a:pP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38</a:t>
            </a:fld>
            <a:endParaRPr lang="en-US"/>
          </a:p>
        </p:txBody>
      </p:sp>
      <p:sp>
        <p:nvSpPr>
          <p:cNvPr id="6" name="Date Placeholder 5"/>
          <p:cNvSpPr>
            <a:spLocks noGrp="1"/>
          </p:cNvSpPr>
          <p:nvPr>
            <p:ph type="dt" sz="half" idx="10"/>
          </p:nvPr>
        </p:nvSpPr>
        <p:spPr/>
        <p:txBody>
          <a:bodyPr/>
          <a:lstStyle/>
          <a:p>
            <a:fld id="{055F67A0-A05C-E744-AB5A-7218484D62EF}" type="datetime1">
              <a:rPr lang="en-US" smtClean="0"/>
              <a:t>9/16/16</a:t>
            </a:fld>
            <a:endParaRPr lang="en-US"/>
          </a:p>
        </p:txBody>
      </p:sp>
    </p:spTree>
    <p:extLst>
      <p:ext uri="{BB962C8B-B14F-4D97-AF65-F5344CB8AC3E}">
        <p14:creationId xmlns:p14="http://schemas.microsoft.com/office/powerpoint/2010/main" val="142618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character</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What if we really want to look for </a:t>
            </a:r>
            <a:r>
              <a:rPr lang="en-US" dirty="0" smtClean="0">
                <a:latin typeface="Courier New" panose="02070309020205020404" pitchFamily="49" charset="0"/>
                <a:cs typeface="Courier New" panose="02070309020205020404" pitchFamily="49" charset="0"/>
              </a:rPr>
              <a:t>'$'</a:t>
            </a:r>
            <a:r>
              <a:rPr lang="en-US" dirty="0" smtClean="0"/>
              <a:t>?  </a:t>
            </a:r>
          </a:p>
          <a:p>
            <a:pPr marL="0" indent="0">
              <a:buNone/>
            </a:pPr>
            <a:r>
              <a:rPr lang="en-US" dirty="0" smtClean="0"/>
              <a:t>Use </a:t>
            </a:r>
            <a:r>
              <a:rPr lang="en-US" dirty="0"/>
              <a:t>an escape </a:t>
            </a:r>
            <a:r>
              <a:rPr lang="en-US" dirty="0" smtClean="0"/>
              <a:t>character:  BACKSLASH</a:t>
            </a:r>
          </a:p>
          <a:p>
            <a:pPr marL="0" indent="0">
              <a:buNone/>
            </a:pPr>
            <a:r>
              <a:rPr lang="en-US" u="sng" dirty="0" smtClean="0"/>
              <a:t>Examples</a:t>
            </a:r>
            <a:r>
              <a:rPr lang="en-US" dirty="0" smtClean="0"/>
              <a:t>:</a:t>
            </a:r>
            <a:endParaRPr lang="en-US" dirty="0"/>
          </a:p>
          <a:p>
            <a:pPr marL="0" indent="0">
              <a:buNone/>
            </a:pPr>
            <a:r>
              <a:rPr lang="en-US" dirty="0" smtClean="0">
                <a:latin typeface="Courier New" panose="02070309020205020404" pitchFamily="49" charset="0"/>
                <a:cs typeface="Courier New" panose="02070309020205020404" pitchFamily="49" charset="0"/>
              </a:rPr>
              <a:t>'\$19\.99'  </a:t>
            </a:r>
            <a:r>
              <a:rPr lang="en-US" dirty="0" smtClean="0"/>
              <a:t>will match </a:t>
            </a:r>
            <a:r>
              <a:rPr lang="en-US" dirty="0" smtClean="0">
                <a:latin typeface="Courier New" panose="02070309020205020404" pitchFamily="49" charset="0"/>
                <a:cs typeface="Courier New" panose="02070309020205020404" pitchFamily="49" charset="0"/>
              </a:rPr>
              <a:t>$19.99</a:t>
            </a:r>
          </a:p>
          <a:p>
            <a:pPr marL="0" indent="0">
              <a:buNone/>
            </a:pPr>
            <a:r>
              <a:rPr lang="en-US" dirty="0" smtClean="0">
                <a:latin typeface="Courier New" panose="02070309020205020404" pitchFamily="49" charset="0"/>
                <a:cs typeface="Courier New" panose="02070309020205020404" pitchFamily="49" charset="0"/>
              </a:rPr>
              <a:t>'\\folder' </a:t>
            </a:r>
            <a:r>
              <a:rPr lang="en-US" dirty="0" smtClean="0"/>
              <a:t>will match </a:t>
            </a:r>
            <a:r>
              <a:rPr lang="en-US" dirty="0" smtClean="0">
                <a:latin typeface="Courier New" panose="02070309020205020404" pitchFamily="49" charset="0"/>
                <a:cs typeface="Courier New" panose="02070309020205020404" pitchFamily="49" charset="0"/>
              </a:rPr>
              <a:t>\folder</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39</a:t>
            </a:fld>
            <a:endParaRPr lang="en-US"/>
          </a:p>
        </p:txBody>
      </p:sp>
      <p:sp>
        <p:nvSpPr>
          <p:cNvPr id="6" name="Date Placeholder 5"/>
          <p:cNvSpPr>
            <a:spLocks noGrp="1"/>
          </p:cNvSpPr>
          <p:nvPr>
            <p:ph type="dt" sz="half" idx="10"/>
          </p:nvPr>
        </p:nvSpPr>
        <p:spPr/>
        <p:txBody>
          <a:bodyPr/>
          <a:lstStyle/>
          <a:p>
            <a:fld id="{AF3CAF2C-7316-FE48-BAED-7A62A5C84A7A}" type="datetime1">
              <a:rPr lang="en-US" smtClean="0"/>
              <a:t>9/16/16</a:t>
            </a:fld>
            <a:endParaRPr lang="en-US"/>
          </a:p>
        </p:txBody>
      </p:sp>
    </p:spTree>
    <p:extLst>
      <p:ext uri="{BB962C8B-B14F-4D97-AF65-F5344CB8AC3E}">
        <p14:creationId xmlns:p14="http://schemas.microsoft.com/office/powerpoint/2010/main" val="2936240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Just this time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 am willing to extend the deadline for Lab and Homework #1 to Monday, 1:00pm</a:t>
            </a:r>
          </a:p>
          <a:p>
            <a:r>
              <a:rPr lang="en-US" dirty="0" smtClean="0"/>
              <a:t>If you have already submitted your assignment, you will receive a 5% point bonus, up to the maximum of the assignment </a:t>
            </a:r>
          </a:p>
          <a:p>
            <a:pPr lvl="1"/>
            <a:r>
              <a:rPr lang="en-US" dirty="0" smtClean="0"/>
              <a:t>For example, on the Lab, which is worth 20 points, if you submitted by the deadline and you would have received 19 points, you will get 20.  If you would have gotten 20, you will still get 20</a:t>
            </a:r>
          </a:p>
          <a:p>
            <a:pPr lvl="1"/>
            <a:r>
              <a:rPr lang="en-US" dirty="0" smtClean="0"/>
              <a:t>For example, on the Homework, which is worth 100 points, if you submitted by the deadline and you would have received 85/100 you would get 90/100</a:t>
            </a:r>
          </a:p>
          <a:p>
            <a:r>
              <a:rPr lang="en-US" dirty="0" smtClean="0"/>
              <a:t>This is mostly to accommodate late enrollment in a way that does not untowardly penalize those who completed the assignment on time</a:t>
            </a:r>
          </a:p>
          <a:p>
            <a:r>
              <a:rPr lang="en-US" dirty="0" smtClean="0"/>
              <a:t>No further extensions will be granted: you may use your own “free” late days if you want</a:t>
            </a:r>
          </a:p>
          <a:p>
            <a:r>
              <a:rPr lang="en-US" dirty="0" smtClean="0"/>
              <a:t>This is only for Lab #1 and Homework #1</a:t>
            </a:r>
            <a:endParaRPr lang="en-US" dirty="0"/>
          </a:p>
        </p:txBody>
      </p:sp>
      <p:sp>
        <p:nvSpPr>
          <p:cNvPr id="4" name="Date Placeholder 3"/>
          <p:cNvSpPr>
            <a:spLocks noGrp="1"/>
          </p:cNvSpPr>
          <p:nvPr>
            <p:ph type="dt" sz="half" idx="10"/>
          </p:nvPr>
        </p:nvSpPr>
        <p:spPr/>
        <p:txBody>
          <a:bodyPr/>
          <a:lstStyle/>
          <a:p>
            <a:fld id="{CA132E02-37EA-434C-B3B2-5C92C2BFFD00}" type="datetime1">
              <a:rPr lang="en-US" smtClean="0"/>
              <a:t>9/16/16</a:t>
            </a:fld>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4</a:t>
            </a:fld>
            <a:endParaRPr lang="en-US"/>
          </a:p>
        </p:txBody>
      </p:sp>
    </p:spTree>
    <p:extLst>
      <p:ext uri="{BB962C8B-B14F-4D97-AF65-F5344CB8AC3E}">
        <p14:creationId xmlns:p14="http://schemas.microsoft.com/office/powerpoint/2010/main" val="8941654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useful special commands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40</a:t>
            </a:fld>
            <a:endParaRPr lang="en-US"/>
          </a:p>
        </p:txBody>
      </p:sp>
      <p:sp>
        <p:nvSpPr>
          <p:cNvPr id="4" name="Content Placeholder 3"/>
          <p:cNvSpPr>
            <a:spLocks noGrp="1"/>
          </p:cNvSpPr>
          <p:nvPr>
            <p:ph sz="quarter" idx="1"/>
          </p:nvPr>
        </p:nvSpPr>
        <p:spPr/>
        <p:txBody>
          <a:bodyPr>
            <a:normAutofit fontScale="70000" lnSpcReduction="20000"/>
          </a:bodyPr>
          <a:lstStyle/>
          <a:p>
            <a:pPr marL="0" indent="0">
              <a:buNone/>
            </a:pPr>
            <a:r>
              <a:rPr lang="en-US" dirty="0" smtClean="0">
                <a:latin typeface="Courier New" panose="02070309020205020404" pitchFamily="49" charset="0"/>
                <a:cs typeface="Courier New" panose="02070309020205020404" pitchFamily="49" charset="0"/>
              </a:rPr>
              <a:t>\d</a:t>
            </a:r>
            <a:r>
              <a:rPr lang="en-US" dirty="0"/>
              <a:t>	</a:t>
            </a:r>
            <a:r>
              <a:rPr lang="en-US" dirty="0" smtClean="0"/>
              <a:t>Decimal digit, 0-9</a:t>
            </a:r>
            <a:endParaRPr lang="en-US" dirty="0"/>
          </a:p>
          <a:p>
            <a:pPr marL="0" indent="0">
              <a:buNone/>
            </a:pPr>
            <a:r>
              <a:rPr lang="en-US" dirty="0" smtClean="0">
                <a:latin typeface="Courier New" panose="02070309020205020404" pitchFamily="49" charset="0"/>
                <a:cs typeface="Courier New" panose="02070309020205020404" pitchFamily="49" charset="0"/>
              </a:rPr>
              <a:t>\D	</a:t>
            </a:r>
            <a:r>
              <a:rPr lang="en-US" dirty="0" smtClean="0"/>
              <a:t>Matches any </a:t>
            </a:r>
            <a:r>
              <a:rPr lang="en-US" u="sng" dirty="0" smtClean="0"/>
              <a:t>non</a:t>
            </a:r>
            <a:r>
              <a:rPr lang="en-US" dirty="0" smtClean="0"/>
              <a:t>-digit character.</a:t>
            </a:r>
          </a:p>
          <a:p>
            <a:pPr marL="0" indent="0">
              <a:buNone/>
            </a:pPr>
            <a:r>
              <a:rPr lang="en-US" dirty="0" smtClean="0">
                <a:latin typeface="Courier New" panose="02070309020205020404" pitchFamily="49" charset="0"/>
                <a:cs typeface="Courier New" panose="02070309020205020404" pitchFamily="49" charset="0"/>
              </a:rPr>
              <a:t>\w</a:t>
            </a:r>
            <a:r>
              <a:rPr lang="en-US" dirty="0" smtClean="0"/>
              <a:t>	Matches </a:t>
            </a:r>
            <a:r>
              <a:rPr lang="en-US" dirty="0"/>
              <a:t>a </a:t>
            </a:r>
            <a:r>
              <a:rPr lang="en-US" dirty="0" smtClean="0"/>
              <a:t>'word' </a:t>
            </a:r>
            <a:r>
              <a:rPr lang="en-US" dirty="0"/>
              <a:t>character: a </a:t>
            </a:r>
            <a:r>
              <a:rPr lang="en-US" b="1" dirty="0"/>
              <a:t>letter</a:t>
            </a:r>
            <a:r>
              <a:rPr lang="en-US" dirty="0"/>
              <a:t> or </a:t>
            </a:r>
            <a:r>
              <a:rPr lang="en-US" b="1" dirty="0" smtClean="0"/>
              <a:t>digit</a:t>
            </a:r>
            <a:r>
              <a:rPr lang="en-US" dirty="0"/>
              <a:t> </a:t>
            </a:r>
            <a:r>
              <a:rPr lang="en-US" dirty="0" smtClean="0"/>
              <a:t>or underscore.</a:t>
            </a:r>
          </a:p>
          <a:p>
            <a:pPr marL="0" indent="0">
              <a:buNone/>
            </a:pPr>
            <a:r>
              <a:rPr lang="en-US" dirty="0"/>
              <a:t>	</a:t>
            </a:r>
            <a:r>
              <a:rPr lang="en-US" dirty="0" smtClean="0"/>
              <a:t>Note </a:t>
            </a:r>
            <a:r>
              <a:rPr lang="en-US" dirty="0"/>
              <a:t>that although "word" is the mnemonic for this, it </a:t>
            </a:r>
            <a:endParaRPr lang="en-US" dirty="0" smtClean="0"/>
          </a:p>
          <a:p>
            <a:pPr marL="0" indent="0">
              <a:buNone/>
            </a:pPr>
            <a:r>
              <a:rPr lang="en-US" dirty="0"/>
              <a:t>	</a:t>
            </a:r>
            <a:r>
              <a:rPr lang="en-US" dirty="0" smtClean="0"/>
              <a:t>only </a:t>
            </a:r>
            <a:r>
              <a:rPr lang="en-US" dirty="0"/>
              <a:t>matches a single word char, not a whole word</a:t>
            </a:r>
            <a:r>
              <a:rPr lang="en-US" dirty="0" smtClean="0"/>
              <a:t>.</a:t>
            </a:r>
          </a:p>
          <a:p>
            <a:pPr marL="0"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W 	</a:t>
            </a:r>
            <a:r>
              <a:rPr lang="en-US" dirty="0" smtClean="0"/>
              <a:t>Matches </a:t>
            </a:r>
            <a:r>
              <a:rPr lang="en-US" dirty="0"/>
              <a:t>any non-word character. </a:t>
            </a:r>
          </a:p>
          <a:p>
            <a:pPr marL="0" indent="0">
              <a:buNone/>
            </a:pP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b</a:t>
            </a:r>
            <a:r>
              <a:rPr lang="en-US" dirty="0" smtClean="0"/>
              <a:t>	Matches boundary </a:t>
            </a:r>
            <a:r>
              <a:rPr lang="en-US" dirty="0"/>
              <a:t>between word </a:t>
            </a:r>
            <a:r>
              <a:rPr lang="en-US" dirty="0" smtClean="0"/>
              <a:t>\w and non-word \W 	chars:</a:t>
            </a:r>
            <a:br>
              <a:rPr lang="en-US" dirty="0" smtClean="0"/>
            </a:br>
            <a:r>
              <a:rPr lang="en-US"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r'py</a:t>
            </a:r>
            <a:r>
              <a:rPr lang="en-US" sz="2200" dirty="0" smtClean="0">
                <a:latin typeface="Courier New" panose="02070309020205020404" pitchFamily="49" charset="0"/>
                <a:cs typeface="Courier New" panose="02070309020205020404" pitchFamily="49" charset="0"/>
              </a:rPr>
              <a:t>\b' </a:t>
            </a:r>
            <a:r>
              <a:rPr lang="en-US" sz="2200" dirty="0">
                <a:latin typeface="Courier New" panose="02070309020205020404" pitchFamily="49" charset="0"/>
                <a:cs typeface="Courier New" panose="02070309020205020404" pitchFamily="49" charset="0"/>
              </a:rPr>
              <a:t>matches '</a:t>
            </a:r>
            <a:r>
              <a:rPr lang="en-US" sz="2200" dirty="0" err="1">
                <a:latin typeface="Courier New" panose="02070309020205020404" pitchFamily="49" charset="0"/>
                <a:cs typeface="Courier New" panose="02070309020205020404" pitchFamily="49" charset="0"/>
              </a:rPr>
              <a:t>py</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py</a:t>
            </a:r>
            <a:r>
              <a:rPr lang="en-US" sz="2200" dirty="0">
                <a:latin typeface="Courier New" panose="02070309020205020404" pitchFamily="49" charset="0"/>
                <a:cs typeface="Courier New" panose="02070309020205020404" pitchFamily="49" charset="0"/>
              </a:rPr>
              <a:t>.', or '</a:t>
            </a:r>
            <a:r>
              <a:rPr lang="en-US" sz="2200" dirty="0" err="1">
                <a:latin typeface="Courier New" panose="02070309020205020404" pitchFamily="49" charset="0"/>
                <a:cs typeface="Courier New" panose="02070309020205020404" pitchFamily="49" charset="0"/>
              </a:rPr>
              <a:t>py</a:t>
            </a:r>
            <a:r>
              <a:rPr lang="en-US" sz="2200" dirty="0">
                <a:latin typeface="Courier New" panose="02070309020205020404" pitchFamily="49" charset="0"/>
                <a:cs typeface="Courier New" panose="02070309020205020404" pitchFamily="49" charset="0"/>
              </a:rPr>
              <a:t>!'</a:t>
            </a:r>
            <a:endParaRPr lang="en-US" sz="2200" dirty="0"/>
          </a:p>
          <a:p>
            <a:pPr marL="0" indent="0">
              <a:buNone/>
            </a:pPr>
            <a:r>
              <a:rPr lang="en-US" sz="2200" dirty="0" smtClean="0">
                <a:latin typeface="Courier New" panose="02070309020205020404" pitchFamily="49" charset="0"/>
                <a:cs typeface="Courier New" panose="02070309020205020404" pitchFamily="49" charset="0"/>
              </a:rPr>
              <a:t>	</a:t>
            </a:r>
            <a:r>
              <a:rPr lang="en-US" sz="2200" dirty="0">
                <a:cs typeface="Courier New" panose="02070309020205020404" pitchFamily="49" charset="0"/>
              </a:rPr>
              <a:t>b</a:t>
            </a:r>
            <a:r>
              <a:rPr lang="en-US" sz="2200" dirty="0" smtClean="0">
                <a:cs typeface="Courier New" panose="02070309020205020404" pitchFamily="49" charset="0"/>
              </a:rPr>
              <a:t>ut not </a:t>
            </a:r>
            <a:r>
              <a:rPr lang="en-US" sz="2200" dirty="0" smtClean="0">
                <a:latin typeface="Courier New" panose="02070309020205020404" pitchFamily="49" charset="0"/>
                <a:cs typeface="Courier New" panose="02070309020205020404" pitchFamily="49" charset="0"/>
              </a:rPr>
              <a:t>'python</a:t>
            </a:r>
            <a:r>
              <a:rPr lang="en-US" sz="2200" dirty="0">
                <a:latin typeface="Courier New" panose="02070309020205020404" pitchFamily="49" charset="0"/>
                <a:cs typeface="Courier New" panose="02070309020205020404" pitchFamily="49" charset="0"/>
              </a:rPr>
              <a:t>', 'py3', 'py2'</a:t>
            </a:r>
          </a:p>
          <a:p>
            <a:pPr marL="0" indent="0">
              <a:buNone/>
            </a:pPr>
            <a:r>
              <a:rPr lang="en-US" sz="3100" dirty="0" smtClean="0">
                <a:latin typeface="Courier New" panose="02070309020205020404" pitchFamily="49" charset="0"/>
                <a:cs typeface="Courier New" panose="02070309020205020404" pitchFamily="49" charset="0"/>
              </a:rPr>
              <a:t>\B</a:t>
            </a:r>
            <a:r>
              <a:rPr lang="en-US" sz="2200"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Matches NOT at beginning or end of a word.</a:t>
            </a:r>
          </a:p>
          <a:p>
            <a:pPr marL="0" indent="0">
              <a:buNone/>
            </a:pPr>
            <a:r>
              <a:rPr lang="en-US" sz="2100" dirty="0">
                <a:latin typeface="Courier New" panose="02070309020205020404" pitchFamily="49" charset="0"/>
                <a:cs typeface="Courier New" panose="02070309020205020404" pitchFamily="49" charset="0"/>
              </a:rPr>
              <a:t>	</a:t>
            </a:r>
            <a:r>
              <a:rPr lang="en-US" sz="2100" dirty="0" err="1" smtClean="0">
                <a:latin typeface="Courier New" panose="02070309020205020404" pitchFamily="49" charset="0"/>
                <a:cs typeface="Courier New" panose="02070309020205020404" pitchFamily="49" charset="0"/>
              </a:rPr>
              <a:t>r'py</a:t>
            </a:r>
            <a:r>
              <a:rPr lang="en-US" sz="2100" dirty="0" smtClean="0">
                <a:latin typeface="Courier New" panose="02070309020205020404" pitchFamily="49" charset="0"/>
                <a:cs typeface="Courier New" panose="02070309020205020404" pitchFamily="49" charset="0"/>
              </a:rPr>
              <a:t>\B</a:t>
            </a:r>
            <a:r>
              <a:rPr lang="en-US" sz="2100" dirty="0">
                <a:latin typeface="Courier New" panose="02070309020205020404" pitchFamily="49" charset="0"/>
                <a:cs typeface="Courier New" panose="02070309020205020404" pitchFamily="49" charset="0"/>
              </a:rPr>
              <a:t>' matches 'python', 'py3', </a:t>
            </a:r>
            <a:r>
              <a:rPr lang="en-US" sz="2100" dirty="0" smtClean="0">
                <a:latin typeface="Courier New" panose="02070309020205020404" pitchFamily="49" charset="0"/>
                <a:cs typeface="Courier New" panose="02070309020205020404" pitchFamily="49" charset="0"/>
              </a:rPr>
              <a:t>'py2'</a:t>
            </a:r>
          </a:p>
          <a:p>
            <a:pPr marL="0" indent="0">
              <a:buNone/>
            </a:pPr>
            <a:r>
              <a:rPr lang="en-US" sz="2100" dirty="0">
                <a:latin typeface="Courier New" panose="02070309020205020404" pitchFamily="49" charset="0"/>
                <a:cs typeface="Courier New" panose="02070309020205020404" pitchFamily="49" charset="0"/>
              </a:rPr>
              <a:t>	</a:t>
            </a:r>
            <a:r>
              <a:rPr lang="en-US" sz="2100" dirty="0" smtClean="0">
                <a:cs typeface="Courier New" panose="02070309020205020404" pitchFamily="49" charset="0"/>
              </a:rPr>
              <a:t>but </a:t>
            </a:r>
            <a:r>
              <a:rPr lang="en-US" sz="2100" dirty="0">
                <a:cs typeface="Courier New" panose="02070309020205020404" pitchFamily="49" charset="0"/>
              </a:rPr>
              <a:t>not </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py</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py</a:t>
            </a:r>
            <a:r>
              <a:rPr lang="en-US" sz="2100" dirty="0">
                <a:latin typeface="Courier New" panose="02070309020205020404" pitchFamily="49" charset="0"/>
                <a:cs typeface="Courier New" panose="02070309020205020404" pitchFamily="49" charset="0"/>
              </a:rPr>
              <a:t>.', or '</a:t>
            </a:r>
            <a:r>
              <a:rPr lang="en-US" sz="2100" dirty="0" err="1">
                <a:latin typeface="Courier New" panose="02070309020205020404" pitchFamily="49" charset="0"/>
                <a:cs typeface="Courier New" panose="02070309020205020404" pitchFamily="49" charset="0"/>
              </a:rPr>
              <a:t>py</a:t>
            </a:r>
            <a:r>
              <a:rPr lang="en-US" sz="2100" dirty="0">
                <a:latin typeface="Courier New" panose="02070309020205020404" pitchFamily="49" charset="0"/>
                <a:cs typeface="Courier New" panose="02070309020205020404" pitchFamily="49" charset="0"/>
              </a:rPr>
              <a:t>!'</a:t>
            </a:r>
          </a:p>
          <a:p>
            <a:endParaRPr lang="en-US" dirty="0" smtClean="0"/>
          </a:p>
        </p:txBody>
      </p:sp>
      <p:sp>
        <p:nvSpPr>
          <p:cNvPr id="5" name="Rectangle 4"/>
          <p:cNvSpPr/>
          <p:nvPr/>
        </p:nvSpPr>
        <p:spPr>
          <a:xfrm>
            <a:off x="1752600" y="6172200"/>
            <a:ext cx="6781800" cy="369332"/>
          </a:xfrm>
          <a:prstGeom prst="rect">
            <a:avLst/>
          </a:prstGeom>
        </p:spPr>
        <p:txBody>
          <a:bodyPr wrap="square">
            <a:spAutoFit/>
          </a:bodyPr>
          <a:lstStyle/>
          <a:p>
            <a:r>
              <a:rPr lang="en-US" dirty="0"/>
              <a:t>https://</a:t>
            </a:r>
            <a:r>
              <a:rPr lang="en-US" dirty="0" err="1"/>
              <a:t>developers.google.com</a:t>
            </a:r>
            <a:r>
              <a:rPr lang="en-US" dirty="0"/>
              <a:t>/</a:t>
            </a:r>
            <a:r>
              <a:rPr lang="en-US" dirty="0" err="1"/>
              <a:t>edu</a:t>
            </a:r>
            <a:r>
              <a:rPr lang="en-US" dirty="0"/>
              <a:t>/python/regular-expressions</a:t>
            </a:r>
          </a:p>
        </p:txBody>
      </p:sp>
      <p:sp>
        <p:nvSpPr>
          <p:cNvPr id="6" name="Date Placeholder 5"/>
          <p:cNvSpPr>
            <a:spLocks noGrp="1"/>
          </p:cNvSpPr>
          <p:nvPr>
            <p:ph type="dt" sz="half" idx="10"/>
          </p:nvPr>
        </p:nvSpPr>
        <p:spPr/>
        <p:txBody>
          <a:bodyPr/>
          <a:lstStyle/>
          <a:p>
            <a:fld id="{73615B14-D5C7-EE4C-9FAA-34B99E443AFF}" type="datetime1">
              <a:rPr lang="en-US" smtClean="0"/>
              <a:t>9/16/16</a:t>
            </a:fld>
            <a:endParaRPr lang="en-US"/>
          </a:p>
        </p:txBody>
      </p:sp>
    </p:spTree>
    <p:extLst>
      <p:ext uri="{BB962C8B-B14F-4D97-AF65-F5344CB8AC3E}">
        <p14:creationId xmlns:p14="http://schemas.microsoft.com/office/powerpoint/2010/main" val="43546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3931AFA9-0742-A347-9FA7-8C0D63B36E4B}" type="datetime1">
              <a:rPr lang="en-US" sz="1000" smtClean="0"/>
              <a:t>9/16/16</a:t>
            </a:fld>
            <a:endParaRPr lang="en-US" sz="10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6FAC22A1-8E02-2740-B1F6-CEF1CBE822BE}" type="slidenum">
              <a:rPr lang="en-US" sz="1000"/>
              <a:pPr eaLnBrk="1" hangingPunct="1"/>
              <a:t>41</a:t>
            </a:fld>
            <a:endParaRPr lang="en-US" sz="1000"/>
          </a:p>
        </p:txBody>
      </p:sp>
      <p:sp>
        <p:nvSpPr>
          <p:cNvPr id="32773" name="Rectangle 2"/>
          <p:cNvSpPr>
            <a:spLocks noGrp="1" noChangeArrowheads="1"/>
          </p:cNvSpPr>
          <p:nvPr>
            <p:ph type="title"/>
          </p:nvPr>
        </p:nvSpPr>
        <p:spPr/>
        <p:txBody>
          <a:bodyPr>
            <a:normAutofit fontScale="90000"/>
          </a:bodyPr>
          <a:lstStyle/>
          <a:p>
            <a:pPr eaLnBrk="1" hangingPunct="1"/>
            <a:r>
              <a:rPr lang="en-GB" dirty="0" smtClean="0"/>
              <a:t>Wildcards and matching </a:t>
            </a:r>
            <a:r>
              <a:rPr lang="en-GB" dirty="0"/>
              <a:t>repetitions</a:t>
            </a:r>
          </a:p>
        </p:txBody>
      </p:sp>
      <p:sp>
        <p:nvSpPr>
          <p:cNvPr id="32774" name="Rectangle 3"/>
          <p:cNvSpPr>
            <a:spLocks noGrp="1" noChangeArrowheads="1"/>
          </p:cNvSpPr>
          <p:nvPr>
            <p:ph type="body" idx="1"/>
          </p:nvPr>
        </p:nvSpPr>
        <p:spPr>
          <a:xfrm>
            <a:off x="457200" y="1717675"/>
            <a:ext cx="8229600" cy="4530725"/>
          </a:xfrm>
        </p:spPr>
        <p:txBody>
          <a:bodyPr/>
          <a:lstStyle/>
          <a:p>
            <a:pPr eaLnBrk="1" hangingPunct="1">
              <a:lnSpc>
                <a:spcPct val="90000"/>
              </a:lnSpc>
              <a:buFont typeface="Wingdings" charset="0"/>
              <a:buNone/>
            </a:pPr>
            <a:r>
              <a:rPr lang="en-US" sz="2000" dirty="0">
                <a:latin typeface="Verdana" charset="0"/>
              </a:rPr>
              <a: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a:latin typeface="Verdana" charset="0"/>
              </a:rPr>
              <a:t>	</a:t>
            </a:r>
            <a:r>
              <a:rPr lang="en-US" sz="2000" b="1" dirty="0" smtClean="0">
                <a:latin typeface="Verdana" charset="0"/>
              </a:rPr>
              <a:t>Zero </a:t>
            </a:r>
            <a:r>
              <a:rPr lang="en-US" sz="2000" b="1" dirty="0">
                <a:latin typeface="Verdana" charset="0"/>
              </a:rPr>
              <a:t>or more </a:t>
            </a:r>
            <a:r>
              <a:rPr lang="en-US" sz="2000" dirty="0">
                <a:latin typeface="Verdana" charset="0"/>
              </a:rPr>
              <a:t>of the previous thing</a:t>
            </a:r>
          </a:p>
          <a:p>
            <a:pPr eaLnBrk="1" hangingPunct="1">
              <a:lnSpc>
                <a:spcPct val="90000"/>
              </a:lnSpc>
              <a:buFont typeface="Wingdings" charset="0"/>
              <a:buNone/>
            </a:pPr>
            <a:r>
              <a:rPr lang="en-US" sz="2000" dirty="0">
                <a:latin typeface="Verdana" charset="0"/>
              </a:rPr>
              <a:t>  </a:t>
            </a:r>
            <a:r>
              <a:rPr lang="en-US" sz="2000" dirty="0" smtClean="0">
                <a:latin typeface="Courier New" panose="02070309020205020404" pitchFamily="49" charset="0"/>
                <a:cs typeface="Courier New" panose="02070309020205020404" pitchFamily="49" charset="0"/>
              </a:rPr>
              <a:t> +	</a:t>
            </a:r>
            <a:r>
              <a:rPr lang="en-US" sz="2000" b="1" dirty="0" smtClean="0">
                <a:latin typeface="Verdana" charset="0"/>
              </a:rPr>
              <a:t>One </a:t>
            </a:r>
            <a:r>
              <a:rPr lang="en-US" sz="2000" b="1" dirty="0">
                <a:latin typeface="Verdana" charset="0"/>
              </a:rPr>
              <a:t>or more </a:t>
            </a:r>
            <a:r>
              <a:rPr lang="en-US" sz="2000" dirty="0">
                <a:latin typeface="Verdana" charset="0"/>
              </a:rPr>
              <a:t>of the previous thing</a:t>
            </a:r>
          </a:p>
          <a:p>
            <a:pPr eaLnBrk="1" hangingPunct="1">
              <a:lnSpc>
                <a:spcPct val="90000"/>
              </a:lnSpc>
              <a:buFont typeface="Wingdings" charset="0"/>
              <a:buNone/>
            </a:pPr>
            <a:r>
              <a:rPr lang="en-US" sz="2000" dirty="0">
                <a:latin typeface="Verdana" charset="0"/>
              </a:rPr>
              <a:t>  </a:t>
            </a:r>
            <a:r>
              <a:rPr lang="en-US" sz="2000" dirty="0" smtClean="0">
                <a:latin typeface="Courier New" panose="02070309020205020404" pitchFamily="49" charset="0"/>
                <a:cs typeface="Courier New" panose="02070309020205020404" pitchFamily="49" charset="0"/>
              </a:rPr>
              <a:t> ?	</a:t>
            </a:r>
            <a:r>
              <a:rPr lang="en-US" sz="2000" b="1" dirty="0" smtClean="0">
                <a:latin typeface="Verdana" charset="0"/>
              </a:rPr>
              <a:t>Zero or one </a:t>
            </a:r>
            <a:r>
              <a:rPr lang="en-US" sz="2000" dirty="0" smtClean="0">
                <a:latin typeface="Verdana" charset="0"/>
              </a:rPr>
              <a:t>of </a:t>
            </a:r>
            <a:r>
              <a:rPr lang="en-US" sz="2000" dirty="0">
                <a:latin typeface="Verdana" charset="0"/>
              </a:rPr>
              <a:t>the previous thing</a:t>
            </a:r>
          </a:p>
          <a:p>
            <a:pPr eaLnBrk="1" hangingPunct="1">
              <a:lnSpc>
                <a:spcPct val="90000"/>
              </a:lnSpc>
              <a:buFont typeface="Wingdings" charset="0"/>
              <a:buNone/>
            </a:pPr>
            <a:r>
              <a:rPr lang="en-US" sz="2000" dirty="0">
                <a:latin typeface="Verdana" charset="0"/>
              </a:rPr>
              <a:t>  </a:t>
            </a:r>
            <a:r>
              <a:rPr lang="en-US" sz="2000" dirty="0" smtClean="0">
                <a:latin typeface="Courier New" panose="02070309020205020404" pitchFamily="49" charset="0"/>
                <a:cs typeface="Courier New" panose="02070309020205020404" pitchFamily="49" charset="0"/>
              </a:rPr>
              <a:t>{3}	</a:t>
            </a:r>
            <a:r>
              <a:rPr lang="en-US" sz="2000" dirty="0" smtClean="0">
                <a:latin typeface="Verdana" charset="0"/>
              </a:rPr>
              <a:t>Matches exactly 3 of the previous thing</a:t>
            </a:r>
          </a:p>
          <a:p>
            <a:pPr eaLnBrk="1" hangingPunct="1">
              <a:lnSpc>
                <a:spcPct val="90000"/>
              </a:lnSpc>
              <a:buFont typeface="Wingdings" charset="0"/>
              <a:buNone/>
            </a:pPr>
            <a:r>
              <a:rPr lang="en-US" sz="2000" dirty="0" smtClean="0">
                <a:latin typeface="Courier New" panose="02070309020205020404" pitchFamily="49" charset="0"/>
                <a:cs typeface="Courier New" panose="02070309020205020404" pitchFamily="49" charset="0"/>
              </a:rPr>
              <a:t>{3,6}	</a:t>
            </a:r>
            <a:r>
              <a:rPr lang="en-US" sz="2000" dirty="0" smtClean="0">
                <a:latin typeface="Verdana" charset="0"/>
              </a:rPr>
              <a:t>Matches between 3 and 6 of the previous thing</a:t>
            </a:r>
          </a:p>
          <a:p>
            <a:pPr eaLnBrk="1" hangingPunct="1">
              <a:lnSpc>
                <a:spcPct val="90000"/>
              </a:lnSpc>
              <a:buFont typeface="Wingdings" charset="0"/>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3</a:t>
            </a:r>
            <a:r>
              <a:rPr lang="en-US" sz="2000" dirty="0" smtClean="0">
                <a:latin typeface="Courier New" panose="02070309020205020404" pitchFamily="49" charset="0"/>
                <a:cs typeface="Courier New" panose="02070309020205020404" pitchFamily="49" charset="0"/>
              </a:rPr>
              <a:t>,}	</a:t>
            </a:r>
            <a:r>
              <a:rPr lang="en-US" sz="2000" dirty="0" smtClean="0">
                <a:latin typeface="Verdana" charset="0"/>
              </a:rPr>
              <a:t>Matches </a:t>
            </a:r>
            <a:r>
              <a:rPr lang="en-US" sz="2000" dirty="0">
                <a:latin typeface="Verdana" charset="0"/>
              </a:rPr>
              <a:t>3 or more of the previous thing</a:t>
            </a:r>
            <a:endParaRPr lang="en-IE" sz="2000" dirty="0">
              <a:latin typeface="Verdana" charset="0"/>
            </a:endParaRPr>
          </a:p>
          <a:p>
            <a:pPr eaLnBrk="1" hangingPunct="1">
              <a:lnSpc>
                <a:spcPct val="90000"/>
              </a:lnSpc>
              <a:buFont typeface="Wingdings" charset="0"/>
              <a:buNone/>
            </a:pPr>
            <a:endParaRPr lang="en-GB" sz="2000" dirty="0">
              <a:latin typeface="Verdana" charset="0"/>
            </a:endParaRPr>
          </a:p>
        </p:txBody>
      </p:sp>
      <p:sp>
        <p:nvSpPr>
          <p:cNvPr id="6" name="Oval 5"/>
          <p:cNvSpPr/>
          <p:nvPr/>
        </p:nvSpPr>
        <p:spPr>
          <a:xfrm>
            <a:off x="8602815" y="95540"/>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34537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Wildcard examples</a:t>
            </a:r>
            <a:endParaRPr lang="en-US" dirty="0"/>
          </a:p>
        </p:txBody>
      </p:sp>
      <p:sp>
        <p:nvSpPr>
          <p:cNvPr id="3" name="Content Placeholder 2"/>
          <p:cNvSpPr>
            <a:spLocks noGrp="1"/>
          </p:cNvSpPr>
          <p:nvPr>
            <p:ph idx="1"/>
          </p:nvPr>
        </p:nvSpPr>
        <p:spPr/>
        <p:txBody>
          <a:bodyPr/>
          <a:lstStyle/>
          <a:p>
            <a:pPr marL="0" indent="0">
              <a:buNone/>
            </a:pPr>
            <a:r>
              <a:rPr lang="en-US" dirty="0" err="1" smtClean="0">
                <a:latin typeface="Courier New" panose="02070309020205020404" pitchFamily="49" charset="0"/>
                <a:cs typeface="Courier New" panose="02070309020205020404" pitchFamily="49" charset="0"/>
              </a:rPr>
              <a:t>ab</a:t>
            </a:r>
            <a:r>
              <a:rPr lang="en-US" dirty="0" smtClean="0">
                <a:latin typeface="Courier New" panose="02070309020205020404" pitchFamily="49" charset="0"/>
                <a:cs typeface="Courier New" panose="02070309020205020404" pitchFamily="49" charset="0"/>
              </a:rPr>
              <a:t>* </a:t>
            </a:r>
            <a:r>
              <a:rPr lang="en-US" dirty="0" smtClean="0"/>
              <a:t>will match ‘a</a:t>
            </a:r>
            <a:r>
              <a:rPr lang="en-US" dirty="0"/>
              <a:t>’, ‘</a:t>
            </a:r>
            <a:r>
              <a:rPr lang="en-US" dirty="0" err="1"/>
              <a:t>ab</a:t>
            </a:r>
            <a:r>
              <a:rPr lang="en-US" dirty="0"/>
              <a:t>’, or ‘a’ followed by any number of ‘b’s</a:t>
            </a:r>
            <a:r>
              <a:rPr lang="en-US" dirty="0" smtClean="0"/>
              <a:t>.</a:t>
            </a:r>
          </a:p>
          <a:p>
            <a:pPr marL="0" indent="0">
              <a:buNone/>
            </a:pPr>
            <a:r>
              <a:rPr lang="en-US" dirty="0" err="1">
                <a:latin typeface="Courier New" panose="02070309020205020404" pitchFamily="49" charset="0"/>
                <a:cs typeface="Courier New" panose="02070309020205020404" pitchFamily="49" charset="0"/>
              </a:rPr>
              <a:t>ab</a:t>
            </a:r>
            <a:r>
              <a:rPr lang="en-US" dirty="0">
                <a:latin typeface="Courier New" panose="02070309020205020404" pitchFamily="49" charset="0"/>
                <a:cs typeface="Courier New" panose="02070309020205020404" pitchFamily="49" charset="0"/>
              </a:rPr>
              <a:t>+ </a:t>
            </a:r>
            <a:r>
              <a:rPr lang="en-US" dirty="0"/>
              <a:t>will match ‘a’ followed by </a:t>
            </a:r>
            <a:r>
              <a:rPr lang="en-US" dirty="0" smtClean="0"/>
              <a:t>at least one ‘b’; </a:t>
            </a:r>
            <a:br>
              <a:rPr lang="en-US" dirty="0" smtClean="0"/>
            </a:br>
            <a:r>
              <a:rPr lang="en-US" dirty="0" smtClean="0"/>
              <a:t>It </a:t>
            </a:r>
            <a:r>
              <a:rPr lang="en-US" dirty="0"/>
              <a:t>will not match just ‘a</a:t>
            </a:r>
            <a:r>
              <a:rPr lang="en-US" dirty="0" smtClean="0"/>
              <a:t>’.</a:t>
            </a:r>
          </a:p>
          <a:p>
            <a:pPr marL="0" indent="0">
              <a:buNone/>
            </a:pPr>
            <a:r>
              <a:rPr lang="en-US" dirty="0" err="1">
                <a:latin typeface="Courier New" panose="02070309020205020404" pitchFamily="49" charset="0"/>
                <a:cs typeface="Courier New" panose="02070309020205020404" pitchFamily="49" charset="0"/>
              </a:rPr>
              <a:t>ab</a:t>
            </a:r>
            <a:r>
              <a:rPr lang="en-US" dirty="0">
                <a:latin typeface="Courier New" panose="02070309020205020404" pitchFamily="49" charset="0"/>
                <a:cs typeface="Courier New" panose="02070309020205020404" pitchFamily="49" charset="0"/>
              </a:rPr>
              <a:t>? </a:t>
            </a:r>
            <a:r>
              <a:rPr lang="en-US" dirty="0"/>
              <a:t>will match either ‘a’ or ‘</a:t>
            </a:r>
            <a:r>
              <a:rPr lang="en-US" dirty="0" err="1"/>
              <a:t>ab</a:t>
            </a:r>
            <a:r>
              <a:rPr lang="en-US" dirty="0"/>
              <a:t>’.</a:t>
            </a:r>
          </a:p>
          <a:p>
            <a:pPr marL="0" indent="0">
              <a:buNone/>
            </a:pPr>
            <a:endParaRPr lang="en-US" dirty="0"/>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42</a:t>
            </a:fld>
            <a:endParaRPr lang="en-US"/>
          </a:p>
        </p:txBody>
      </p:sp>
      <p:sp>
        <p:nvSpPr>
          <p:cNvPr id="6" name="Date Placeholder 5"/>
          <p:cNvSpPr>
            <a:spLocks noGrp="1"/>
          </p:cNvSpPr>
          <p:nvPr>
            <p:ph type="dt" sz="half" idx="10"/>
          </p:nvPr>
        </p:nvSpPr>
        <p:spPr/>
        <p:txBody>
          <a:bodyPr/>
          <a:lstStyle/>
          <a:p>
            <a:fld id="{61B45063-3D9C-6541-8081-0BE376BFA69D}" type="datetime1">
              <a:rPr lang="en-US" smtClean="0"/>
              <a:t>9/16/16</a:t>
            </a:fld>
            <a:endParaRPr lang="en-US"/>
          </a:p>
        </p:txBody>
      </p:sp>
    </p:spTree>
    <p:extLst>
      <p:ext uri="{BB962C8B-B14F-4D97-AF65-F5344CB8AC3E}">
        <p14:creationId xmlns:p14="http://schemas.microsoft.com/office/powerpoint/2010/main" val="18878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t>
            </a:r>
            <a:r>
              <a:rPr lang="en-US" dirty="0" smtClean="0"/>
              <a:t>ets, ranges and alternatives</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43</a:t>
            </a:fld>
            <a:endParaRPr lang="en-US"/>
          </a:p>
        </p:txBody>
      </p:sp>
      <p:sp>
        <p:nvSpPr>
          <p:cNvPr id="6" name="Date Placeholder 5"/>
          <p:cNvSpPr>
            <a:spLocks noGrp="1"/>
          </p:cNvSpPr>
          <p:nvPr>
            <p:ph type="dt" sz="half" idx="10"/>
          </p:nvPr>
        </p:nvSpPr>
        <p:spPr/>
        <p:txBody>
          <a:bodyPr/>
          <a:lstStyle/>
          <a:p>
            <a:fld id="{D9ADB8DB-2079-3A4B-8E68-F9E65BA6FB90}" type="datetime1">
              <a:rPr lang="en-US" smtClean="0"/>
              <a:t>9/16/16</a:t>
            </a:fld>
            <a:endParaRPr lang="en-US"/>
          </a:p>
        </p:txBody>
      </p:sp>
    </p:spTree>
    <p:extLst>
      <p:ext uri="{BB962C8B-B14F-4D97-AF65-F5344CB8AC3E}">
        <p14:creationId xmlns:p14="http://schemas.microsoft.com/office/powerpoint/2010/main" val="10300837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of characters</a:t>
            </a:r>
            <a:endParaRPr lang="en-US" dirty="0"/>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aeiou</a:t>
            </a:r>
            <a:r>
              <a:rPr lang="en-US" dirty="0" smtClean="0">
                <a:latin typeface="Courier New" panose="02070309020205020404" pitchFamily="49" charset="0"/>
                <a:cs typeface="Courier New" panose="02070309020205020404" pitchFamily="49" charset="0"/>
              </a:rPr>
              <a:t>]  </a:t>
            </a:r>
            <a:r>
              <a:rPr lang="en-US" dirty="0" smtClean="0"/>
              <a:t>Matches </a:t>
            </a:r>
            <a:r>
              <a:rPr lang="en-US" dirty="0"/>
              <a:t>a single character in the given </a:t>
            </a:r>
            <a:r>
              <a:rPr lang="en-US" dirty="0" smtClean="0"/>
              <a:t>set {a, e, </a:t>
            </a:r>
            <a:r>
              <a:rPr lang="en-US" dirty="0" err="1" smtClean="0"/>
              <a:t>i</a:t>
            </a:r>
            <a:r>
              <a:rPr lang="en-US" dirty="0" smtClean="0"/>
              <a:t>, o, u}</a:t>
            </a:r>
            <a:endParaRPr lang="en-US" dirty="0"/>
          </a:p>
          <a:p>
            <a:r>
              <a:rPr lang="en-US" dirty="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aeiou</a:t>
            </a:r>
            <a:r>
              <a:rPr lang="en-US" dirty="0" smtClean="0">
                <a:latin typeface="Courier New" panose="02070309020205020404" pitchFamily="49" charset="0"/>
                <a:cs typeface="Courier New" panose="02070309020205020404" pitchFamily="49" charset="0"/>
              </a:rPr>
              <a:t>] </a:t>
            </a:r>
            <a:r>
              <a:rPr lang="en-US" dirty="0" smtClean="0"/>
              <a:t>Matches </a:t>
            </a:r>
            <a:r>
              <a:rPr lang="en-US" dirty="0"/>
              <a:t>a single character </a:t>
            </a:r>
            <a:r>
              <a:rPr lang="en-US" dirty="0" smtClean="0"/>
              <a:t>NOT in the given set </a:t>
            </a:r>
            <a:r>
              <a:rPr lang="en-US" dirty="0"/>
              <a:t>{a, e, </a:t>
            </a:r>
            <a:r>
              <a:rPr lang="en-US" dirty="0" err="1"/>
              <a:t>i</a:t>
            </a:r>
            <a:r>
              <a:rPr lang="en-US" dirty="0"/>
              <a:t>, o, u}</a:t>
            </a:r>
          </a:p>
        </p:txBody>
      </p:sp>
      <p:sp>
        <p:nvSpPr>
          <p:cNvPr id="5" name="Slide Number Placeholder 4"/>
          <p:cNvSpPr>
            <a:spLocks noGrp="1"/>
          </p:cNvSpPr>
          <p:nvPr>
            <p:ph type="sldNum" sz="quarter" idx="12"/>
          </p:nvPr>
        </p:nvSpPr>
        <p:spPr/>
        <p:txBody>
          <a:bodyPr/>
          <a:lstStyle/>
          <a:p>
            <a:fld id="{86CAC078-77ED-423B-B670-199B4CE4288C}" type="slidenum">
              <a:rPr lang="en-US" smtClean="0"/>
              <a:t>44</a:t>
            </a:fld>
            <a:endParaRPr lang="en-US"/>
          </a:p>
        </p:txBody>
      </p:sp>
      <p:sp>
        <p:nvSpPr>
          <p:cNvPr id="6" name="TextBox 5"/>
          <p:cNvSpPr txBox="1"/>
          <p:nvPr/>
        </p:nvSpPr>
        <p:spPr>
          <a:xfrm>
            <a:off x="609600" y="4114800"/>
            <a:ext cx="8183715" cy="1354217"/>
          </a:xfrm>
          <a:prstGeom prst="rect">
            <a:avLst/>
          </a:prstGeom>
          <a:noFill/>
        </p:spPr>
        <p:txBody>
          <a:bodyPr wrap="none" rtlCol="0">
            <a:spAutoFit/>
          </a:bodyPr>
          <a:lstStyle/>
          <a:p>
            <a:r>
              <a:rPr lang="en-US" sz="3200" dirty="0" smtClean="0"/>
              <a:t>Example:</a:t>
            </a:r>
          </a:p>
          <a:p>
            <a:r>
              <a:rPr lang="en-US" sz="3200" dirty="0" smtClean="0"/>
              <a:t>What substrings does</a:t>
            </a:r>
            <a:r>
              <a:rPr lang="en-US" sz="3200" dirty="0" smtClean="0">
                <a:latin typeface="Courier New" panose="02070309020205020404" pitchFamily="49" charset="0"/>
                <a:cs typeface="Courier New" panose="02070309020205020404" pitchFamily="49" charset="0"/>
              </a:rPr>
              <a:t>[</a:t>
            </a:r>
            <a:r>
              <a:rPr lang="en-US" sz="3200" dirty="0" err="1" smtClean="0">
                <a:latin typeface="Courier New" panose="02070309020205020404" pitchFamily="49" charset="0"/>
                <a:cs typeface="Courier New" panose="02070309020205020404" pitchFamily="49" charset="0"/>
              </a:rPr>
              <a:t>aeiou</a:t>
            </a:r>
            <a:r>
              <a:rPr lang="en-US" sz="3200" dirty="0" smtClean="0">
                <a:latin typeface="Courier New" panose="02070309020205020404" pitchFamily="49" charset="0"/>
                <a:cs typeface="Courier New" panose="02070309020205020404" pitchFamily="49" charset="0"/>
              </a:rPr>
              <a:t>]{2,} </a:t>
            </a:r>
            <a:r>
              <a:rPr lang="en-US" sz="3200" dirty="0" smtClean="0">
                <a:cs typeface="Courier New" panose="02070309020205020404" pitchFamily="49" charset="0"/>
              </a:rPr>
              <a:t>match in</a:t>
            </a:r>
          </a:p>
          <a:p>
            <a:r>
              <a:rPr lang="en-US" dirty="0" smtClean="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The eerie wind said "</a:t>
            </a:r>
            <a:r>
              <a:rPr lang="en-US" dirty="0" err="1" smtClean="0">
                <a:latin typeface="Courier New" panose="02070309020205020404" pitchFamily="49" charset="0"/>
                <a:cs typeface="Courier New" panose="02070309020205020404" pitchFamily="49" charset="0"/>
              </a:rPr>
              <a:t>Oooo</a:t>
            </a:r>
            <a:r>
              <a:rPr lang="en-US" dirty="0" smtClean="0">
                <a:latin typeface="Courier New" panose="02070309020205020404" pitchFamily="49" charset="0"/>
                <a:cs typeface="Courier New" panose="02070309020205020404" pitchFamily="49" charset="0"/>
              </a:rPr>
              <a:t>" and "</a:t>
            </a:r>
            <a:r>
              <a:rPr lang="en-US" dirty="0" err="1" smtClean="0">
                <a:latin typeface="Courier New" panose="02070309020205020404" pitchFamily="49" charset="0"/>
                <a:cs typeface="Courier New" panose="02070309020205020404" pitchFamily="49" charset="0"/>
              </a:rPr>
              <a:t>Rrr</a:t>
            </a:r>
            <a:r>
              <a:rPr lang="en-US" dirty="0" smtClean="0">
                <a:latin typeface="Courier New" panose="02070309020205020404" pitchFamily="49" charset="0"/>
                <a:cs typeface="Courier New" panose="02070309020205020404" pitchFamily="49" charset="0"/>
              </a:rPr>
              <a:t>".</a:t>
            </a:r>
            <a:endParaRPr lang="en-US" dirty="0"/>
          </a:p>
        </p:txBody>
      </p:sp>
      <p:sp>
        <p:nvSpPr>
          <p:cNvPr id="7" name="TextBox 6"/>
          <p:cNvSpPr txBox="1"/>
          <p:nvPr/>
        </p:nvSpPr>
        <p:spPr>
          <a:xfrm>
            <a:off x="1600200" y="5724102"/>
            <a:ext cx="542328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 The </a:t>
            </a:r>
            <a:r>
              <a:rPr lang="en-US" u="sng" dirty="0">
                <a:latin typeface="Courier New" panose="02070309020205020404" pitchFamily="49" charset="0"/>
                <a:cs typeface="Courier New" panose="02070309020205020404" pitchFamily="49" charset="0"/>
              </a:rPr>
              <a:t>ee</a:t>
            </a:r>
            <a:r>
              <a:rPr lang="en-US" dirty="0">
                <a:latin typeface="Courier New" panose="02070309020205020404" pitchFamily="49" charset="0"/>
                <a:cs typeface="Courier New" panose="02070309020205020404" pitchFamily="49" charset="0"/>
              </a:rPr>
              <a:t>r</a:t>
            </a:r>
            <a:r>
              <a:rPr lang="en-US" u="sng" dirty="0">
                <a:latin typeface="Courier New" panose="02070309020205020404" pitchFamily="49" charset="0"/>
                <a:cs typeface="Courier New" panose="02070309020205020404" pitchFamily="49" charset="0"/>
              </a:rPr>
              <a:t>ie</a:t>
            </a:r>
            <a:r>
              <a:rPr lang="en-US" dirty="0">
                <a:latin typeface="Courier New" panose="02070309020205020404" pitchFamily="49" charset="0"/>
                <a:cs typeface="Courier New" panose="02070309020205020404" pitchFamily="49" charset="0"/>
              </a:rPr>
              <a:t> wind s</a:t>
            </a:r>
            <a:r>
              <a:rPr lang="en-US" u="sng" dirty="0">
                <a:latin typeface="Courier New" panose="02070309020205020404" pitchFamily="49" charset="0"/>
                <a:cs typeface="Courier New" panose="02070309020205020404" pitchFamily="49" charset="0"/>
              </a:rPr>
              <a:t>ai</a:t>
            </a:r>
            <a:r>
              <a:rPr lang="en-US" dirty="0">
                <a:latin typeface="Courier New" panose="02070309020205020404" pitchFamily="49" charset="0"/>
                <a:cs typeface="Courier New" panose="02070309020205020404" pitchFamily="49" charset="0"/>
              </a:rPr>
              <a:t>d "</a:t>
            </a:r>
            <a:r>
              <a:rPr lang="en-US" dirty="0" err="1">
                <a:latin typeface="Courier New" panose="02070309020205020404" pitchFamily="49" charset="0"/>
                <a:cs typeface="Courier New" panose="02070309020205020404" pitchFamily="49" charset="0"/>
              </a:rPr>
              <a:t>O</a:t>
            </a:r>
            <a:r>
              <a:rPr lang="en-US" u="sng" dirty="0" err="1">
                <a:latin typeface="Courier New" panose="02070309020205020404" pitchFamily="49" charset="0"/>
                <a:cs typeface="Courier New" panose="02070309020205020404" pitchFamily="49" charset="0"/>
              </a:rPr>
              <a:t>ooo</a:t>
            </a:r>
            <a:r>
              <a:rPr lang="en-US" dirty="0">
                <a:latin typeface="Courier New" panose="02070309020205020404" pitchFamily="49" charset="0"/>
                <a:cs typeface="Courier New" panose="02070309020205020404" pitchFamily="49" charset="0"/>
              </a:rPr>
              <a:t>" and "</a:t>
            </a:r>
            <a:r>
              <a:rPr lang="en-US" dirty="0" err="1">
                <a:latin typeface="Courier New" panose="02070309020205020404" pitchFamily="49" charset="0"/>
                <a:cs typeface="Courier New" panose="02070309020205020404" pitchFamily="49" charset="0"/>
              </a:rPr>
              <a:t>Rrr</a:t>
            </a:r>
            <a:r>
              <a:rPr lang="en-US" dirty="0">
                <a:latin typeface="Courier New" panose="02070309020205020404" pitchFamily="49" charset="0"/>
                <a:cs typeface="Courier New" panose="02070309020205020404" pitchFamily="49" charset="0"/>
              </a:rPr>
              <a:t>".</a:t>
            </a:r>
            <a:endParaRPr lang="en-US" dirty="0"/>
          </a:p>
        </p:txBody>
      </p:sp>
      <p:sp>
        <p:nvSpPr>
          <p:cNvPr id="8" name="Right Arrow 7"/>
          <p:cNvSpPr/>
          <p:nvPr/>
        </p:nvSpPr>
        <p:spPr>
          <a:xfrm rot="19571741">
            <a:off x="4071022" y="5862692"/>
            <a:ext cx="669746" cy="564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Why not O?</a:t>
            </a:r>
            <a:endParaRPr lang="en-US" sz="800" dirty="0"/>
          </a:p>
        </p:txBody>
      </p:sp>
      <p:sp>
        <p:nvSpPr>
          <p:cNvPr id="9" name="Oval 8"/>
          <p:cNvSpPr/>
          <p:nvPr/>
        </p:nvSpPr>
        <p:spPr>
          <a:xfrm>
            <a:off x="8602815" y="95540"/>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p:cNvSpPr>
            <a:spLocks noGrp="1"/>
          </p:cNvSpPr>
          <p:nvPr>
            <p:ph type="dt" sz="half" idx="10"/>
          </p:nvPr>
        </p:nvSpPr>
        <p:spPr/>
        <p:txBody>
          <a:bodyPr/>
          <a:lstStyle/>
          <a:p>
            <a:fld id="{CDAC05A6-4742-AD4F-BA8C-644E8FC82213}" type="datetime1">
              <a:rPr lang="en-US" smtClean="0"/>
              <a:t>9/16/16</a:t>
            </a:fld>
            <a:endParaRPr lang="en-US"/>
          </a:p>
        </p:txBody>
      </p:sp>
    </p:spTree>
    <p:extLst>
      <p:ext uri="{BB962C8B-B14F-4D97-AF65-F5344CB8AC3E}">
        <p14:creationId xmlns:p14="http://schemas.microsoft.com/office/powerpoint/2010/main" val="237664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you would use this in Python with </a:t>
            </a:r>
            <a:r>
              <a:rPr lang="en-US" dirty="0" err="1" smtClean="0"/>
              <a:t>findall</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&gt;&gt;&gt; import </a:t>
            </a:r>
            <a:r>
              <a:rPr lang="en-US" sz="1600" dirty="0" smtClean="0">
                <a:latin typeface="Courier New" panose="02070309020205020404" pitchFamily="49" charset="0"/>
                <a:cs typeface="Courier New" panose="02070309020205020404" pitchFamily="49" charset="0"/>
              </a:rPr>
              <a:t>re</a:t>
            </a:r>
          </a:p>
          <a:p>
            <a:pPr marL="0" indent="0">
              <a:buNone/>
            </a:pPr>
            <a:r>
              <a:rPr lang="en-US" sz="1600" dirty="0" smtClean="0">
                <a:latin typeface="Courier New" panose="02070309020205020404" pitchFamily="49" charset="0"/>
                <a:cs typeface="Courier New" panose="02070309020205020404" pitchFamily="49" charset="0"/>
              </a:rPr>
              <a:t>&gt;&gt;&gt; </a:t>
            </a:r>
            <a:r>
              <a:rPr lang="en-US" sz="1600" dirty="0">
                <a:latin typeface="Courier New" panose="02070309020205020404" pitchFamily="49" charset="0"/>
                <a:cs typeface="Courier New" panose="02070309020205020404" pitchFamily="49" charset="0"/>
              </a:rPr>
              <a:t>s = "The eerie wind said </a:t>
            </a:r>
            <a:r>
              <a:rPr lang="en-US" sz="1600" dirty="0" err="1">
                <a:latin typeface="Courier New" panose="02070309020205020404" pitchFamily="49" charset="0"/>
                <a:cs typeface="Courier New" panose="02070309020205020404" pitchFamily="49" charset="0"/>
              </a:rPr>
              <a:t>Oooo</a:t>
            </a:r>
            <a:r>
              <a:rPr lang="en-US" sz="1600" dirty="0">
                <a:latin typeface="Courier New" panose="02070309020205020404" pitchFamily="49" charset="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Rrrr</a:t>
            </a:r>
            <a:r>
              <a:rPr lang="en-US" sz="1600" dirty="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&gt;&gt;&gt; </a:t>
            </a:r>
            <a:r>
              <a:rPr lang="en-US" sz="1600" dirty="0">
                <a:latin typeface="Courier New" panose="02070309020205020404" pitchFamily="49" charset="0"/>
                <a:cs typeface="Courier New" panose="02070309020205020404" pitchFamily="49" charset="0"/>
              </a:rPr>
              <a:t>match = </a:t>
            </a:r>
            <a:r>
              <a:rPr lang="en-US" sz="1600" dirty="0" err="1">
                <a:latin typeface="Courier New" panose="02070309020205020404" pitchFamily="49" charset="0"/>
                <a:cs typeface="Courier New" panose="02070309020205020404" pitchFamily="49" charset="0"/>
              </a:rPr>
              <a:t>re.findall</a:t>
            </a:r>
            <a:r>
              <a:rPr lang="en-US" sz="1600"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r'[</a:t>
            </a:r>
            <a:r>
              <a:rPr lang="en-US" sz="1600" b="1" dirty="0" err="1">
                <a:latin typeface="Courier New" panose="02070309020205020404" pitchFamily="49" charset="0"/>
                <a:cs typeface="Courier New" panose="02070309020205020404" pitchFamily="49" charset="0"/>
              </a:rPr>
              <a:t>aeiou</a:t>
            </a:r>
            <a:r>
              <a:rPr lang="en-US" sz="1600" b="1" dirty="0">
                <a:latin typeface="Courier New" panose="02070309020205020404" pitchFamily="49" charset="0"/>
                <a:cs typeface="Courier New" panose="02070309020205020404" pitchFamily="49" charset="0"/>
              </a:rPr>
              <a:t>]{2,}', </a:t>
            </a:r>
            <a:r>
              <a:rPr lang="en-US" sz="1600" dirty="0">
                <a:latin typeface="Courier New" panose="02070309020205020404" pitchFamily="49" charset="0"/>
                <a:cs typeface="Courier New" panose="02070309020205020404" pitchFamily="49" charset="0"/>
              </a:rPr>
              <a:t>s</a:t>
            </a:r>
            <a:r>
              <a:rPr lang="en-US" sz="1600" dirty="0" smtClean="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&gt;&gt;&gt; match</a:t>
            </a:r>
          </a:p>
          <a:p>
            <a:pPr marL="0" indent="0">
              <a:buNone/>
            </a:pP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ai</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ooo</a:t>
            </a:r>
            <a:r>
              <a:rPr lang="en-US" sz="1600"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86CAC078-77ED-423B-B670-199B4CE4288C}" type="slidenum">
              <a:rPr lang="en-US" smtClean="0"/>
              <a:t>45</a:t>
            </a:fld>
            <a:endParaRPr lang="en-US"/>
          </a:p>
        </p:txBody>
      </p:sp>
      <p:sp>
        <p:nvSpPr>
          <p:cNvPr id="6" name="Date Placeholder 5"/>
          <p:cNvSpPr>
            <a:spLocks noGrp="1"/>
          </p:cNvSpPr>
          <p:nvPr>
            <p:ph type="dt" sz="half" idx="10"/>
          </p:nvPr>
        </p:nvSpPr>
        <p:spPr/>
        <p:txBody>
          <a:bodyPr/>
          <a:lstStyle/>
          <a:p>
            <a:fld id="{E290B36D-6D80-8F4B-A384-5EA669D5C4E4}" type="datetime1">
              <a:rPr lang="en-US" smtClean="0"/>
              <a:t>9/16/16</a:t>
            </a:fld>
            <a:endParaRPr lang="en-US"/>
          </a:p>
        </p:txBody>
      </p:sp>
    </p:spTree>
    <p:extLst>
      <p:ext uri="{BB962C8B-B14F-4D97-AF65-F5344CB8AC3E}">
        <p14:creationId xmlns:p14="http://schemas.microsoft.com/office/powerpoint/2010/main" val="30067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Ranges of characters can be defined using […] and combined with sets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46</a:t>
            </a:fld>
            <a:endParaRPr lang="en-US"/>
          </a:p>
        </p:txBody>
      </p:sp>
      <p:sp>
        <p:nvSpPr>
          <p:cNvPr id="4" name="Content Placeholder 3"/>
          <p:cNvSpPr>
            <a:spLocks noGrp="1"/>
          </p:cNvSpPr>
          <p:nvPr>
            <p:ph sz="quarter" idx="1"/>
          </p:nvPr>
        </p:nvSpPr>
        <p:spPr/>
        <p:txBody>
          <a:bodyPr>
            <a:normAutofit fontScale="92500" lnSpcReduction="20000"/>
          </a:bodyPr>
          <a:lstStyle/>
          <a:p>
            <a:r>
              <a:rPr lang="en-US" u="sng" dirty="0" smtClean="0"/>
              <a:t>Valid</a:t>
            </a:r>
            <a:r>
              <a:rPr lang="en-US" dirty="0" smtClean="0"/>
              <a:t>:</a:t>
            </a:r>
          </a:p>
          <a:p>
            <a:pPr lvl="1">
              <a:buNone/>
            </a:pPr>
            <a:r>
              <a:rPr lang="en-US" dirty="0" smtClean="0">
                <a:latin typeface="Courier New" panose="02070309020205020404" pitchFamily="49" charset="0"/>
                <a:cs typeface="Courier New" panose="02070309020205020404" pitchFamily="49" charset="0"/>
              </a:rPr>
              <a:t>[A-Z] </a:t>
            </a:r>
            <a:r>
              <a:rPr lang="en-US" dirty="0" smtClean="0"/>
              <a:t>		Upper Case Roman Alphabet</a:t>
            </a:r>
          </a:p>
          <a:p>
            <a:pPr lvl="1">
              <a:buNone/>
            </a:pPr>
            <a:r>
              <a:rPr lang="en-US" dirty="0" smtClean="0">
                <a:latin typeface="Courier New" panose="02070309020205020404" pitchFamily="49" charset="0"/>
                <a:cs typeface="Courier New" panose="02070309020205020404" pitchFamily="49" charset="0"/>
              </a:rPr>
              <a:t>[a-z] </a:t>
            </a:r>
            <a:r>
              <a:rPr lang="en-US" dirty="0" smtClean="0"/>
              <a:t>		Lower Case Roman Alphabet</a:t>
            </a:r>
          </a:p>
          <a:p>
            <a:pPr lvl="1">
              <a:buNone/>
            </a:pPr>
            <a:r>
              <a:rPr lang="en-US" dirty="0" smtClean="0">
                <a:latin typeface="Courier New" panose="02070309020205020404" pitchFamily="49" charset="0"/>
                <a:cs typeface="Courier New" panose="02070309020205020404" pitchFamily="49" charset="0"/>
              </a:rPr>
              <a:t>[A-</a:t>
            </a:r>
            <a:r>
              <a:rPr lang="en-US" dirty="0" err="1" smtClean="0">
                <a:latin typeface="Courier New" panose="02070309020205020404" pitchFamily="49" charset="0"/>
                <a:cs typeface="Courier New" panose="02070309020205020404" pitchFamily="49" charset="0"/>
              </a:rPr>
              <a:t>Za</a:t>
            </a:r>
            <a:r>
              <a:rPr lang="en-US" dirty="0" smtClean="0">
                <a:latin typeface="Courier New" panose="02070309020205020404" pitchFamily="49" charset="0"/>
                <a:cs typeface="Courier New" panose="02070309020205020404" pitchFamily="49" charset="0"/>
              </a:rPr>
              <a:t>-z]</a:t>
            </a:r>
            <a:r>
              <a:rPr lang="en-US" dirty="0" smtClean="0"/>
              <a:t>	Upper/Lower Case</a:t>
            </a:r>
          </a:p>
          <a:p>
            <a:pPr lvl="1">
              <a:buNone/>
            </a:pPr>
            <a:r>
              <a:rPr lang="en-US" dirty="0" smtClean="0">
                <a:latin typeface="Courier New" panose="02070309020205020404" pitchFamily="49" charset="0"/>
                <a:cs typeface="Courier New" panose="02070309020205020404" pitchFamily="49" charset="0"/>
              </a:rPr>
              <a:t>[A-F]</a:t>
            </a:r>
            <a:r>
              <a:rPr lang="en-US" dirty="0" smtClean="0"/>
              <a:t>		Upper Case (only A – F)</a:t>
            </a:r>
          </a:p>
          <a:p>
            <a:pPr lvl="1">
              <a:buNone/>
            </a:pPr>
            <a:r>
              <a:rPr lang="en-US" dirty="0" smtClean="0">
                <a:latin typeface="Courier New" panose="02070309020205020404" pitchFamily="49" charset="0"/>
                <a:cs typeface="Courier New" panose="02070309020205020404" pitchFamily="49" charset="0"/>
              </a:rPr>
              <a:t>[0-9]</a:t>
            </a:r>
            <a:r>
              <a:rPr lang="en-US" dirty="0" smtClean="0"/>
              <a:t>		All Digits  \d</a:t>
            </a:r>
          </a:p>
          <a:p>
            <a:pPr lvl="1">
              <a:buNone/>
            </a:pPr>
            <a:r>
              <a:rPr lang="en-US" dirty="0">
                <a:latin typeface="Courier New" panose="02070309020205020404" pitchFamily="49" charset="0"/>
                <a:cs typeface="Courier New" panose="02070309020205020404" pitchFamily="49" charset="0"/>
              </a:rPr>
              <a:t>[a-zA-Z0-9</a:t>
            </a:r>
            <a:r>
              <a:rPr lang="en-US" dirty="0" smtClean="0">
                <a:latin typeface="Courier New" panose="02070309020205020404" pitchFamily="49" charset="0"/>
                <a:cs typeface="Courier New" panose="02070309020205020404" pitchFamily="49" charset="0"/>
              </a:rPr>
              <a:t>_]</a:t>
            </a:r>
            <a:r>
              <a:rPr lang="en-US" dirty="0" smtClean="0"/>
              <a:t>	\w</a:t>
            </a:r>
          </a:p>
          <a:p>
            <a:r>
              <a:rPr lang="en-US" u="sng" dirty="0" smtClean="0"/>
              <a:t>Invalid</a:t>
            </a:r>
            <a:r>
              <a:rPr lang="en-US" dirty="0" smtClean="0"/>
              <a:t>:</a:t>
            </a:r>
          </a:p>
          <a:p>
            <a:pPr lvl="1">
              <a:buNone/>
            </a:pPr>
            <a:r>
              <a:rPr lang="en-US" dirty="0" smtClean="0">
                <a:latin typeface="Courier New" panose="02070309020205020404" pitchFamily="49" charset="0"/>
                <a:cs typeface="Courier New" panose="02070309020205020404" pitchFamily="49" charset="0"/>
              </a:rPr>
              <a:t>[a-Z]</a:t>
            </a:r>
          </a:p>
          <a:p>
            <a:pPr lvl="1">
              <a:buNone/>
            </a:pPr>
            <a:r>
              <a:rPr lang="en-US" dirty="0" smtClean="0">
                <a:latin typeface="Courier New" panose="02070309020205020404" pitchFamily="49" charset="0"/>
                <a:cs typeface="Courier New" panose="02070309020205020404" pitchFamily="49" charset="0"/>
              </a:rPr>
              <a:t>[F-A]</a:t>
            </a:r>
          </a:p>
          <a:p>
            <a:pPr lvl="1">
              <a:buNone/>
            </a:pPr>
            <a:r>
              <a:rPr lang="en-US" dirty="0" smtClean="0">
                <a:latin typeface="Courier New" panose="02070309020205020404" pitchFamily="49" charset="0"/>
                <a:cs typeface="Courier New" panose="02070309020205020404" pitchFamily="49" charset="0"/>
              </a:rPr>
              <a:t>[9-0]</a:t>
            </a:r>
          </a:p>
          <a:p>
            <a:pPr lvl="1">
              <a:buNone/>
            </a:pPr>
            <a:endParaRPr lang="en-US" dirty="0" smtClean="0"/>
          </a:p>
          <a:p>
            <a:pPr lvl="1">
              <a:buNone/>
            </a:pPr>
            <a:endParaRPr lang="en-US" dirty="0"/>
          </a:p>
        </p:txBody>
      </p:sp>
      <p:sp>
        <p:nvSpPr>
          <p:cNvPr id="5" name="Date Placeholder 4"/>
          <p:cNvSpPr>
            <a:spLocks noGrp="1"/>
          </p:cNvSpPr>
          <p:nvPr>
            <p:ph type="dt" sz="half" idx="10"/>
          </p:nvPr>
        </p:nvSpPr>
        <p:spPr/>
        <p:txBody>
          <a:bodyPr/>
          <a:lstStyle/>
          <a:p>
            <a:fld id="{123126DA-426C-774E-8202-06AF2D497C2B}" type="datetime1">
              <a:rPr lang="en-US" smtClean="0"/>
              <a:t>9/16/16</a:t>
            </a:fld>
            <a:endParaRPr lang="en-US"/>
          </a:p>
        </p:txBody>
      </p:sp>
    </p:spTree>
    <p:extLst>
      <p:ext uri="{BB962C8B-B14F-4D97-AF65-F5344CB8AC3E}">
        <p14:creationId xmlns:p14="http://schemas.microsoft.com/office/powerpoint/2010/main" val="25414349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using multiple operators</a:t>
            </a:r>
            <a:endParaRPr lang="en-US" dirty="0"/>
          </a:p>
        </p:txBody>
      </p:sp>
      <p:sp>
        <p:nvSpPr>
          <p:cNvPr id="3" name="Content Placeholder 2"/>
          <p:cNvSpPr>
            <a:spLocks noGrp="1"/>
          </p:cNvSpPr>
          <p:nvPr>
            <p:ph idx="1"/>
          </p:nvPr>
        </p:nvSpPr>
        <p:spPr/>
        <p:txBody>
          <a:bodyPr>
            <a:normAutofit lnSpcReduction="10000"/>
          </a:bodyPr>
          <a:lstStyle/>
          <a:p>
            <a:pPr marL="0" indent="0" algn="ctr">
              <a:buNone/>
            </a:pPr>
            <a:r>
              <a:rPr lang="en-US" dirty="0" smtClean="0">
                <a:latin typeface="Courier New" panose="02070309020205020404" pitchFamily="49" charset="0"/>
                <a:cs typeface="Courier New" panose="02070309020205020404" pitchFamily="49" charset="0"/>
              </a:rPr>
              <a:t>ˆX-.*:\s[0-9</a:t>
            </a:r>
            <a:r>
              <a:rPr lang="en-US" dirty="0">
                <a:latin typeface="Courier New" panose="02070309020205020404" pitchFamily="49" charset="0"/>
                <a:cs typeface="Courier New" panose="02070309020205020404" pitchFamily="49" charset="0"/>
              </a:rPr>
              <a:t>.]+</a:t>
            </a:r>
          </a:p>
          <a:p>
            <a:r>
              <a:rPr lang="en-US" dirty="0" smtClean="0"/>
              <a:t>What does this say?</a:t>
            </a:r>
          </a:p>
          <a:p>
            <a:pPr lvl="1"/>
            <a:r>
              <a:rPr lang="en-US" dirty="0" smtClean="0"/>
              <a:t>We </a:t>
            </a:r>
            <a:r>
              <a:rPr lang="en-US" dirty="0"/>
              <a:t>want </a:t>
            </a:r>
            <a:r>
              <a:rPr lang="en-US" dirty="0" smtClean="0"/>
              <a:t>strings </a:t>
            </a:r>
            <a:r>
              <a:rPr lang="en-US" dirty="0"/>
              <a:t>that start </a:t>
            </a:r>
            <a:r>
              <a:rPr lang="en-US" dirty="0" smtClean="0"/>
              <a:t>(</a:t>
            </a:r>
            <a:r>
              <a:rPr lang="en-US" dirty="0" smtClean="0">
                <a:latin typeface="Courier New" panose="02070309020205020404" pitchFamily="49" charset="0"/>
                <a:cs typeface="Courier New" panose="02070309020205020404" pitchFamily="49" charset="0"/>
              </a:rPr>
              <a:t>'^')</a:t>
            </a:r>
            <a:r>
              <a:rPr lang="en-US" dirty="0" smtClean="0"/>
              <a:t> with </a:t>
            </a:r>
            <a:r>
              <a:rPr lang="en-US" dirty="0" smtClean="0">
                <a:latin typeface="Courier New" panose="02070309020205020404" pitchFamily="49" charset="0"/>
                <a:cs typeface="Courier New" panose="02070309020205020404" pitchFamily="49" charset="0"/>
              </a:rPr>
              <a:t>X-</a:t>
            </a:r>
            <a:r>
              <a:rPr lang="en-US" dirty="0" smtClean="0"/>
              <a:t> </a:t>
            </a:r>
          </a:p>
          <a:p>
            <a:pPr lvl="1"/>
            <a:r>
              <a:rPr lang="en-US" dirty="0" smtClean="0"/>
              <a:t>Followed </a:t>
            </a:r>
            <a:r>
              <a:rPr lang="en-US" dirty="0"/>
              <a:t>by zero or </a:t>
            </a:r>
            <a:r>
              <a:rPr lang="en-US" dirty="0" smtClean="0"/>
              <a:t>more of any character  </a:t>
            </a:r>
            <a:r>
              <a:rPr lang="en-US" dirty="0" smtClean="0">
                <a:latin typeface="Courier New" panose="02070309020205020404" pitchFamily="49" charset="0"/>
                <a:cs typeface="Courier New" panose="02070309020205020404" pitchFamily="49" charset="0"/>
              </a:rPr>
              <a:t>'.*'</a:t>
            </a:r>
            <a:r>
              <a:rPr lang="en-US" dirty="0" smtClean="0"/>
              <a:t> </a:t>
            </a:r>
          </a:p>
          <a:p>
            <a:pPr lvl="1"/>
            <a:r>
              <a:rPr lang="en-US" dirty="0" smtClean="0"/>
              <a:t>Then a colon (</a:t>
            </a:r>
            <a:r>
              <a:rPr lang="en-US" dirty="0" smtClean="0">
                <a:latin typeface="Courier New" panose="02070309020205020404" pitchFamily="49" charset="0"/>
                <a:cs typeface="Courier New" panose="02070309020205020404" pitchFamily="49" charset="0"/>
              </a:rPr>
              <a:t>':'</a:t>
            </a:r>
            <a:r>
              <a:rPr lang="en-US" dirty="0" smtClean="0"/>
              <a:t>) and a whitespace </a:t>
            </a:r>
            <a:r>
              <a:rPr lang="en-US" dirty="0" smtClean="0">
                <a:latin typeface="Courier New" panose="02070309020205020404" pitchFamily="49" charset="0"/>
                <a:cs typeface="Courier New" panose="02070309020205020404" pitchFamily="49" charset="0"/>
              </a:rPr>
              <a:t>\s </a:t>
            </a:r>
            <a:r>
              <a:rPr lang="en-US" dirty="0" smtClean="0"/>
              <a:t>char. </a:t>
            </a:r>
          </a:p>
          <a:p>
            <a:pPr lvl="1"/>
            <a:r>
              <a:rPr lang="en-US" dirty="0" smtClean="0"/>
              <a:t>After </a:t>
            </a:r>
            <a:r>
              <a:rPr lang="en-US" dirty="0"/>
              <a:t>the </a:t>
            </a:r>
            <a:r>
              <a:rPr lang="en-US" dirty="0" smtClean="0"/>
              <a:t>whitespace, look for </a:t>
            </a:r>
            <a:r>
              <a:rPr lang="en-US" b="1" dirty="0" smtClean="0"/>
              <a:t>one </a:t>
            </a:r>
            <a:r>
              <a:rPr lang="en-US" b="1" dirty="0"/>
              <a:t>or more </a:t>
            </a:r>
            <a:r>
              <a:rPr lang="en-US" dirty="0" smtClean="0"/>
              <a:t>characters</a:t>
            </a:r>
          </a:p>
          <a:p>
            <a:pPr lvl="2"/>
            <a:r>
              <a:rPr lang="en-US" dirty="0" smtClean="0"/>
              <a:t>That </a:t>
            </a:r>
            <a:r>
              <a:rPr lang="en-US" dirty="0"/>
              <a:t>are either a digit (0-9) </a:t>
            </a:r>
            <a:r>
              <a:rPr lang="en-US" dirty="0" smtClean="0"/>
              <a:t>or a period</a:t>
            </a:r>
          </a:p>
          <a:p>
            <a:r>
              <a:rPr lang="en-US" sz="2600" dirty="0" smtClean="0"/>
              <a:t>Note </a:t>
            </a:r>
            <a:r>
              <a:rPr lang="en-US" sz="2600" dirty="0"/>
              <a:t>that special characters are not active </a:t>
            </a:r>
            <a:r>
              <a:rPr lang="en-US" sz="2600" dirty="0" smtClean="0"/>
              <a:t>inside ranges, so </a:t>
            </a:r>
            <a:r>
              <a:rPr lang="en-US" sz="2600" dirty="0" smtClean="0">
                <a:latin typeface="Courier New" panose="02070309020205020404" pitchFamily="49" charset="0"/>
                <a:cs typeface="Courier New" panose="02070309020205020404" pitchFamily="49" charset="0"/>
              </a:rPr>
              <a:t>'.'</a:t>
            </a:r>
            <a:r>
              <a:rPr lang="en-US" sz="2600" dirty="0" smtClean="0"/>
              <a:t> is treated as a period.</a:t>
            </a:r>
          </a:p>
          <a:p>
            <a:pPr marL="0" indent="0">
              <a:buNone/>
            </a:pPr>
            <a:endParaRPr lang="en-US" dirty="0" smtClean="0"/>
          </a:p>
        </p:txBody>
      </p:sp>
      <p:sp>
        <p:nvSpPr>
          <p:cNvPr id="5" name="Slide Number Placeholder 4"/>
          <p:cNvSpPr>
            <a:spLocks noGrp="1"/>
          </p:cNvSpPr>
          <p:nvPr>
            <p:ph type="sldNum" sz="quarter" idx="12"/>
          </p:nvPr>
        </p:nvSpPr>
        <p:spPr/>
        <p:txBody>
          <a:bodyPr/>
          <a:lstStyle/>
          <a:p>
            <a:fld id="{86CAC078-77ED-423B-B670-199B4CE4288C}" type="slidenum">
              <a:rPr lang="en-US" smtClean="0"/>
              <a:t>47</a:t>
            </a:fld>
            <a:endParaRPr lang="en-US"/>
          </a:p>
        </p:txBody>
      </p:sp>
      <p:sp>
        <p:nvSpPr>
          <p:cNvPr id="6" name="Date Placeholder 5"/>
          <p:cNvSpPr>
            <a:spLocks noGrp="1"/>
          </p:cNvSpPr>
          <p:nvPr>
            <p:ph type="dt" sz="half" idx="10"/>
          </p:nvPr>
        </p:nvSpPr>
        <p:spPr/>
        <p:txBody>
          <a:bodyPr/>
          <a:lstStyle/>
          <a:p>
            <a:fld id="{D57A5B10-B9DC-204F-99B4-061D18119028}" type="datetime1">
              <a:rPr lang="en-US" smtClean="0"/>
              <a:t>9/16/16</a:t>
            </a:fld>
            <a:endParaRPr lang="en-US"/>
          </a:p>
        </p:txBody>
      </p:sp>
    </p:spTree>
    <p:extLst>
      <p:ext uri="{BB962C8B-B14F-4D97-AF65-F5344CB8AC3E}">
        <p14:creationId xmlns:p14="http://schemas.microsoft.com/office/powerpoint/2010/main" val="337954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using multiple operators</a:t>
            </a:r>
            <a:endParaRPr lang="en-US" dirty="0"/>
          </a:p>
        </p:txBody>
      </p:sp>
      <p:sp>
        <p:nvSpPr>
          <p:cNvPr id="3" name="Content Placeholder 2"/>
          <p:cNvSpPr>
            <a:spLocks noGrp="1"/>
          </p:cNvSpPr>
          <p:nvPr>
            <p:ph idx="1"/>
          </p:nvPr>
        </p:nvSpPr>
        <p:spPr/>
        <p:txBody>
          <a:bodyPr>
            <a:normAutofit/>
          </a:bodyPr>
          <a:lstStyle/>
          <a:p>
            <a:pPr marL="0" indent="0" algn="ctr">
              <a:buNone/>
            </a:pPr>
            <a:r>
              <a:rPr lang="en-US" dirty="0" smtClean="0">
                <a:latin typeface="Courier New" panose="02070309020205020404" pitchFamily="49" charset="0"/>
                <a:cs typeface="Courier New" panose="02070309020205020404" pitchFamily="49" charset="0"/>
              </a:rPr>
              <a:t>ˆX-.*:\s[0-9</a:t>
            </a:r>
            <a:r>
              <a:rPr lang="en-US" dirty="0">
                <a:latin typeface="Courier New" panose="02070309020205020404" pitchFamily="49" charset="0"/>
                <a:cs typeface="Courier New" panose="02070309020205020404" pitchFamily="49" charset="0"/>
              </a:rPr>
              <a:t>.]+</a:t>
            </a:r>
          </a:p>
          <a:p>
            <a:pPr marL="0" indent="0">
              <a:buNone/>
            </a:pPr>
            <a:r>
              <a:rPr lang="en-US" sz="2600" dirty="0">
                <a:cs typeface="Courier New" panose="02070309020205020404" pitchFamily="49" charset="0"/>
              </a:rPr>
              <a:t>Match?  </a:t>
            </a:r>
            <a:r>
              <a:rPr lang="en-US" sz="2600" dirty="0">
                <a:latin typeface="Courier New" panose="02070309020205020404" pitchFamily="49" charset="0"/>
                <a:cs typeface="Courier New" panose="02070309020205020404" pitchFamily="49" charset="0"/>
              </a:rPr>
              <a:t>xX-abd</a:t>
            </a:r>
            <a:r>
              <a:rPr lang="en-US" sz="2600" dirty="0" smtClean="0">
                <a:latin typeface="Courier New" panose="02070309020205020404" pitchFamily="49" charset="0"/>
                <a:cs typeface="Courier New" panose="02070309020205020404" pitchFamily="49" charset="0"/>
              </a:rPr>
              <a:t>:</a:t>
            </a:r>
            <a:r>
              <a:rPr lang="en-US" sz="2600" dirty="0" smtClean="0">
                <a:solidFill>
                  <a:schemeClr val="bg1">
                    <a:lumMod val="85000"/>
                  </a:schemeClr>
                </a:solidFill>
                <a:latin typeface="Courier New" panose="02070309020205020404" pitchFamily="49" charset="0"/>
                <a:cs typeface="Courier New" panose="02070309020205020404" pitchFamily="49" charset="0"/>
              </a:rPr>
              <a:t>_</a:t>
            </a:r>
            <a:r>
              <a:rPr lang="en-US" sz="2600" dirty="0" smtClean="0">
                <a:latin typeface="Courier New" panose="02070309020205020404" pitchFamily="49" charset="0"/>
                <a:cs typeface="Courier New" panose="02070309020205020404" pitchFamily="49" charset="0"/>
              </a:rPr>
              <a:t>487.3    </a:t>
            </a:r>
            <a:endParaRPr lang="en-US" sz="2600" dirty="0" smtClean="0">
              <a:cs typeface="Courier New" panose="02070309020205020404" pitchFamily="49" charset="0"/>
            </a:endParaRPr>
          </a:p>
          <a:p>
            <a:pPr marL="0" indent="0">
              <a:buNone/>
            </a:pPr>
            <a:r>
              <a:rPr lang="en-US" sz="2600" dirty="0" smtClean="0">
                <a:cs typeface="Courier New" panose="02070309020205020404" pitchFamily="49" charset="0"/>
              </a:rPr>
              <a:t>Match?  </a:t>
            </a:r>
            <a:r>
              <a:rPr lang="en-US" sz="2600" dirty="0" smtClean="0">
                <a:latin typeface="Courier New" panose="02070309020205020404" pitchFamily="49" charset="0"/>
                <a:cs typeface="Courier New" panose="02070309020205020404" pitchFamily="49" charset="0"/>
              </a:rPr>
              <a:t>X-abd:</a:t>
            </a:r>
            <a:r>
              <a:rPr lang="en-US" sz="2600" dirty="0">
                <a:solidFill>
                  <a:schemeClr val="bg1">
                    <a:lumMod val="85000"/>
                  </a:schemeClr>
                </a:solidFill>
                <a:latin typeface="Courier New" panose="02070309020205020404" pitchFamily="49" charset="0"/>
                <a:cs typeface="Courier New" panose="02070309020205020404" pitchFamily="49" charset="0"/>
              </a:rPr>
              <a:t>_</a:t>
            </a:r>
            <a:r>
              <a:rPr lang="en-US" sz="2600" dirty="0" smtClean="0">
                <a:latin typeface="Courier New" panose="02070309020205020404" pitchFamily="49" charset="0"/>
                <a:cs typeface="Courier New" panose="02070309020205020404" pitchFamily="49" charset="0"/>
              </a:rPr>
              <a:t>487.34.2</a:t>
            </a:r>
          </a:p>
          <a:p>
            <a:pPr marL="0" indent="0">
              <a:buNone/>
            </a:pPr>
            <a:r>
              <a:rPr lang="en-US" sz="2600" dirty="0" smtClean="0">
                <a:cs typeface="Courier New" panose="02070309020205020404" pitchFamily="49" charset="0"/>
              </a:rPr>
              <a:t>Match</a:t>
            </a:r>
            <a:r>
              <a:rPr lang="en-US" sz="2600" dirty="0">
                <a:cs typeface="Courier New" panose="02070309020205020404" pitchFamily="49" charset="0"/>
              </a:rPr>
              <a:t>? </a:t>
            </a:r>
            <a:r>
              <a:rPr lang="en-US" sz="2600" dirty="0" smtClean="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X-:</a:t>
            </a:r>
            <a:r>
              <a:rPr lang="en-US" sz="2600" dirty="0">
                <a:solidFill>
                  <a:schemeClr val="bg1">
                    <a:lumMod val="85000"/>
                  </a:schemeClr>
                </a:solidFill>
                <a:latin typeface="Courier New" panose="02070309020205020404" pitchFamily="49" charset="0"/>
                <a:cs typeface="Courier New" panose="02070309020205020404" pitchFamily="49" charset="0"/>
              </a:rPr>
              <a:t>_</a:t>
            </a:r>
            <a:r>
              <a:rPr lang="en-US" sz="2600" dirty="0" smtClean="0">
                <a:latin typeface="Courier New" panose="02070309020205020404" pitchFamily="49" charset="0"/>
                <a:cs typeface="Courier New" panose="02070309020205020404" pitchFamily="49" charset="0"/>
              </a:rPr>
              <a:t>.</a:t>
            </a:r>
          </a:p>
          <a:p>
            <a:pPr marL="0" indent="0">
              <a:buNone/>
            </a:pPr>
            <a:r>
              <a:rPr lang="en-US" sz="2600" dirty="0">
                <a:cs typeface="Courier New" panose="02070309020205020404" pitchFamily="49" charset="0"/>
              </a:rPr>
              <a:t>Match? </a:t>
            </a:r>
            <a:r>
              <a:rPr lang="en-US" sz="2600" dirty="0" smtClean="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X-abd:</a:t>
            </a:r>
            <a:r>
              <a:rPr lang="en-US" sz="2600" dirty="0">
                <a:solidFill>
                  <a:schemeClr val="bg1">
                    <a:lumMod val="85000"/>
                  </a:schemeClr>
                </a:solidFill>
                <a:latin typeface="Courier New" panose="02070309020205020404" pitchFamily="49" charset="0"/>
                <a:cs typeface="Courier New" panose="02070309020205020404" pitchFamily="49" charset="0"/>
              </a:rPr>
              <a:t>_</a:t>
            </a:r>
            <a:r>
              <a:rPr lang="en-US" sz="2600" dirty="0" smtClean="0">
                <a:latin typeface="Courier New" panose="02070309020205020404" pitchFamily="49" charset="0"/>
                <a:cs typeface="Courier New" panose="02070309020205020404" pitchFamily="49" charset="0"/>
              </a:rPr>
              <a:t>iii.3 </a:t>
            </a:r>
          </a:p>
          <a:p>
            <a:endParaRPr lang="en-US" dirty="0" smtClean="0"/>
          </a:p>
        </p:txBody>
      </p:sp>
      <p:sp>
        <p:nvSpPr>
          <p:cNvPr id="5" name="Slide Number Placeholder 4"/>
          <p:cNvSpPr>
            <a:spLocks noGrp="1"/>
          </p:cNvSpPr>
          <p:nvPr>
            <p:ph type="sldNum" sz="quarter" idx="12"/>
          </p:nvPr>
        </p:nvSpPr>
        <p:spPr/>
        <p:txBody>
          <a:bodyPr/>
          <a:lstStyle/>
          <a:p>
            <a:fld id="{86CAC078-77ED-423B-B670-199B4CE4288C}" type="slidenum">
              <a:rPr lang="en-US" smtClean="0"/>
              <a:t>48</a:t>
            </a:fld>
            <a:endParaRPr lang="en-US"/>
          </a:p>
        </p:txBody>
      </p:sp>
      <p:sp>
        <p:nvSpPr>
          <p:cNvPr id="6" name="TextBox 5"/>
          <p:cNvSpPr txBox="1"/>
          <p:nvPr/>
        </p:nvSpPr>
        <p:spPr>
          <a:xfrm>
            <a:off x="5029200" y="2209800"/>
            <a:ext cx="455574" cy="369332"/>
          </a:xfrm>
          <a:prstGeom prst="rect">
            <a:avLst/>
          </a:prstGeom>
          <a:solidFill>
            <a:srgbClr val="FF0000"/>
          </a:solidFill>
        </p:spPr>
        <p:txBody>
          <a:bodyPr wrap="none" rtlCol="0">
            <a:spAutoFit/>
          </a:bodyPr>
          <a:lstStyle/>
          <a:p>
            <a:r>
              <a:rPr lang="en-US" dirty="0" smtClean="0"/>
              <a:t>No</a:t>
            </a:r>
            <a:endParaRPr lang="en-US" dirty="0"/>
          </a:p>
        </p:txBody>
      </p:sp>
      <p:sp>
        <p:nvSpPr>
          <p:cNvPr id="7" name="TextBox 6"/>
          <p:cNvSpPr txBox="1"/>
          <p:nvPr/>
        </p:nvSpPr>
        <p:spPr>
          <a:xfrm>
            <a:off x="5029200" y="3678515"/>
            <a:ext cx="455574" cy="369332"/>
          </a:xfrm>
          <a:prstGeom prst="rect">
            <a:avLst/>
          </a:prstGeom>
          <a:solidFill>
            <a:srgbClr val="FF0000"/>
          </a:solidFill>
        </p:spPr>
        <p:txBody>
          <a:bodyPr wrap="none" rtlCol="0">
            <a:spAutoFit/>
          </a:bodyPr>
          <a:lstStyle/>
          <a:p>
            <a:r>
              <a:rPr lang="en-US" dirty="0" smtClean="0"/>
              <a:t>No</a:t>
            </a:r>
            <a:endParaRPr lang="en-US" dirty="0"/>
          </a:p>
        </p:txBody>
      </p:sp>
      <p:sp>
        <p:nvSpPr>
          <p:cNvPr id="8" name="TextBox 7"/>
          <p:cNvSpPr txBox="1"/>
          <p:nvPr/>
        </p:nvSpPr>
        <p:spPr>
          <a:xfrm>
            <a:off x="5020733" y="3188732"/>
            <a:ext cx="485518" cy="369332"/>
          </a:xfrm>
          <a:prstGeom prst="rect">
            <a:avLst/>
          </a:prstGeom>
          <a:solidFill>
            <a:srgbClr val="00B050"/>
          </a:solidFill>
        </p:spPr>
        <p:txBody>
          <a:bodyPr wrap="none" rtlCol="0">
            <a:spAutoFit/>
          </a:bodyPr>
          <a:lstStyle/>
          <a:p>
            <a:r>
              <a:rPr lang="en-US" dirty="0" smtClean="0"/>
              <a:t>Yes</a:t>
            </a:r>
            <a:endParaRPr lang="en-US" dirty="0"/>
          </a:p>
        </p:txBody>
      </p:sp>
      <p:sp>
        <p:nvSpPr>
          <p:cNvPr id="9" name="TextBox 8"/>
          <p:cNvSpPr txBox="1"/>
          <p:nvPr/>
        </p:nvSpPr>
        <p:spPr>
          <a:xfrm>
            <a:off x="5029200" y="2746222"/>
            <a:ext cx="485518" cy="369332"/>
          </a:xfrm>
          <a:prstGeom prst="rect">
            <a:avLst/>
          </a:prstGeom>
          <a:solidFill>
            <a:srgbClr val="00B050"/>
          </a:solidFill>
        </p:spPr>
        <p:txBody>
          <a:bodyPr wrap="none" rtlCol="0">
            <a:spAutoFit/>
          </a:bodyPr>
          <a:lstStyle/>
          <a:p>
            <a:r>
              <a:rPr lang="en-US" dirty="0" smtClean="0"/>
              <a:t>Yes</a:t>
            </a:r>
            <a:endParaRPr lang="en-US" dirty="0"/>
          </a:p>
        </p:txBody>
      </p:sp>
      <p:sp>
        <p:nvSpPr>
          <p:cNvPr id="10" name="Date Placeholder 9"/>
          <p:cNvSpPr>
            <a:spLocks noGrp="1"/>
          </p:cNvSpPr>
          <p:nvPr>
            <p:ph type="dt" sz="half" idx="10"/>
          </p:nvPr>
        </p:nvSpPr>
        <p:spPr/>
        <p:txBody>
          <a:bodyPr/>
          <a:lstStyle/>
          <a:p>
            <a:fld id="{9749AFB8-5C25-A541-8288-E5C7E8582DE4}" type="datetime1">
              <a:rPr lang="en-US" smtClean="0"/>
              <a:t>9/16/16</a:t>
            </a:fld>
            <a:endParaRPr lang="en-US"/>
          </a:p>
        </p:txBody>
      </p:sp>
    </p:spTree>
    <p:extLst>
      <p:ext uri="{BB962C8B-B14F-4D97-AF65-F5344CB8AC3E}">
        <p14:creationId xmlns:p14="http://schemas.microsoft.com/office/powerpoint/2010/main" val="409052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Negation of Ranges of Regular Expressions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49</a:t>
            </a:fld>
            <a:endParaRPr lang="en-US"/>
          </a:p>
        </p:txBody>
      </p:sp>
      <p:sp>
        <p:nvSpPr>
          <p:cNvPr id="4" name="Content Placeholder 3"/>
          <p:cNvSpPr>
            <a:spLocks noGrp="1"/>
          </p:cNvSpPr>
          <p:nvPr>
            <p:ph sz="quarter" idx="1"/>
          </p:nvPr>
        </p:nvSpPr>
        <p:spPr>
          <a:xfrm>
            <a:off x="914400" y="1981200"/>
            <a:ext cx="8001000" cy="4038600"/>
          </a:xfrm>
        </p:spPr>
        <p:txBody>
          <a:bodyPr>
            <a:normAutofit fontScale="85000" lnSpcReduction="20000"/>
          </a:bodyPr>
          <a:lstStyle/>
          <a:p>
            <a:pPr lvl="1">
              <a:buNone/>
            </a:pPr>
            <a:r>
              <a:rPr lang="en-US" dirty="0" smtClean="0">
                <a:latin typeface="Courier New" panose="02070309020205020404" pitchFamily="49" charset="0"/>
                <a:cs typeface="Courier New" panose="02070309020205020404" pitchFamily="49" charset="0"/>
              </a:rPr>
              <a:t>[^0-9]</a:t>
            </a:r>
            <a:r>
              <a:rPr lang="en-US" dirty="0" smtClean="0"/>
              <a:t>	Anything BUT digits</a:t>
            </a:r>
          </a:p>
          <a:p>
            <a:pPr lvl="1">
              <a:buNone/>
            </a:pPr>
            <a:r>
              <a:rPr lang="en-US" dirty="0" smtClean="0">
                <a:latin typeface="Courier New" panose="02070309020205020404" pitchFamily="49" charset="0"/>
                <a:cs typeface="Courier New" panose="02070309020205020404" pitchFamily="49" charset="0"/>
              </a:rPr>
              <a:t>[^a]</a:t>
            </a:r>
            <a:r>
              <a:rPr lang="en-US" dirty="0" smtClean="0"/>
              <a:t>	Anything BUT a lower case a</a:t>
            </a:r>
          </a:p>
          <a:p>
            <a:pPr lvl="1">
              <a:buNone/>
            </a:pPr>
            <a:r>
              <a:rPr lang="en-US" dirty="0" smtClean="0">
                <a:latin typeface="Courier New" panose="02070309020205020404" pitchFamily="49" charset="0"/>
                <a:cs typeface="Courier New" panose="02070309020205020404" pitchFamily="49" charset="0"/>
              </a:rPr>
              <a:t>[^A-Z]</a:t>
            </a:r>
            <a:r>
              <a:rPr lang="en-US" dirty="0" smtClean="0"/>
              <a:t>	Anything BUT upper case letters</a:t>
            </a:r>
          </a:p>
          <a:p>
            <a:pPr lvl="1">
              <a:buNone/>
            </a:pPr>
            <a:r>
              <a:rPr lang="en-US" dirty="0" smtClean="0">
                <a:latin typeface="Courier New" panose="02070309020205020404" pitchFamily="49" charset="0"/>
                <a:cs typeface="Courier New" panose="02070309020205020404" pitchFamily="49" charset="0"/>
              </a:rPr>
              <a:t>[^,]</a:t>
            </a:r>
            <a:r>
              <a:rPr lang="en-US" dirty="0" smtClean="0"/>
              <a:t>	Anything BUT ,</a:t>
            </a:r>
          </a:p>
          <a:p>
            <a:pPr lvl="1">
              <a:buNone/>
            </a:pPr>
            <a:endParaRPr lang="en-US" dirty="0" smtClean="0"/>
          </a:p>
          <a:p>
            <a:pPr lvl="1">
              <a:buNone/>
            </a:pPr>
            <a:r>
              <a:rPr lang="en-US" dirty="0"/>
              <a:t>W</a:t>
            </a:r>
            <a:r>
              <a:rPr lang="en-US" dirty="0" smtClean="0"/>
              <a:t>hat kind of strings does this match?</a:t>
            </a:r>
          </a:p>
          <a:p>
            <a:pPr lvl="1">
              <a:buNone/>
            </a:pPr>
            <a:r>
              <a:rPr lang="en-US" dirty="0" smtClean="0">
                <a:latin typeface="Courier New" panose="02070309020205020404" pitchFamily="49" charset="0"/>
                <a:cs typeface="Courier New" panose="02070309020205020404" pitchFamily="49" charset="0"/>
              </a:rPr>
              <a:t>^[^^]</a:t>
            </a:r>
            <a:r>
              <a:rPr lang="en-US" dirty="0" smtClean="0"/>
              <a:t> </a:t>
            </a:r>
          </a:p>
          <a:p>
            <a:pPr lvl="1">
              <a:buNone/>
            </a:pPr>
            <a:r>
              <a:rPr lang="en-US" dirty="0" smtClean="0"/>
              <a:t>Match?  </a:t>
            </a:r>
            <a:r>
              <a:rPr lang="en-US" dirty="0" smtClean="0">
                <a:latin typeface="Courier New" panose="02070309020205020404" pitchFamily="49" charset="0"/>
                <a:cs typeface="Courier New" panose="02070309020205020404" pitchFamily="49" charset="0"/>
              </a:rPr>
              <a:t>^foo</a:t>
            </a:r>
          </a:p>
          <a:p>
            <a:pPr lvl="1">
              <a:buNone/>
            </a:pPr>
            <a:r>
              <a:rPr lang="en-US" dirty="0"/>
              <a:t>Match?  </a:t>
            </a:r>
            <a:r>
              <a:rPr lang="en-US" dirty="0" smtClean="0">
                <a:latin typeface="Courier New" panose="02070309020205020404" pitchFamily="49" charset="0"/>
                <a:cs typeface="Courier New" panose="02070309020205020404" pitchFamily="49" charset="0"/>
              </a:rPr>
              <a:t>foo^</a:t>
            </a:r>
            <a:endParaRPr lang="en-US" dirty="0">
              <a:latin typeface="Courier New" panose="02070309020205020404" pitchFamily="49" charset="0"/>
              <a:cs typeface="Courier New" panose="02070309020205020404" pitchFamily="49" charset="0"/>
            </a:endParaRPr>
          </a:p>
          <a:p>
            <a:pPr lvl="1">
              <a:buNone/>
            </a:pPr>
            <a:endParaRPr lang="en-US" sz="2200" dirty="0" smtClean="0">
              <a:latin typeface="Courier New" panose="02070309020205020404" pitchFamily="49" charset="0"/>
              <a:cs typeface="Courier New" panose="02070309020205020404" pitchFamily="49" charset="0"/>
            </a:endParaRPr>
          </a:p>
          <a:p>
            <a:pPr lvl="1">
              <a:buNone/>
            </a:pPr>
            <a:r>
              <a:rPr lang="en-US" dirty="0" smtClean="0"/>
              <a:t>Strings that start with a character that is NOT </a:t>
            </a:r>
            <a:r>
              <a:rPr lang="en-US" dirty="0" smtClean="0">
                <a:latin typeface="Courier New" panose="02070309020205020404" pitchFamily="49" charset="0"/>
                <a:cs typeface="Courier New" panose="02070309020205020404" pitchFamily="49" charset="0"/>
              </a:rPr>
              <a:t>'^'</a:t>
            </a:r>
            <a:endParaRPr lang="en-US" sz="2200" dirty="0" smtClean="0">
              <a:latin typeface="Courier New" panose="02070309020205020404" pitchFamily="49" charset="0"/>
              <a:cs typeface="Courier New" panose="02070309020205020404" pitchFamily="49" charset="0"/>
            </a:endParaRPr>
          </a:p>
          <a:p>
            <a:pPr lvl="1">
              <a:buNone/>
            </a:pPr>
            <a:endParaRPr lang="en-US" dirty="0"/>
          </a:p>
        </p:txBody>
      </p:sp>
      <p:sp>
        <p:nvSpPr>
          <p:cNvPr id="5" name="TextBox 4"/>
          <p:cNvSpPr txBox="1"/>
          <p:nvPr/>
        </p:nvSpPr>
        <p:spPr>
          <a:xfrm>
            <a:off x="3505200" y="4547142"/>
            <a:ext cx="455574" cy="369332"/>
          </a:xfrm>
          <a:prstGeom prst="rect">
            <a:avLst/>
          </a:prstGeom>
          <a:solidFill>
            <a:srgbClr val="FF0000"/>
          </a:solidFill>
        </p:spPr>
        <p:txBody>
          <a:bodyPr wrap="none" rtlCol="0">
            <a:spAutoFit/>
          </a:bodyPr>
          <a:lstStyle/>
          <a:p>
            <a:r>
              <a:rPr lang="en-US" dirty="0" smtClean="0"/>
              <a:t>No</a:t>
            </a:r>
            <a:endParaRPr lang="en-US" dirty="0"/>
          </a:p>
        </p:txBody>
      </p:sp>
      <p:sp>
        <p:nvSpPr>
          <p:cNvPr id="7" name="TextBox 6"/>
          <p:cNvSpPr txBox="1"/>
          <p:nvPr/>
        </p:nvSpPr>
        <p:spPr>
          <a:xfrm>
            <a:off x="3490228" y="4914139"/>
            <a:ext cx="485518" cy="369332"/>
          </a:xfrm>
          <a:prstGeom prst="rect">
            <a:avLst/>
          </a:prstGeom>
          <a:solidFill>
            <a:srgbClr val="00B050"/>
          </a:solidFill>
        </p:spPr>
        <p:txBody>
          <a:bodyPr wrap="none" rtlCol="0">
            <a:spAutoFit/>
          </a:bodyPr>
          <a:lstStyle/>
          <a:p>
            <a:r>
              <a:rPr lang="en-US" dirty="0" smtClean="0"/>
              <a:t>Yes</a:t>
            </a:r>
            <a:endParaRPr lang="en-US" dirty="0"/>
          </a:p>
        </p:txBody>
      </p:sp>
      <p:sp>
        <p:nvSpPr>
          <p:cNvPr id="6" name="Date Placeholder 5"/>
          <p:cNvSpPr>
            <a:spLocks noGrp="1"/>
          </p:cNvSpPr>
          <p:nvPr>
            <p:ph type="dt" sz="half" idx="10"/>
          </p:nvPr>
        </p:nvSpPr>
        <p:spPr/>
        <p:txBody>
          <a:bodyPr/>
          <a:lstStyle/>
          <a:p>
            <a:fld id="{C81E069E-4001-6742-B844-50BBFEDBDC92}" type="datetime1">
              <a:rPr lang="en-US" smtClean="0"/>
              <a:t>9/16/16</a:t>
            </a:fld>
            <a:endParaRPr lang="en-US"/>
          </a:p>
        </p:txBody>
      </p:sp>
    </p:spTree>
    <p:extLst>
      <p:ext uri="{BB962C8B-B14F-4D97-AF65-F5344CB8AC3E}">
        <p14:creationId xmlns:p14="http://schemas.microsoft.com/office/powerpoint/2010/main" val="125547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&amp; Homework Grading</a:t>
            </a:r>
            <a:endParaRPr lang="en-US" dirty="0"/>
          </a:p>
        </p:txBody>
      </p:sp>
      <p:sp>
        <p:nvSpPr>
          <p:cNvPr id="3" name="Content Placeholder 2"/>
          <p:cNvSpPr>
            <a:spLocks noGrp="1"/>
          </p:cNvSpPr>
          <p:nvPr>
            <p:ph idx="1"/>
          </p:nvPr>
        </p:nvSpPr>
        <p:spPr>
          <a:xfrm>
            <a:off x="457200" y="1600200"/>
            <a:ext cx="8534400" cy="4525963"/>
          </a:xfrm>
        </p:spPr>
        <p:txBody>
          <a:bodyPr/>
          <a:lstStyle/>
          <a:p>
            <a:r>
              <a:rPr lang="en-US" dirty="0" err="1" smtClean="0"/>
              <a:t>SungJin</a:t>
            </a:r>
            <a:r>
              <a:rPr lang="en-US" dirty="0" smtClean="0"/>
              <a:t> Nam will grade Lab and Homework Assignments</a:t>
            </a:r>
          </a:p>
          <a:p>
            <a:r>
              <a:rPr lang="en-US" dirty="0" smtClean="0"/>
              <a:t>Grades will be posted in about a week</a:t>
            </a:r>
          </a:p>
          <a:p>
            <a:r>
              <a:rPr lang="en-US" dirty="0" smtClean="0"/>
              <a:t>Grade questions</a:t>
            </a:r>
            <a:r>
              <a:rPr lang="en-US" dirty="0"/>
              <a:t>:  </a:t>
            </a:r>
            <a:r>
              <a:rPr lang="en-US" dirty="0" smtClean="0"/>
              <a:t>e-mail </a:t>
            </a:r>
            <a:r>
              <a:rPr lang="en-US" dirty="0" err="1" smtClean="0"/>
              <a:t>SungJin</a:t>
            </a:r>
            <a:r>
              <a:rPr lang="en-US" dirty="0" smtClean="0"/>
              <a:t> (</a:t>
            </a:r>
            <a:r>
              <a:rPr lang="en-US" dirty="0" err="1" smtClean="0"/>
              <a:t>sjnam@umich.edu</a:t>
            </a:r>
            <a:r>
              <a:rPr lang="en-US" dirty="0" smtClean="0"/>
              <a:t>) cc: </a:t>
            </a:r>
            <a:r>
              <a:rPr lang="en-US" dirty="0" err="1" smtClean="0"/>
              <a:t>cteplovs@umich.edu</a:t>
            </a: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5</a:t>
            </a:fld>
            <a:endParaRPr lang="en-US"/>
          </a:p>
        </p:txBody>
      </p:sp>
      <p:sp>
        <p:nvSpPr>
          <p:cNvPr id="6" name="Date Placeholder 5"/>
          <p:cNvSpPr>
            <a:spLocks noGrp="1"/>
          </p:cNvSpPr>
          <p:nvPr>
            <p:ph type="dt" sz="half" idx="10"/>
          </p:nvPr>
        </p:nvSpPr>
        <p:spPr/>
        <p:txBody>
          <a:bodyPr/>
          <a:lstStyle/>
          <a:p>
            <a:fld id="{1B921412-EBFA-9B4A-8A02-B30393885CBB}" type="datetime1">
              <a:rPr lang="en-US" smtClean="0"/>
              <a:t>9/16/16</a:t>
            </a:fld>
            <a:endParaRPr lang="en-US"/>
          </a:p>
        </p:txBody>
      </p:sp>
    </p:spTree>
    <p:extLst>
      <p:ext uri="{BB962C8B-B14F-4D97-AF65-F5344CB8AC3E}">
        <p14:creationId xmlns:p14="http://schemas.microsoft.com/office/powerpoint/2010/main" val="26443253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t>
            </a:r>
            <a:r>
              <a:rPr lang="en-US" u="sng" dirty="0" smtClean="0"/>
              <a:t>alternatives</a:t>
            </a:r>
            <a:r>
              <a:rPr lang="en-US" dirty="0" smtClean="0"/>
              <a:t> using </a:t>
            </a:r>
            <a:br>
              <a:rPr lang="en-US" dirty="0" smtClean="0"/>
            </a:br>
            <a:r>
              <a:rPr lang="en-US" dirty="0" smtClean="0"/>
              <a:t>the pipe | </a:t>
            </a:r>
            <a:r>
              <a:rPr lang="en-US" dirty="0" err="1" smtClean="0"/>
              <a:t>metacharacter</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50</a:t>
            </a:fld>
            <a:endParaRPr lang="en-US"/>
          </a:p>
        </p:txBody>
      </p:sp>
      <p:sp>
        <p:nvSpPr>
          <p:cNvPr id="4" name="Content Placeholder 3"/>
          <p:cNvSpPr>
            <a:spLocks noGrp="1"/>
          </p:cNvSpPr>
          <p:nvPr>
            <p:ph sz="quarter" idx="1"/>
          </p:nvPr>
        </p:nvSpPr>
        <p:spPr/>
        <p:txBody>
          <a:bodyPr>
            <a:normAutofit fontScale="62500" lnSpcReduction="20000"/>
          </a:bodyPr>
          <a:lstStyle/>
          <a:p>
            <a:r>
              <a:rPr lang="en-US" sz="3300" dirty="0" err="1" smtClean="0">
                <a:latin typeface="Courier New" panose="02070309020205020404" pitchFamily="49" charset="0"/>
                <a:cs typeface="Courier New" panose="02070309020205020404" pitchFamily="49" charset="0"/>
              </a:rPr>
              <a:t>th</a:t>
            </a:r>
            <a:r>
              <a:rPr lang="en-US" sz="3300" dirty="0" smtClean="0">
                <a:latin typeface="Courier New" panose="02070309020205020404" pitchFamily="49" charset="0"/>
                <a:cs typeface="Courier New" panose="02070309020205020404" pitchFamily="49" charset="0"/>
              </a:rPr>
              <a:t>(</a:t>
            </a:r>
            <a:r>
              <a:rPr lang="en-US" sz="3300" dirty="0" err="1" smtClean="0">
                <a:latin typeface="Courier New" panose="02070309020205020404" pitchFamily="49" charset="0"/>
                <a:cs typeface="Courier New" panose="02070309020205020404" pitchFamily="49" charset="0"/>
              </a:rPr>
              <a:t>is|at|e</a:t>
            </a:r>
            <a:r>
              <a:rPr lang="en-US" sz="3300" dirty="0">
                <a:latin typeface="Courier New" panose="02070309020205020404" pitchFamily="49" charset="0"/>
                <a:cs typeface="Courier New" panose="02070309020205020404" pitchFamily="49" charset="0"/>
              </a:rPr>
              <a:t> </a:t>
            </a:r>
            <a:r>
              <a:rPr lang="en-US" sz="3300" dirty="0" smtClean="0">
                <a:latin typeface="Courier New" panose="02070309020205020404" pitchFamily="49" charset="0"/>
                <a:cs typeface="Courier New" panose="02070309020205020404" pitchFamily="49" charset="0"/>
              </a:rPr>
              <a:t>other)</a:t>
            </a:r>
          </a:p>
          <a:p>
            <a:pPr lvl="1"/>
            <a:r>
              <a:rPr lang="en-US" sz="3300" dirty="0" smtClean="0"/>
              <a:t>matches 'this', 'that</a:t>
            </a:r>
            <a:r>
              <a:rPr lang="en-US" sz="3300" dirty="0"/>
              <a:t>'</a:t>
            </a:r>
            <a:r>
              <a:rPr lang="en-US" sz="3300" dirty="0" smtClean="0"/>
              <a:t>, or 'the other'</a:t>
            </a:r>
          </a:p>
          <a:p>
            <a:r>
              <a:rPr lang="en-US" sz="3300" dirty="0" err="1" smtClean="0">
                <a:latin typeface="Courier New" panose="02070309020205020404" pitchFamily="49" charset="0"/>
                <a:cs typeface="Courier New" panose="02070309020205020404" pitchFamily="49" charset="0"/>
              </a:rPr>
              <a:t>tha</a:t>
            </a:r>
            <a:r>
              <a:rPr lang="en-US" sz="3300" dirty="0" smtClean="0">
                <a:latin typeface="Courier New" panose="02070309020205020404" pitchFamily="49" charset="0"/>
                <a:cs typeface="Courier New" panose="02070309020205020404" pitchFamily="49" charset="0"/>
              </a:rPr>
              <a:t>[</a:t>
            </a:r>
            <a:r>
              <a:rPr lang="en-US" sz="3300" dirty="0" err="1">
                <a:latin typeface="Courier New" panose="02070309020205020404" pitchFamily="49" charset="0"/>
                <a:cs typeface="Courier New" panose="02070309020205020404" pitchFamily="49" charset="0"/>
              </a:rPr>
              <a:t>n</a:t>
            </a:r>
            <a:r>
              <a:rPr lang="en-US" sz="3300" dirty="0" err="1" smtClean="0">
                <a:latin typeface="Courier New" panose="02070309020205020404" pitchFamily="49" charset="0"/>
                <a:cs typeface="Courier New" panose="02070309020205020404" pitchFamily="49" charset="0"/>
              </a:rPr>
              <a:t>t</a:t>
            </a:r>
            <a:r>
              <a:rPr lang="en-US" sz="3300" dirty="0" smtClean="0">
                <a:latin typeface="Courier New" panose="02070309020205020404" pitchFamily="49" charset="0"/>
                <a:cs typeface="Courier New" panose="02070309020205020404" pitchFamily="49" charset="0"/>
              </a:rPr>
              <a:t>]|re </a:t>
            </a:r>
          </a:p>
          <a:p>
            <a:pPr lvl="1"/>
            <a:r>
              <a:rPr lang="en-US" sz="3300" dirty="0" smtClean="0"/>
              <a:t>matches 'than</a:t>
            </a:r>
            <a:r>
              <a:rPr lang="en-US" sz="3300" dirty="0"/>
              <a:t>'</a:t>
            </a:r>
            <a:r>
              <a:rPr lang="en-US" sz="3300" dirty="0" smtClean="0"/>
              <a:t> 'that</a:t>
            </a:r>
            <a:r>
              <a:rPr lang="en-US" sz="3300" dirty="0"/>
              <a:t>'</a:t>
            </a:r>
            <a:r>
              <a:rPr lang="en-US" sz="3300" dirty="0" smtClean="0"/>
              <a:t> or 're'</a:t>
            </a:r>
          </a:p>
          <a:p>
            <a:pPr marL="342900" lvl="1" indent="-342900">
              <a:buFont typeface="Arial" pitchFamily="34" charset="0"/>
              <a:buChar char="•"/>
            </a:pPr>
            <a:r>
              <a:rPr lang="en-US" sz="3300" dirty="0" smtClean="0"/>
              <a:t>Each </a:t>
            </a:r>
            <a:r>
              <a:rPr lang="en-US" sz="3300" dirty="0"/>
              <a:t>alternative can be a regular </a:t>
            </a:r>
            <a:r>
              <a:rPr lang="en-US" sz="3300" dirty="0" smtClean="0"/>
              <a:t>expression</a:t>
            </a:r>
            <a:endParaRPr lang="en-US" sz="3300" dirty="0">
              <a:latin typeface="Courier New" panose="02070309020205020404" pitchFamily="49" charset="0"/>
              <a:cs typeface="Courier New" panose="02070309020205020404" pitchFamily="49" charset="0"/>
            </a:endParaRPr>
          </a:p>
          <a:p>
            <a:pPr marL="0" lvl="1" indent="0">
              <a:buNone/>
            </a:pPr>
            <a:r>
              <a:rPr lang="en-US" sz="3300" dirty="0" smtClean="0">
                <a:latin typeface="Courier New" panose="02070309020205020404" pitchFamily="49" charset="0"/>
                <a:cs typeface="Courier New" panose="02070309020205020404" pitchFamily="49" charset="0"/>
              </a:rPr>
              <a:t>(success | failure code: [0-9]+ | maybe[!?]*)</a:t>
            </a:r>
          </a:p>
          <a:p>
            <a:r>
              <a:rPr lang="en-US" sz="3300" dirty="0" smtClean="0"/>
              <a:t>Pipe is </a:t>
            </a:r>
            <a:r>
              <a:rPr lang="en-US" sz="3300" u="sng" dirty="0" smtClean="0"/>
              <a:t>never greedy</a:t>
            </a:r>
            <a:r>
              <a:rPr lang="en-US" sz="3300" dirty="0" smtClean="0"/>
              <a:t>.  As </a:t>
            </a:r>
            <a:r>
              <a:rPr lang="en-US" sz="3300" dirty="0"/>
              <a:t>the target string is </a:t>
            </a:r>
            <a:r>
              <a:rPr lang="en-US" sz="3300" dirty="0" smtClean="0"/>
              <a:t>scanned:</a:t>
            </a:r>
          </a:p>
          <a:p>
            <a:pPr lvl="1"/>
            <a:r>
              <a:rPr lang="en-US" sz="3300" dirty="0" smtClean="0"/>
              <a:t>REs </a:t>
            </a:r>
            <a:r>
              <a:rPr lang="en-US" sz="3300" dirty="0"/>
              <a:t>separated by </a:t>
            </a:r>
            <a:r>
              <a:rPr lang="en-US" sz="3300" dirty="0">
                <a:latin typeface="Courier New" panose="02070309020205020404" pitchFamily="49" charset="0"/>
                <a:cs typeface="Courier New" panose="02070309020205020404" pitchFamily="49" charset="0"/>
              </a:rPr>
              <a:t>'|'</a:t>
            </a:r>
            <a:r>
              <a:rPr lang="en-US" sz="3300" dirty="0"/>
              <a:t> are tried from left to right. </a:t>
            </a:r>
            <a:endParaRPr lang="en-US" sz="3300" dirty="0" smtClean="0"/>
          </a:p>
          <a:p>
            <a:pPr lvl="1"/>
            <a:r>
              <a:rPr lang="en-US" sz="3300" dirty="0" smtClean="0"/>
              <a:t>When </a:t>
            </a:r>
            <a:r>
              <a:rPr lang="en-US" sz="3300" dirty="0"/>
              <a:t>one pattern completely matches, that branch is accepted. </a:t>
            </a:r>
            <a:endParaRPr lang="en-US" sz="3300" dirty="0" smtClean="0"/>
          </a:p>
          <a:p>
            <a:pPr lvl="1"/>
            <a:r>
              <a:rPr lang="en-US" sz="3300" dirty="0" smtClean="0"/>
              <a:t>This </a:t>
            </a:r>
            <a:r>
              <a:rPr lang="en-US" sz="3300" dirty="0"/>
              <a:t>means that once A matches, B will not be tested </a:t>
            </a:r>
            <a:r>
              <a:rPr lang="en-US" sz="3300" dirty="0" smtClean="0"/>
              <a:t>further.</a:t>
            </a:r>
          </a:p>
          <a:p>
            <a:pPr lvl="1"/>
            <a:r>
              <a:rPr lang="en-US" sz="3300" dirty="0" smtClean="0"/>
              <a:t>Even </a:t>
            </a:r>
            <a:r>
              <a:rPr lang="en-US" sz="3300" dirty="0"/>
              <a:t>if it would produce a longer overall match. </a:t>
            </a:r>
            <a:endParaRPr lang="en-US" sz="3300" dirty="0" smtClean="0"/>
          </a:p>
          <a:p>
            <a:r>
              <a:rPr lang="en-US" sz="3300" dirty="0" smtClean="0"/>
              <a:t>What does this match?</a:t>
            </a:r>
          </a:p>
          <a:p>
            <a:pPr marL="320040" lvl="1" indent="0">
              <a:buNone/>
            </a:pPr>
            <a:r>
              <a:rPr lang="en-US" sz="3300" dirty="0" smtClean="0">
                <a:latin typeface="Courier New" panose="02070309020205020404" pitchFamily="49" charset="0"/>
                <a:cs typeface="Courier New" panose="02070309020205020404" pitchFamily="49" charset="0"/>
              </a:rPr>
              <a:t>^(</a:t>
            </a:r>
            <a:r>
              <a:rPr lang="en-US" sz="3300" dirty="0" err="1" smtClean="0">
                <a:latin typeface="Courier New" panose="02070309020205020404" pitchFamily="49" charset="0"/>
                <a:cs typeface="Courier New" panose="02070309020205020404" pitchFamily="49" charset="0"/>
              </a:rPr>
              <a:t>T|t</a:t>
            </a:r>
            <a:r>
              <a:rPr lang="en-US" sz="3300" dirty="0" smtClean="0">
                <a:latin typeface="Courier New" panose="02070309020205020404" pitchFamily="49" charset="0"/>
                <a:cs typeface="Courier New" panose="02070309020205020404" pitchFamily="49" charset="0"/>
              </a:rPr>
              <a:t>)</a:t>
            </a:r>
            <a:r>
              <a:rPr lang="en-US" sz="3300" dirty="0" err="1" smtClean="0">
                <a:latin typeface="Courier New" panose="02070309020205020404" pitchFamily="49" charset="0"/>
                <a:cs typeface="Courier New" panose="02070309020205020404" pitchFamily="49" charset="0"/>
              </a:rPr>
              <a:t>oday</a:t>
            </a:r>
            <a:endParaRPr lang="en-US" sz="3300" dirty="0" smtClean="0">
              <a:latin typeface="Courier New" panose="02070309020205020404" pitchFamily="49" charset="0"/>
              <a:cs typeface="Courier New" panose="02070309020205020404" pitchFamily="49" charset="0"/>
            </a:endParaRPr>
          </a:p>
          <a:p>
            <a:pPr marL="320040" lvl="1" indent="0">
              <a:buNone/>
            </a:pPr>
            <a:endParaRPr lang="en-US" dirty="0" smtClean="0"/>
          </a:p>
          <a:p>
            <a:pPr marL="320040" lvl="1" indent="0">
              <a:buNone/>
            </a:pPr>
            <a:endParaRPr lang="en-US" dirty="0" smtClean="0"/>
          </a:p>
          <a:p>
            <a:pPr lvl="1">
              <a:buNone/>
            </a:pPr>
            <a:endParaRPr lang="en-US" dirty="0"/>
          </a:p>
        </p:txBody>
      </p:sp>
      <p:sp>
        <p:nvSpPr>
          <p:cNvPr id="5" name="Oval 4"/>
          <p:cNvSpPr/>
          <p:nvPr/>
        </p:nvSpPr>
        <p:spPr>
          <a:xfrm>
            <a:off x="8602815" y="95540"/>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103B38A2-BAC5-844A-8CC9-7DD78AC64B10}" type="datetime1">
              <a:rPr lang="en-US" smtClean="0"/>
              <a:t>9/16/16</a:t>
            </a:fld>
            <a:endParaRPr lang="en-US"/>
          </a:p>
        </p:txBody>
      </p:sp>
    </p:spTree>
    <p:extLst>
      <p:ext uri="{BB962C8B-B14F-4D97-AF65-F5344CB8AC3E}">
        <p14:creationId xmlns:p14="http://schemas.microsoft.com/office/powerpoint/2010/main" val="356492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Extraction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51</a:t>
            </a:fld>
            <a:endParaRPr lang="en-US"/>
          </a:p>
        </p:txBody>
      </p:sp>
      <p:sp>
        <p:nvSpPr>
          <p:cNvPr id="4" name="Content Placeholder 3"/>
          <p:cNvSpPr>
            <a:spLocks noGrp="1"/>
          </p:cNvSpPr>
          <p:nvPr>
            <p:ph sz="quarter" idx="1"/>
          </p:nvPr>
        </p:nvSpPr>
        <p:spPr>
          <a:xfrm>
            <a:off x="914400" y="1447800"/>
            <a:ext cx="7772400" cy="2209800"/>
          </a:xfrm>
        </p:spPr>
        <p:txBody>
          <a:bodyPr>
            <a:normAutofit fontScale="77500" lnSpcReduction="20000"/>
          </a:bodyPr>
          <a:lstStyle/>
          <a:p>
            <a:pPr marL="0" indent="0">
              <a:buNone/>
            </a:pPr>
            <a:r>
              <a:rPr lang="en-US" u="sng" dirty="0" smtClean="0"/>
              <a:t>Problem</a:t>
            </a:r>
            <a:r>
              <a:rPr lang="en-US" dirty="0" smtClean="0"/>
              <a:t>: </a:t>
            </a:r>
          </a:p>
          <a:p>
            <a:pPr marL="0" indent="0">
              <a:buNone/>
            </a:pPr>
            <a:r>
              <a:rPr lang="en-US" dirty="0" smtClean="0"/>
              <a:t>Often you want to extract </a:t>
            </a:r>
            <a:r>
              <a:rPr lang="en-US" dirty="0"/>
              <a:t>parts of the matching </a:t>
            </a:r>
            <a:r>
              <a:rPr lang="en-US" dirty="0" smtClean="0"/>
              <a:t>text</a:t>
            </a:r>
            <a:r>
              <a:rPr lang="en-US" dirty="0"/>
              <a:t> </a:t>
            </a:r>
            <a:r>
              <a:rPr lang="en-US" dirty="0" smtClean="0"/>
              <a:t>for later use.  e.g. find email addresses, and extract user and hostname.</a:t>
            </a:r>
          </a:p>
          <a:p>
            <a:pPr marL="0" indent="0">
              <a:buNone/>
            </a:pPr>
            <a:r>
              <a:rPr lang="en-US" u="sng" dirty="0" smtClean="0"/>
              <a:t>Solution</a:t>
            </a:r>
            <a:r>
              <a:rPr lang="en-US" dirty="0" smtClean="0"/>
              <a:t>:  Use parentheses to create </a:t>
            </a:r>
            <a:r>
              <a:rPr lang="en-US" u="sng" dirty="0" smtClean="0"/>
              <a:t>groups</a:t>
            </a:r>
            <a:r>
              <a:rPr lang="en-US" dirty="0" smtClean="0"/>
              <a:t> showing the parts you want to save for later.</a:t>
            </a:r>
          </a:p>
          <a:p>
            <a:endParaRPr lang="en-US" dirty="0" smtClean="0"/>
          </a:p>
          <a:p>
            <a:endParaRPr lang="en-US" dirty="0"/>
          </a:p>
        </p:txBody>
      </p:sp>
      <p:sp>
        <p:nvSpPr>
          <p:cNvPr id="5" name="TextBox 4"/>
          <p:cNvSpPr txBox="1"/>
          <p:nvPr/>
        </p:nvSpPr>
        <p:spPr>
          <a:xfrm>
            <a:off x="740229" y="3657600"/>
            <a:ext cx="7924800" cy="196977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str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My email address is </a:t>
            </a:r>
            <a:r>
              <a:rPr lang="en-US" dirty="0" err="1" smtClean="0">
                <a:latin typeface="Courier New" panose="02070309020205020404" pitchFamily="49" charset="0"/>
                <a:cs typeface="Courier New" panose="02070309020205020404" pitchFamily="49" charset="0"/>
              </a:rPr>
              <a:t>santa@umich.edu</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Hohoho</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match = </a:t>
            </a:r>
            <a:r>
              <a:rPr lang="en-US" dirty="0" err="1" smtClean="0">
                <a:latin typeface="Courier New" panose="02070309020205020404" pitchFamily="49" charset="0"/>
                <a:cs typeface="Courier New" panose="02070309020205020404" pitchFamily="49" charset="0"/>
              </a:rPr>
              <a:t>re.search</a:t>
            </a:r>
            <a:r>
              <a:rPr lang="en-US" dirty="0" smtClean="0">
                <a:latin typeface="Courier New" panose="02070309020205020404" pitchFamily="49" charset="0"/>
                <a:cs typeface="Courier New" panose="02070309020205020404" pitchFamily="49" charset="0"/>
              </a:rPr>
              <a:t>(r'</a:t>
            </a:r>
            <a:r>
              <a:rPr lang="en-US" sz="3200"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w.-]+</a:t>
            </a:r>
            <a:r>
              <a:rPr lang="en-US" sz="3200"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r>
              <a:rPr lang="en-US" sz="3200"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[\w.-]+</a:t>
            </a:r>
            <a:r>
              <a:rPr lang="en-US" sz="3200"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if match:</a:t>
            </a:r>
          </a:p>
          <a:p>
            <a:r>
              <a:rPr lang="en-US" dirty="0">
                <a:latin typeface="Courier New" panose="02070309020205020404" pitchFamily="49" charset="0"/>
                <a:cs typeface="Courier New" panose="02070309020205020404" pitchFamily="49" charset="0"/>
              </a:rPr>
              <a:t>    print </a:t>
            </a:r>
            <a:r>
              <a:rPr lang="en-US" dirty="0" err="1">
                <a:latin typeface="Courier New" panose="02070309020205020404" pitchFamily="49" charset="0"/>
                <a:cs typeface="Courier New" panose="02070309020205020404" pitchFamily="49" charset="0"/>
              </a:rPr>
              <a:t>match.group</a:t>
            </a:r>
            <a:r>
              <a:rPr lang="en-US" dirty="0" smtClean="0">
                <a:latin typeface="Courier New" panose="02070309020205020404" pitchFamily="49" charset="0"/>
                <a:cs typeface="Courier New" panose="02070309020205020404" pitchFamily="49" charset="0"/>
              </a:rPr>
              <a:t>()   # the whole match</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print </a:t>
            </a:r>
            <a:r>
              <a:rPr lang="en-US" dirty="0" err="1" smtClean="0">
                <a:latin typeface="Courier New" panose="02070309020205020404" pitchFamily="49" charset="0"/>
                <a:cs typeface="Courier New" panose="02070309020205020404" pitchFamily="49" charset="0"/>
              </a:rPr>
              <a:t>match.group</a:t>
            </a:r>
            <a:r>
              <a:rPr lang="en-US" dirty="0" smtClean="0">
                <a:latin typeface="Courier New" panose="02070309020205020404" pitchFamily="49" charset="0"/>
                <a:cs typeface="Courier New" panose="02070309020205020404" pitchFamily="49" charset="0"/>
              </a:rPr>
              <a:t>(1)  # the username part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print </a:t>
            </a:r>
            <a:r>
              <a:rPr lang="en-US" dirty="0" err="1">
                <a:latin typeface="Courier New" panose="02070309020205020404" pitchFamily="49" charset="0"/>
                <a:cs typeface="Courier New" panose="02070309020205020404" pitchFamily="49" charset="0"/>
              </a:rPr>
              <a:t>match.group</a:t>
            </a:r>
            <a:r>
              <a:rPr lang="en-US" dirty="0">
                <a:latin typeface="Courier New" panose="02070309020205020404" pitchFamily="49" charset="0"/>
                <a:cs typeface="Courier New" panose="02070309020205020404" pitchFamily="49" charset="0"/>
              </a:rPr>
              <a:t>(2) </a:t>
            </a:r>
            <a:r>
              <a:rPr lang="en-US" dirty="0" smtClean="0">
                <a:latin typeface="Courier New" panose="02070309020205020404" pitchFamily="49" charset="0"/>
                <a:cs typeface="Courier New" panose="02070309020205020404" pitchFamily="49" charset="0"/>
              </a:rPr>
              <a:t> # the hostname part</a:t>
            </a:r>
            <a:endParaRPr lang="en-US" dirty="0">
              <a:latin typeface="Courier New" panose="02070309020205020404" pitchFamily="49" charset="0"/>
              <a:cs typeface="Courier New" panose="02070309020205020404" pitchFamily="49" charset="0"/>
            </a:endParaRPr>
          </a:p>
        </p:txBody>
      </p:sp>
      <p:sp>
        <p:nvSpPr>
          <p:cNvPr id="6" name="TextBox 5"/>
          <p:cNvSpPr txBox="1"/>
          <p:nvPr/>
        </p:nvSpPr>
        <p:spPr>
          <a:xfrm>
            <a:off x="4100813" y="3698648"/>
            <a:ext cx="942374" cy="369332"/>
          </a:xfrm>
          <a:prstGeom prst="rect">
            <a:avLst/>
          </a:prstGeom>
          <a:solidFill>
            <a:schemeClr val="tx2">
              <a:lumMod val="20000"/>
              <a:lumOff val="80000"/>
            </a:schemeClr>
          </a:solidFill>
        </p:spPr>
        <p:txBody>
          <a:bodyPr wrap="none" rtlCol="0">
            <a:spAutoFit/>
          </a:bodyPr>
          <a:lstStyle/>
          <a:p>
            <a:r>
              <a:rPr lang="en-US" dirty="0" smtClean="0"/>
              <a:t>Group 1</a:t>
            </a:r>
            <a:endParaRPr lang="en-US" dirty="0"/>
          </a:p>
        </p:txBody>
      </p:sp>
      <p:sp>
        <p:nvSpPr>
          <p:cNvPr id="7" name="TextBox 6"/>
          <p:cNvSpPr txBox="1"/>
          <p:nvPr/>
        </p:nvSpPr>
        <p:spPr>
          <a:xfrm>
            <a:off x="5679242" y="3698648"/>
            <a:ext cx="942374" cy="369332"/>
          </a:xfrm>
          <a:prstGeom prst="rect">
            <a:avLst/>
          </a:prstGeom>
          <a:solidFill>
            <a:schemeClr val="tx2">
              <a:lumMod val="20000"/>
              <a:lumOff val="80000"/>
            </a:schemeClr>
          </a:solidFill>
        </p:spPr>
        <p:txBody>
          <a:bodyPr wrap="none" rtlCol="0">
            <a:spAutoFit/>
          </a:bodyPr>
          <a:lstStyle/>
          <a:p>
            <a:r>
              <a:rPr lang="en-US" dirty="0" smtClean="0"/>
              <a:t>Group 2</a:t>
            </a:r>
            <a:endParaRPr lang="en-US" dirty="0"/>
          </a:p>
        </p:txBody>
      </p:sp>
      <p:sp>
        <p:nvSpPr>
          <p:cNvPr id="8" name="Date Placeholder 7"/>
          <p:cNvSpPr>
            <a:spLocks noGrp="1"/>
          </p:cNvSpPr>
          <p:nvPr>
            <p:ph type="dt" sz="half" idx="10"/>
          </p:nvPr>
        </p:nvSpPr>
        <p:spPr/>
        <p:txBody>
          <a:bodyPr/>
          <a:lstStyle/>
          <a:p>
            <a:fld id="{9FCC61EE-1B5D-3E40-820C-20C27561C587}" type="datetime1">
              <a:rPr lang="en-US" smtClean="0"/>
              <a:t>9/16/16</a:t>
            </a:fld>
            <a:endParaRPr lang="en-US"/>
          </a:p>
        </p:txBody>
      </p:sp>
    </p:spTree>
    <p:extLst>
      <p:ext uri="{BB962C8B-B14F-4D97-AF65-F5344CB8AC3E}">
        <p14:creationId xmlns:p14="http://schemas.microsoft.com/office/powerpoint/2010/main" val="404133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a:t>
            </a:r>
            <a:r>
              <a:rPr lang="en-US" dirty="0" err="1" smtClean="0"/>
              <a:t>re.findall</a:t>
            </a:r>
            <a:r>
              <a:rPr lang="en-US" dirty="0" smtClean="0"/>
              <a:t>)</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52</a:t>
            </a:fld>
            <a:endParaRPr lang="en-US"/>
          </a:p>
        </p:txBody>
      </p:sp>
      <p:sp>
        <p:nvSpPr>
          <p:cNvPr id="4" name="Content Placeholder 3"/>
          <p:cNvSpPr>
            <a:spLocks noGrp="1"/>
          </p:cNvSpPr>
          <p:nvPr>
            <p:ph sz="quarter"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findall</a:t>
            </a:r>
            <a:r>
              <a:rPr lang="en-US" sz="2400" dirty="0">
                <a:latin typeface="Courier New" panose="02070309020205020404" pitchFamily="49" charset="0"/>
                <a:cs typeface="Courier New" panose="02070309020205020404" pitchFamily="49" charset="0"/>
              </a:rPr>
              <a:t>(pattern, string, </a:t>
            </a:r>
            <a:r>
              <a:rPr lang="en-US" sz="2400" dirty="0" smtClean="0">
                <a:latin typeface="Courier New" panose="02070309020205020404" pitchFamily="49" charset="0"/>
                <a:cs typeface="Courier New" panose="02070309020205020404" pitchFamily="49" charset="0"/>
              </a:rPr>
              <a:t>flags=0)</a:t>
            </a:r>
          </a:p>
          <a:p>
            <a:r>
              <a:rPr lang="en-US" dirty="0" smtClean="0"/>
              <a:t>Return </a:t>
            </a:r>
            <a:r>
              <a:rPr lang="en-US" dirty="0"/>
              <a:t>a list of </a:t>
            </a:r>
            <a:r>
              <a:rPr lang="en-US" u="sng" dirty="0"/>
              <a:t>all</a:t>
            </a:r>
            <a:r>
              <a:rPr lang="en-US" dirty="0"/>
              <a:t> non-overlapping matches in the </a:t>
            </a:r>
            <a:r>
              <a:rPr lang="en-US" dirty="0" smtClean="0"/>
              <a:t>string.</a:t>
            </a:r>
          </a:p>
          <a:p>
            <a:r>
              <a:rPr lang="en-US" dirty="0" smtClean="0"/>
              <a:t>If </a:t>
            </a:r>
            <a:r>
              <a:rPr lang="en-US" dirty="0"/>
              <a:t>one or more groups are present in the pattern, return </a:t>
            </a:r>
            <a:r>
              <a:rPr lang="en-US" dirty="0" smtClean="0"/>
              <a:t>a list </a:t>
            </a:r>
            <a:r>
              <a:rPr lang="en-US" dirty="0"/>
              <a:t>of </a:t>
            </a:r>
            <a:r>
              <a:rPr lang="en-US" dirty="0" smtClean="0"/>
              <a:t>groups.</a:t>
            </a:r>
          </a:p>
          <a:p>
            <a:r>
              <a:rPr lang="en-US" dirty="0" smtClean="0"/>
              <a:t>This </a:t>
            </a:r>
            <a:r>
              <a:rPr lang="en-US" dirty="0"/>
              <a:t>will be a list of tuples if the </a:t>
            </a:r>
            <a:r>
              <a:rPr lang="en-US" dirty="0" smtClean="0"/>
              <a:t>pattern has </a:t>
            </a:r>
            <a:r>
              <a:rPr lang="en-US" dirty="0"/>
              <a:t>more than one </a:t>
            </a:r>
            <a:r>
              <a:rPr lang="en-US" dirty="0" smtClean="0"/>
              <a:t>group.</a:t>
            </a:r>
          </a:p>
          <a:p>
            <a:r>
              <a:rPr lang="en-US" dirty="0" smtClean="0"/>
              <a:t>Empty </a:t>
            </a:r>
            <a:r>
              <a:rPr lang="en-US" dirty="0"/>
              <a:t>matches are included in the result.</a:t>
            </a:r>
          </a:p>
        </p:txBody>
      </p:sp>
      <p:sp>
        <p:nvSpPr>
          <p:cNvPr id="5" name="Date Placeholder 4"/>
          <p:cNvSpPr>
            <a:spLocks noGrp="1"/>
          </p:cNvSpPr>
          <p:nvPr>
            <p:ph type="dt" sz="half" idx="10"/>
          </p:nvPr>
        </p:nvSpPr>
        <p:spPr/>
        <p:txBody>
          <a:bodyPr/>
          <a:lstStyle/>
          <a:p>
            <a:fld id="{202256AC-773B-0949-87F1-F8371240E1C8}" type="datetime1">
              <a:rPr lang="en-US" smtClean="0"/>
              <a:t>9/16/16</a:t>
            </a:fld>
            <a:endParaRPr lang="en-US"/>
          </a:p>
        </p:txBody>
      </p:sp>
    </p:spTree>
    <p:extLst>
      <p:ext uri="{BB962C8B-B14F-4D97-AF65-F5344CB8AC3E}">
        <p14:creationId xmlns:p14="http://schemas.microsoft.com/office/powerpoint/2010/main" val="139606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findall</a:t>
            </a:r>
            <a:r>
              <a:rPr lang="en-US" dirty="0" smtClean="0"/>
              <a:t>() Example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53</a:t>
            </a:fld>
            <a:endParaRPr lang="en-US"/>
          </a:p>
        </p:txBody>
      </p:sp>
      <p:sp>
        <p:nvSpPr>
          <p:cNvPr id="4" name="Content Placeholder 3"/>
          <p:cNvSpPr>
            <a:spLocks noGrp="1"/>
          </p:cNvSpPr>
          <p:nvPr>
            <p:ph sz="quarter" idx="1"/>
          </p:nvPr>
        </p:nvSpPr>
        <p:spPr>
          <a:xfrm>
            <a:off x="457200" y="1676400"/>
            <a:ext cx="8229600" cy="4343400"/>
          </a:xfrm>
        </p:spPr>
        <p:txBody>
          <a:bodyPr>
            <a:normAutofit/>
          </a:bodyPr>
          <a:lstStyle/>
          <a:p>
            <a:pPr marL="0" indent="0">
              <a:buNone/>
            </a:pPr>
            <a:r>
              <a:rPr lang="en-US" sz="2000" dirty="0" err="1">
                <a:latin typeface="Courier New"/>
                <a:cs typeface="Courier New"/>
              </a:rPr>
              <a:t>str</a:t>
            </a:r>
            <a:r>
              <a:rPr lang="en-US" sz="2000" dirty="0">
                <a:latin typeface="Courier New"/>
                <a:cs typeface="Courier New"/>
              </a:rPr>
              <a:t> = 'I have two email addresses: </a:t>
            </a:r>
            <a:r>
              <a:rPr lang="en-US" sz="2000" dirty="0">
                <a:latin typeface="Courier New"/>
                <a:cs typeface="Courier New"/>
                <a:hlinkClick r:id="rId3"/>
              </a:rPr>
              <a:t>santa@</a:t>
            </a:r>
            <a:r>
              <a:rPr lang="en-US" sz="2000" dirty="0" smtClean="0">
                <a:latin typeface="Courier New"/>
                <a:cs typeface="Courier New"/>
                <a:hlinkClick r:id="rId3"/>
              </a:rPr>
              <a:t>umich.edu</a:t>
            </a:r>
            <a:r>
              <a:rPr lang="en-US" sz="2000" dirty="0" smtClean="0">
                <a:latin typeface="Courier New"/>
                <a:cs typeface="Courier New"/>
              </a:rPr>
              <a:t> \ </a:t>
            </a:r>
            <a:r>
              <a:rPr lang="en-US" sz="2000" dirty="0">
                <a:latin typeface="Courier New"/>
                <a:cs typeface="Courier New"/>
              </a:rPr>
              <a:t>and </a:t>
            </a:r>
            <a:r>
              <a:rPr lang="en-US" sz="2000" dirty="0" err="1">
                <a:latin typeface="Courier New"/>
                <a:cs typeface="Courier New"/>
              </a:rPr>
              <a:t>santa@northpole.org</a:t>
            </a:r>
            <a:r>
              <a:rPr lang="en-US" sz="2000" dirty="0">
                <a:latin typeface="Courier New"/>
                <a:cs typeface="Courier New"/>
              </a:rPr>
              <a:t>. </a:t>
            </a:r>
            <a:r>
              <a:rPr lang="en-US" sz="2000" dirty="0" err="1">
                <a:latin typeface="Courier New"/>
                <a:cs typeface="Courier New"/>
              </a:rPr>
              <a:t>Hohoho</a:t>
            </a:r>
            <a:r>
              <a:rPr lang="en-US" sz="2000" dirty="0">
                <a:latin typeface="Courier New"/>
                <a:cs typeface="Courier New"/>
              </a:rPr>
              <a:t>.'</a:t>
            </a:r>
          </a:p>
          <a:p>
            <a:pPr marL="0" indent="0">
              <a:buNone/>
            </a:pPr>
            <a:endParaRPr lang="en-US" sz="2000" dirty="0">
              <a:latin typeface="Courier New"/>
              <a:cs typeface="Courier New"/>
            </a:endParaRPr>
          </a:p>
          <a:p>
            <a:pPr marL="0" indent="0">
              <a:buNone/>
            </a:pPr>
            <a:r>
              <a:rPr lang="en-US" sz="2000" dirty="0" smtClean="0">
                <a:latin typeface="Courier New"/>
                <a:cs typeface="Courier New"/>
              </a:rPr>
              <a:t># </a:t>
            </a:r>
            <a:r>
              <a:rPr lang="en-US" sz="2000" dirty="0">
                <a:latin typeface="Courier New"/>
                <a:cs typeface="Courier New"/>
              </a:rPr>
              <a:t>Here </a:t>
            </a:r>
            <a:r>
              <a:rPr lang="en-US" sz="2000" dirty="0" err="1">
                <a:latin typeface="Courier New"/>
                <a:cs typeface="Courier New"/>
              </a:rPr>
              <a:t>re.findall</a:t>
            </a:r>
            <a:r>
              <a:rPr lang="en-US" sz="2000" dirty="0">
                <a:latin typeface="Courier New"/>
                <a:cs typeface="Courier New"/>
              </a:rPr>
              <a:t>() returns a list of all the found </a:t>
            </a:r>
            <a:r>
              <a:rPr lang="en-US" sz="2000" dirty="0" smtClean="0">
                <a:latin typeface="Courier New"/>
                <a:cs typeface="Courier New"/>
              </a:rPr>
              <a:t>#</a:t>
            </a:r>
            <a:r>
              <a:rPr lang="en-US" sz="2000" dirty="0">
                <a:latin typeface="Courier New"/>
                <a:cs typeface="Courier New"/>
              </a:rPr>
              <a:t> </a:t>
            </a:r>
            <a:r>
              <a:rPr lang="en-US" sz="2000" dirty="0" smtClean="0">
                <a:latin typeface="Courier New"/>
                <a:cs typeface="Courier New"/>
              </a:rPr>
              <a:t>email </a:t>
            </a:r>
            <a:r>
              <a:rPr lang="en-US" sz="2000" dirty="0">
                <a:latin typeface="Courier New"/>
                <a:cs typeface="Courier New"/>
              </a:rPr>
              <a:t>strings</a:t>
            </a:r>
          </a:p>
          <a:p>
            <a:pPr marL="0" indent="0">
              <a:buNone/>
            </a:pPr>
            <a:r>
              <a:rPr lang="en-US" sz="2000" dirty="0">
                <a:latin typeface="Courier New"/>
                <a:cs typeface="Courier New"/>
              </a:rPr>
              <a:t>emails = </a:t>
            </a:r>
            <a:r>
              <a:rPr lang="en-US" sz="2000" dirty="0" err="1">
                <a:latin typeface="Courier New"/>
                <a:cs typeface="Courier New"/>
              </a:rPr>
              <a:t>re.findall</a:t>
            </a:r>
            <a:r>
              <a:rPr lang="en-US" sz="2000" dirty="0">
                <a:latin typeface="Courier New"/>
                <a:cs typeface="Courier New"/>
              </a:rPr>
              <a:t>(r'[\w\.-]+@[\w\.-]+', </a:t>
            </a:r>
            <a:r>
              <a:rPr lang="en-US" sz="2000" dirty="0" err="1">
                <a:latin typeface="Courier New"/>
                <a:cs typeface="Courier New"/>
              </a:rPr>
              <a:t>str</a:t>
            </a:r>
            <a:r>
              <a:rPr lang="en-US" sz="2000" dirty="0">
                <a:latin typeface="Courier New"/>
                <a:cs typeface="Courier New"/>
              </a:rPr>
              <a:t>) </a:t>
            </a:r>
          </a:p>
          <a:p>
            <a:pPr marL="0" indent="0">
              <a:buNone/>
            </a:pPr>
            <a:endParaRPr lang="en-US" sz="2000" dirty="0" smtClean="0">
              <a:latin typeface="Courier New"/>
              <a:cs typeface="Courier New"/>
            </a:endParaRPr>
          </a:p>
          <a:p>
            <a:pPr marL="0" indent="0">
              <a:buNone/>
            </a:pPr>
            <a:r>
              <a:rPr lang="en-US" sz="2000" dirty="0">
                <a:latin typeface="Courier New"/>
                <a:cs typeface="Courier New"/>
              </a:rPr>
              <a:t>[</a:t>
            </a:r>
            <a:r>
              <a:rPr lang="en-US" sz="2000" dirty="0" smtClean="0">
                <a:latin typeface="Courier New"/>
                <a:cs typeface="Courier New"/>
              </a:rPr>
              <a:t>'santa@umich.edu', 'santa@northpole.org']</a:t>
            </a:r>
            <a:endParaRPr lang="en-US" sz="2000" dirty="0">
              <a:latin typeface="Courier New"/>
              <a:cs typeface="Courier New"/>
            </a:endParaRPr>
          </a:p>
        </p:txBody>
      </p:sp>
      <p:sp>
        <p:nvSpPr>
          <p:cNvPr id="5" name="Date Placeholder 4"/>
          <p:cNvSpPr>
            <a:spLocks noGrp="1"/>
          </p:cNvSpPr>
          <p:nvPr>
            <p:ph type="dt" sz="half" idx="10"/>
          </p:nvPr>
        </p:nvSpPr>
        <p:spPr/>
        <p:txBody>
          <a:bodyPr/>
          <a:lstStyle/>
          <a:p>
            <a:fld id="{7C1E6397-26AB-5C4B-A638-B48B7C728297}" type="datetime1">
              <a:rPr lang="en-US" smtClean="0"/>
              <a:t>9/16/16</a:t>
            </a:fld>
            <a:endParaRPr lang="en-US"/>
          </a:p>
        </p:txBody>
      </p:sp>
    </p:spTree>
    <p:extLst>
      <p:ext uri="{BB962C8B-B14F-4D97-AF65-F5344CB8AC3E}">
        <p14:creationId xmlns:p14="http://schemas.microsoft.com/office/powerpoint/2010/main" val="111663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findall</a:t>
            </a:r>
            <a:r>
              <a:rPr lang="en-US" dirty="0" smtClean="0"/>
              <a:t>() and Group Extraction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54</a:t>
            </a:fld>
            <a:endParaRPr lang="en-US"/>
          </a:p>
        </p:txBody>
      </p:sp>
      <p:sp>
        <p:nvSpPr>
          <p:cNvPr id="4" name="Content Placeholder 3"/>
          <p:cNvSpPr>
            <a:spLocks noGrp="1"/>
          </p:cNvSpPr>
          <p:nvPr>
            <p:ph sz="quarter" idx="1"/>
          </p:nvPr>
        </p:nvSpPr>
        <p:spPr>
          <a:xfrm>
            <a:off x="457200" y="1676400"/>
            <a:ext cx="8686800" cy="4343400"/>
          </a:xfrm>
        </p:spPr>
        <p:txBody>
          <a:bodyPr>
            <a:normAutofit/>
          </a:bodyPr>
          <a:lstStyle/>
          <a:p>
            <a:pPr marL="0" indent="0">
              <a:buNone/>
            </a:pPr>
            <a:r>
              <a:rPr lang="en-US" sz="2000" dirty="0" err="1">
                <a:latin typeface="Courier New"/>
                <a:cs typeface="Courier New"/>
              </a:rPr>
              <a:t>str</a:t>
            </a:r>
            <a:r>
              <a:rPr lang="en-US" sz="2000" dirty="0">
                <a:latin typeface="Courier New"/>
                <a:cs typeface="Courier New"/>
              </a:rPr>
              <a:t> = 'I have two email addresses: </a:t>
            </a:r>
            <a:r>
              <a:rPr lang="en-US" sz="2000" dirty="0">
                <a:latin typeface="Courier New"/>
                <a:cs typeface="Courier New"/>
                <a:hlinkClick r:id="rId3"/>
              </a:rPr>
              <a:t>santa@</a:t>
            </a:r>
            <a:r>
              <a:rPr lang="en-US" sz="2000" dirty="0" smtClean="0">
                <a:latin typeface="Courier New"/>
                <a:cs typeface="Courier New"/>
                <a:hlinkClick r:id="rId3"/>
              </a:rPr>
              <a:t>umich.edu</a:t>
            </a:r>
            <a:r>
              <a:rPr lang="en-US" sz="2000" dirty="0" smtClean="0">
                <a:latin typeface="Courier New"/>
                <a:cs typeface="Courier New"/>
              </a:rPr>
              <a:t> \ </a:t>
            </a:r>
            <a:r>
              <a:rPr lang="en-US" sz="2000" dirty="0">
                <a:latin typeface="Courier New"/>
                <a:cs typeface="Courier New"/>
              </a:rPr>
              <a:t>and </a:t>
            </a:r>
            <a:r>
              <a:rPr lang="en-US" sz="2000" dirty="0" err="1">
                <a:latin typeface="Courier New"/>
                <a:cs typeface="Courier New"/>
              </a:rPr>
              <a:t>santa@northpole.org</a:t>
            </a:r>
            <a:r>
              <a:rPr lang="en-US" sz="2000" dirty="0">
                <a:latin typeface="Courier New"/>
                <a:cs typeface="Courier New"/>
              </a:rPr>
              <a:t>. </a:t>
            </a:r>
            <a:r>
              <a:rPr lang="en-US" sz="2000" dirty="0" err="1">
                <a:latin typeface="Courier New"/>
                <a:cs typeface="Courier New"/>
              </a:rPr>
              <a:t>Hohoho</a:t>
            </a:r>
            <a:r>
              <a:rPr lang="en-US" sz="2000" dirty="0">
                <a:latin typeface="Courier New"/>
                <a:cs typeface="Courier New"/>
              </a:rPr>
              <a:t>.'</a:t>
            </a:r>
          </a:p>
          <a:p>
            <a:pPr marL="0" indent="0">
              <a:buNone/>
            </a:pPr>
            <a:endParaRPr lang="en-US" sz="2000" dirty="0">
              <a:latin typeface="Courier New"/>
              <a:cs typeface="Courier New"/>
            </a:endParaRPr>
          </a:p>
          <a:p>
            <a:pPr marL="0" indent="0">
              <a:buNone/>
            </a:pPr>
            <a:r>
              <a:rPr lang="en-US" sz="2000" dirty="0" smtClean="0">
                <a:latin typeface="Courier New"/>
                <a:cs typeface="Courier New"/>
              </a:rPr>
              <a:t># </a:t>
            </a:r>
            <a:r>
              <a:rPr lang="en-US" sz="2000" dirty="0">
                <a:latin typeface="Courier New"/>
                <a:cs typeface="Courier New"/>
              </a:rPr>
              <a:t>Here </a:t>
            </a:r>
            <a:r>
              <a:rPr lang="en-US" sz="2000" dirty="0" err="1">
                <a:latin typeface="Courier New"/>
                <a:cs typeface="Courier New"/>
              </a:rPr>
              <a:t>re.findall</a:t>
            </a:r>
            <a:r>
              <a:rPr lang="en-US" sz="2000" dirty="0">
                <a:latin typeface="Courier New"/>
                <a:cs typeface="Courier New"/>
              </a:rPr>
              <a:t>() returns a list of all the found </a:t>
            </a:r>
            <a:r>
              <a:rPr lang="en-US" sz="2000" dirty="0" smtClean="0">
                <a:latin typeface="Courier New"/>
                <a:cs typeface="Courier New"/>
              </a:rPr>
              <a:t/>
            </a:r>
            <a:br>
              <a:rPr lang="en-US" sz="2000" dirty="0" smtClean="0">
                <a:latin typeface="Courier New"/>
                <a:cs typeface="Courier New"/>
              </a:rPr>
            </a:br>
            <a:r>
              <a:rPr lang="en-US" sz="2000" dirty="0" smtClean="0">
                <a:latin typeface="Courier New"/>
                <a:cs typeface="Courier New"/>
              </a:rPr>
              <a:t># email </a:t>
            </a:r>
            <a:r>
              <a:rPr lang="en-US" sz="2000" dirty="0">
                <a:latin typeface="Courier New"/>
                <a:cs typeface="Courier New"/>
              </a:rPr>
              <a:t>strings</a:t>
            </a:r>
          </a:p>
          <a:p>
            <a:pPr marL="0" indent="0">
              <a:buNone/>
            </a:pPr>
            <a:r>
              <a:rPr lang="en-US" sz="2000" dirty="0">
                <a:latin typeface="Courier New"/>
                <a:cs typeface="Courier New"/>
              </a:rPr>
              <a:t>emails = </a:t>
            </a:r>
            <a:r>
              <a:rPr lang="en-US" sz="2000" dirty="0" err="1">
                <a:latin typeface="Courier New"/>
                <a:cs typeface="Courier New"/>
              </a:rPr>
              <a:t>re.findall</a:t>
            </a:r>
            <a:r>
              <a:rPr lang="en-US" sz="2000" dirty="0">
                <a:latin typeface="Courier New"/>
                <a:cs typeface="Courier New"/>
              </a:rPr>
              <a:t>(</a:t>
            </a:r>
            <a:r>
              <a:rPr lang="en-US" sz="2000" dirty="0" smtClean="0">
                <a:latin typeface="Courier New"/>
                <a:cs typeface="Courier New"/>
              </a:rPr>
              <a:t>r'([</a:t>
            </a:r>
            <a:r>
              <a:rPr lang="en-US" sz="2000" dirty="0">
                <a:latin typeface="Courier New"/>
                <a:cs typeface="Courier New"/>
              </a:rPr>
              <a:t>\w\.-]</a:t>
            </a:r>
            <a:r>
              <a:rPr lang="en-US" sz="2000" dirty="0" smtClean="0">
                <a:latin typeface="Courier New"/>
                <a:cs typeface="Courier New"/>
              </a:rPr>
              <a:t>+)@([</a:t>
            </a:r>
            <a:r>
              <a:rPr lang="en-US" sz="2000" dirty="0">
                <a:latin typeface="Courier New"/>
                <a:cs typeface="Courier New"/>
              </a:rPr>
              <a:t>\w\.-]</a:t>
            </a:r>
            <a:r>
              <a:rPr lang="en-US" sz="2000" dirty="0" smtClean="0">
                <a:latin typeface="Courier New"/>
                <a:cs typeface="Courier New"/>
              </a:rPr>
              <a:t>+)'</a:t>
            </a:r>
            <a:r>
              <a:rPr lang="en-US" sz="2000" dirty="0">
                <a:latin typeface="Courier New"/>
                <a:cs typeface="Courier New"/>
              </a:rPr>
              <a:t>, </a:t>
            </a:r>
            <a:r>
              <a:rPr lang="en-US" sz="2000" dirty="0" err="1">
                <a:latin typeface="Courier New"/>
                <a:cs typeface="Courier New"/>
              </a:rPr>
              <a:t>str</a:t>
            </a:r>
            <a:r>
              <a:rPr lang="en-US" sz="2000" dirty="0">
                <a:latin typeface="Courier New"/>
                <a:cs typeface="Courier New"/>
              </a:rPr>
              <a:t>) </a:t>
            </a:r>
          </a:p>
          <a:p>
            <a:pPr marL="0" indent="0">
              <a:buNone/>
            </a:pPr>
            <a:r>
              <a:rPr lang="en-US" sz="2000" dirty="0">
                <a:latin typeface="Courier New"/>
                <a:cs typeface="Courier New"/>
              </a:rPr>
              <a:t>email[0] </a:t>
            </a:r>
            <a:r>
              <a:rPr lang="en-US" sz="2000" dirty="0" smtClean="0">
                <a:latin typeface="Courier New"/>
                <a:cs typeface="Courier New"/>
              </a:rPr>
              <a:t>= ('</a:t>
            </a:r>
            <a:r>
              <a:rPr lang="en-US" sz="2000" dirty="0" err="1" smtClean="0">
                <a:latin typeface="Courier New"/>
                <a:cs typeface="Courier New"/>
              </a:rPr>
              <a:t>santa</a:t>
            </a:r>
            <a:r>
              <a:rPr lang="en-US" sz="2000" dirty="0" smtClean="0">
                <a:latin typeface="Courier New"/>
                <a:cs typeface="Courier New"/>
              </a:rPr>
              <a:t>', 'umich.edu')</a:t>
            </a:r>
          </a:p>
          <a:p>
            <a:pPr marL="0" indent="0">
              <a:buNone/>
            </a:pPr>
            <a:r>
              <a:rPr lang="en-US" sz="2000" dirty="0" smtClean="0">
                <a:latin typeface="Courier New"/>
                <a:cs typeface="Courier New"/>
              </a:rPr>
              <a:t>email[1] = </a:t>
            </a:r>
            <a:r>
              <a:rPr lang="en-US" sz="2000" dirty="0">
                <a:latin typeface="Courier New"/>
                <a:cs typeface="Courier New"/>
              </a:rPr>
              <a:t>(</a:t>
            </a:r>
            <a:r>
              <a:rPr lang="en-US" sz="2000" dirty="0" smtClean="0">
                <a:latin typeface="Courier New"/>
                <a:cs typeface="Courier New"/>
              </a:rPr>
              <a:t>'</a:t>
            </a:r>
            <a:r>
              <a:rPr lang="en-US" sz="2000" dirty="0" err="1" smtClean="0">
                <a:latin typeface="Courier New"/>
                <a:cs typeface="Courier New"/>
              </a:rPr>
              <a:t>santa</a:t>
            </a:r>
            <a:r>
              <a:rPr lang="en-US" sz="2000" dirty="0" smtClean="0">
                <a:latin typeface="Courier New"/>
                <a:cs typeface="Courier New"/>
              </a:rPr>
              <a:t>', 'northpole.org')</a:t>
            </a:r>
            <a:endParaRPr lang="en-US" sz="2000" dirty="0">
              <a:latin typeface="Courier New"/>
              <a:cs typeface="Courier New"/>
            </a:endParaRPr>
          </a:p>
        </p:txBody>
      </p:sp>
      <p:sp>
        <p:nvSpPr>
          <p:cNvPr id="5" name="Date Placeholder 4"/>
          <p:cNvSpPr>
            <a:spLocks noGrp="1"/>
          </p:cNvSpPr>
          <p:nvPr>
            <p:ph type="dt" sz="half" idx="10"/>
          </p:nvPr>
        </p:nvSpPr>
        <p:spPr/>
        <p:txBody>
          <a:bodyPr/>
          <a:lstStyle/>
          <a:p>
            <a:fld id="{273CF3D7-7793-4A42-A521-A434DC301168}" type="datetime1">
              <a:rPr lang="en-US" smtClean="0"/>
              <a:t>9/16/16</a:t>
            </a:fld>
            <a:endParaRPr lang="en-US"/>
          </a:p>
        </p:txBody>
      </p:sp>
    </p:spTree>
    <p:extLst>
      <p:ext uri="{BB962C8B-B14F-4D97-AF65-F5344CB8AC3E}">
        <p14:creationId xmlns:p14="http://schemas.microsoft.com/office/powerpoint/2010/main" val="32796753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Very useful power: You can refer back to an earlier group match within the </a:t>
            </a:r>
            <a:r>
              <a:rPr lang="en-US" sz="2800" u="sng" dirty="0" smtClean="0"/>
              <a:t>same</a:t>
            </a:r>
            <a:r>
              <a:rPr lang="en-US" sz="2800" dirty="0" smtClean="0"/>
              <a:t> regular expression.  How?</a:t>
            </a:r>
            <a:endParaRPr lang="en-US" sz="2800" dirty="0"/>
          </a:p>
        </p:txBody>
      </p:sp>
      <p:sp>
        <p:nvSpPr>
          <p:cNvPr id="3" name="Content Placeholder 2"/>
          <p:cNvSpPr>
            <a:spLocks noGrp="1"/>
          </p:cNvSpPr>
          <p:nvPr>
            <p:ph idx="1"/>
          </p:nvPr>
        </p:nvSpPr>
        <p:spPr/>
        <p:txBody>
          <a:bodyPr>
            <a:normAutofit/>
          </a:bodyPr>
          <a:lstStyle/>
          <a:p>
            <a:r>
              <a:rPr lang="en-US" dirty="0" smtClean="0"/>
              <a:t>\N  where N is the group number</a:t>
            </a:r>
          </a:p>
          <a:p>
            <a:r>
              <a:rPr lang="en-US" dirty="0" smtClean="0"/>
              <a:t>\1   matches group 1 result</a:t>
            </a:r>
          </a:p>
          <a:p>
            <a:pPr marL="0" indent="0">
              <a:buNone/>
            </a:pPr>
            <a:endParaRPr lang="en-US" dirty="0" smtClean="0"/>
          </a:p>
          <a:p>
            <a:pPr marL="0" indent="0">
              <a:buNone/>
            </a:pPr>
            <a:r>
              <a:rPr lang="en-US" dirty="0" smtClean="0"/>
              <a:t>Example:</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r'&lt;(.*?)&gt;(.*?)&lt;/</a:t>
            </a:r>
            <a:r>
              <a:rPr lang="en-US" b="1" dirty="0" smtClean="0">
                <a:latin typeface="Courier New" panose="02070309020205020404" pitchFamily="49" charset="0"/>
                <a:cs typeface="Courier New" panose="02070309020205020404" pitchFamily="49" charset="0"/>
              </a:rPr>
              <a:t>\</a:t>
            </a:r>
            <a:r>
              <a:rPr lang="en-US" b="1">
                <a:latin typeface="Courier New" panose="02070309020205020404" pitchFamily="49" charset="0"/>
                <a:cs typeface="Courier New" panose="02070309020205020404" pitchFamily="49" charset="0"/>
              </a:rPr>
              <a:t>1</a:t>
            </a:r>
            <a:r>
              <a:rPr lang="en-US" smtClean="0">
                <a:latin typeface="Courier New" panose="02070309020205020404" pitchFamily="49" charset="0"/>
                <a:cs typeface="Courier New" panose="02070309020205020404" pitchFamily="49" charset="0"/>
              </a:rPr>
              <a:t>&gt;'</a:t>
            </a:r>
            <a:endParaRPr lang="en-US" dirty="0" smtClean="0">
              <a:latin typeface="Courier New" panose="02070309020205020404" pitchFamily="49" charset="0"/>
              <a:cs typeface="Courier New" panose="02070309020205020404" pitchFamily="49" charset="0"/>
            </a:endParaRPr>
          </a:p>
          <a:p>
            <a:pPr marL="0" indent="0">
              <a:buNone/>
            </a:pPr>
            <a:r>
              <a:rPr lang="en-US" sz="2400" dirty="0" smtClean="0">
                <a:cs typeface="Courier New" panose="02070309020205020404" pitchFamily="49" charset="0"/>
              </a:rPr>
              <a:t>Matches tag pairs with </a:t>
            </a:r>
            <a:r>
              <a:rPr lang="en-US" sz="2400" u="sng" dirty="0" smtClean="0">
                <a:cs typeface="Courier New" panose="02070309020205020404" pitchFamily="49" charset="0"/>
              </a:rPr>
              <a:t>matching</a:t>
            </a:r>
            <a:r>
              <a:rPr lang="en-US" sz="2400" dirty="0" smtClean="0">
                <a:cs typeface="Courier New" panose="02070309020205020404" pitchFamily="49" charset="0"/>
              </a:rPr>
              <a:t> begin/end tags</a:t>
            </a:r>
          </a:p>
          <a:p>
            <a:pPr marL="0" indent="0">
              <a:buNone/>
            </a:pPr>
            <a:r>
              <a:rPr lang="en-US" sz="2400" dirty="0" smtClean="0">
                <a:latin typeface="Courier New" panose="02070309020205020404" pitchFamily="49" charset="0"/>
                <a:cs typeface="Courier New" panose="02070309020205020404" pitchFamily="49" charset="0"/>
              </a:rPr>
              <a:t> &lt;</a:t>
            </a:r>
            <a:r>
              <a:rPr lang="en-US" sz="2400" b="1" dirty="0" smtClean="0">
                <a:latin typeface="Courier New" panose="02070309020205020404" pitchFamily="49" charset="0"/>
                <a:cs typeface="Courier New" panose="02070309020205020404" pitchFamily="49" charset="0"/>
              </a:rPr>
              <a:t>X</a:t>
            </a:r>
            <a:r>
              <a:rPr lang="en-US" sz="2400" dirty="0" smtClean="0">
                <a:latin typeface="Courier New" panose="02070309020205020404" pitchFamily="49" charset="0"/>
                <a:cs typeface="Courier New" panose="02070309020205020404" pitchFamily="49" charset="0"/>
              </a:rPr>
              <a:t>&gt;</a:t>
            </a:r>
            <a:r>
              <a:rPr lang="en-US" sz="2400" dirty="0" err="1" smtClean="0">
                <a:latin typeface="Courier New" panose="02070309020205020404" pitchFamily="49" charset="0"/>
                <a:cs typeface="Courier New" panose="02070309020205020404" pitchFamily="49" charset="0"/>
              </a:rPr>
              <a:t>foobar</a:t>
            </a:r>
            <a:r>
              <a:rPr lang="en-US" sz="2400" dirty="0" smtClean="0">
                <a:latin typeface="Courier New" panose="02070309020205020404" pitchFamily="49" charset="0"/>
                <a:cs typeface="Courier New" panose="02070309020205020404" pitchFamily="49" charset="0"/>
              </a:rPr>
              <a:t>&lt;/</a:t>
            </a:r>
            <a:r>
              <a:rPr lang="en-US" sz="2400" b="1" dirty="0" smtClean="0">
                <a:latin typeface="Courier New" panose="02070309020205020404" pitchFamily="49" charset="0"/>
                <a:cs typeface="Courier New" panose="02070309020205020404" pitchFamily="49" charset="0"/>
              </a:rPr>
              <a:t>X</a:t>
            </a:r>
            <a:r>
              <a:rPr lang="en-US" sz="2400" dirty="0" smtClean="0">
                <a:latin typeface="Courier New" panose="02070309020205020404" pitchFamily="49" charset="0"/>
                <a:cs typeface="Courier New" panose="02070309020205020404" pitchFamily="49" charset="0"/>
              </a:rPr>
              <a:t>&gt;   &lt;</a:t>
            </a:r>
            <a:r>
              <a:rPr lang="en-US" sz="2400" b="1" dirty="0" smtClean="0">
                <a:latin typeface="Courier New" panose="02070309020205020404" pitchFamily="49" charset="0"/>
                <a:cs typeface="Courier New" panose="02070309020205020404" pitchFamily="49" charset="0"/>
              </a:rPr>
              <a:t>ABCD</a:t>
            </a:r>
            <a:r>
              <a:rPr lang="en-US" sz="2400" dirty="0" smtClean="0">
                <a:latin typeface="Courier New" panose="02070309020205020404" pitchFamily="49" charset="0"/>
                <a:cs typeface="Courier New" panose="02070309020205020404" pitchFamily="49" charset="0"/>
              </a:rPr>
              <a:t>&gt;</a:t>
            </a:r>
            <a:r>
              <a:rPr lang="en-US" sz="2400" dirty="0" err="1" smtClean="0">
                <a:latin typeface="Courier New" panose="02070309020205020404" pitchFamily="49" charset="0"/>
                <a:cs typeface="Courier New" panose="02070309020205020404" pitchFamily="49" charset="0"/>
              </a:rPr>
              <a:t>baz</a:t>
            </a:r>
            <a:r>
              <a:rPr lang="en-US" sz="2400" dirty="0" smtClean="0">
                <a:latin typeface="Courier New" panose="02070309020205020404" pitchFamily="49" charset="0"/>
                <a:cs typeface="Courier New" panose="02070309020205020404" pitchFamily="49" charset="0"/>
              </a:rPr>
              <a:t>&lt;</a:t>
            </a:r>
            <a:r>
              <a:rPr lang="en-US" sz="2400" b="1" dirty="0" smtClean="0">
                <a:latin typeface="Courier New" panose="02070309020205020404" pitchFamily="49" charset="0"/>
                <a:cs typeface="Courier New" panose="02070309020205020404" pitchFamily="49" charset="0"/>
              </a:rPr>
              <a:t>/ABCD</a:t>
            </a:r>
            <a:r>
              <a:rPr lang="en-US" sz="2400" dirty="0" smtClean="0">
                <a:latin typeface="Courier New" panose="02070309020205020404" pitchFamily="49" charset="0"/>
                <a:cs typeface="Courier New" panose="02070309020205020404" pitchFamily="49" charset="0"/>
              </a:rPr>
              <a:t>&gt;</a:t>
            </a:r>
          </a:p>
          <a:p>
            <a:pPr marL="0" indent="0">
              <a:buNone/>
            </a:pPr>
            <a:endParaRPr lang="en-US" sz="2400" dirty="0"/>
          </a:p>
        </p:txBody>
      </p:sp>
      <p:sp>
        <p:nvSpPr>
          <p:cNvPr id="5" name="Slide Number Placeholder 4"/>
          <p:cNvSpPr>
            <a:spLocks noGrp="1"/>
          </p:cNvSpPr>
          <p:nvPr>
            <p:ph type="sldNum" sz="quarter" idx="12"/>
          </p:nvPr>
        </p:nvSpPr>
        <p:spPr/>
        <p:txBody>
          <a:bodyPr/>
          <a:lstStyle/>
          <a:p>
            <a:fld id="{86CAC078-77ED-423B-B670-199B4CE4288C}" type="slidenum">
              <a:rPr lang="en-US" smtClean="0"/>
              <a:t>55</a:t>
            </a:fld>
            <a:endParaRPr lang="en-US"/>
          </a:p>
        </p:txBody>
      </p:sp>
      <p:sp>
        <p:nvSpPr>
          <p:cNvPr id="6" name="Oval 5"/>
          <p:cNvSpPr/>
          <p:nvPr/>
        </p:nvSpPr>
        <p:spPr>
          <a:xfrm>
            <a:off x="8602815" y="95540"/>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76602A4F-4C9F-0246-A862-F5B2566E577C}" type="datetime1">
              <a:rPr lang="en-US" smtClean="0"/>
              <a:t>9/16/16</a:t>
            </a:fld>
            <a:endParaRPr lang="en-US"/>
          </a:p>
        </p:txBody>
      </p:sp>
    </p:spTree>
    <p:extLst>
      <p:ext uri="{BB962C8B-B14F-4D97-AF65-F5344CB8AC3E}">
        <p14:creationId xmlns:p14="http://schemas.microsoft.com/office/powerpoint/2010/main" val="21615529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Advanced matching: </a:t>
            </a:r>
            <a:br>
              <a:rPr lang="en-US" dirty="0" smtClean="0"/>
            </a:br>
            <a:r>
              <a:rPr lang="en-US" dirty="0" smtClean="0"/>
              <a:t>more subtle ways to modify *</a:t>
            </a:r>
            <a:endParaRPr lang="en-US" dirty="0"/>
          </a:p>
        </p:txBody>
      </p:sp>
      <p:sp>
        <p:nvSpPr>
          <p:cNvPr id="3" name="Content Placeholder 2"/>
          <p:cNvSpPr>
            <a:spLocks noGrp="1"/>
          </p:cNvSpPr>
          <p:nvPr>
            <p:ph idx="1"/>
          </p:nvPr>
        </p:nvSpPr>
        <p:spPr/>
        <p:txBody>
          <a:bodyPr/>
          <a:lstStyle/>
          <a:p>
            <a:r>
              <a:rPr lang="en-US" dirty="0" smtClean="0"/>
              <a:t>Greedy vs. non-greedy matching</a:t>
            </a:r>
          </a:p>
          <a:p>
            <a:r>
              <a:rPr lang="en-US" dirty="0" smtClean="0"/>
              <a:t>Zero-width </a:t>
            </a:r>
            <a:r>
              <a:rPr lang="en-US" dirty="0" err="1" smtClean="0"/>
              <a:t>lookahead</a:t>
            </a:r>
            <a:endParaRPr lang="en-US" dirty="0" smtClean="0"/>
          </a:p>
        </p:txBody>
      </p:sp>
      <p:sp>
        <p:nvSpPr>
          <p:cNvPr id="5" name="Slide Number Placeholder 4"/>
          <p:cNvSpPr>
            <a:spLocks noGrp="1"/>
          </p:cNvSpPr>
          <p:nvPr>
            <p:ph type="sldNum" sz="quarter" idx="12"/>
          </p:nvPr>
        </p:nvSpPr>
        <p:spPr/>
        <p:txBody>
          <a:bodyPr/>
          <a:lstStyle/>
          <a:p>
            <a:fld id="{86CAC078-77ED-423B-B670-199B4CE4288C}" type="slidenum">
              <a:rPr lang="en-US" smtClean="0"/>
              <a:t>56</a:t>
            </a:fld>
            <a:endParaRPr lang="en-US"/>
          </a:p>
        </p:txBody>
      </p:sp>
      <p:sp>
        <p:nvSpPr>
          <p:cNvPr id="6" name="Oval 5"/>
          <p:cNvSpPr/>
          <p:nvPr/>
        </p:nvSpPr>
        <p:spPr>
          <a:xfrm>
            <a:off x="8602815" y="95540"/>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A2570390-3E11-DC49-8F2A-39D0E091179E}" type="datetime1">
              <a:rPr lang="en-US" smtClean="0"/>
              <a:t>9/16/16</a:t>
            </a:fld>
            <a:endParaRPr lang="en-US"/>
          </a:p>
        </p:txBody>
      </p:sp>
    </p:spTree>
    <p:extLst>
      <p:ext uri="{BB962C8B-B14F-4D97-AF65-F5344CB8AC3E}">
        <p14:creationId xmlns:p14="http://schemas.microsoft.com/office/powerpoint/2010/main" val="7727703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57</a:t>
            </a:fld>
            <a:endParaRPr lang="en-US"/>
          </a:p>
        </p:txBody>
      </p:sp>
      <p:sp>
        <p:nvSpPr>
          <p:cNvPr id="4" name="Content Placeholder 3"/>
          <p:cNvSpPr>
            <a:spLocks noGrp="1"/>
          </p:cNvSpPr>
          <p:nvPr>
            <p:ph sz="quarter" idx="1"/>
          </p:nvPr>
        </p:nvSpPr>
        <p:spPr/>
        <p:txBody>
          <a:bodyPr>
            <a:normAutofit fontScale="70000" lnSpcReduction="20000"/>
          </a:bodyPr>
          <a:lstStyle/>
          <a:p>
            <a:r>
              <a:rPr lang="en-US" dirty="0"/>
              <a:t>The option flag </a:t>
            </a:r>
            <a:r>
              <a:rPr lang="en-US" dirty="0" smtClean="0"/>
              <a:t>can be </a:t>
            </a:r>
            <a:r>
              <a:rPr lang="en-US" dirty="0"/>
              <a:t>added as an extra argument to </a:t>
            </a:r>
            <a:r>
              <a:rPr lang="en-US" dirty="0" smtClean="0"/>
              <a:t>search(), </a:t>
            </a:r>
            <a:r>
              <a:rPr lang="en-US" dirty="0" err="1" smtClean="0"/>
              <a:t>findall</a:t>
            </a:r>
            <a:r>
              <a:rPr lang="en-US" dirty="0"/>
              <a:t>() etc</a:t>
            </a:r>
            <a:r>
              <a:rPr lang="en-US" dirty="0" smtClean="0"/>
              <a:t>.,</a:t>
            </a:r>
          </a:p>
          <a:p>
            <a:pPr lvl="1"/>
            <a:r>
              <a:rPr lang="en-US" dirty="0" smtClean="0"/>
              <a:t>e.g</a:t>
            </a:r>
            <a:r>
              <a:rPr lang="en-US" dirty="0"/>
              <a:t>. </a:t>
            </a:r>
            <a:r>
              <a:rPr lang="en-US" dirty="0" err="1">
                <a:latin typeface="Courier New" panose="02070309020205020404" pitchFamily="49" charset="0"/>
                <a:cs typeface="Courier New" panose="02070309020205020404" pitchFamily="49" charset="0"/>
              </a:rPr>
              <a:t>re.search</a:t>
            </a:r>
            <a:r>
              <a:rPr lang="en-US" dirty="0">
                <a:latin typeface="Courier New" panose="02070309020205020404" pitchFamily="49" charset="0"/>
                <a:cs typeface="Courier New" panose="02070309020205020404" pitchFamily="49" charset="0"/>
              </a:rPr>
              <a:t>(pat,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re.IGNORECASE</a:t>
            </a:r>
            <a:r>
              <a:rPr lang="en-US" dirty="0" smtClean="0">
                <a:latin typeface="Courier New" panose="02070309020205020404" pitchFamily="49" charset="0"/>
                <a:cs typeface="Courier New" panose="02070309020205020404" pitchFamily="49" charset="0"/>
              </a:rPr>
              <a:t>)</a:t>
            </a:r>
            <a:endParaRPr lang="en-US" dirty="0"/>
          </a:p>
          <a:p>
            <a:pPr lvl="1"/>
            <a:endParaRPr lang="en-US" dirty="0"/>
          </a:p>
          <a:p>
            <a:r>
              <a:rPr lang="en-US" dirty="0" err="1" smtClean="0">
                <a:latin typeface="Courier New" panose="02070309020205020404" pitchFamily="49" charset="0"/>
                <a:cs typeface="Courier New" panose="02070309020205020404" pitchFamily="49" charset="0"/>
              </a:rPr>
              <a:t>re.IGNORECASE</a:t>
            </a:r>
            <a:r>
              <a:rPr lang="en-US" dirty="0"/>
              <a:t> </a:t>
            </a:r>
            <a:r>
              <a:rPr lang="en-US" dirty="0" smtClean="0"/>
              <a:t> Ignore </a:t>
            </a:r>
            <a:r>
              <a:rPr lang="en-US" dirty="0"/>
              <a:t>upper/lowercase differences for matching, so 'a' matches both 'a' and 'A'.</a:t>
            </a:r>
          </a:p>
          <a:p>
            <a:r>
              <a:rPr lang="en-US" dirty="0" err="1" smtClean="0">
                <a:latin typeface="Courier New" panose="02070309020205020404" pitchFamily="49" charset="0"/>
                <a:cs typeface="Courier New" panose="02070309020205020404" pitchFamily="49" charset="0"/>
              </a:rPr>
              <a:t>re.DOTALL</a:t>
            </a:r>
            <a:r>
              <a:rPr lang="en-US" dirty="0" smtClean="0"/>
              <a:t> </a:t>
            </a:r>
            <a:r>
              <a:rPr lang="en-US" dirty="0"/>
              <a:t> </a:t>
            </a:r>
            <a:r>
              <a:rPr lang="en-US" dirty="0" smtClean="0"/>
              <a:t>Make </a:t>
            </a:r>
            <a:r>
              <a:rPr lang="en-US" dirty="0"/>
              <a:t>the '.' special character match any character at all, including a newline; without this flag, '.' will match anything </a:t>
            </a:r>
            <a:r>
              <a:rPr lang="en-US" i="1" dirty="0"/>
              <a:t>except</a:t>
            </a:r>
            <a:r>
              <a:rPr lang="en-US" dirty="0"/>
              <a:t> a newline</a:t>
            </a:r>
            <a:r>
              <a:rPr lang="en-US" dirty="0" smtClean="0"/>
              <a:t>.</a:t>
            </a:r>
          </a:p>
          <a:p>
            <a:r>
              <a:rPr lang="en-US" dirty="0" err="1" smtClean="0">
                <a:latin typeface="Courier New" panose="02070309020205020404" pitchFamily="49" charset="0"/>
                <a:cs typeface="Courier New" panose="02070309020205020404" pitchFamily="49" charset="0"/>
              </a:rPr>
              <a:t>re.MULTILINE</a:t>
            </a:r>
            <a:r>
              <a:rPr lang="en-US" dirty="0" smtClean="0"/>
              <a:t> </a:t>
            </a:r>
            <a:r>
              <a:rPr lang="en-US" dirty="0"/>
              <a:t> </a:t>
            </a:r>
            <a:r>
              <a:rPr lang="en-US" dirty="0" smtClean="0"/>
              <a:t>Within </a:t>
            </a:r>
            <a:r>
              <a:rPr lang="en-US" dirty="0"/>
              <a:t>a string made of many lines, allow ^ and $ to match the start and end of each line. Normally ^/$ would just match the start and end of the whole string. </a:t>
            </a:r>
            <a:endParaRPr lang="en-US" dirty="0" smtClean="0"/>
          </a:p>
          <a:p>
            <a:r>
              <a:rPr lang="en-US" dirty="0" err="1" smtClean="0">
                <a:latin typeface="Courier New" panose="02070309020205020404" pitchFamily="49" charset="0"/>
                <a:cs typeface="Courier New" panose="02070309020205020404" pitchFamily="49" charset="0"/>
              </a:rPr>
              <a:t>re.UNICODE</a:t>
            </a:r>
            <a:r>
              <a:rPr lang="en-US" dirty="0" smtClean="0">
                <a:latin typeface="Courier New" panose="02070309020205020404" pitchFamily="49" charset="0"/>
                <a:cs typeface="Courier New" panose="02070309020205020404" pitchFamily="49" charset="0"/>
              </a:rPr>
              <a:t> </a:t>
            </a:r>
            <a:r>
              <a:rPr lang="en-US" dirty="0" smtClean="0"/>
              <a:t>Match against Unicode strings: invoke Unicode character properties for word-</a:t>
            </a:r>
            <a:r>
              <a:rPr lang="en-US" dirty="0" err="1" smtClean="0"/>
              <a:t>vs</a:t>
            </a:r>
            <a:r>
              <a:rPr lang="en-US" dirty="0" smtClean="0"/>
              <a:t>-</a:t>
            </a:r>
            <a:r>
              <a:rPr lang="en-US" dirty="0" err="1" smtClean="0"/>
              <a:t>nonword</a:t>
            </a:r>
            <a:r>
              <a:rPr lang="en-US" dirty="0" smtClean="0"/>
              <a:t> characters, etc.</a:t>
            </a:r>
          </a:p>
        </p:txBody>
      </p:sp>
      <p:sp>
        <p:nvSpPr>
          <p:cNvPr id="5" name="Date Placeholder 4"/>
          <p:cNvSpPr>
            <a:spLocks noGrp="1"/>
          </p:cNvSpPr>
          <p:nvPr>
            <p:ph type="dt" sz="half" idx="10"/>
          </p:nvPr>
        </p:nvSpPr>
        <p:spPr/>
        <p:txBody>
          <a:bodyPr/>
          <a:lstStyle/>
          <a:p>
            <a:fld id="{BB112893-DE1A-9F44-87E3-3E0FD7A9DD57}" type="datetime1">
              <a:rPr lang="en-US" smtClean="0"/>
              <a:t>9/16/16</a:t>
            </a:fld>
            <a:endParaRPr lang="en-US"/>
          </a:p>
        </p:txBody>
      </p:sp>
    </p:spTree>
    <p:extLst>
      <p:ext uri="{BB962C8B-B14F-4D97-AF65-F5344CB8AC3E}">
        <p14:creationId xmlns:p14="http://schemas.microsoft.com/office/powerpoint/2010/main" val="73752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B69C269E-5EA3-7941-AD1C-53C6F7B0DCE7}" type="datetime1">
              <a:rPr lang="en-US" sz="1000" smtClean="0"/>
              <a:t>9/16/16</a:t>
            </a:fld>
            <a:endParaRPr lang="en-US" sz="1000"/>
          </a:p>
        </p:txBody>
      </p:sp>
      <p:sp>
        <p:nvSpPr>
          <p:cNvPr id="378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BBA104E1-9BC3-EF41-913E-7B5A922003E1}" type="slidenum">
              <a:rPr lang="en-US" sz="1000"/>
              <a:pPr eaLnBrk="1" hangingPunct="1"/>
              <a:t>58</a:t>
            </a:fld>
            <a:endParaRPr lang="en-US" sz="1000"/>
          </a:p>
        </p:txBody>
      </p:sp>
      <p:sp>
        <p:nvSpPr>
          <p:cNvPr id="37893" name="Rectangle 2"/>
          <p:cNvSpPr>
            <a:spLocks noGrp="1" noChangeArrowheads="1"/>
          </p:cNvSpPr>
          <p:nvPr>
            <p:ph type="title"/>
          </p:nvPr>
        </p:nvSpPr>
        <p:spPr/>
        <p:txBody>
          <a:bodyPr/>
          <a:lstStyle/>
          <a:p>
            <a:pPr eaLnBrk="1" hangingPunct="1"/>
            <a:r>
              <a:rPr lang="en-US" dirty="0"/>
              <a:t>Greedy </a:t>
            </a:r>
            <a:r>
              <a:rPr lang="en-US" dirty="0" smtClean="0"/>
              <a:t>Matching is the Default</a:t>
            </a:r>
            <a:endParaRPr lang="en-US" dirty="0"/>
          </a:p>
        </p:txBody>
      </p:sp>
      <p:sp>
        <p:nvSpPr>
          <p:cNvPr id="37894" name="Rectangle 3"/>
          <p:cNvSpPr>
            <a:spLocks noGrp="1" noChangeArrowheads="1"/>
          </p:cNvSpPr>
          <p:nvPr>
            <p:ph type="body" idx="1"/>
          </p:nvPr>
        </p:nvSpPr>
        <p:spPr>
          <a:xfrm>
            <a:off x="914400" y="1447800"/>
            <a:ext cx="7772400" cy="4572000"/>
          </a:xfrm>
        </p:spPr>
        <p:txBody>
          <a:bodyPr>
            <a:normAutofit fontScale="92500" lnSpcReduction="20000"/>
          </a:bodyPr>
          <a:lstStyle/>
          <a:p>
            <a:pPr eaLnBrk="1" hangingPunct="1"/>
            <a:r>
              <a:rPr lang="en-US" dirty="0" smtClean="0">
                <a:latin typeface="Verdana" charset="0"/>
              </a:rPr>
              <a:t>Python </a:t>
            </a:r>
            <a:r>
              <a:rPr lang="en-US" dirty="0">
                <a:latin typeface="Verdana" charset="0"/>
              </a:rPr>
              <a:t>always tries to match as </a:t>
            </a:r>
            <a:r>
              <a:rPr lang="en-US" u="sng" dirty="0">
                <a:latin typeface="Verdana" charset="0"/>
              </a:rPr>
              <a:t>much</a:t>
            </a:r>
            <a:r>
              <a:rPr lang="en-US" dirty="0">
                <a:latin typeface="Verdana" charset="0"/>
              </a:rPr>
              <a:t> as possible.  </a:t>
            </a:r>
          </a:p>
          <a:p>
            <a:pPr eaLnBrk="1" hangingPunct="1"/>
            <a:r>
              <a:rPr lang="en-US" dirty="0">
                <a:latin typeface="Verdana" charset="0"/>
              </a:rPr>
              <a:t>Example</a:t>
            </a:r>
            <a:r>
              <a:rPr lang="en-US" dirty="0" smtClean="0">
                <a:latin typeface="Verdana" charset="0"/>
              </a:rPr>
              <a:t>:</a:t>
            </a:r>
          </a:p>
          <a:p>
            <a:pPr marL="0" indent="0" eaLnBrk="1" hangingPunct="1">
              <a:buNone/>
            </a:pPr>
            <a:r>
              <a:rPr lang="en-US" sz="2000" dirty="0">
                <a:latin typeface="Verdana" charset="0"/>
              </a:rPr>
              <a:t> </a:t>
            </a:r>
            <a:r>
              <a:rPr lang="en-US" sz="2000" dirty="0" smtClean="0">
                <a:latin typeface="Verdana" charset="0"/>
              </a:rPr>
              <a:t> 	</a:t>
            </a:r>
            <a:r>
              <a:rPr lang="en-US" sz="2000" dirty="0" err="1" smtClean="0">
                <a:latin typeface="Courier New" panose="02070309020205020404" pitchFamily="49" charset="0"/>
                <a:cs typeface="Courier New" panose="02070309020205020404" pitchFamily="49" charset="0"/>
              </a:rPr>
              <a:t>str</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the </a:t>
            </a:r>
            <a:r>
              <a:rPr lang="en-US" sz="2000" dirty="0">
                <a:latin typeface="Courier New" panose="02070309020205020404" pitchFamily="49" charset="0"/>
                <a:cs typeface="Courier New" panose="02070309020205020404" pitchFamily="49" charset="0"/>
              </a:rPr>
              <a:t>cat in the </a:t>
            </a:r>
            <a:r>
              <a:rPr lang="en-US" sz="2000" dirty="0" smtClean="0">
                <a:latin typeface="Courier New" panose="02070309020205020404" pitchFamily="49" charset="0"/>
                <a:cs typeface="Courier New" panose="02070309020205020404" pitchFamily="49" charset="0"/>
              </a:rPr>
              <a:t>hat</a:t>
            </a:r>
            <a:r>
              <a:rPr lang="en-US" sz="2000" dirty="0">
                <a:latin typeface="Courier New" panose="02070309020205020404" pitchFamily="49" charset="0"/>
                <a:cs typeface="Courier New" panose="02070309020205020404" pitchFamily="49" charset="0"/>
              </a:rPr>
              <a:t>'</a:t>
            </a:r>
          </a:p>
          <a:p>
            <a:pPr eaLnBrk="1" hangingPunct="1">
              <a:buFont typeface="Wingdings" charset="0"/>
              <a:buNone/>
            </a:pPr>
            <a:r>
              <a:rPr lang="en-US" sz="2000" dirty="0" smtClean="0">
                <a:latin typeface="Verdana" charset="0"/>
              </a:rPr>
              <a:t>		</a:t>
            </a:r>
            <a:r>
              <a:rPr lang="en-US" sz="2000" dirty="0" smtClean="0">
                <a:latin typeface="Courier New" panose="02070309020205020404" pitchFamily="49" charset="0"/>
                <a:cs typeface="Courier New" panose="02070309020205020404" pitchFamily="49" charset="0"/>
              </a:rPr>
              <a:t>match = </a:t>
            </a:r>
            <a:r>
              <a:rPr lang="en-US" sz="2000" dirty="0" err="1" smtClean="0">
                <a:latin typeface="Courier New" panose="02070309020205020404" pitchFamily="49" charset="0"/>
                <a:cs typeface="Courier New" panose="02070309020205020404" pitchFamily="49" charset="0"/>
              </a:rPr>
              <a:t>re.search</a:t>
            </a:r>
            <a:r>
              <a:rPr lang="en-US" sz="2000" dirty="0" smtClean="0">
                <a:latin typeface="Courier New" panose="02070309020205020404" pitchFamily="49" charset="0"/>
                <a:cs typeface="Courier New" panose="02070309020205020404" pitchFamily="49" charset="0"/>
              </a:rPr>
              <a:t>(r</a:t>
            </a:r>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(.*)(at)(.*)</a:t>
            </a:r>
            <a:r>
              <a:rPr lang="en-US" sz="2000" b="1" dirty="0" smtClean="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str</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eaLnBrk="1" hangingPunct="1">
              <a:buFont typeface="Wingdings" charset="0"/>
              <a:buNone/>
            </a:pPr>
            <a:r>
              <a:rPr lang="en-US" dirty="0">
                <a:latin typeface="Verdana" charset="0"/>
              </a:rPr>
              <a:t>  </a:t>
            </a:r>
            <a:r>
              <a:rPr lang="en-US" dirty="0" smtClean="0">
                <a:latin typeface="Verdana" charset="0"/>
              </a:rPr>
              <a:t>Now</a:t>
            </a:r>
            <a:r>
              <a:rPr lang="en-US" dirty="0">
                <a:latin typeface="Verdana" charset="0"/>
              </a:rPr>
              <a:t>, what do we have in </a:t>
            </a:r>
            <a:endParaRPr lang="en-US" dirty="0" smtClean="0">
              <a:latin typeface="Verdana" charset="0"/>
            </a:endParaRPr>
          </a:p>
          <a:p>
            <a:pPr>
              <a:buNone/>
            </a:pPr>
            <a:r>
              <a:rPr lang="en-US" dirty="0">
                <a:latin typeface="Verdana" charset="0"/>
              </a:rPr>
              <a:t> </a:t>
            </a:r>
            <a:r>
              <a:rPr lang="en-US" dirty="0" smtClean="0">
                <a:latin typeface="Verdana" charset="0"/>
              </a:rPr>
              <a:t> </a:t>
            </a:r>
            <a:r>
              <a:rPr lang="en-US" dirty="0" err="1" smtClean="0">
                <a:latin typeface="Courier New" panose="02070309020205020404" pitchFamily="49" charset="0"/>
                <a:cs typeface="Courier New" panose="02070309020205020404" pitchFamily="49" charset="0"/>
              </a:rPr>
              <a:t>match.group</a:t>
            </a:r>
            <a:r>
              <a:rPr lang="en-US" dirty="0" smtClean="0">
                <a:latin typeface="Courier New" panose="02070309020205020404" pitchFamily="49" charset="0"/>
                <a:cs typeface="Courier New" panose="02070309020205020404" pitchFamily="49" charset="0"/>
              </a:rPr>
              <a:t>(1), </a:t>
            </a:r>
            <a:r>
              <a:rPr lang="en-US" dirty="0" err="1" smtClean="0">
                <a:latin typeface="Courier New" panose="02070309020205020404" pitchFamily="49" charset="0"/>
                <a:cs typeface="Courier New" panose="02070309020205020404" pitchFamily="49" charset="0"/>
              </a:rPr>
              <a:t>match.group</a:t>
            </a:r>
            <a:r>
              <a:rPr lang="en-US" dirty="0" smtClean="0">
                <a:latin typeface="Courier New" panose="02070309020205020404" pitchFamily="49" charset="0"/>
                <a:cs typeface="Courier New" panose="02070309020205020404" pitchFamily="49" charset="0"/>
              </a:rPr>
              <a:t>(2), </a:t>
            </a:r>
            <a:r>
              <a:rPr lang="en-US" dirty="0" err="1" smtClean="0">
                <a:latin typeface="Courier New" panose="02070309020205020404" pitchFamily="49" charset="0"/>
                <a:cs typeface="Courier New" panose="02070309020205020404" pitchFamily="49" charset="0"/>
              </a:rPr>
              <a:t>match.group</a:t>
            </a:r>
            <a:r>
              <a:rPr lang="en-US" dirty="0" smtClean="0">
                <a:latin typeface="Courier New" panose="02070309020205020404" pitchFamily="49" charset="0"/>
                <a:cs typeface="Courier New" panose="02070309020205020404" pitchFamily="49" charset="0"/>
              </a:rPr>
              <a:t>(3)? </a:t>
            </a:r>
          </a:p>
          <a:p>
            <a:pPr>
              <a:buNone/>
            </a:pPr>
            <a:r>
              <a:rPr lang="en-US" dirty="0" smtClean="0">
                <a:latin typeface="Courier New" panose="02070309020205020404" pitchFamily="49" charset="0"/>
                <a:cs typeface="Courier New" panose="02070309020205020404" pitchFamily="49" charset="0"/>
              </a:rPr>
              <a:t>'the cat in the h'</a:t>
            </a:r>
          </a:p>
          <a:p>
            <a:pPr>
              <a:buNone/>
            </a:pPr>
            <a:r>
              <a:rPr lang="en-US" dirty="0" smtClean="0">
                <a:latin typeface="Courier New" panose="02070309020205020404" pitchFamily="49" charset="0"/>
                <a:cs typeface="Courier New" panose="02070309020205020404" pitchFamily="49" charset="0"/>
              </a:rPr>
              <a:t>'at'</a:t>
            </a:r>
          </a:p>
          <a:p>
            <a:pPr>
              <a:buNone/>
            </a:pPr>
            <a:r>
              <a:rPr lang="en-US"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434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469FF5D0-62C6-F549-AC9B-671932DBC962}" type="datetime1">
              <a:rPr lang="en-US" sz="1000" smtClean="0"/>
              <a:t>9/16/16</a:t>
            </a:fld>
            <a:endParaRPr lang="en-US" sz="1000"/>
          </a:p>
        </p:txBody>
      </p:sp>
      <p:sp>
        <p:nvSpPr>
          <p:cNvPr id="389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E5FA35DC-DFE0-0B4D-B342-864056FE3FF9}" type="slidenum">
              <a:rPr lang="en-US" sz="1000"/>
              <a:pPr eaLnBrk="1" hangingPunct="1"/>
              <a:t>59</a:t>
            </a:fld>
            <a:endParaRPr lang="en-US" sz="1000"/>
          </a:p>
        </p:txBody>
      </p:sp>
      <p:sp>
        <p:nvSpPr>
          <p:cNvPr id="38917" name="Rectangle 2"/>
          <p:cNvSpPr>
            <a:spLocks noGrp="1" noChangeArrowheads="1"/>
          </p:cNvSpPr>
          <p:nvPr>
            <p:ph type="title"/>
          </p:nvPr>
        </p:nvSpPr>
        <p:spPr/>
        <p:txBody>
          <a:bodyPr>
            <a:normAutofit fontScale="90000"/>
          </a:bodyPr>
          <a:lstStyle/>
          <a:p>
            <a:pPr eaLnBrk="1" hangingPunct="1"/>
            <a:r>
              <a:rPr lang="en-US" dirty="0"/>
              <a:t>Non-greedy </a:t>
            </a:r>
            <a:r>
              <a:rPr lang="en-US" dirty="0" smtClean="0"/>
              <a:t>Matching:</a:t>
            </a:r>
            <a:br>
              <a:rPr lang="en-US" dirty="0" smtClean="0"/>
            </a:br>
            <a:r>
              <a:rPr lang="en-US" dirty="0" smtClean="0"/>
              <a:t>Add an extra </a:t>
            </a:r>
            <a:r>
              <a:rPr lang="en-US" dirty="0" smtClean="0">
                <a:latin typeface="Courier New" panose="02070309020205020404" pitchFamily="49" charset="0"/>
                <a:cs typeface="Courier New" panose="02070309020205020404" pitchFamily="49" charset="0"/>
              </a:rPr>
              <a:t>?</a:t>
            </a:r>
            <a:r>
              <a:rPr lang="en-US" dirty="0" smtClean="0"/>
              <a:t> To your wildcard</a:t>
            </a:r>
            <a:endParaRPr lang="en-US" dirty="0"/>
          </a:p>
        </p:txBody>
      </p:sp>
      <p:sp>
        <p:nvSpPr>
          <p:cNvPr id="38918" name="Rectangle 3"/>
          <p:cNvSpPr>
            <a:spLocks noGrp="1" noChangeArrowheads="1"/>
          </p:cNvSpPr>
          <p:nvPr>
            <p:ph type="body" idx="1"/>
          </p:nvPr>
        </p:nvSpPr>
        <p:spPr/>
        <p:txBody>
          <a:bodyPr>
            <a:noAutofit/>
          </a:bodyPr>
          <a:lstStyle/>
          <a:p>
            <a:pPr marL="342900" lvl="1" indent="-342900">
              <a:buFont typeface="Arial" pitchFamily="34" charset="0"/>
              <a:buChar char="•"/>
            </a:pPr>
            <a:r>
              <a:rPr lang="en-US" sz="2400" dirty="0" smtClean="0">
                <a:latin typeface="Verdana" charset="0"/>
              </a:rPr>
              <a:t>Non-greedy versions </a:t>
            </a:r>
            <a:r>
              <a:rPr lang="en-US" sz="2000" dirty="0">
                <a:latin typeface="Verdana" charset="0"/>
              </a:rPr>
              <a:t>try to match as </a:t>
            </a:r>
            <a:r>
              <a:rPr lang="en-US" sz="2000" u="sng" dirty="0">
                <a:latin typeface="Verdana" charset="0"/>
              </a:rPr>
              <a:t>minimally</a:t>
            </a:r>
            <a:r>
              <a:rPr lang="en-US" sz="2000" dirty="0">
                <a:latin typeface="Verdana" charset="0"/>
              </a:rPr>
              <a:t> as possible. </a:t>
            </a:r>
            <a:endParaRPr lang="en-US" sz="2400" dirty="0" smtClean="0">
              <a:latin typeface="Verdana" charset="0"/>
            </a:endParaRPr>
          </a:p>
          <a:p>
            <a:pPr marL="457200" lvl="1" indent="0">
              <a:buNone/>
            </a:pPr>
            <a:r>
              <a:rPr lang="en-US" sz="2000" dirty="0" smtClean="0">
                <a:latin typeface="Verdana" charset="0"/>
              </a:rPr>
              <a:t> </a:t>
            </a:r>
            <a:r>
              <a:rPr lang="en-US" sz="2000" dirty="0">
                <a:latin typeface="Courier New" panose="02070309020205020404" pitchFamily="49" charset="0"/>
                <a:cs typeface="Courier New" panose="02070309020205020404" pitchFamily="49" charset="0"/>
              </a:rPr>
              <a:t>??</a:t>
            </a:r>
            <a:r>
              <a:rPr lang="en-US" sz="2000" dirty="0">
                <a:latin typeface="Verdana" charset="0"/>
              </a:rPr>
              <a:t> ,</a:t>
            </a:r>
            <a:r>
              <a:rPr lang="en-US" sz="2000" dirty="0">
                <a:latin typeface="Courier New" panose="02070309020205020404" pitchFamily="49" charset="0"/>
                <a:cs typeface="Courier New" panose="02070309020205020404" pitchFamily="49" charset="0"/>
              </a:rPr>
              <a:t>*?</a:t>
            </a:r>
            <a:r>
              <a:rPr lang="en-US" sz="2000" dirty="0">
                <a:latin typeface="Verdana" charset="0"/>
              </a:rPr>
              <a:t> , </a:t>
            </a:r>
            <a:r>
              <a:rPr lang="en-US" sz="2000" dirty="0">
                <a:latin typeface="Courier New" panose="02070309020205020404" pitchFamily="49" charset="0"/>
                <a:cs typeface="Courier New" panose="02070309020205020404" pitchFamily="49" charset="0"/>
              </a:rPr>
              <a:t>+?</a:t>
            </a:r>
            <a:r>
              <a:rPr lang="en-US" sz="2000" dirty="0">
                <a:latin typeface="Verdana" charset="0"/>
              </a:rPr>
              <a:t>, and </a:t>
            </a:r>
            <a:r>
              <a:rPr lang="en-US" sz="2000" dirty="0">
                <a:latin typeface="Courier New" panose="02070309020205020404" pitchFamily="49" charset="0"/>
                <a:cs typeface="Courier New" panose="02070309020205020404" pitchFamily="49" charset="0"/>
              </a:rPr>
              <a:t>{}</a:t>
            </a:r>
            <a:r>
              <a:rPr lang="en-US" sz="2000" dirty="0">
                <a:latin typeface="Verdana" charset="0"/>
              </a:rPr>
              <a:t>? </a:t>
            </a:r>
            <a:endParaRPr lang="en-US" sz="2000" dirty="0" smtClean="0">
              <a:latin typeface="Verdana" charset="0"/>
            </a:endParaRPr>
          </a:p>
          <a:p>
            <a:pPr eaLnBrk="1" hangingPunct="1"/>
            <a:r>
              <a:rPr lang="en-US" sz="2400" u="sng" dirty="0" smtClean="0">
                <a:latin typeface="Verdana" charset="0"/>
              </a:rPr>
              <a:t>Example 1</a:t>
            </a:r>
            <a:r>
              <a:rPr lang="en-US" sz="2400" dirty="0" smtClean="0">
                <a:latin typeface="Verdana" charset="0"/>
              </a:rPr>
              <a:t>:</a:t>
            </a:r>
          </a:p>
          <a:p>
            <a:pPr marL="0" indent="0" eaLnBrk="1" hangingPunct="1">
              <a:buNone/>
            </a:pPr>
            <a:r>
              <a:rPr lang="en-US" sz="2400" dirty="0" smtClean="0">
                <a:latin typeface="Verdana"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x </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the </a:t>
            </a:r>
            <a:r>
              <a:rPr lang="en-US" sz="2400" dirty="0">
                <a:latin typeface="Courier New" panose="02070309020205020404" pitchFamily="49" charset="0"/>
                <a:cs typeface="Courier New" panose="02070309020205020404" pitchFamily="49" charset="0"/>
              </a:rPr>
              <a:t>cat in the </a:t>
            </a:r>
            <a:r>
              <a:rPr lang="en-US" sz="2400" dirty="0" smtClean="0">
                <a:latin typeface="Courier New" panose="02070309020205020404" pitchFamily="49" charset="0"/>
                <a:cs typeface="Courier New" panose="02070309020205020404" pitchFamily="49" charset="0"/>
              </a:rPr>
              <a:t>hat</a:t>
            </a:r>
            <a:r>
              <a:rPr lang="en-US" sz="2400" dirty="0">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a:buNone/>
            </a:pPr>
            <a:r>
              <a:rPr lang="en-US" sz="2400" dirty="0" smtClean="0">
                <a:latin typeface="Courier New" panose="02070309020205020404" pitchFamily="49" charset="0"/>
                <a:cs typeface="Courier New" panose="02070309020205020404" pitchFamily="49" charset="0"/>
              </a:rPr>
              <a:t>	match </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re.search</a:t>
            </a:r>
            <a:r>
              <a:rPr lang="en-US" sz="2400" dirty="0">
                <a:latin typeface="Courier New" panose="02070309020205020404" pitchFamily="49" charset="0"/>
                <a:cs typeface="Courier New" panose="02070309020205020404" pitchFamily="49" charset="0"/>
              </a:rPr>
              <a:t>(r'^(.</a:t>
            </a:r>
            <a:r>
              <a:rPr lang="en-US" sz="2400" dirty="0" smtClean="0">
                <a:latin typeface="Courier New" panose="02070309020205020404" pitchFamily="49" charset="0"/>
                <a:cs typeface="Courier New" panose="02070309020205020404" pitchFamily="49" charset="0"/>
              </a:rPr>
              <a:t>*</a:t>
            </a:r>
            <a:r>
              <a:rPr lang="en-US" sz="2400" b="1" dirty="0" smtClean="0">
                <a:solidFill>
                  <a:srgbClr val="FF0000"/>
                </a:solidFill>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(at)(.*)$', </a:t>
            </a:r>
            <a:r>
              <a:rPr lang="en-US" sz="2400" dirty="0" err="1">
                <a:latin typeface="Courier New" panose="02070309020205020404" pitchFamily="49" charset="0"/>
                <a:cs typeface="Courier New" panose="02070309020205020404" pitchFamily="49" charset="0"/>
              </a:rPr>
              <a:t>str</a:t>
            </a:r>
            <a:r>
              <a:rPr lang="en-US" sz="2400" dirty="0">
                <a:latin typeface="Courier New" panose="02070309020205020404" pitchFamily="49" charset="0"/>
                <a:cs typeface="Courier New" panose="02070309020205020404" pitchFamily="49" charset="0"/>
              </a:rPr>
              <a:t>)</a:t>
            </a:r>
          </a:p>
          <a:p>
            <a:pPr>
              <a:buNone/>
            </a:pPr>
            <a:r>
              <a:rPr lang="en-US" sz="2400" dirty="0">
                <a:latin typeface="Verdana" charset="0"/>
              </a:rPr>
              <a:t>  Now, what do we have in </a:t>
            </a:r>
          </a:p>
          <a:p>
            <a:pPr>
              <a:buNone/>
            </a:pPr>
            <a:r>
              <a:rPr lang="en-US" sz="2400" dirty="0">
                <a:latin typeface="Verdana" charset="0"/>
              </a:rPr>
              <a:t>  </a:t>
            </a:r>
            <a:r>
              <a:rPr lang="en-US" sz="2400" dirty="0" smtClean="0">
                <a:latin typeface="Verdana" charset="0"/>
              </a:rPr>
              <a:t> </a:t>
            </a:r>
            <a:r>
              <a:rPr lang="en-US" sz="2400" dirty="0" err="1" smtClean="0">
                <a:latin typeface="Courier New" panose="02070309020205020404" pitchFamily="49" charset="0"/>
                <a:cs typeface="Courier New" panose="02070309020205020404" pitchFamily="49" charset="0"/>
              </a:rPr>
              <a:t>match.group</a:t>
            </a:r>
            <a:r>
              <a:rPr lang="en-US" sz="2400" dirty="0" smtClean="0">
                <a:latin typeface="Courier New" panose="02070309020205020404" pitchFamily="49" charset="0"/>
                <a:cs typeface="Courier New" panose="02070309020205020404" pitchFamily="49" charset="0"/>
              </a:rPr>
              <a:t>(1</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match.group</a:t>
            </a:r>
            <a:r>
              <a:rPr lang="en-US" sz="2400" dirty="0">
                <a:latin typeface="Courier New" panose="02070309020205020404" pitchFamily="49" charset="0"/>
                <a:cs typeface="Courier New" panose="02070309020205020404" pitchFamily="49" charset="0"/>
              </a:rPr>
              <a:t>(2) </a:t>
            </a:r>
            <a:r>
              <a:rPr lang="en-US" sz="2400" dirty="0" smtClean="0">
                <a:latin typeface="Courier New" panose="02070309020205020404" pitchFamily="49" charset="0"/>
                <a:cs typeface="Courier New" panose="02070309020205020404" pitchFamily="49" charset="0"/>
              </a:rPr>
              <a:t>and </a:t>
            </a:r>
            <a:r>
              <a:rPr lang="en-US" sz="2400" dirty="0" err="1" smtClean="0">
                <a:latin typeface="Courier New" panose="02070309020205020404" pitchFamily="49" charset="0"/>
                <a:cs typeface="Courier New" panose="02070309020205020404" pitchFamily="49" charset="0"/>
              </a:rPr>
              <a:t>match.group</a:t>
            </a:r>
            <a:r>
              <a:rPr lang="en-US" sz="2400" dirty="0" smtClean="0">
                <a:latin typeface="Courier New" panose="02070309020205020404" pitchFamily="49" charset="0"/>
                <a:cs typeface="Courier New" panose="02070309020205020404" pitchFamily="49" charset="0"/>
              </a:rPr>
              <a:t>(3)?</a:t>
            </a:r>
          </a:p>
          <a:p>
            <a:pPr>
              <a:buNone/>
            </a:pPr>
            <a:r>
              <a:rPr lang="en-US" sz="2400" dirty="0" smtClean="0">
                <a:latin typeface="Courier New" panose="02070309020205020404" pitchFamily="49" charset="0"/>
                <a:cs typeface="Courier New" panose="02070309020205020404" pitchFamily="49" charset="0"/>
              </a:rPr>
              <a:t>	'the c'   'at'  ' in the hat'</a:t>
            </a:r>
          </a:p>
          <a:p>
            <a:r>
              <a:rPr lang="en-US" sz="2400" u="sng" dirty="0" smtClean="0">
                <a:latin typeface="Verdana" charset="0"/>
              </a:rPr>
              <a:t>Example 2</a:t>
            </a:r>
            <a:r>
              <a:rPr lang="en-US" sz="2400" dirty="0" smtClean="0">
                <a:latin typeface="Verdana" charset="0"/>
              </a:rPr>
              <a:t>:  </a:t>
            </a:r>
            <a:r>
              <a:rPr lang="en-US" sz="2400" dirty="0" smtClean="0">
                <a:latin typeface="Courier New" panose="02070309020205020404" pitchFamily="49" charset="0"/>
                <a:cs typeface="Courier New" panose="02070309020205020404" pitchFamily="49" charset="0"/>
              </a:rPr>
              <a:t>&lt;H1&gt;title&lt;/H1&gt;</a:t>
            </a:r>
            <a:br>
              <a:rPr lang="en-US" sz="2400" dirty="0" smtClean="0">
                <a:latin typeface="Courier New" panose="02070309020205020404" pitchFamily="49" charset="0"/>
                <a:cs typeface="Courier New" panose="02070309020205020404" pitchFamily="49" charset="0"/>
              </a:rPr>
            </a:br>
            <a:r>
              <a:rPr lang="en-US" sz="2400" dirty="0" smtClean="0">
                <a:latin typeface="Courier New" panose="02070309020205020404" pitchFamily="49" charset="0"/>
                <a:cs typeface="Courier New" panose="02070309020205020404" pitchFamily="49" charset="0"/>
              </a:rPr>
              <a:t>&lt;.*&gt; </a:t>
            </a:r>
            <a:r>
              <a:rPr lang="en-US" sz="2400" dirty="0" smtClean="0">
                <a:cs typeface="Courier New" panose="02070309020205020404" pitchFamily="49" charset="0"/>
              </a:rPr>
              <a:t>will match the whole string</a:t>
            </a:r>
            <a:r>
              <a:rPr lang="en-US" sz="2400" dirty="0" smtClean="0">
                <a:latin typeface="Courier New" panose="02070309020205020404" pitchFamily="49" charset="0"/>
                <a:cs typeface="Courier New" panose="02070309020205020404" pitchFamily="49" charset="0"/>
              </a:rPr>
              <a:t>.  </a:t>
            </a:r>
            <a:br>
              <a:rPr lang="en-US" sz="2400" dirty="0" smtClean="0">
                <a:latin typeface="Courier New" panose="02070309020205020404" pitchFamily="49" charset="0"/>
                <a:cs typeface="Courier New" panose="02070309020205020404" pitchFamily="49" charset="0"/>
              </a:rPr>
            </a:br>
            <a:r>
              <a:rPr lang="en-US" sz="2400" dirty="0" smtClean="0">
                <a:latin typeface="Courier New" panose="02070309020205020404" pitchFamily="49" charset="0"/>
                <a:cs typeface="Courier New" panose="02070309020205020404" pitchFamily="49" charset="0"/>
              </a:rPr>
              <a:t>&lt;.*?&gt; </a:t>
            </a:r>
            <a:r>
              <a:rPr lang="en-US" sz="2400" dirty="0" smtClean="0">
                <a:cs typeface="Courier New" panose="02070309020205020404" pitchFamily="49" charset="0"/>
              </a:rPr>
              <a:t>will match </a:t>
            </a:r>
            <a:r>
              <a:rPr lang="en-US" sz="2400" dirty="0" smtClean="0">
                <a:latin typeface="Courier New" panose="02070309020205020404" pitchFamily="49" charset="0"/>
                <a:cs typeface="Courier New" panose="02070309020205020404" pitchFamily="49" charset="0"/>
              </a:rPr>
              <a:t>&lt;H1&gt;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1895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Individual project: </a:t>
            </a:r>
            <a:br>
              <a:rPr lang="en-US" dirty="0" smtClean="0"/>
            </a:br>
            <a:r>
              <a:rPr lang="en-US" dirty="0" smtClean="0"/>
              <a:t>1-page proposal</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Initial one-page proposal due </a:t>
            </a:r>
            <a:r>
              <a:rPr lang="en-US" u="sng" dirty="0" smtClean="0"/>
              <a:t>Friday, September 23</a:t>
            </a:r>
            <a:r>
              <a:rPr lang="en-US" u="sng" baseline="30000" dirty="0" smtClean="0"/>
              <a:t>rd</a:t>
            </a:r>
            <a:r>
              <a:rPr lang="en-US" u="sng" dirty="0" smtClean="0"/>
              <a:t>, 1:00 pm</a:t>
            </a:r>
            <a:endParaRPr lang="en-US" dirty="0" smtClean="0"/>
          </a:p>
          <a:p>
            <a:r>
              <a:rPr lang="en-US" dirty="0" smtClean="0"/>
              <a:t>20% of </a:t>
            </a:r>
            <a:r>
              <a:rPr lang="en-US" u="sng" dirty="0" smtClean="0"/>
              <a:t>project</a:t>
            </a:r>
            <a:r>
              <a:rPr lang="en-US" dirty="0" smtClean="0"/>
              <a:t> grade  (Overall, project is worth 30% of grade)</a:t>
            </a:r>
          </a:p>
          <a:p>
            <a:r>
              <a:rPr lang="en-US" u="sng" dirty="0" smtClean="0"/>
              <a:t>One page</a:t>
            </a:r>
            <a:endParaRPr lang="en-US" dirty="0"/>
          </a:p>
          <a:p>
            <a:r>
              <a:rPr lang="en-US" dirty="0" smtClean="0"/>
              <a:t>I will provide feedback by the following class, and may meet in person.</a:t>
            </a:r>
          </a:p>
          <a:p>
            <a:r>
              <a:rPr lang="en-US" dirty="0"/>
              <a:t>Proposal Guidelines (60 points):</a:t>
            </a:r>
          </a:p>
          <a:p>
            <a:pPr marL="0" indent="0">
              <a:buNone/>
            </a:pPr>
            <a:r>
              <a:rPr lang="en-US" dirty="0" smtClean="0"/>
              <a:t>	1. (</a:t>
            </a:r>
            <a:r>
              <a:rPr lang="en-US" dirty="0"/>
              <a:t>10 points) </a:t>
            </a:r>
            <a:r>
              <a:rPr lang="en-US" dirty="0" smtClean="0"/>
              <a:t>Summarize </a:t>
            </a:r>
            <a:r>
              <a:rPr lang="en-US" dirty="0"/>
              <a:t>and motivate your proposed </a:t>
            </a:r>
            <a:r>
              <a:rPr lang="en-US" dirty="0" smtClean="0"/>
              <a:t>project.</a:t>
            </a:r>
          </a:p>
          <a:p>
            <a:pPr marL="0" indent="0">
              <a:buNone/>
            </a:pPr>
            <a:r>
              <a:rPr lang="en-US" dirty="0" smtClean="0"/>
              <a:t>	2. (</a:t>
            </a:r>
            <a:r>
              <a:rPr lang="en-US" dirty="0"/>
              <a:t>20 points) Choose and describe two different </a:t>
            </a:r>
            <a:r>
              <a:rPr lang="en-US" dirty="0" smtClean="0"/>
              <a:t>datasets.</a:t>
            </a:r>
          </a:p>
          <a:p>
            <a:pPr marL="0" indent="0">
              <a:buNone/>
            </a:pPr>
            <a:r>
              <a:rPr lang="en-US" dirty="0" smtClean="0"/>
              <a:t> 	3. (</a:t>
            </a:r>
            <a:r>
              <a:rPr lang="en-US" dirty="0"/>
              <a:t>20 points) Describe how </a:t>
            </a:r>
            <a:r>
              <a:rPr lang="en-US" dirty="0" smtClean="0"/>
              <a:t>you might manipulate and join 	the two datasets.</a:t>
            </a:r>
            <a:endParaRPr lang="en-US" dirty="0"/>
          </a:p>
          <a:p>
            <a:pPr marL="0" indent="0">
              <a:buNone/>
            </a:pPr>
            <a:r>
              <a:rPr lang="en-US" dirty="0" smtClean="0"/>
              <a:t>	4</a:t>
            </a:r>
            <a:r>
              <a:rPr lang="en-US" dirty="0"/>
              <a:t>. (10 points) Describe one interesting </a:t>
            </a:r>
            <a:r>
              <a:rPr lang="en-US" dirty="0" smtClean="0"/>
              <a:t>visualization that you 	might perform with the joined data.</a:t>
            </a:r>
            <a:endParaRPr lang="en-US" dirty="0"/>
          </a:p>
          <a:p>
            <a:r>
              <a:rPr lang="en-US" dirty="0"/>
              <a:t>You can propose an alternative project structure with prior </a:t>
            </a:r>
            <a:r>
              <a:rPr lang="en-US" dirty="0" smtClean="0"/>
              <a:t>approval</a:t>
            </a:r>
          </a:p>
          <a:p>
            <a:pPr lvl="1"/>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6</a:t>
            </a:fld>
            <a:endParaRPr lang="en-US"/>
          </a:p>
        </p:txBody>
      </p:sp>
      <p:sp>
        <p:nvSpPr>
          <p:cNvPr id="6" name="Date Placeholder 5"/>
          <p:cNvSpPr>
            <a:spLocks noGrp="1"/>
          </p:cNvSpPr>
          <p:nvPr>
            <p:ph type="dt" sz="half" idx="10"/>
          </p:nvPr>
        </p:nvSpPr>
        <p:spPr/>
        <p:txBody>
          <a:bodyPr/>
          <a:lstStyle/>
          <a:p>
            <a:fld id="{49415A6A-C952-C349-8998-8481BE9D9BD7}" type="datetime1">
              <a:rPr lang="en-US" smtClean="0"/>
              <a:t>9/16/16</a:t>
            </a:fld>
            <a:endParaRPr lang="en-US"/>
          </a:p>
        </p:txBody>
      </p:sp>
    </p:spTree>
    <p:extLst>
      <p:ext uri="{BB962C8B-B14F-4D97-AF65-F5344CB8AC3E}">
        <p14:creationId xmlns:p14="http://schemas.microsoft.com/office/powerpoint/2010/main" val="186625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Stop and look ahead: </a:t>
            </a:r>
            <a:br>
              <a:rPr lang="en-US" dirty="0" smtClean="0"/>
            </a:br>
            <a:r>
              <a:rPr lang="en-US" dirty="0" smtClean="0"/>
              <a:t>zero-width matching</a:t>
            </a:r>
            <a:endParaRPr lang="en-US" dirty="0"/>
          </a:p>
        </p:txBody>
      </p:sp>
      <p:sp>
        <p:nvSpPr>
          <p:cNvPr id="3" name="Content Placeholder 2"/>
          <p:cNvSpPr>
            <a:spLocks noGrp="1"/>
          </p:cNvSpPr>
          <p:nvPr>
            <p:ph idx="1"/>
          </p:nvPr>
        </p:nvSpPr>
        <p:spPr>
          <a:xfrm>
            <a:off x="457200" y="1600200"/>
            <a:ext cx="8534400" cy="4525963"/>
          </a:xfrm>
        </p:spPr>
        <p:txBody>
          <a:bodyPr>
            <a:normAutofit fontScale="62500" lnSpcReduction="20000"/>
          </a:bodyPr>
          <a:lstStyle/>
          <a:p>
            <a:r>
              <a:rPr lang="en-US" dirty="0" smtClean="0">
                <a:cs typeface="Courier New" panose="02070309020205020404" pitchFamily="49" charset="0"/>
              </a:rPr>
              <a:t>Problem: </a:t>
            </a:r>
          </a:p>
          <a:p>
            <a:pPr lvl="1"/>
            <a:r>
              <a:rPr lang="en-US" dirty="0" smtClean="0">
                <a:cs typeface="Courier New" panose="02070309020205020404" pitchFamily="49" charset="0"/>
              </a:rPr>
              <a:t>We want to match any </a:t>
            </a:r>
            <a:r>
              <a:rPr lang="en-US" u="sng" dirty="0" smtClean="0">
                <a:cs typeface="Courier New" panose="02070309020205020404" pitchFamily="49" charset="0"/>
              </a:rPr>
              <a:t>single</a:t>
            </a:r>
            <a:r>
              <a:rPr lang="en-US" dirty="0" smtClean="0">
                <a:cs typeface="Courier New" panose="02070309020205020404" pitchFamily="49" charset="0"/>
              </a:rPr>
              <a:t> character </a:t>
            </a:r>
            <a:r>
              <a:rPr lang="en-US" i="1" dirty="0" smtClean="0">
                <a:cs typeface="Courier New" panose="02070309020205020404" pitchFamily="49" charset="0"/>
              </a:rPr>
              <a:t>q</a:t>
            </a:r>
            <a:r>
              <a:rPr lang="en-US" dirty="0" smtClean="0">
                <a:cs typeface="Courier New" panose="02070309020205020404" pitchFamily="49" charset="0"/>
              </a:rPr>
              <a:t> that is </a:t>
            </a:r>
            <a:r>
              <a:rPr lang="en-US" u="sng" dirty="0" smtClean="0">
                <a:cs typeface="Courier New" panose="02070309020205020404" pitchFamily="49" charset="0"/>
              </a:rPr>
              <a:t>not followed by</a:t>
            </a:r>
            <a:r>
              <a:rPr lang="en-US" dirty="0" smtClean="0">
                <a:cs typeface="Courier New" panose="02070309020205020404" pitchFamily="49" charset="0"/>
              </a:rPr>
              <a:t> </a:t>
            </a:r>
            <a:r>
              <a:rPr lang="en-US" i="1" dirty="0" smtClean="0">
                <a:cs typeface="Courier New" panose="02070309020205020404" pitchFamily="49" charset="0"/>
              </a:rPr>
              <a:t>u</a:t>
            </a:r>
            <a:r>
              <a:rPr lang="en-US" dirty="0" smtClean="0">
                <a:cs typeface="Courier New" panose="02070309020205020404" pitchFamily="49" charset="0"/>
              </a:rPr>
              <a:t>?</a:t>
            </a:r>
          </a:p>
          <a:p>
            <a:pPr lvl="1"/>
            <a:r>
              <a:rPr lang="en-US" dirty="0" smtClean="0">
                <a:cs typeface="Courier New" panose="02070309020205020404" pitchFamily="49" charset="0"/>
              </a:rPr>
              <a:t>Why not use </a:t>
            </a:r>
            <a:r>
              <a:rPr lang="en-US" dirty="0" smtClean="0">
                <a:latin typeface="Courier New" panose="02070309020205020404" pitchFamily="49" charset="0"/>
                <a:cs typeface="Courier New" panose="02070309020205020404" pitchFamily="49" charset="0"/>
              </a:rPr>
              <a:t>q[^u]  </a:t>
            </a:r>
          </a:p>
          <a:p>
            <a:pPr marL="457200" lvl="1" indent="0">
              <a:buNone/>
            </a:pPr>
            <a:r>
              <a:rPr lang="en-US" dirty="0" smtClean="0">
                <a:cs typeface="Courier New" panose="02070309020205020404" pitchFamily="49" charset="0"/>
              </a:rPr>
              <a:t>	Means:  </a:t>
            </a:r>
            <a:r>
              <a:rPr lang="en-US" dirty="0" smtClean="0">
                <a:latin typeface="Courier New" panose="02070309020205020404" pitchFamily="49" charset="0"/>
                <a:cs typeface="Courier New" panose="02070309020205020404" pitchFamily="49" charset="0"/>
              </a:rPr>
              <a:t>q</a:t>
            </a:r>
            <a:r>
              <a:rPr lang="en-US" dirty="0" smtClean="0">
                <a:cs typeface="Courier New" panose="02070309020205020404" pitchFamily="49" charset="0"/>
              </a:rPr>
              <a:t> followed by a character that is not a </a:t>
            </a:r>
            <a:r>
              <a:rPr lang="en-US" dirty="0" smtClean="0">
                <a:latin typeface="Courier New" panose="02070309020205020404" pitchFamily="49" charset="0"/>
                <a:cs typeface="Courier New" panose="02070309020205020404" pitchFamily="49" charset="0"/>
              </a:rPr>
              <a:t>u</a:t>
            </a:r>
          </a:p>
          <a:p>
            <a:pPr marL="457200" lvl="1" indent="0">
              <a:buNone/>
            </a:pPr>
            <a:r>
              <a:rPr lang="en-US" dirty="0" smtClean="0">
                <a:latin typeface="Courier New" panose="02070309020205020404" pitchFamily="49" charset="0"/>
                <a:cs typeface="Courier New" panose="02070309020205020404" pitchFamily="49" charset="0"/>
              </a:rPr>
              <a:t>Ira</a:t>
            </a:r>
            <a:r>
              <a:rPr lang="en-US" dirty="0" smtClean="0">
                <a:solidFill>
                  <a:srgbClr val="FF0000"/>
                </a:solidFill>
                <a:latin typeface="Courier New" panose="02070309020205020404" pitchFamily="49" charset="0"/>
                <a:cs typeface="Courier New" panose="02070309020205020404" pitchFamily="49" charset="0"/>
              </a:rPr>
              <a:t>qi </a:t>
            </a:r>
            <a:r>
              <a:rPr lang="en-US" dirty="0" smtClean="0">
                <a:latin typeface="Courier New" panose="02070309020205020404" pitchFamily="49" charset="0"/>
                <a:cs typeface="Courier New" panose="02070309020205020404" pitchFamily="49" charset="0"/>
              </a:rPr>
              <a:t>population</a:t>
            </a:r>
          </a:p>
          <a:p>
            <a:pPr marL="457200" lvl="1" indent="0">
              <a:buNone/>
            </a:pPr>
            <a:r>
              <a:rPr lang="en-US" dirty="0">
                <a:latin typeface="Courier New" panose="02070309020205020404" pitchFamily="49" charset="0"/>
                <a:cs typeface="Courier New" panose="02070309020205020404" pitchFamily="49" charset="0"/>
              </a:rPr>
              <a:t>q[^</a:t>
            </a:r>
            <a:r>
              <a:rPr lang="en-US" dirty="0" smtClean="0">
                <a:latin typeface="Courier New" panose="02070309020205020404" pitchFamily="49" charset="0"/>
                <a:cs typeface="Courier New" panose="02070309020205020404" pitchFamily="49" charset="0"/>
              </a:rPr>
              <a:t>u]</a:t>
            </a:r>
            <a:r>
              <a:rPr lang="en-US" dirty="0">
                <a:cs typeface="Courier New" panose="02070309020205020404" pitchFamily="49" charset="0"/>
              </a:rPr>
              <a:t> </a:t>
            </a:r>
            <a:r>
              <a:rPr lang="en-US" dirty="0" smtClean="0">
                <a:cs typeface="Courier New" panose="02070309020205020404" pitchFamily="49" charset="0"/>
              </a:rPr>
              <a:t>returns </a:t>
            </a:r>
            <a:r>
              <a:rPr lang="en-US" u="sng" dirty="0" smtClean="0">
                <a:solidFill>
                  <a:srgbClr val="FF0000"/>
                </a:solidFill>
                <a:latin typeface="Courier New" panose="02070309020205020404" pitchFamily="49" charset="0"/>
                <a:cs typeface="Courier New" panose="02070309020205020404" pitchFamily="49" charset="0"/>
              </a:rPr>
              <a:t>qi</a:t>
            </a:r>
            <a:r>
              <a:rPr lang="en-US" dirty="0" smtClean="0">
                <a:cs typeface="Courier New" panose="02070309020205020404" pitchFamily="49" charset="0"/>
              </a:rPr>
              <a:t> (q followed by </a:t>
            </a:r>
            <a:r>
              <a:rPr lang="en-US" dirty="0" err="1" smtClean="0">
                <a:cs typeface="Courier New" panose="02070309020205020404" pitchFamily="49" charset="0"/>
              </a:rPr>
              <a:t>i</a:t>
            </a:r>
            <a:r>
              <a:rPr lang="en-US" dirty="0" smtClean="0">
                <a:cs typeface="Courier New" panose="02070309020205020404" pitchFamily="49" charset="0"/>
              </a:rPr>
              <a:t>).  This is </a:t>
            </a:r>
            <a:r>
              <a:rPr lang="en-US" u="sng" dirty="0" smtClean="0">
                <a:cs typeface="Courier New" panose="02070309020205020404" pitchFamily="49" charset="0"/>
              </a:rPr>
              <a:t>two</a:t>
            </a:r>
            <a:r>
              <a:rPr lang="en-US" dirty="0" smtClean="0">
                <a:cs typeface="Courier New" panose="02070309020205020404" pitchFamily="49" charset="0"/>
              </a:rPr>
              <a:t> characters.</a:t>
            </a:r>
          </a:p>
          <a:p>
            <a:r>
              <a:rPr lang="en-US" dirty="0" smtClean="0">
                <a:cs typeface="Courier New" panose="02070309020205020404" pitchFamily="49" charset="0"/>
              </a:rPr>
              <a:t>What's the problem?</a:t>
            </a:r>
          </a:p>
          <a:p>
            <a:pPr lvl="1"/>
            <a:r>
              <a:rPr lang="en-US" dirty="0" smtClean="0">
                <a:cs typeface="Courier New" panose="02070309020205020404" pitchFamily="49" charset="0"/>
              </a:rPr>
              <a:t>The </a:t>
            </a:r>
            <a:r>
              <a:rPr lang="en-US" dirty="0" err="1" smtClean="0">
                <a:cs typeface="Courier New" panose="02070309020205020404" pitchFamily="49" charset="0"/>
              </a:rPr>
              <a:t>regexp</a:t>
            </a:r>
            <a:r>
              <a:rPr lang="en-US" dirty="0" smtClean="0">
                <a:cs typeface="Courier New" panose="02070309020205020404" pitchFamily="49" charset="0"/>
              </a:rPr>
              <a:t> matcher has just 'used up' the </a:t>
            </a:r>
            <a:r>
              <a:rPr lang="en-US" u="sng" dirty="0" err="1" smtClean="0">
                <a:solidFill>
                  <a:srgbClr val="FF0000"/>
                </a:solidFill>
                <a:latin typeface="Courier New" panose="02070309020205020404" pitchFamily="49" charset="0"/>
                <a:cs typeface="Courier New" panose="02070309020205020404" pitchFamily="49" charset="0"/>
              </a:rPr>
              <a:t>i</a:t>
            </a:r>
            <a:r>
              <a:rPr lang="en-US" dirty="0" smtClean="0">
                <a:solidFill>
                  <a:srgbClr val="FF0000"/>
                </a:solidFill>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as part of this match and is </a:t>
            </a:r>
            <a:r>
              <a:rPr lang="en-US" u="sng" dirty="0" smtClean="0">
                <a:cs typeface="Courier New" panose="02070309020205020404" pitchFamily="49" charset="0"/>
              </a:rPr>
              <a:t>now looking past it</a:t>
            </a:r>
            <a:r>
              <a:rPr lang="en-US" dirty="0" smtClean="0">
                <a:cs typeface="Courier New" panose="02070309020205020404" pitchFamily="49" charset="0"/>
              </a:rPr>
              <a:t>, at the 'space' character.</a:t>
            </a:r>
          </a:p>
          <a:p>
            <a:r>
              <a:rPr lang="en-US" dirty="0" smtClean="0">
                <a:cs typeface="Courier New" panose="02070309020205020404" pitchFamily="49" charset="0"/>
              </a:rPr>
              <a:t>But the '</a:t>
            </a:r>
            <a:r>
              <a:rPr lang="en-US" dirty="0" err="1" smtClean="0">
                <a:cs typeface="Courier New" panose="02070309020205020404" pitchFamily="49" charset="0"/>
              </a:rPr>
              <a:t>i</a:t>
            </a:r>
            <a:r>
              <a:rPr lang="en-US" dirty="0" smtClean="0">
                <a:cs typeface="Courier New" panose="02070309020205020404" pitchFamily="49" charset="0"/>
              </a:rPr>
              <a:t>' may be important in an upcoming </a:t>
            </a:r>
            <a:r>
              <a:rPr lang="en-US" dirty="0" err="1" smtClean="0">
                <a:cs typeface="Courier New" panose="02070309020205020404" pitchFamily="49" charset="0"/>
              </a:rPr>
              <a:t>regexp</a:t>
            </a:r>
            <a:r>
              <a:rPr lang="en-US" dirty="0" smtClean="0">
                <a:cs typeface="Courier New" panose="02070309020205020404" pitchFamily="49" charset="0"/>
              </a:rPr>
              <a:t> match</a:t>
            </a:r>
            <a:endParaRPr lang="en-US" dirty="0" smtClean="0">
              <a:latin typeface="Courier New" panose="02070309020205020404" pitchFamily="49" charset="0"/>
              <a:cs typeface="Courier New" panose="02070309020205020404" pitchFamily="49" charset="0"/>
            </a:endParaRPr>
          </a:p>
          <a:p>
            <a:pPr lvl="1"/>
            <a:r>
              <a:rPr lang="en-US" dirty="0" smtClean="0">
                <a:cs typeface="Courier New" panose="02070309020205020404" pitchFamily="49" charset="0"/>
              </a:rPr>
              <a:t>Solution: check for the presence of 'not u' without letting </a:t>
            </a:r>
            <a:r>
              <a:rPr lang="en-US" dirty="0" err="1" smtClean="0">
                <a:cs typeface="Courier New" panose="02070309020205020404" pitchFamily="49" charset="0"/>
              </a:rPr>
              <a:t>regexp</a:t>
            </a:r>
            <a:r>
              <a:rPr lang="en-US" dirty="0" smtClean="0">
                <a:cs typeface="Courier New" panose="02070309020205020404" pitchFamily="49" charset="0"/>
              </a:rPr>
              <a:t> 'eat' it…</a:t>
            </a:r>
          </a:p>
          <a:p>
            <a:pPr lvl="1"/>
            <a:r>
              <a:rPr lang="en-US" dirty="0" smtClean="0">
                <a:cs typeface="Courier New" panose="02070309020205020404" pitchFamily="49" charset="0"/>
              </a:rPr>
              <a:t>You do this by using a </a:t>
            </a:r>
            <a:r>
              <a:rPr lang="en-US" u="sng" dirty="0" smtClean="0">
                <a:cs typeface="Courier New" panose="02070309020205020404" pitchFamily="49" charset="0"/>
              </a:rPr>
              <a:t>zero-width </a:t>
            </a:r>
            <a:r>
              <a:rPr lang="en-US" i="1" u="sng" dirty="0" smtClean="0">
                <a:cs typeface="Courier New" panose="02070309020205020404" pitchFamily="49" charset="0"/>
              </a:rPr>
              <a:t>negative </a:t>
            </a:r>
            <a:r>
              <a:rPr lang="en-US" i="1" u="sng" dirty="0" err="1" smtClean="0">
                <a:cs typeface="Courier New" panose="02070309020205020404" pitchFamily="49" charset="0"/>
              </a:rPr>
              <a:t>lookahead</a:t>
            </a:r>
            <a:r>
              <a:rPr lang="en-US" i="1" u="sng" dirty="0" smtClean="0">
                <a:cs typeface="Courier New" panose="02070309020205020404" pitchFamily="49" charset="0"/>
              </a:rPr>
              <a:t> assertion </a:t>
            </a:r>
            <a:r>
              <a:rPr lang="en-US" b="1" dirty="0" smtClean="0">
                <a:latin typeface="Courier New" panose="02070309020205020404" pitchFamily="49" charset="0"/>
                <a:cs typeface="Courier New" panose="02070309020205020404" pitchFamily="49" charset="0"/>
              </a:rPr>
              <a:t>q</a:t>
            </a:r>
            <a:r>
              <a:rPr lang="en-US" b="1" dirty="0">
                <a:latin typeface="Courier New" panose="02070309020205020404" pitchFamily="49" charset="0"/>
                <a:cs typeface="Courier New" panose="02070309020205020404" pitchFamily="49" charset="0"/>
              </a:rPr>
              <a:t>(?!u</a:t>
            </a:r>
            <a:r>
              <a:rPr lang="en-US" b="1" dirty="0" smtClean="0">
                <a:latin typeface="Courier New" panose="02070309020205020404" pitchFamily="49" charset="0"/>
                <a:cs typeface="Courier New" panose="02070309020205020404" pitchFamily="49" charset="0"/>
              </a:rPr>
              <a:t>)</a:t>
            </a:r>
          </a:p>
          <a:p>
            <a:r>
              <a:rPr lang="en-US" dirty="0"/>
              <a:t>Assertions do not 'use up' </a:t>
            </a:r>
            <a:r>
              <a:rPr lang="en-US" dirty="0" smtClean="0"/>
              <a:t>characters: they </a:t>
            </a:r>
            <a:r>
              <a:rPr lang="en-US" dirty="0"/>
              <a:t>are zero-width, like </a:t>
            </a:r>
            <a:r>
              <a:rPr lang="en-US" dirty="0" smtClean="0"/>
              <a:t>start/end </a:t>
            </a:r>
            <a:r>
              <a:rPr lang="en-US" dirty="0"/>
              <a:t>of </a:t>
            </a:r>
            <a:r>
              <a:rPr lang="en-US" dirty="0" smtClean="0"/>
              <a:t>line, or start/end of word</a:t>
            </a:r>
          </a:p>
          <a:p>
            <a:r>
              <a:rPr lang="en-US" dirty="0" smtClean="0"/>
              <a:t>This will match the single character </a:t>
            </a:r>
            <a:r>
              <a:rPr lang="en-US" i="1" dirty="0" smtClean="0"/>
              <a:t>q only, </a:t>
            </a:r>
            <a:r>
              <a:rPr lang="en-US" dirty="0" smtClean="0"/>
              <a:t>not trailing letters</a:t>
            </a:r>
          </a:p>
        </p:txBody>
      </p:sp>
      <p:sp>
        <p:nvSpPr>
          <p:cNvPr id="5" name="Slide Number Placeholder 4"/>
          <p:cNvSpPr>
            <a:spLocks noGrp="1"/>
          </p:cNvSpPr>
          <p:nvPr>
            <p:ph type="sldNum" sz="quarter" idx="12"/>
          </p:nvPr>
        </p:nvSpPr>
        <p:spPr/>
        <p:txBody>
          <a:bodyPr/>
          <a:lstStyle/>
          <a:p>
            <a:fld id="{86CAC078-77ED-423B-B670-199B4CE4288C}" type="slidenum">
              <a:rPr lang="en-US" smtClean="0"/>
              <a:t>60</a:t>
            </a:fld>
            <a:endParaRPr lang="en-US"/>
          </a:p>
        </p:txBody>
      </p:sp>
      <p:sp>
        <p:nvSpPr>
          <p:cNvPr id="6" name="Date Placeholder 5"/>
          <p:cNvSpPr>
            <a:spLocks noGrp="1"/>
          </p:cNvSpPr>
          <p:nvPr>
            <p:ph type="dt" sz="half" idx="10"/>
          </p:nvPr>
        </p:nvSpPr>
        <p:spPr/>
        <p:txBody>
          <a:bodyPr/>
          <a:lstStyle/>
          <a:p>
            <a:fld id="{180868A0-7EAF-3D4D-9630-121F7B48CC8B}" type="datetime1">
              <a:rPr lang="en-US" smtClean="0"/>
              <a:t>9/16/16</a:t>
            </a:fld>
            <a:endParaRPr lang="en-US"/>
          </a:p>
        </p:txBody>
      </p:sp>
    </p:spTree>
    <p:extLst>
      <p:ext uri="{BB962C8B-B14F-4D97-AF65-F5344CB8AC3E}">
        <p14:creationId xmlns:p14="http://schemas.microsoft.com/office/powerpoint/2010/main" val="247948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types of zero-width assertions</a:t>
            </a:r>
            <a:endParaRPr lang="en-US" dirty="0"/>
          </a:p>
        </p:txBody>
      </p:sp>
      <p:sp>
        <p:nvSpPr>
          <p:cNvPr id="3" name="Content Placeholder 2"/>
          <p:cNvSpPr>
            <a:spLocks noGrp="1"/>
          </p:cNvSpPr>
          <p:nvPr>
            <p:ph idx="1"/>
          </p:nvPr>
        </p:nvSpPr>
        <p:spPr/>
        <p:txBody>
          <a:bodyPr>
            <a:normAutofit lnSpcReduction="10000"/>
          </a:bodyPr>
          <a:lstStyle/>
          <a:p>
            <a:r>
              <a:rPr lang="en-US" i="1" dirty="0"/>
              <a:t>Negative </a:t>
            </a:r>
            <a:r>
              <a:rPr lang="en-US" i="1" dirty="0" err="1"/>
              <a:t>look</a:t>
            </a:r>
            <a:r>
              <a:rPr lang="en-US" i="1" u="sng" dirty="0" err="1"/>
              <a:t>behind</a:t>
            </a:r>
            <a:r>
              <a:rPr lang="en-US" i="1" dirty="0"/>
              <a:t> assertion</a:t>
            </a:r>
            <a:r>
              <a:rPr lang="en-US" dirty="0"/>
              <a:t>:</a:t>
            </a:r>
          </a:p>
          <a:p>
            <a:pPr marL="457200" lvl="1" indent="0">
              <a:buNone/>
            </a:pPr>
            <a:r>
              <a:rPr lang="en-US" b="1"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abc</a:t>
            </a:r>
            <a:r>
              <a:rPr lang="en-US" b="1"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w</a:t>
            </a:r>
            <a:r>
              <a:rPr lang="en-US" dirty="0"/>
              <a:t>ill </a:t>
            </a:r>
            <a:r>
              <a:rPr lang="en-US" u="sng" dirty="0"/>
              <a:t>not</a:t>
            </a:r>
            <a:r>
              <a:rPr lang="en-US" dirty="0"/>
              <a:t> match </a:t>
            </a:r>
            <a:r>
              <a:rPr lang="en-US" dirty="0" err="1">
                <a:latin typeface="Courier New" panose="02070309020205020404" pitchFamily="49" charset="0"/>
                <a:cs typeface="Courier New" panose="02070309020205020404" pitchFamily="49" charset="0"/>
              </a:rPr>
              <a:t>abcdef</a:t>
            </a:r>
            <a:r>
              <a:rPr lang="en-US" dirty="0"/>
              <a:t>, but will match </a:t>
            </a:r>
            <a:r>
              <a:rPr lang="en-US" dirty="0" err="1">
                <a:latin typeface="Courier New" panose="02070309020205020404" pitchFamily="49" charset="0"/>
                <a:cs typeface="Courier New" panose="02070309020205020404" pitchFamily="49" charset="0"/>
              </a:rPr>
              <a:t>acbdef</a:t>
            </a:r>
            <a:endParaRPr lang="en-US" b="1" dirty="0">
              <a:latin typeface="Courier New" panose="02070309020205020404" pitchFamily="49" charset="0"/>
              <a:cs typeface="Courier New" panose="02070309020205020404" pitchFamily="49" charset="0"/>
            </a:endParaRPr>
          </a:p>
          <a:p>
            <a:r>
              <a:rPr lang="en-US" i="1" dirty="0"/>
              <a:t>Positive </a:t>
            </a:r>
            <a:r>
              <a:rPr lang="en-US" i="1" dirty="0" err="1"/>
              <a:t>look</a:t>
            </a:r>
            <a:r>
              <a:rPr lang="en-US" i="1" u="sng" dirty="0" err="1"/>
              <a:t>behind</a:t>
            </a:r>
            <a:r>
              <a:rPr lang="en-US" i="1" dirty="0"/>
              <a:t> assertion</a:t>
            </a:r>
            <a:r>
              <a:rPr lang="en-US" b="1"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abc</a:t>
            </a:r>
            <a:r>
              <a:rPr lang="en-US" b="1"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a:t>will first match </a:t>
            </a:r>
            <a:r>
              <a:rPr lang="en-US" dirty="0" err="1">
                <a:latin typeface="Courier New" panose="02070309020205020404" pitchFamily="49" charset="0"/>
                <a:cs typeface="Courier New" panose="02070309020205020404" pitchFamily="49" charset="0"/>
              </a:rPr>
              <a:t>def</a:t>
            </a:r>
            <a:r>
              <a:rPr lang="en-US" dirty="0"/>
              <a:t>, then back up 3 characters and check for the contained pattern </a:t>
            </a:r>
            <a:r>
              <a:rPr lang="en-US" dirty="0" err="1">
                <a:latin typeface="Courier New" panose="02070309020205020404" pitchFamily="49" charset="0"/>
                <a:cs typeface="Courier New" panose="02070309020205020404" pitchFamily="49" charset="0"/>
              </a:rPr>
              <a:t>abc</a:t>
            </a:r>
            <a:r>
              <a:rPr lang="en-US" dirty="0"/>
              <a:t>. </a:t>
            </a:r>
          </a:p>
          <a:p>
            <a:r>
              <a:rPr lang="en-US" dirty="0"/>
              <a:t>What does </a:t>
            </a:r>
            <a:r>
              <a:rPr lang="en-US" dirty="0">
                <a:latin typeface="Courier New" panose="02070309020205020404" pitchFamily="49" charset="0"/>
                <a:cs typeface="Courier New" panose="02070309020205020404" pitchFamily="49" charset="0"/>
              </a:rPr>
              <a:t>(?&lt;=-)\w+</a:t>
            </a:r>
            <a:r>
              <a:rPr lang="en-US" dirty="0"/>
              <a:t>  do?</a:t>
            </a:r>
          </a:p>
          <a:p>
            <a:pPr lvl="1"/>
            <a:r>
              <a:rPr lang="en-US" dirty="0"/>
              <a:t>Matches a word preceded by a </a:t>
            </a:r>
            <a:r>
              <a:rPr lang="en-US" dirty="0" smtClean="0"/>
              <a:t>hyphen</a:t>
            </a:r>
          </a:p>
          <a:p>
            <a:pPr marL="457200" lvl="1" indent="0">
              <a:buNone/>
            </a:pPr>
            <a:r>
              <a:rPr lang="en-US" sz="2000" dirty="0" smtClean="0">
                <a:latin typeface="Courier New" panose="02070309020205020404" pitchFamily="49" charset="0"/>
                <a:cs typeface="Courier New" panose="02070309020205020404" pitchFamily="49" charset="0"/>
              </a:rPr>
              <a:t>m = </a:t>
            </a:r>
            <a:r>
              <a:rPr lang="en-US" sz="2000" dirty="0" err="1" smtClean="0">
                <a:latin typeface="Courier New" panose="02070309020205020404" pitchFamily="49" charset="0"/>
                <a:cs typeface="Courier New" panose="02070309020205020404" pitchFamily="49" charset="0"/>
              </a:rPr>
              <a:t>re.search</a:t>
            </a:r>
            <a:r>
              <a:rPr lang="en-US" sz="2000" dirty="0" smtClean="0">
                <a:latin typeface="Courier New" panose="02070309020205020404" pitchFamily="49" charset="0"/>
                <a:cs typeface="Courier New" panose="02070309020205020404" pitchFamily="49" charset="0"/>
              </a:rPr>
              <a:t>('</a:t>
            </a:r>
            <a:r>
              <a:rPr lang="en-US" sz="2000" b="1" dirty="0" smtClean="0">
                <a:latin typeface="Courier New" panose="02070309020205020404" pitchFamily="49" charset="0"/>
                <a:cs typeface="Courier New" panose="02070309020205020404" pitchFamily="49" charset="0"/>
              </a:rPr>
              <a:t>(?&lt;=</a:t>
            </a:r>
            <a:r>
              <a:rPr lang="en-US" sz="2000" dirty="0" smtClean="0">
                <a:latin typeface="Courier New" panose="02070309020205020404" pitchFamily="49" charset="0"/>
                <a:cs typeface="Courier New" panose="02070309020205020404" pitchFamily="49" charset="0"/>
              </a:rPr>
              <a:t>-</a:t>
            </a:r>
            <a:r>
              <a:rPr lang="en-US" sz="2000" b="1" dirty="0" smtClean="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w+','hard-boiled</a:t>
            </a:r>
            <a:r>
              <a:rPr lang="en-US" sz="2000" dirty="0" smtClean="0">
                <a:latin typeface="Courier New" panose="02070309020205020404" pitchFamily="49" charset="0"/>
                <a:cs typeface="Courier New" panose="02070309020205020404" pitchFamily="49" charset="0"/>
              </a:rPr>
              <a:t>')</a:t>
            </a:r>
          </a:p>
          <a:p>
            <a:pPr marL="457200" lvl="1" indent="0">
              <a:buNone/>
            </a:pPr>
            <a:r>
              <a:rPr lang="en-US" sz="2000" dirty="0" err="1" smtClean="0">
                <a:latin typeface="Courier New" panose="02070309020205020404" pitchFamily="49" charset="0"/>
                <a:cs typeface="Courier New" panose="02070309020205020404" pitchFamily="49" charset="0"/>
              </a:rPr>
              <a:t>m.group</a:t>
            </a:r>
            <a:r>
              <a:rPr lang="en-US" sz="2000" dirty="0" smtClean="0">
                <a:latin typeface="Courier New" panose="02070309020205020404" pitchFamily="49" charset="0"/>
                <a:cs typeface="Courier New" panose="02070309020205020404" pitchFamily="49" charset="0"/>
              </a:rPr>
              <a:t>(0</a:t>
            </a:r>
            <a:r>
              <a:rPr lang="en-US" sz="2000" dirty="0">
                <a:latin typeface="Courier New" panose="02070309020205020404" pitchFamily="49" charset="0"/>
                <a:cs typeface="Courier New" panose="02070309020205020404" pitchFamily="49" charset="0"/>
              </a:rPr>
              <a:t>): 'boiled'</a:t>
            </a:r>
          </a:p>
          <a:p>
            <a:pPr marL="0" indent="0">
              <a:buNone/>
            </a:pP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61</a:t>
            </a:fld>
            <a:endParaRPr lang="en-US"/>
          </a:p>
        </p:txBody>
      </p:sp>
      <p:sp>
        <p:nvSpPr>
          <p:cNvPr id="6" name="Date Placeholder 5"/>
          <p:cNvSpPr>
            <a:spLocks noGrp="1"/>
          </p:cNvSpPr>
          <p:nvPr>
            <p:ph type="dt" sz="half" idx="10"/>
          </p:nvPr>
        </p:nvSpPr>
        <p:spPr/>
        <p:txBody>
          <a:bodyPr/>
          <a:lstStyle/>
          <a:p>
            <a:fld id="{1B1B3F0B-778C-634A-8630-1B400E561882}" type="datetime1">
              <a:rPr lang="en-US" smtClean="0"/>
              <a:t>9/16/16</a:t>
            </a:fld>
            <a:endParaRPr lang="en-US"/>
          </a:p>
        </p:txBody>
      </p:sp>
    </p:spTree>
    <p:extLst>
      <p:ext uri="{BB962C8B-B14F-4D97-AF65-F5344CB8AC3E}">
        <p14:creationId xmlns:p14="http://schemas.microsoft.com/office/powerpoint/2010/main" val="103540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smtClean="0"/>
              <a:t>How to write useful types of text matching patterns as regular expressions</a:t>
            </a:r>
          </a:p>
          <a:p>
            <a:r>
              <a:rPr lang="en-US" dirty="0" smtClean="0"/>
              <a:t>How to specify and extract groups in a match</a:t>
            </a:r>
          </a:p>
          <a:p>
            <a:r>
              <a:rPr lang="en-US" dirty="0" smtClean="0"/>
              <a:t>How to use the python </a:t>
            </a:r>
            <a:r>
              <a:rPr lang="en-US" dirty="0" smtClean="0">
                <a:latin typeface="Courier New" pitchFamily="49" charset="0"/>
                <a:cs typeface="Courier New" pitchFamily="49" charset="0"/>
              </a:rPr>
              <a:t>re </a:t>
            </a:r>
            <a:r>
              <a:rPr lang="en-US" dirty="0" smtClean="0"/>
              <a:t>library functions to search and extract all matches in a text</a:t>
            </a:r>
            <a:r>
              <a:rPr lang="en-US" dirty="0" smtClean="0">
                <a:latin typeface="Courier New" pitchFamily="49" charset="0"/>
                <a:cs typeface="Courier New" pitchFamily="49" charset="0"/>
              </a:rPr>
              <a:t> </a:t>
            </a:r>
            <a:endParaRPr lang="en-US" dirty="0" smtClean="0"/>
          </a:p>
        </p:txBody>
      </p:sp>
      <p:sp>
        <p:nvSpPr>
          <p:cNvPr id="6" name="Slide Number Placeholder 5"/>
          <p:cNvSpPr>
            <a:spLocks noGrp="1"/>
          </p:cNvSpPr>
          <p:nvPr>
            <p:ph type="sldNum" sz="quarter" idx="12"/>
          </p:nvPr>
        </p:nvSpPr>
        <p:spPr/>
        <p:txBody>
          <a:bodyPr/>
          <a:lstStyle/>
          <a:p>
            <a:fld id="{86CAC078-77ED-423B-B670-199B4CE4288C}" type="slidenum">
              <a:rPr lang="en-US" smtClean="0"/>
              <a:t>62</a:t>
            </a:fld>
            <a:endParaRPr lang="en-US"/>
          </a:p>
        </p:txBody>
      </p:sp>
      <p:sp>
        <p:nvSpPr>
          <p:cNvPr id="4" name="Date Placeholder 3"/>
          <p:cNvSpPr>
            <a:spLocks noGrp="1"/>
          </p:cNvSpPr>
          <p:nvPr>
            <p:ph type="dt" sz="half" idx="10"/>
          </p:nvPr>
        </p:nvSpPr>
        <p:spPr/>
        <p:txBody>
          <a:bodyPr/>
          <a:lstStyle/>
          <a:p>
            <a:fld id="{F890EBEE-A093-2744-B150-9A4C7A8E9435}" type="datetime1">
              <a:rPr lang="en-US" smtClean="0"/>
              <a:t>9/16/16</a:t>
            </a:fld>
            <a:endParaRPr lang="en-US"/>
          </a:p>
        </p:txBody>
      </p:sp>
    </p:spTree>
    <p:extLst>
      <p:ext uri="{BB962C8B-B14F-4D97-AF65-F5344CB8AC3E}">
        <p14:creationId xmlns:p14="http://schemas.microsoft.com/office/powerpoint/2010/main" val="23802401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Week 2 Review Resources</a:t>
            </a:r>
            <a:endParaRPr lang="en-US" dirty="0"/>
          </a:p>
        </p:txBody>
      </p:sp>
      <p:sp>
        <p:nvSpPr>
          <p:cNvPr id="3" name="Content Placeholder 2"/>
          <p:cNvSpPr>
            <a:spLocks noGrp="1"/>
          </p:cNvSpPr>
          <p:nvPr>
            <p:ph idx="1"/>
          </p:nvPr>
        </p:nvSpPr>
        <p:spPr/>
        <p:txBody>
          <a:bodyPr>
            <a:normAutofit/>
          </a:bodyPr>
          <a:lstStyle/>
          <a:p>
            <a:r>
              <a:rPr lang="en-US" dirty="0" smtClean="0"/>
              <a:t>Readings:</a:t>
            </a:r>
          </a:p>
          <a:p>
            <a:pPr lvl="1"/>
            <a:r>
              <a:rPr lang="en-US" dirty="0" smtClean="0"/>
              <a:t>Severance, </a:t>
            </a:r>
            <a:r>
              <a:rPr lang="en-US" dirty="0"/>
              <a:t>Chapter </a:t>
            </a:r>
            <a:r>
              <a:rPr lang="en-US" dirty="0" smtClean="0"/>
              <a:t>11</a:t>
            </a:r>
          </a:p>
          <a:p>
            <a:r>
              <a:rPr lang="en-US" sz="2800" dirty="0" smtClean="0"/>
              <a:t>Excellent free online tool for debugging your tricky </a:t>
            </a:r>
            <a:r>
              <a:rPr lang="en-US" sz="2800" dirty="0" err="1" smtClean="0"/>
              <a:t>regexps</a:t>
            </a:r>
            <a:r>
              <a:rPr lang="en-US" sz="2800" dirty="0"/>
              <a:t>:</a:t>
            </a:r>
          </a:p>
          <a:p>
            <a:pPr lvl="1"/>
            <a:r>
              <a:rPr lang="en-US" sz="1600" dirty="0">
                <a:hlinkClick r:id="rId3"/>
              </a:rPr>
              <a:t>http://gskinner.com/RegExr/</a:t>
            </a:r>
            <a:endParaRPr lang="en-US" sz="1600" dirty="0"/>
          </a:p>
          <a:p>
            <a:pPr lvl="1"/>
            <a:r>
              <a:rPr lang="en-US" sz="1600" dirty="0">
                <a:hlinkClick r:id="rId4"/>
              </a:rPr>
              <a:t>http://www.gskinner.com/RegExr/desktop</a:t>
            </a:r>
            <a:r>
              <a:rPr lang="en-US" sz="1600" dirty="0" smtClean="0">
                <a:hlinkClick r:id="rId4"/>
              </a:rPr>
              <a:t>/</a:t>
            </a:r>
            <a:endParaRPr lang="en-US" sz="2800" dirty="0"/>
          </a:p>
          <a:p>
            <a:r>
              <a:rPr lang="en-US" sz="2800" dirty="0" smtClean="0"/>
              <a:t>Other references:</a:t>
            </a:r>
            <a:endParaRPr lang="en-US" sz="2800" dirty="0"/>
          </a:p>
          <a:p>
            <a:pPr lvl="1"/>
            <a:r>
              <a:rPr lang="en-US" sz="1600" dirty="0">
                <a:hlinkClick r:id="rId5"/>
              </a:rPr>
              <a:t>https://developers.google.com/edu/python/regular-expressions</a:t>
            </a:r>
            <a:endParaRPr lang="en-US" sz="1600" dirty="0"/>
          </a:p>
          <a:p>
            <a:pPr lvl="1"/>
            <a:r>
              <a:rPr lang="en-US" sz="1600" dirty="0">
                <a:hlinkClick r:id="rId6"/>
              </a:rPr>
              <a:t>http://docs.python.org/2/howto/regex.html</a:t>
            </a:r>
            <a:endParaRPr lang="en-US" sz="1600" dirty="0"/>
          </a:p>
          <a:p>
            <a:pPr lvl="1"/>
            <a:r>
              <a:rPr lang="en-US" sz="1600" dirty="0">
                <a:hlinkClick r:id="rId7"/>
              </a:rPr>
              <a:t>http://docs.python.org/2/library/re.html</a:t>
            </a:r>
            <a:endParaRPr lang="en-US" sz="1600" dirty="0"/>
          </a:p>
          <a:p>
            <a:pPr lvl="1"/>
            <a:endParaRPr lang="en-US" dirty="0" smtClean="0"/>
          </a:p>
        </p:txBody>
      </p:sp>
      <p:sp>
        <p:nvSpPr>
          <p:cNvPr id="5" name="Slide Number Placeholder 4"/>
          <p:cNvSpPr>
            <a:spLocks noGrp="1"/>
          </p:cNvSpPr>
          <p:nvPr>
            <p:ph type="sldNum" sz="quarter" idx="12"/>
          </p:nvPr>
        </p:nvSpPr>
        <p:spPr/>
        <p:txBody>
          <a:bodyPr/>
          <a:lstStyle/>
          <a:p>
            <a:fld id="{86CAC078-77ED-423B-B670-199B4CE4288C}" type="slidenum">
              <a:rPr lang="en-US" smtClean="0"/>
              <a:t>63</a:t>
            </a:fld>
            <a:endParaRPr lang="en-US"/>
          </a:p>
        </p:txBody>
      </p:sp>
      <p:sp>
        <p:nvSpPr>
          <p:cNvPr id="6" name="Date Placeholder 5"/>
          <p:cNvSpPr>
            <a:spLocks noGrp="1"/>
          </p:cNvSpPr>
          <p:nvPr>
            <p:ph type="dt" sz="half" idx="10"/>
          </p:nvPr>
        </p:nvSpPr>
        <p:spPr/>
        <p:txBody>
          <a:bodyPr/>
          <a:lstStyle/>
          <a:p>
            <a:fld id="{928F810F-293B-4C4C-B5D7-DCD0B09D55C9}" type="datetime1">
              <a:rPr lang="en-US" smtClean="0"/>
              <a:t>9/16/16</a:t>
            </a:fld>
            <a:endParaRPr lang="en-US"/>
          </a:p>
        </p:txBody>
      </p:sp>
    </p:spTree>
    <p:extLst>
      <p:ext uri="{BB962C8B-B14F-4D97-AF65-F5344CB8AC3E}">
        <p14:creationId xmlns:p14="http://schemas.microsoft.com/office/powerpoint/2010/main" val="35040373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week sneak peak: </a:t>
            </a:r>
            <a:br>
              <a:rPr lang="en-US" dirty="0" smtClean="0"/>
            </a:br>
            <a:r>
              <a:rPr lang="en-US" dirty="0" smtClean="0"/>
              <a:t>XML, JSON, Web APIs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743" y="1600200"/>
            <a:ext cx="6796513" cy="4525963"/>
          </a:xfrm>
        </p:spPr>
      </p:pic>
      <p:sp>
        <p:nvSpPr>
          <p:cNvPr id="5" name="Slide Number Placeholder 4"/>
          <p:cNvSpPr>
            <a:spLocks noGrp="1"/>
          </p:cNvSpPr>
          <p:nvPr>
            <p:ph type="sldNum" sz="quarter" idx="12"/>
          </p:nvPr>
        </p:nvSpPr>
        <p:spPr/>
        <p:txBody>
          <a:bodyPr/>
          <a:lstStyle/>
          <a:p>
            <a:fld id="{86CAC078-77ED-423B-B670-199B4CE4288C}" type="slidenum">
              <a:rPr lang="en-US" smtClean="0"/>
              <a:t>64</a:t>
            </a:fld>
            <a:endParaRPr lang="en-US"/>
          </a:p>
        </p:txBody>
      </p:sp>
      <p:sp>
        <p:nvSpPr>
          <p:cNvPr id="7" name="TextBox 6"/>
          <p:cNvSpPr txBox="1"/>
          <p:nvPr/>
        </p:nvSpPr>
        <p:spPr>
          <a:xfrm>
            <a:off x="1295399" y="2590800"/>
            <a:ext cx="6553200" cy="2308324"/>
          </a:xfrm>
          <a:prstGeom prst="rect">
            <a:avLst/>
          </a:prstGeom>
          <a:solidFill>
            <a:schemeClr val="bg1"/>
          </a:solidFill>
        </p:spPr>
        <p:txBody>
          <a:bodyPr wrap="square" rtlCol="0">
            <a:spAutoFit/>
          </a:bodyPr>
          <a:lstStyle/>
          <a:p>
            <a:r>
              <a:rPr lang="en-US" sz="800" dirty="0">
                <a:latin typeface="Courier New" panose="02070309020205020404" pitchFamily="49" charset="0"/>
                <a:cs typeface="Courier New" panose="02070309020205020404" pitchFamily="49" charset="0"/>
              </a:rPr>
              <a:t>&lt;?xml version='1.0' encoding='UTF-16'?&gt;</a:t>
            </a:r>
          </a:p>
          <a:p>
            <a:r>
              <a:rPr lang="en-US" sz="800" dirty="0">
                <a:latin typeface="Courier New" panose="02070309020205020404" pitchFamily="49" charset="0"/>
                <a:cs typeface="Courier New" panose="02070309020205020404" pitchFamily="49" charset="0"/>
              </a:rPr>
              <a:t>&lt;</a:t>
            </a:r>
            <a:r>
              <a:rPr lang="en-US" sz="800" dirty="0" err="1">
                <a:latin typeface="Courier New" panose="02070309020205020404" pitchFamily="49" charset="0"/>
                <a:cs typeface="Courier New" panose="02070309020205020404" pitchFamily="49" charset="0"/>
              </a:rPr>
              <a:t>PublicFilings</a:t>
            </a:r>
            <a:r>
              <a:rPr lang="en-US" sz="800" dirty="0">
                <a:latin typeface="Courier New" panose="02070309020205020404" pitchFamily="49" charset="0"/>
                <a:cs typeface="Courier New" panose="02070309020205020404" pitchFamily="49" charset="0"/>
              </a:rPr>
              <a:t>&gt;</a:t>
            </a:r>
          </a:p>
          <a:p>
            <a:r>
              <a:rPr lang="en-US" sz="800" dirty="0">
                <a:latin typeface="Courier New" panose="02070309020205020404" pitchFamily="49" charset="0"/>
                <a:cs typeface="Courier New" panose="02070309020205020404" pitchFamily="49" charset="0"/>
              </a:rPr>
              <a:t>&lt;Filing ID="306B3144-3E4F-48CF-98F1-C6BF455B6A6B" Year="2012" Received="2013-01-01T00:58:03.067" Amount="15000" Type="FOURTH QUARTER REPORT" Period="4th Quarter (Oct 1 - Dec 31)"&gt;&lt;Registrant </a:t>
            </a:r>
            <a:r>
              <a:rPr lang="en-US" sz="800" dirty="0" err="1">
                <a:latin typeface="Courier New" panose="02070309020205020404" pitchFamily="49" charset="0"/>
                <a:cs typeface="Courier New" panose="02070309020205020404" pitchFamily="49" charset="0"/>
              </a:rPr>
              <a:t>xmlns</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RegistrantID</a:t>
            </a:r>
            <a:r>
              <a:rPr lang="en-US" sz="800" dirty="0">
                <a:latin typeface="Courier New" panose="02070309020205020404" pitchFamily="49" charset="0"/>
                <a:cs typeface="Courier New" panose="02070309020205020404" pitchFamily="49" charset="0"/>
              </a:rPr>
              <a:t>="6848" </a:t>
            </a:r>
            <a:r>
              <a:rPr lang="en-US" sz="800" dirty="0" err="1">
                <a:latin typeface="Courier New" panose="02070309020205020404" pitchFamily="49" charset="0"/>
                <a:cs typeface="Courier New" panose="02070309020205020404" pitchFamily="49" charset="0"/>
              </a:rPr>
              <a:t>RegistrantName</a:t>
            </a:r>
            <a:r>
              <a:rPr lang="en-US" sz="800" dirty="0">
                <a:latin typeface="Courier New" panose="02070309020205020404" pitchFamily="49" charset="0"/>
                <a:cs typeface="Courier New" panose="02070309020205020404" pitchFamily="49" charset="0"/>
              </a:rPr>
              <a:t>="Marshall </a:t>
            </a:r>
            <a:r>
              <a:rPr lang="en-US" sz="800" dirty="0" err="1">
                <a:latin typeface="Courier New" panose="02070309020205020404" pitchFamily="49" charset="0"/>
                <a:cs typeface="Courier New" panose="02070309020205020404" pitchFamily="49" charset="0"/>
              </a:rPr>
              <a:t>Brachman</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GeneralDescription</a:t>
            </a:r>
            <a:r>
              <a:rPr lang="en-US" sz="800" dirty="0">
                <a:latin typeface="Courier New" panose="02070309020205020404" pitchFamily="49" charset="0"/>
                <a:cs typeface="Courier New" panose="02070309020205020404" pitchFamily="49" charset="0"/>
              </a:rPr>
              <a:t>="lobbyist" Address="634 A Street, NE&amp;#</a:t>
            </a:r>
            <a:r>
              <a:rPr lang="en-US" sz="800" dirty="0" err="1">
                <a:latin typeface="Courier New" panose="02070309020205020404" pitchFamily="49" charset="0"/>
                <a:cs typeface="Courier New" panose="02070309020205020404" pitchFamily="49" charset="0"/>
              </a:rPr>
              <a:t>xD</a:t>
            </a:r>
            <a:r>
              <a:rPr lang="en-US" sz="800" dirty="0">
                <a:latin typeface="Courier New" panose="02070309020205020404" pitchFamily="49" charset="0"/>
                <a:cs typeface="Courier New" panose="02070309020205020404" pitchFamily="49" charset="0"/>
              </a:rPr>
              <a:t>;&amp;#</a:t>
            </a:r>
            <a:r>
              <a:rPr lang="en-US" sz="800" dirty="0" err="1">
                <a:latin typeface="Courier New" panose="02070309020205020404" pitchFamily="49" charset="0"/>
                <a:cs typeface="Courier New" panose="02070309020205020404" pitchFamily="49" charset="0"/>
              </a:rPr>
              <a:t>xA;Washington</a:t>
            </a:r>
            <a:r>
              <a:rPr lang="en-US" sz="800" dirty="0">
                <a:latin typeface="Courier New" panose="02070309020205020404" pitchFamily="49" charset="0"/>
                <a:cs typeface="Courier New" panose="02070309020205020404" pitchFamily="49" charset="0"/>
              </a:rPr>
              <a:t>, DC 20002" </a:t>
            </a:r>
            <a:r>
              <a:rPr lang="en-US" sz="800" dirty="0" err="1">
                <a:latin typeface="Courier New" panose="02070309020205020404" pitchFamily="49" charset="0"/>
                <a:cs typeface="Courier New" panose="02070309020205020404" pitchFamily="49" charset="0"/>
              </a:rPr>
              <a:t>RegistrantCountry</a:t>
            </a:r>
            <a:r>
              <a:rPr lang="en-US" sz="800" dirty="0">
                <a:latin typeface="Courier New" panose="02070309020205020404" pitchFamily="49" charset="0"/>
                <a:cs typeface="Courier New" panose="02070309020205020404" pitchFamily="49" charset="0"/>
              </a:rPr>
              <a:t>="USA" </a:t>
            </a:r>
            <a:r>
              <a:rPr lang="en-US" sz="800" dirty="0" err="1">
                <a:latin typeface="Courier New" panose="02070309020205020404" pitchFamily="49" charset="0"/>
                <a:cs typeface="Courier New" panose="02070309020205020404" pitchFamily="49" charset="0"/>
              </a:rPr>
              <a:t>RegistrantPPBCountry</a:t>
            </a:r>
            <a:r>
              <a:rPr lang="en-US" sz="800" dirty="0">
                <a:latin typeface="Courier New" panose="02070309020205020404" pitchFamily="49" charset="0"/>
                <a:cs typeface="Courier New" panose="02070309020205020404" pitchFamily="49" charset="0"/>
              </a:rPr>
              <a:t>="USA" /&gt;&lt;Client </a:t>
            </a:r>
            <a:r>
              <a:rPr lang="en-US" sz="800" dirty="0" err="1">
                <a:latin typeface="Courier New" panose="02070309020205020404" pitchFamily="49" charset="0"/>
                <a:cs typeface="Courier New" panose="02070309020205020404" pitchFamily="49" charset="0"/>
              </a:rPr>
              <a:t>xmlns</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ClientName</a:t>
            </a:r>
            <a:r>
              <a:rPr lang="en-US" sz="800" dirty="0">
                <a:latin typeface="Courier New" panose="02070309020205020404" pitchFamily="49" charset="0"/>
                <a:cs typeface="Courier New" panose="02070309020205020404" pitchFamily="49" charset="0"/>
              </a:rPr>
              <a:t>="ADAMS COUNTY COLORADO" </a:t>
            </a:r>
            <a:r>
              <a:rPr lang="en-US" sz="800" dirty="0" err="1">
                <a:latin typeface="Courier New" panose="02070309020205020404" pitchFamily="49" charset="0"/>
                <a:cs typeface="Courier New" panose="02070309020205020404" pitchFamily="49" charset="0"/>
              </a:rPr>
              <a:t>GeneralDescription</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ClientID</a:t>
            </a:r>
            <a:r>
              <a:rPr lang="en-US" sz="800" dirty="0">
                <a:latin typeface="Courier New" panose="02070309020205020404" pitchFamily="49" charset="0"/>
                <a:cs typeface="Courier New" panose="02070309020205020404" pitchFamily="49" charset="0"/>
              </a:rPr>
              <a:t>="12" </a:t>
            </a:r>
            <a:r>
              <a:rPr lang="en-US" sz="800" dirty="0" err="1">
                <a:latin typeface="Courier New" panose="02070309020205020404" pitchFamily="49" charset="0"/>
                <a:cs typeface="Courier New" panose="02070309020205020404" pitchFamily="49" charset="0"/>
              </a:rPr>
              <a:t>SelfFiler</a:t>
            </a:r>
            <a:r>
              <a:rPr lang="en-US" sz="800" dirty="0">
                <a:latin typeface="Courier New" panose="02070309020205020404" pitchFamily="49" charset="0"/>
                <a:cs typeface="Courier New" panose="02070309020205020404" pitchFamily="49" charset="0"/>
              </a:rPr>
              <a:t>="FALSE" </a:t>
            </a:r>
            <a:r>
              <a:rPr lang="en-US" sz="800" dirty="0" err="1">
                <a:latin typeface="Courier New" panose="02070309020205020404" pitchFamily="49" charset="0"/>
                <a:cs typeface="Courier New" panose="02070309020205020404" pitchFamily="49" charset="0"/>
              </a:rPr>
              <a:t>ContactFullname</a:t>
            </a:r>
            <a:r>
              <a:rPr lang="en-US" sz="800" dirty="0">
                <a:latin typeface="Courier New" panose="02070309020205020404" pitchFamily="49" charset="0"/>
                <a:cs typeface="Courier New" panose="02070309020205020404" pitchFamily="49" charset="0"/>
              </a:rPr>
              <a:t>="MARSHALL BRACHMAN" </a:t>
            </a:r>
            <a:r>
              <a:rPr lang="en-US" sz="800" dirty="0" err="1">
                <a:latin typeface="Courier New" panose="02070309020205020404" pitchFamily="49" charset="0"/>
                <a:cs typeface="Courier New" panose="02070309020205020404" pitchFamily="49" charset="0"/>
              </a:rPr>
              <a:t>IsStateOrLocalGov</a:t>
            </a:r>
            <a:r>
              <a:rPr lang="en-US" sz="800" dirty="0">
                <a:latin typeface="Courier New" panose="02070309020205020404" pitchFamily="49" charset="0"/>
                <a:cs typeface="Courier New" panose="02070309020205020404" pitchFamily="49" charset="0"/>
              </a:rPr>
              <a:t>="TRUE" </a:t>
            </a:r>
            <a:r>
              <a:rPr lang="en-US" sz="800" dirty="0" err="1">
                <a:latin typeface="Courier New" panose="02070309020205020404" pitchFamily="49" charset="0"/>
                <a:cs typeface="Courier New" panose="02070309020205020404" pitchFamily="49" charset="0"/>
              </a:rPr>
              <a:t>ClientCountry</a:t>
            </a:r>
            <a:r>
              <a:rPr lang="en-US" sz="800" dirty="0">
                <a:latin typeface="Courier New" panose="02070309020205020404" pitchFamily="49" charset="0"/>
                <a:cs typeface="Courier New" panose="02070309020205020404" pitchFamily="49" charset="0"/>
              </a:rPr>
              <a:t>="USA" </a:t>
            </a:r>
            <a:r>
              <a:rPr lang="en-US" sz="800" dirty="0" err="1">
                <a:latin typeface="Courier New" panose="02070309020205020404" pitchFamily="49" charset="0"/>
                <a:cs typeface="Courier New" panose="02070309020205020404" pitchFamily="49" charset="0"/>
              </a:rPr>
              <a:t>ClientPPBCountry</a:t>
            </a:r>
            <a:r>
              <a:rPr lang="en-US" sz="800" dirty="0">
                <a:latin typeface="Courier New" panose="02070309020205020404" pitchFamily="49" charset="0"/>
                <a:cs typeface="Courier New" panose="02070309020205020404" pitchFamily="49" charset="0"/>
              </a:rPr>
              <a:t>="USA" </a:t>
            </a:r>
            <a:r>
              <a:rPr lang="en-US" sz="800" dirty="0" err="1">
                <a:latin typeface="Courier New" panose="02070309020205020404" pitchFamily="49" charset="0"/>
                <a:cs typeface="Courier New" panose="02070309020205020404" pitchFamily="49" charset="0"/>
              </a:rPr>
              <a:t>ClientState</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ClientPPBState</a:t>
            </a:r>
            <a:r>
              <a:rPr lang="en-US" sz="800" dirty="0">
                <a:latin typeface="Courier New" panose="02070309020205020404" pitchFamily="49" charset="0"/>
                <a:cs typeface="Courier New" panose="02070309020205020404" pitchFamily="49" charset="0"/>
              </a:rPr>
              <a:t>="" /&gt;&lt;Lobbyists&gt;&lt;Lobbyist </a:t>
            </a:r>
            <a:r>
              <a:rPr lang="en-US" sz="800" dirty="0" err="1">
                <a:latin typeface="Courier New" panose="02070309020205020404" pitchFamily="49" charset="0"/>
                <a:cs typeface="Courier New" panose="02070309020205020404" pitchFamily="49" charset="0"/>
              </a:rPr>
              <a:t>xmlns</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LobbyistName</a:t>
            </a:r>
            <a:r>
              <a:rPr lang="en-US" sz="800" dirty="0">
                <a:latin typeface="Courier New" panose="02070309020205020404" pitchFamily="49" charset="0"/>
                <a:cs typeface="Courier New" panose="02070309020205020404" pitchFamily="49" charset="0"/>
              </a:rPr>
              <a:t>="BRACHMAN, MARSHALL A" </a:t>
            </a:r>
            <a:r>
              <a:rPr lang="en-US" sz="800" dirty="0" err="1">
                <a:latin typeface="Courier New" panose="02070309020205020404" pitchFamily="49" charset="0"/>
                <a:cs typeface="Courier New" panose="02070309020205020404" pitchFamily="49" charset="0"/>
              </a:rPr>
              <a:t>LobbyistCoveredGovPositionIndicator</a:t>
            </a:r>
            <a:r>
              <a:rPr lang="en-US" sz="800" dirty="0">
                <a:latin typeface="Courier New" panose="02070309020205020404" pitchFamily="49" charset="0"/>
                <a:cs typeface="Courier New" panose="02070309020205020404" pitchFamily="49" charset="0"/>
              </a:rPr>
              <a:t>="NOT COVERED" </a:t>
            </a:r>
            <a:r>
              <a:rPr lang="en-US" sz="800" dirty="0" err="1">
                <a:latin typeface="Courier New" panose="02070309020205020404" pitchFamily="49" charset="0"/>
                <a:cs typeface="Courier New" panose="02070309020205020404" pitchFamily="49" charset="0"/>
              </a:rPr>
              <a:t>OfficialPosition</a:t>
            </a:r>
            <a:r>
              <a:rPr lang="en-US" sz="800" dirty="0">
                <a:latin typeface="Courier New" panose="02070309020205020404" pitchFamily="49" charset="0"/>
                <a:cs typeface="Courier New" panose="02070309020205020404" pitchFamily="49" charset="0"/>
              </a:rPr>
              <a:t>="" /&gt;&lt;/Lobbyists&gt;&lt;</a:t>
            </a:r>
            <a:r>
              <a:rPr lang="en-US" sz="800" dirty="0" err="1">
                <a:latin typeface="Courier New" panose="02070309020205020404" pitchFamily="49" charset="0"/>
                <a:cs typeface="Courier New" panose="02070309020205020404" pitchFamily="49" charset="0"/>
              </a:rPr>
              <a:t>GovernmentEntities</a:t>
            </a:r>
            <a:r>
              <a:rPr lang="en-US" sz="800" dirty="0">
                <a:latin typeface="Courier New" panose="02070309020205020404" pitchFamily="49" charset="0"/>
                <a:cs typeface="Courier New" panose="02070309020205020404" pitchFamily="49" charset="0"/>
              </a:rPr>
              <a:t>&gt;&lt;</a:t>
            </a:r>
            <a:r>
              <a:rPr lang="en-US" sz="800" dirty="0" err="1">
                <a:latin typeface="Courier New" panose="02070309020205020404" pitchFamily="49" charset="0"/>
                <a:cs typeface="Courier New" panose="02070309020205020404" pitchFamily="49" charset="0"/>
              </a:rPr>
              <a:t>GovernmentEntity</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xmlns</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GovEntityName</a:t>
            </a:r>
            <a:r>
              <a:rPr lang="en-US" sz="800" dirty="0">
                <a:latin typeface="Courier New" panose="02070309020205020404" pitchFamily="49" charset="0"/>
                <a:cs typeface="Courier New" panose="02070309020205020404" pitchFamily="49" charset="0"/>
              </a:rPr>
              <a:t>="SENATE" /&gt;&lt;</a:t>
            </a:r>
            <a:r>
              <a:rPr lang="en-US" sz="800" dirty="0" err="1">
                <a:latin typeface="Courier New" panose="02070309020205020404" pitchFamily="49" charset="0"/>
                <a:cs typeface="Courier New" panose="02070309020205020404" pitchFamily="49" charset="0"/>
              </a:rPr>
              <a:t>GovernmentEntity</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xmlns</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GovEntityName</a:t>
            </a:r>
            <a:r>
              <a:rPr lang="en-US" sz="800" dirty="0">
                <a:latin typeface="Courier New" panose="02070309020205020404" pitchFamily="49" charset="0"/>
                <a:cs typeface="Courier New" panose="02070309020205020404" pitchFamily="49" charset="0"/>
              </a:rPr>
              <a:t>="Federal Aviation Administration (FAA)" /&gt;&lt;</a:t>
            </a:r>
            <a:r>
              <a:rPr lang="en-US" sz="800" dirty="0" err="1">
                <a:latin typeface="Courier New" panose="02070309020205020404" pitchFamily="49" charset="0"/>
                <a:cs typeface="Courier New" panose="02070309020205020404" pitchFamily="49" charset="0"/>
              </a:rPr>
              <a:t>GovernmentEntity</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xmlns</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GovEntityName</a:t>
            </a:r>
            <a:r>
              <a:rPr lang="en-US" sz="800" dirty="0">
                <a:latin typeface="Courier New" panose="02070309020205020404" pitchFamily="49" charset="0"/>
                <a:cs typeface="Courier New" panose="02070309020205020404" pitchFamily="49" charset="0"/>
              </a:rPr>
              <a:t>="HOUSE OF REPRESENTATIVES" /&gt;&lt;/</a:t>
            </a:r>
            <a:r>
              <a:rPr lang="en-US" sz="800" dirty="0" err="1">
                <a:latin typeface="Courier New" panose="02070309020205020404" pitchFamily="49" charset="0"/>
                <a:cs typeface="Courier New" panose="02070309020205020404" pitchFamily="49" charset="0"/>
              </a:rPr>
              <a:t>GovernmentEntities</a:t>
            </a:r>
            <a:r>
              <a:rPr lang="en-US" sz="800" dirty="0">
                <a:latin typeface="Courier New" panose="02070309020205020404" pitchFamily="49" charset="0"/>
                <a:cs typeface="Courier New" panose="02070309020205020404" pitchFamily="49" charset="0"/>
              </a:rPr>
              <a:t>&gt;&lt;Issues&gt;&lt;Issue </a:t>
            </a:r>
            <a:r>
              <a:rPr lang="en-US" sz="800" dirty="0" err="1">
                <a:latin typeface="Courier New" panose="02070309020205020404" pitchFamily="49" charset="0"/>
                <a:cs typeface="Courier New" panose="02070309020205020404" pitchFamily="49" charset="0"/>
              </a:rPr>
              <a:t>xmlns</a:t>
            </a:r>
            <a:r>
              <a:rPr lang="en-US" sz="800" dirty="0">
                <a:latin typeface="Courier New" panose="02070309020205020404" pitchFamily="49" charset="0"/>
                <a:cs typeface="Courier New" panose="02070309020205020404" pitchFamily="49" charset="0"/>
              </a:rPr>
              <a:t>="" Code="BUDGET/APPROPRIATIONS" </a:t>
            </a:r>
            <a:r>
              <a:rPr lang="en-US" sz="800" dirty="0" err="1">
                <a:latin typeface="Courier New" panose="02070309020205020404" pitchFamily="49" charset="0"/>
                <a:cs typeface="Courier New" panose="02070309020205020404" pitchFamily="49" charset="0"/>
              </a:rPr>
              <a:t>SpecificIssue</a:t>
            </a:r>
            <a:r>
              <a:rPr lang="en-US" sz="800" dirty="0">
                <a:latin typeface="Courier New" panose="02070309020205020404" pitchFamily="49" charset="0"/>
                <a:cs typeface="Courier New" panose="02070309020205020404" pitchFamily="49" charset="0"/>
              </a:rPr>
              <a:t>="DERA funding regarding Rocky Mountain Arsenal&amp;#</a:t>
            </a:r>
            <a:r>
              <a:rPr lang="en-US" sz="800" dirty="0" err="1">
                <a:latin typeface="Courier New" panose="02070309020205020404" pitchFamily="49" charset="0"/>
                <a:cs typeface="Courier New" panose="02070309020205020404" pitchFamily="49" charset="0"/>
              </a:rPr>
              <a:t>xA;DoD</a:t>
            </a:r>
            <a:r>
              <a:rPr lang="en-US" sz="800" dirty="0">
                <a:latin typeface="Courier New" panose="02070309020205020404" pitchFamily="49" charset="0"/>
                <a:cs typeface="Courier New" panose="02070309020205020404" pitchFamily="49" charset="0"/>
              </a:rPr>
              <a:t> Appropriations for the above&amp;#</a:t>
            </a:r>
            <a:r>
              <a:rPr lang="en-US" sz="800" dirty="0" err="1">
                <a:latin typeface="Courier New" panose="02070309020205020404" pitchFamily="49" charset="0"/>
                <a:cs typeface="Courier New" panose="02070309020205020404" pitchFamily="49" charset="0"/>
              </a:rPr>
              <a:t>xA;TTHUD</a:t>
            </a:r>
            <a:r>
              <a:rPr lang="en-US" sz="800" dirty="0">
                <a:latin typeface="Courier New" panose="02070309020205020404" pitchFamily="49" charset="0"/>
                <a:cs typeface="Courier New" panose="02070309020205020404" pitchFamily="49" charset="0"/>
              </a:rPr>
              <a:t> funding for railroad grade separation&amp;#</a:t>
            </a:r>
            <a:r>
              <a:rPr lang="en-US" sz="800" dirty="0" err="1">
                <a:latin typeface="Courier New" panose="02070309020205020404" pitchFamily="49" charset="0"/>
                <a:cs typeface="Courier New" panose="02070309020205020404" pitchFamily="49" charset="0"/>
              </a:rPr>
              <a:t>xA;funding</a:t>
            </a:r>
            <a:r>
              <a:rPr lang="en-US" sz="800" dirty="0">
                <a:latin typeface="Courier New" panose="02070309020205020404" pitchFamily="49" charset="0"/>
                <a:cs typeface="Courier New" panose="02070309020205020404" pitchFamily="49" charset="0"/>
              </a:rPr>
              <a:t> for contract tower program and commercial flight program" /&gt;&lt;Issue </a:t>
            </a:r>
            <a:r>
              <a:rPr lang="en-US" sz="800" dirty="0" err="1">
                <a:latin typeface="Courier New" panose="02070309020205020404" pitchFamily="49" charset="0"/>
                <a:cs typeface="Courier New" panose="02070309020205020404" pitchFamily="49" charset="0"/>
              </a:rPr>
              <a:t>xmlns</a:t>
            </a:r>
            <a:r>
              <a:rPr lang="en-US" sz="800" dirty="0">
                <a:latin typeface="Courier New" panose="02070309020205020404" pitchFamily="49" charset="0"/>
                <a:cs typeface="Courier New" panose="02070309020205020404" pitchFamily="49" charset="0"/>
              </a:rPr>
              <a:t>="" Code="DEFENSE" </a:t>
            </a:r>
            <a:r>
              <a:rPr lang="en-US" sz="800" dirty="0" err="1">
                <a:latin typeface="Courier New" panose="02070309020205020404" pitchFamily="49" charset="0"/>
                <a:cs typeface="Courier New" panose="02070309020205020404" pitchFamily="49" charset="0"/>
              </a:rPr>
              <a:t>SpecificIssue</a:t>
            </a:r>
            <a:r>
              <a:rPr lang="en-US" sz="800" dirty="0">
                <a:latin typeface="Courier New" panose="02070309020205020404" pitchFamily="49" charset="0"/>
                <a:cs typeface="Courier New" panose="02070309020205020404" pitchFamily="49" charset="0"/>
              </a:rPr>
              <a:t>="DERA funding regarding Rocky Mountain Arsenal&amp;#</a:t>
            </a:r>
            <a:r>
              <a:rPr lang="en-US" sz="800" dirty="0" err="1">
                <a:latin typeface="Courier New" panose="02070309020205020404" pitchFamily="49" charset="0"/>
                <a:cs typeface="Courier New" panose="02070309020205020404" pitchFamily="49" charset="0"/>
              </a:rPr>
              <a:t>xA;DoD</a:t>
            </a:r>
            <a:r>
              <a:rPr lang="en-US" sz="800" dirty="0">
                <a:latin typeface="Courier New" panose="02070309020205020404" pitchFamily="49" charset="0"/>
                <a:cs typeface="Courier New" panose="02070309020205020404" pitchFamily="49" charset="0"/>
              </a:rPr>
              <a:t> Authorization" /&gt;&lt;Issue </a:t>
            </a:r>
            <a:r>
              <a:rPr lang="en-US" sz="800" dirty="0" err="1">
                <a:latin typeface="Courier New" panose="02070309020205020404" pitchFamily="49" charset="0"/>
                <a:cs typeface="Courier New" panose="02070309020205020404" pitchFamily="49" charset="0"/>
              </a:rPr>
              <a:t>xmlns</a:t>
            </a:r>
            <a:r>
              <a:rPr lang="en-US" sz="800" dirty="0">
                <a:latin typeface="Courier New" panose="02070309020205020404" pitchFamily="49" charset="0"/>
                <a:cs typeface="Courier New" panose="02070309020205020404" pitchFamily="49" charset="0"/>
              </a:rPr>
              <a:t>="" Code="NATURAL RESOURCES" </a:t>
            </a:r>
            <a:r>
              <a:rPr lang="en-US" sz="800" dirty="0" err="1">
                <a:latin typeface="Courier New" panose="02070309020205020404" pitchFamily="49" charset="0"/>
                <a:cs typeface="Courier New" panose="02070309020205020404" pitchFamily="49" charset="0"/>
              </a:rPr>
              <a:t>SpecificIssue</a:t>
            </a:r>
            <a:r>
              <a:rPr lang="en-US" sz="800" dirty="0">
                <a:latin typeface="Courier New" panose="02070309020205020404" pitchFamily="49" charset="0"/>
                <a:cs typeface="Courier New" panose="02070309020205020404" pitchFamily="49" charset="0"/>
              </a:rPr>
              <a:t>="land trade issues regarding the Rocky Mountain Arsenal NWP" /&gt;&lt;/Issues&gt;&lt;/Filing&gt;</a:t>
            </a:r>
          </a:p>
        </p:txBody>
      </p:sp>
      <p:sp>
        <p:nvSpPr>
          <p:cNvPr id="3" name="Date Placeholder 2"/>
          <p:cNvSpPr>
            <a:spLocks noGrp="1"/>
          </p:cNvSpPr>
          <p:nvPr>
            <p:ph type="dt" sz="half" idx="10"/>
          </p:nvPr>
        </p:nvSpPr>
        <p:spPr/>
        <p:txBody>
          <a:bodyPr/>
          <a:lstStyle/>
          <a:p>
            <a:fld id="{E8F540FA-060B-6E40-955C-CAE5596D4E89}" type="datetime1">
              <a:rPr lang="en-US" smtClean="0"/>
              <a:t>9/16/16</a:t>
            </a:fld>
            <a:endParaRPr lang="en-US"/>
          </a:p>
        </p:txBody>
      </p:sp>
    </p:spTree>
    <p:extLst>
      <p:ext uri="{BB962C8B-B14F-4D97-AF65-F5344CB8AC3E}">
        <p14:creationId xmlns:p14="http://schemas.microsoft.com/office/powerpoint/2010/main" val="291874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Regular expressions</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65</a:t>
            </a:fld>
            <a:endParaRPr lang="en-US"/>
          </a:p>
        </p:txBody>
      </p:sp>
      <p:sp>
        <p:nvSpPr>
          <p:cNvPr id="6" name="Date Placeholder 5"/>
          <p:cNvSpPr>
            <a:spLocks noGrp="1"/>
          </p:cNvSpPr>
          <p:nvPr>
            <p:ph type="dt" sz="half" idx="10"/>
          </p:nvPr>
        </p:nvSpPr>
        <p:spPr/>
        <p:txBody>
          <a:bodyPr/>
          <a:lstStyle/>
          <a:p>
            <a:fld id="{D66551C1-8D96-2B48-99D5-D91734BEF6C1}" type="datetime1">
              <a:rPr lang="en-US" smtClean="0"/>
              <a:t>9/16/16</a:t>
            </a:fld>
            <a:endParaRPr lang="en-US"/>
          </a:p>
        </p:txBody>
      </p:sp>
    </p:spTree>
    <p:extLst>
      <p:ext uri="{BB962C8B-B14F-4D97-AF65-F5344CB8AC3E}">
        <p14:creationId xmlns:p14="http://schemas.microsoft.com/office/powerpoint/2010/main" val="19906570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slides</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66</a:t>
            </a:fld>
            <a:endParaRPr lang="en-US"/>
          </a:p>
        </p:txBody>
      </p:sp>
      <p:sp>
        <p:nvSpPr>
          <p:cNvPr id="6" name="Date Placeholder 5"/>
          <p:cNvSpPr>
            <a:spLocks noGrp="1"/>
          </p:cNvSpPr>
          <p:nvPr>
            <p:ph type="dt" sz="half" idx="10"/>
          </p:nvPr>
        </p:nvSpPr>
        <p:spPr/>
        <p:txBody>
          <a:bodyPr/>
          <a:lstStyle/>
          <a:p>
            <a:fld id="{3A833E51-E24F-8E4B-9524-1CD04C4096F4}" type="datetime1">
              <a:rPr lang="en-US" smtClean="0"/>
              <a:t>9/16/16</a:t>
            </a:fld>
            <a:endParaRPr lang="en-US"/>
          </a:p>
        </p:txBody>
      </p:sp>
    </p:spTree>
    <p:extLst>
      <p:ext uri="{BB962C8B-B14F-4D97-AF65-F5344CB8AC3E}">
        <p14:creationId xmlns:p14="http://schemas.microsoft.com/office/powerpoint/2010/main" val="12963061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67</a:t>
            </a:fld>
            <a:endParaRPr lang="en-US"/>
          </a:p>
        </p:txBody>
      </p:sp>
      <p:sp>
        <p:nvSpPr>
          <p:cNvPr id="4" name="Content Placeholder 3"/>
          <p:cNvSpPr>
            <a:spLocks noGrp="1"/>
          </p:cNvSpPr>
          <p:nvPr>
            <p:ph sz="quarter" idx="1"/>
          </p:nvPr>
        </p:nvSpPr>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sub(pattern, </a:t>
            </a:r>
            <a:r>
              <a:rPr lang="en-US" dirty="0" err="1">
                <a:latin typeface="Courier New" panose="02070309020205020404" pitchFamily="49" charset="0"/>
                <a:cs typeface="Courier New" panose="02070309020205020404" pitchFamily="49" charset="0"/>
              </a:rPr>
              <a:t>repl</a:t>
            </a:r>
            <a:r>
              <a:rPr lang="en-US" dirty="0">
                <a:latin typeface="Courier New" panose="02070309020205020404" pitchFamily="49" charset="0"/>
                <a:cs typeface="Courier New" panose="02070309020205020404" pitchFamily="49" charset="0"/>
              </a:rPr>
              <a:t>, string, count=0, flags=0)</a:t>
            </a:r>
          </a:p>
          <a:p>
            <a:r>
              <a:rPr lang="en-US" dirty="0" smtClean="0"/>
              <a:t>Return </a:t>
            </a:r>
            <a:r>
              <a:rPr lang="en-US" dirty="0"/>
              <a:t>the string obtained by replacing the </a:t>
            </a:r>
            <a:r>
              <a:rPr lang="en-US" dirty="0" smtClean="0"/>
              <a:t>leftmost non-overlapping </a:t>
            </a:r>
            <a:r>
              <a:rPr lang="en-US" dirty="0"/>
              <a:t>occurrences of the pattern in string by </a:t>
            </a:r>
            <a:r>
              <a:rPr lang="en-US" dirty="0" smtClean="0"/>
              <a:t>the  replacement </a:t>
            </a:r>
            <a:r>
              <a:rPr lang="en-US" dirty="0"/>
              <a:t>repl.  </a:t>
            </a:r>
            <a:endParaRPr lang="en-US" dirty="0" smtClean="0"/>
          </a:p>
          <a:p>
            <a:r>
              <a:rPr lang="en-US" dirty="0" err="1" smtClean="0"/>
              <a:t>repl</a:t>
            </a:r>
            <a:r>
              <a:rPr lang="en-US" dirty="0" smtClean="0"/>
              <a:t> </a:t>
            </a:r>
            <a:r>
              <a:rPr lang="en-US" dirty="0"/>
              <a:t>can be either a string or a </a:t>
            </a:r>
            <a:r>
              <a:rPr lang="en-US" dirty="0" smtClean="0"/>
              <a:t>callable.</a:t>
            </a:r>
            <a:endParaRPr lang="en-US" dirty="0"/>
          </a:p>
          <a:p>
            <a:r>
              <a:rPr lang="en-US" dirty="0"/>
              <a:t>I</a:t>
            </a:r>
            <a:r>
              <a:rPr lang="en-US" dirty="0" smtClean="0"/>
              <a:t>f </a:t>
            </a:r>
            <a:r>
              <a:rPr lang="en-US" dirty="0"/>
              <a:t>a string, backslash escapes in it are processed.  </a:t>
            </a:r>
            <a:endParaRPr lang="en-US" dirty="0" smtClean="0"/>
          </a:p>
          <a:p>
            <a:r>
              <a:rPr lang="en-US" dirty="0" smtClean="0"/>
              <a:t>If </a:t>
            </a:r>
            <a:r>
              <a:rPr lang="en-US" dirty="0"/>
              <a:t>it </a:t>
            </a:r>
            <a:r>
              <a:rPr lang="en-US" dirty="0" smtClean="0"/>
              <a:t>is  </a:t>
            </a:r>
            <a:r>
              <a:rPr lang="en-US" dirty="0"/>
              <a:t>a callable, it's passed the match object and must </a:t>
            </a:r>
            <a:r>
              <a:rPr lang="en-US" dirty="0" smtClean="0"/>
              <a:t>return  </a:t>
            </a:r>
            <a:r>
              <a:rPr lang="en-US" dirty="0"/>
              <a:t>a replacement string to be used.</a:t>
            </a:r>
          </a:p>
        </p:txBody>
      </p:sp>
      <p:sp>
        <p:nvSpPr>
          <p:cNvPr id="5" name="Date Placeholder 4"/>
          <p:cNvSpPr>
            <a:spLocks noGrp="1"/>
          </p:cNvSpPr>
          <p:nvPr>
            <p:ph type="dt" sz="half" idx="10"/>
          </p:nvPr>
        </p:nvSpPr>
        <p:spPr/>
        <p:txBody>
          <a:bodyPr/>
          <a:lstStyle/>
          <a:p>
            <a:fld id="{6224CAFF-C7B8-154C-9AC0-72A281230E49}" type="datetime1">
              <a:rPr lang="en-US" smtClean="0"/>
              <a:t>9/16/16</a:t>
            </a:fld>
            <a:endParaRPr lang="en-US"/>
          </a:p>
        </p:txBody>
      </p:sp>
    </p:spTree>
    <p:extLst>
      <p:ext uri="{BB962C8B-B14F-4D97-AF65-F5344CB8AC3E}">
        <p14:creationId xmlns:p14="http://schemas.microsoft.com/office/powerpoint/2010/main" val="35156046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 Example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68</a:t>
            </a:fld>
            <a:endParaRPr lang="en-US"/>
          </a:p>
        </p:txBody>
      </p:sp>
      <p:sp>
        <p:nvSpPr>
          <p:cNvPr id="4" name="Content Placeholder 3"/>
          <p:cNvSpPr>
            <a:spLocks noGrp="1"/>
          </p:cNvSpPr>
          <p:nvPr>
            <p:ph sz="quarter" idx="1"/>
          </p:nvPr>
        </p:nvSpPr>
        <p:spPr/>
        <p:txBody>
          <a:bodyPr/>
          <a:lstStyle/>
          <a:p>
            <a:pPr marL="0" indent="0">
              <a:buNone/>
            </a:pP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 'My email is </a:t>
            </a:r>
            <a:r>
              <a:rPr lang="en-US" dirty="0" err="1">
                <a:latin typeface="Courier New" panose="02070309020205020404" pitchFamily="49" charset="0"/>
                <a:cs typeface="Courier New" panose="02070309020205020404" pitchFamily="49" charset="0"/>
              </a:rPr>
              <a:t>santa@umich.edu</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Hohoho</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print </a:t>
            </a:r>
            <a:r>
              <a:rPr lang="en-US" dirty="0" err="1">
                <a:latin typeface="Courier New" panose="02070309020205020404" pitchFamily="49" charset="0"/>
                <a:cs typeface="Courier New" panose="02070309020205020404" pitchFamily="49" charset="0"/>
              </a:rPr>
              <a:t>re.sub</a:t>
            </a:r>
            <a:r>
              <a:rPr lang="en-US" dirty="0">
                <a:latin typeface="Courier New" panose="02070309020205020404" pitchFamily="49" charset="0"/>
                <a:cs typeface="Courier New" panose="02070309020205020404" pitchFamily="49" charset="0"/>
              </a:rPr>
              <a:t>(r'@[\w\.-]+', '@</a:t>
            </a:r>
            <a:r>
              <a:rPr lang="en-US" dirty="0" err="1">
                <a:latin typeface="Courier New" panose="02070309020205020404" pitchFamily="49" charset="0"/>
                <a:cs typeface="Courier New" panose="02070309020205020404" pitchFamily="49" charset="0"/>
              </a:rPr>
              <a:t>northpole.org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p>
          <a:p>
            <a:pPr marL="0" indent="0">
              <a:buNone/>
            </a:pPr>
            <a:r>
              <a:rPr lang="en-US" dirty="0"/>
              <a:t># prints out My email is </a:t>
            </a:r>
            <a:r>
              <a:rPr lang="en-US" dirty="0" err="1"/>
              <a:t>santa@northpole.org</a:t>
            </a:r>
            <a:r>
              <a:rPr lang="en-US" dirty="0"/>
              <a:t> </a:t>
            </a:r>
            <a:r>
              <a:rPr lang="en-US" dirty="0" err="1"/>
              <a:t>Hohoho</a:t>
            </a:r>
            <a:r>
              <a:rPr lang="en-US" dirty="0"/>
              <a:t>.</a:t>
            </a:r>
          </a:p>
        </p:txBody>
      </p:sp>
      <p:sp>
        <p:nvSpPr>
          <p:cNvPr id="5" name="Date Placeholder 4"/>
          <p:cNvSpPr>
            <a:spLocks noGrp="1"/>
          </p:cNvSpPr>
          <p:nvPr>
            <p:ph type="dt" sz="half" idx="10"/>
          </p:nvPr>
        </p:nvSpPr>
        <p:spPr/>
        <p:txBody>
          <a:bodyPr/>
          <a:lstStyle/>
          <a:p>
            <a:fld id="{F7F1E009-0A41-D740-8418-11974E003355}" type="datetime1">
              <a:rPr lang="en-US" smtClean="0"/>
              <a:t>9/16/16</a:t>
            </a:fld>
            <a:endParaRPr lang="en-US"/>
          </a:p>
        </p:txBody>
      </p:sp>
    </p:spTree>
    <p:extLst>
      <p:ext uri="{BB962C8B-B14F-4D97-AF65-F5344CB8AC3E}">
        <p14:creationId xmlns:p14="http://schemas.microsoft.com/office/powerpoint/2010/main" val="113361679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regex Patterns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69</a:t>
            </a:fld>
            <a:endParaRPr lang="en-US"/>
          </a:p>
        </p:txBody>
      </p:sp>
      <p:sp>
        <p:nvSpPr>
          <p:cNvPr id="4" name="Content Placeholder 3"/>
          <p:cNvSpPr>
            <a:spLocks noGrp="1"/>
          </p:cNvSpPr>
          <p:nvPr>
            <p:ph sz="quarter" idx="1"/>
          </p:nvPr>
        </p:nvSpPr>
        <p:spPr>
          <a:xfrm>
            <a:off x="685800" y="1447800"/>
            <a:ext cx="8001000" cy="1447800"/>
          </a:xfrm>
        </p:spPr>
        <p:txBody>
          <a:bodyPr>
            <a:normAutofit fontScale="92500" lnSpcReduction="10000"/>
          </a:bodyPr>
          <a:lstStyle/>
          <a:p>
            <a:r>
              <a:rPr lang="en-US" dirty="0" smtClean="0"/>
              <a:t>If a regex pattern is going to be reused, it is a good idea to compile it first.</a:t>
            </a:r>
          </a:p>
          <a:p>
            <a:r>
              <a:rPr lang="en-US" dirty="0" smtClean="0"/>
              <a:t>Example:</a:t>
            </a:r>
            <a:endParaRPr lang="en-US" dirty="0"/>
          </a:p>
        </p:txBody>
      </p:sp>
      <p:sp>
        <p:nvSpPr>
          <p:cNvPr id="6" name="TextBox 5"/>
          <p:cNvSpPr txBox="1"/>
          <p:nvPr/>
        </p:nvSpPr>
        <p:spPr>
          <a:xfrm>
            <a:off x="762000" y="3048000"/>
            <a:ext cx="7924800" cy="3416320"/>
          </a:xfrm>
          <a:prstGeom prst="rect">
            <a:avLst/>
          </a:prstGeom>
          <a:noFill/>
        </p:spPr>
        <p:txBody>
          <a:bodyPr wrap="square" rtlCol="0">
            <a:spAutoFit/>
          </a:bodyPr>
          <a:lstStyle/>
          <a:p>
            <a:r>
              <a:rPr lang="en-US" dirty="0">
                <a:latin typeface="Courier New"/>
                <a:cs typeface="Courier New"/>
              </a:rPr>
              <a:t>p = </a:t>
            </a:r>
            <a:r>
              <a:rPr lang="en-US" dirty="0" err="1">
                <a:latin typeface="Courier New"/>
                <a:cs typeface="Courier New"/>
              </a:rPr>
              <a:t>re.compile</a:t>
            </a:r>
            <a:r>
              <a:rPr lang="en-US" dirty="0">
                <a:latin typeface="Courier New"/>
                <a:cs typeface="Courier New"/>
              </a:rPr>
              <a:t>('\d+')</a:t>
            </a:r>
          </a:p>
          <a:p>
            <a:r>
              <a:rPr lang="en-US" dirty="0">
                <a:latin typeface="Courier New"/>
                <a:cs typeface="Courier New"/>
              </a:rPr>
              <a:t># search demo</a:t>
            </a:r>
          </a:p>
          <a:p>
            <a:r>
              <a:rPr lang="en-US" dirty="0">
                <a:latin typeface="Courier New"/>
                <a:cs typeface="Courier New"/>
              </a:rPr>
              <a:t>m = </a:t>
            </a:r>
            <a:r>
              <a:rPr lang="en-US" dirty="0" err="1">
                <a:latin typeface="Courier New"/>
                <a:cs typeface="Courier New"/>
              </a:rPr>
              <a:t>p.search</a:t>
            </a:r>
            <a:r>
              <a:rPr lang="en-US" dirty="0">
                <a:latin typeface="Courier New"/>
                <a:cs typeface="Courier New"/>
              </a:rPr>
              <a:t>('12 drummers drumming, 11 pipers piping, 10 lords a-leaping')</a:t>
            </a:r>
          </a:p>
          <a:p>
            <a:r>
              <a:rPr lang="en-US" dirty="0">
                <a:latin typeface="Courier New"/>
                <a:cs typeface="Courier New"/>
              </a:rPr>
              <a:t>if m:</a:t>
            </a:r>
          </a:p>
          <a:p>
            <a:r>
              <a:rPr lang="en-US" dirty="0">
                <a:latin typeface="Courier New"/>
                <a:cs typeface="Courier New"/>
              </a:rPr>
              <a:t>  print 'Match found: ', </a:t>
            </a:r>
            <a:r>
              <a:rPr lang="en-US" dirty="0" err="1">
                <a:latin typeface="Courier New"/>
                <a:cs typeface="Courier New"/>
              </a:rPr>
              <a:t>m.group</a:t>
            </a:r>
            <a:r>
              <a:rPr lang="en-US" dirty="0">
                <a:latin typeface="Courier New"/>
                <a:cs typeface="Courier New"/>
              </a:rPr>
              <a:t>()</a:t>
            </a:r>
          </a:p>
          <a:p>
            <a:r>
              <a:rPr lang="en-US" dirty="0">
                <a:latin typeface="Courier New"/>
                <a:cs typeface="Courier New"/>
              </a:rPr>
              <a:t>else:</a:t>
            </a:r>
          </a:p>
          <a:p>
            <a:r>
              <a:rPr lang="en-US" dirty="0">
                <a:latin typeface="Courier New"/>
                <a:cs typeface="Courier New"/>
              </a:rPr>
              <a:t>  print 'No match'</a:t>
            </a:r>
          </a:p>
          <a:p>
            <a:r>
              <a:rPr lang="en-US" dirty="0">
                <a:latin typeface="Courier New"/>
                <a:cs typeface="Courier New"/>
              </a:rPr>
              <a:t># </a:t>
            </a:r>
            <a:r>
              <a:rPr lang="en-US" dirty="0" err="1">
                <a:latin typeface="Courier New"/>
                <a:cs typeface="Courier New"/>
              </a:rPr>
              <a:t>findall</a:t>
            </a:r>
            <a:r>
              <a:rPr lang="en-US" dirty="0">
                <a:latin typeface="Courier New"/>
                <a:cs typeface="Courier New"/>
              </a:rPr>
              <a:t> demo</a:t>
            </a:r>
          </a:p>
          <a:p>
            <a:r>
              <a:rPr lang="en-US" dirty="0">
                <a:latin typeface="Courier New"/>
                <a:cs typeface="Courier New"/>
              </a:rPr>
              <a:t>print </a:t>
            </a:r>
            <a:r>
              <a:rPr lang="en-US" dirty="0" err="1">
                <a:latin typeface="Courier New"/>
                <a:cs typeface="Courier New"/>
              </a:rPr>
              <a:t>p.findall</a:t>
            </a:r>
            <a:r>
              <a:rPr lang="en-US" dirty="0">
                <a:latin typeface="Courier New"/>
                <a:cs typeface="Courier New"/>
              </a:rPr>
              <a:t>('12 drummers drumming, 11 pipers piping, 10 lords a-leaping')</a:t>
            </a:r>
          </a:p>
          <a:p>
            <a:endParaRPr lang="en-US" dirty="0">
              <a:latin typeface="Courier New"/>
              <a:cs typeface="Courier New"/>
            </a:endParaRPr>
          </a:p>
        </p:txBody>
      </p:sp>
      <p:sp>
        <p:nvSpPr>
          <p:cNvPr id="5" name="Date Placeholder 4"/>
          <p:cNvSpPr>
            <a:spLocks noGrp="1"/>
          </p:cNvSpPr>
          <p:nvPr>
            <p:ph type="dt" sz="half" idx="10"/>
          </p:nvPr>
        </p:nvSpPr>
        <p:spPr/>
        <p:txBody>
          <a:bodyPr/>
          <a:lstStyle/>
          <a:p>
            <a:fld id="{5FA0664E-3616-514C-A28C-AE5FDCD2D87F}" type="datetime1">
              <a:rPr lang="en-US" smtClean="0"/>
              <a:t>9/16/16</a:t>
            </a:fld>
            <a:endParaRPr lang="en-US"/>
          </a:p>
        </p:txBody>
      </p:sp>
    </p:spTree>
    <p:extLst>
      <p:ext uri="{BB962C8B-B14F-4D97-AF65-F5344CB8AC3E}">
        <p14:creationId xmlns:p14="http://schemas.microsoft.com/office/powerpoint/2010/main" val="3495669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Piazza</a:t>
            </a:r>
            <a:endParaRPr lang="en-US" dirty="0"/>
          </a:p>
        </p:txBody>
      </p:sp>
      <p:sp>
        <p:nvSpPr>
          <p:cNvPr id="3" name="Content Placeholder 2"/>
          <p:cNvSpPr>
            <a:spLocks noGrp="1"/>
          </p:cNvSpPr>
          <p:nvPr>
            <p:ph idx="1"/>
          </p:nvPr>
        </p:nvSpPr>
        <p:spPr/>
        <p:txBody>
          <a:bodyPr/>
          <a:lstStyle/>
          <a:p>
            <a:r>
              <a:rPr lang="en-US" dirty="0" smtClean="0"/>
              <a:t>Ask questions, get help!</a:t>
            </a:r>
            <a:endParaRPr lang="en-US" dirty="0"/>
          </a:p>
        </p:txBody>
      </p:sp>
      <p:sp>
        <p:nvSpPr>
          <p:cNvPr id="4" name="Date Placeholder 3"/>
          <p:cNvSpPr>
            <a:spLocks noGrp="1"/>
          </p:cNvSpPr>
          <p:nvPr>
            <p:ph type="dt" sz="half" idx="10"/>
          </p:nvPr>
        </p:nvSpPr>
        <p:spPr/>
        <p:txBody>
          <a:bodyPr/>
          <a:lstStyle/>
          <a:p>
            <a:fld id="{CA132E02-37EA-434C-B3B2-5C92C2BFFD00}" type="datetime1">
              <a:rPr lang="en-US" smtClean="0"/>
              <a:t>9/16/16</a:t>
            </a:fld>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7</a:t>
            </a:fld>
            <a:endParaRPr lang="en-US"/>
          </a:p>
        </p:txBody>
      </p:sp>
    </p:spTree>
    <p:extLst>
      <p:ext uri="{BB962C8B-B14F-4D97-AF65-F5344CB8AC3E}">
        <p14:creationId xmlns:p14="http://schemas.microsoft.com/office/powerpoint/2010/main" val="749067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SI 601 Data Manipulation: Class Schedule</a:t>
            </a:r>
            <a:br>
              <a:rPr lang="en-US" sz="3600" dirty="0" smtClean="0"/>
            </a:br>
            <a:r>
              <a:rPr lang="en-US" sz="1600" dirty="0" smtClean="0"/>
              <a:t>(Some details may change)</a:t>
            </a:r>
            <a:br>
              <a:rPr lang="en-US" sz="1600" dirty="0" smtClean="0"/>
            </a:br>
            <a:endParaRPr lang="en-US" sz="1600" dirty="0"/>
          </a:p>
        </p:txBody>
      </p:sp>
      <p:sp>
        <p:nvSpPr>
          <p:cNvPr id="4" name="Date Placeholder 3"/>
          <p:cNvSpPr>
            <a:spLocks noGrp="1"/>
          </p:cNvSpPr>
          <p:nvPr>
            <p:ph type="dt" sz="half" idx="10"/>
          </p:nvPr>
        </p:nvSpPr>
        <p:spPr/>
        <p:txBody>
          <a:bodyPr/>
          <a:lstStyle/>
          <a:p>
            <a:fld id="{F11BB4C4-1A73-FF4E-9BAB-84ABFB61BC46}" type="datetime1">
              <a:rPr lang="en-US" smtClean="0"/>
              <a:t>9/16/16</a:t>
            </a:fld>
            <a:endParaRPr lang="en-US"/>
          </a:p>
        </p:txBody>
      </p:sp>
      <p:sp>
        <p:nvSpPr>
          <p:cNvPr id="6" name="Slide Number Placeholder 5"/>
          <p:cNvSpPr>
            <a:spLocks noGrp="1"/>
          </p:cNvSpPr>
          <p:nvPr>
            <p:ph type="sldNum" sz="quarter" idx="12"/>
          </p:nvPr>
        </p:nvSpPr>
        <p:spPr/>
        <p:txBody>
          <a:bodyPr/>
          <a:lstStyle/>
          <a:p>
            <a:fld id="{86CAC078-77ED-423B-B670-199B4CE4288C}" type="slidenum">
              <a:rPr lang="en-US" smtClean="0"/>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1451217"/>
              </p:ext>
            </p:extLst>
          </p:nvPr>
        </p:nvGraphicFramePr>
        <p:xfrm>
          <a:off x="533400" y="1295400"/>
          <a:ext cx="8001000" cy="4846320"/>
        </p:xfrm>
        <a:graphic>
          <a:graphicData uri="http://schemas.openxmlformats.org/drawingml/2006/table">
            <a:tbl>
              <a:tblPr firstRow="1" bandRow="1">
                <a:tableStyleId>{5C22544A-7EE6-4342-B048-85BDC9FD1C3A}</a:tableStyleId>
              </a:tblPr>
              <a:tblGrid>
                <a:gridCol w="914400"/>
                <a:gridCol w="4267200"/>
                <a:gridCol w="2819400"/>
              </a:tblGrid>
              <a:tr h="593020">
                <a:tc>
                  <a:txBody>
                    <a:bodyPr/>
                    <a:lstStyle/>
                    <a:p>
                      <a:pPr algn="ctr"/>
                      <a:r>
                        <a:rPr lang="en-US" dirty="0" smtClean="0">
                          <a:solidFill>
                            <a:schemeClr val="tx1"/>
                          </a:solidFill>
                        </a:rPr>
                        <a:t>Date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Topic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Assignments Due</a:t>
                      </a:r>
                    </a:p>
                    <a:p>
                      <a:pPr algn="ctr"/>
                      <a:r>
                        <a:rPr lang="en-US" dirty="0" smtClean="0">
                          <a:solidFill>
                            <a:schemeClr val="tx1"/>
                          </a:solidFill>
                        </a:rPr>
                        <a:t>(before start of class)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020">
                <a:tc>
                  <a:txBody>
                    <a:bodyPr/>
                    <a:lstStyle/>
                    <a:p>
                      <a:pPr algn="ctr"/>
                      <a:r>
                        <a:rPr lang="en-US" baseline="0" dirty="0" smtClean="0">
                          <a:solidFill>
                            <a:schemeClr val="tx1"/>
                          </a:solidFill>
                        </a:rPr>
                        <a:t>Sep 9</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Course introduction</a:t>
                      </a:r>
                    </a:p>
                    <a:p>
                      <a:pPr algn="ctr"/>
                      <a:r>
                        <a:rPr lang="en-US" dirty="0" smtClean="0">
                          <a:solidFill>
                            <a:schemeClr val="tx1"/>
                          </a:solidFill>
                        </a:rPr>
                        <a:t>Basics</a:t>
                      </a:r>
                      <a:r>
                        <a:rPr lang="en-US" baseline="0" dirty="0" smtClean="0">
                          <a:solidFill>
                            <a:schemeClr val="tx1"/>
                          </a:solidFill>
                        </a:rPr>
                        <a:t> of </a:t>
                      </a:r>
                      <a:r>
                        <a:rPr lang="en-US" dirty="0" smtClean="0">
                          <a:solidFill>
                            <a:schemeClr val="tx1"/>
                          </a:solidFill>
                        </a:rPr>
                        <a:t>Programming</a:t>
                      </a:r>
                      <a:r>
                        <a:rPr lang="en-US" baseline="0" dirty="0" smtClean="0">
                          <a:solidFill>
                            <a:schemeClr val="tx1"/>
                          </a:solidFill>
                        </a:rPr>
                        <a:t> with Python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Instal</a:t>
                      </a:r>
                      <a:r>
                        <a:rPr lang="en-US" baseline="0" dirty="0" smtClean="0">
                          <a:solidFill>
                            <a:schemeClr val="tx1"/>
                          </a:solidFill>
                        </a:rPr>
                        <a:t>l software as described in welcome email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020">
                <a:tc>
                  <a:txBody>
                    <a:bodyPr/>
                    <a:lstStyle/>
                    <a:p>
                      <a:pPr algn="ctr"/>
                      <a:r>
                        <a:rPr lang="en-US" b="1" dirty="0" smtClean="0">
                          <a:solidFill>
                            <a:schemeClr val="tx1"/>
                          </a:solidFill>
                        </a:rPr>
                        <a:t>Sep</a:t>
                      </a:r>
                      <a:r>
                        <a:rPr lang="en-US" b="1" baseline="0" dirty="0" smtClean="0">
                          <a:solidFill>
                            <a:schemeClr val="tx1"/>
                          </a:solidFill>
                        </a:rPr>
                        <a:t> </a:t>
                      </a:r>
                      <a:r>
                        <a:rPr lang="en-US" b="1" dirty="0" smtClean="0">
                          <a:solidFill>
                            <a:schemeClr val="tx1"/>
                          </a:solidFill>
                        </a:rPr>
                        <a:t>16</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solidFill>
                            <a:schemeClr val="tx1"/>
                          </a:solidFill>
                        </a:rPr>
                        <a:t>Text</a:t>
                      </a:r>
                      <a:r>
                        <a:rPr lang="en-US" b="1" baseline="0" dirty="0" smtClean="0">
                          <a:solidFill>
                            <a:schemeClr val="tx1"/>
                          </a:solidFill>
                        </a:rPr>
                        <a:t> Processing and Pattern Extraction </a:t>
                      </a:r>
                      <a:br>
                        <a:rPr lang="en-US" b="1" baseline="0" dirty="0" smtClean="0">
                          <a:solidFill>
                            <a:schemeClr val="tx1"/>
                          </a:solidFill>
                        </a:rPr>
                      </a:br>
                      <a:r>
                        <a:rPr lang="en-US" b="1" dirty="0" smtClean="0">
                          <a:solidFill>
                            <a:schemeClr val="tx1"/>
                          </a:solidFill>
                        </a:rPr>
                        <a:t>with Regular Expressions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solidFill>
                            <a:schemeClr val="tx1"/>
                          </a:solidFill>
                        </a:rPr>
                        <a:t>Homework 1, Lab</a:t>
                      </a:r>
                      <a:r>
                        <a:rPr lang="en-US" b="1" baseline="0" dirty="0" smtClean="0">
                          <a:solidFill>
                            <a:schemeClr val="tx1"/>
                          </a:solidFill>
                        </a:rPr>
                        <a:t> 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020">
                <a:tc>
                  <a:txBody>
                    <a:bodyPr/>
                    <a:lstStyle/>
                    <a:p>
                      <a:pPr algn="ctr"/>
                      <a:r>
                        <a:rPr lang="en-US" dirty="0" smtClean="0">
                          <a:solidFill>
                            <a:schemeClr val="tx1"/>
                          </a:solidFill>
                        </a:rPr>
                        <a:t>Sep 23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Fetching</a:t>
                      </a:r>
                      <a:r>
                        <a:rPr lang="en-US" baseline="0" dirty="0" smtClean="0">
                          <a:solidFill>
                            <a:schemeClr val="tx1"/>
                          </a:solidFill>
                        </a:rPr>
                        <a:t> and Parsing Web content:</a:t>
                      </a:r>
                    </a:p>
                    <a:p>
                      <a:pPr algn="ctr"/>
                      <a:r>
                        <a:rPr lang="en-US" baseline="0" dirty="0" smtClean="0">
                          <a:solidFill>
                            <a:schemeClr val="tx1"/>
                          </a:solidFill>
                        </a:rPr>
                        <a:t>HTML, JSON, XML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Homework 2, Lab</a:t>
                      </a:r>
                      <a:r>
                        <a:rPr lang="en-US" baseline="0" dirty="0" smtClean="0">
                          <a:solidFill>
                            <a:schemeClr val="tx1"/>
                          </a:solidFill>
                        </a:rPr>
                        <a:t> 2</a:t>
                      </a:r>
                    </a:p>
                    <a:p>
                      <a:pPr algn="ctr"/>
                      <a:r>
                        <a:rPr lang="en-US" baseline="0" dirty="0" smtClean="0">
                          <a:solidFill>
                            <a:schemeClr val="tx1"/>
                          </a:solidFill>
                        </a:rPr>
                        <a:t>1-page Project Proposal Due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020">
                <a:tc>
                  <a:txBody>
                    <a:bodyPr/>
                    <a:lstStyle/>
                    <a:p>
                      <a:pPr algn="ctr"/>
                      <a:r>
                        <a:rPr lang="en-US" dirty="0" smtClean="0">
                          <a:solidFill>
                            <a:schemeClr val="tx1"/>
                          </a:solidFill>
                        </a:rPr>
                        <a:t>Sep 30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Fetching data from</a:t>
                      </a:r>
                      <a:r>
                        <a:rPr lang="en-US" baseline="0" dirty="0" smtClean="0">
                          <a:solidFill>
                            <a:schemeClr val="tx1"/>
                          </a:solidFill>
                        </a:rPr>
                        <a:t> Large Online Services</a:t>
                      </a:r>
                    </a:p>
                    <a:p>
                      <a:pPr marL="0" marR="0" lvl="1"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Querying</a:t>
                      </a:r>
                      <a:r>
                        <a:rPr lang="en-US" baseline="0" dirty="0" smtClean="0">
                          <a:solidFill>
                            <a:schemeClr val="tx1"/>
                          </a:solidFill>
                        </a:rPr>
                        <a:t> data in a SQL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Homework 3, Lab 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020">
                <a:tc>
                  <a:txBody>
                    <a:bodyPr/>
                    <a:lstStyle/>
                    <a:p>
                      <a:pPr algn="ctr"/>
                      <a:r>
                        <a:rPr lang="en-US" dirty="0" smtClean="0">
                          <a:solidFill>
                            <a:schemeClr val="tx1"/>
                          </a:solidFill>
                        </a:rPr>
                        <a:t>Oct</a:t>
                      </a:r>
                      <a:r>
                        <a:rPr lang="en-US" baseline="0" dirty="0" smtClean="0">
                          <a:solidFill>
                            <a:schemeClr val="tx1"/>
                          </a:solidFill>
                        </a:rPr>
                        <a:t> 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Large-scale</a:t>
                      </a:r>
                      <a:r>
                        <a:rPr lang="en-US" baseline="0" dirty="0" smtClean="0">
                          <a:solidFill>
                            <a:schemeClr val="tx1"/>
                          </a:solidFill>
                        </a:rPr>
                        <a:t> data manipulation</a:t>
                      </a:r>
                    </a:p>
                    <a:p>
                      <a:pPr algn="ctr"/>
                      <a:r>
                        <a:rPr lang="en-US" baseline="0" dirty="0" smtClean="0">
                          <a:solidFill>
                            <a:schemeClr val="tx1"/>
                          </a:solidFill>
                        </a:rPr>
                        <a:t>with </a:t>
                      </a:r>
                      <a:r>
                        <a:rPr lang="en-US" baseline="0" dirty="0" err="1" smtClean="0">
                          <a:solidFill>
                            <a:schemeClr val="tx1"/>
                          </a:solidFill>
                        </a:rPr>
                        <a:t>MapReduce</a:t>
                      </a:r>
                      <a:r>
                        <a:rPr lang="en-US" baseline="0" dirty="0" smtClean="0">
                          <a:solidFill>
                            <a:schemeClr val="tx1"/>
                          </a:solidFill>
                        </a:rPr>
                        <a:t> and Hadoop</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Homework 4, Lab 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1000">
                <a:tc>
                  <a:txBody>
                    <a:bodyPr/>
                    <a:lstStyle/>
                    <a:p>
                      <a:pPr algn="ctr"/>
                      <a:r>
                        <a:rPr lang="en-US" dirty="0" smtClean="0">
                          <a:solidFill>
                            <a:schemeClr val="tx1"/>
                          </a:solidFill>
                        </a:rPr>
                        <a:t>Oct</a:t>
                      </a:r>
                      <a:r>
                        <a:rPr lang="en-US" baseline="0" dirty="0" smtClean="0">
                          <a:solidFill>
                            <a:schemeClr val="tx1"/>
                          </a:solidFill>
                        </a:rPr>
                        <a:t> 14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i="0" dirty="0" smtClean="0">
                          <a:solidFill>
                            <a:schemeClr val="tx1"/>
                          </a:solidFill>
                        </a:rPr>
                        <a:t>Advanced</a:t>
                      </a:r>
                      <a:r>
                        <a:rPr lang="en-US" i="0" baseline="0" dirty="0" smtClean="0">
                          <a:solidFill>
                            <a:schemeClr val="tx1"/>
                          </a:solidFill>
                        </a:rPr>
                        <a:t> topics: learning analytics, </a:t>
                      </a:r>
                      <a:r>
                        <a:rPr lang="en-US" i="0" baseline="0" smtClean="0">
                          <a:solidFill>
                            <a:schemeClr val="tx1"/>
                          </a:solidFill>
                        </a:rPr>
                        <a:t>synthetic data</a:t>
                      </a:r>
                      <a:endParaRPr lang="en-US"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Homework 5, Lab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2500">
                <a:tc>
                  <a:txBody>
                    <a:bodyPr/>
                    <a:lstStyle/>
                    <a:p>
                      <a:pPr algn="ctr"/>
                      <a:r>
                        <a:rPr lang="en-US" dirty="0" smtClean="0">
                          <a:solidFill>
                            <a:schemeClr val="tx1"/>
                          </a:solidFill>
                        </a:rPr>
                        <a:t>Oct</a:t>
                      </a:r>
                      <a:r>
                        <a:rPr lang="en-US" baseline="0" dirty="0" smtClean="0">
                          <a:solidFill>
                            <a:schemeClr val="tx1"/>
                          </a:solidFill>
                        </a:rPr>
                        <a:t> 21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aseline="0" dirty="0" smtClean="0">
                          <a:solidFill>
                            <a:schemeClr val="tx1"/>
                          </a:solidFill>
                        </a:rPr>
                        <a:t>Course Review, Final project presentations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rPr>
                        <a:t>Project</a:t>
                      </a:r>
                      <a:r>
                        <a:rPr lang="en-US" baseline="0" dirty="0" smtClean="0">
                          <a:solidFill>
                            <a:schemeClr val="tx1"/>
                          </a:solidFill>
                        </a:rPr>
                        <a:t> report due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750736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class: Python basics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Strings, numbers</a:t>
            </a:r>
          </a:p>
          <a:p>
            <a:r>
              <a:rPr lang="en-US" dirty="0" smtClean="0"/>
              <a:t>Lists, sets, and dictionaries</a:t>
            </a:r>
          </a:p>
          <a:p>
            <a:r>
              <a:rPr lang="en-US" dirty="0" smtClean="0"/>
              <a:t>Sorting</a:t>
            </a:r>
          </a:p>
          <a:p>
            <a:r>
              <a:rPr lang="en-US" dirty="0" smtClean="0"/>
              <a:t>Basic control flow</a:t>
            </a:r>
          </a:p>
          <a:p>
            <a:r>
              <a:rPr lang="en-US" dirty="0" smtClean="0"/>
              <a:t>File read/write</a:t>
            </a:r>
          </a:p>
          <a:p>
            <a:pPr marL="0" indent="0">
              <a:buNone/>
            </a:pPr>
            <a:endParaRPr lang="en-US" dirty="0" smtClean="0"/>
          </a:p>
          <a:p>
            <a:pPr marL="0" indent="0">
              <a:buNone/>
            </a:pPr>
            <a:r>
              <a:rPr lang="en-US" u="sng" dirty="0" smtClean="0"/>
              <a:t>This class</a:t>
            </a:r>
            <a:r>
              <a:rPr lang="en-US" dirty="0" smtClean="0"/>
              <a:t>:  </a:t>
            </a:r>
          </a:p>
          <a:p>
            <a:pPr marL="0" indent="0">
              <a:buNone/>
            </a:pPr>
            <a:r>
              <a:rPr lang="en-US" dirty="0"/>
              <a:t>	</a:t>
            </a:r>
            <a:r>
              <a:rPr lang="en-US" dirty="0" smtClean="0"/>
              <a:t>Building on this, to call the python </a:t>
            </a:r>
            <a:r>
              <a:rPr lang="en-US" b="1" dirty="0" smtClean="0"/>
              <a:t>re</a:t>
            </a:r>
            <a:r>
              <a:rPr lang="en-US" b="1" i="1" dirty="0" smtClean="0"/>
              <a:t> </a:t>
            </a:r>
            <a:r>
              <a:rPr lang="en-US" dirty="0" smtClean="0"/>
              <a:t>regular expression module to find and extract text patterns</a:t>
            </a:r>
            <a:endParaRPr lang="en-US" b="1" dirty="0"/>
          </a:p>
        </p:txBody>
      </p:sp>
      <p:sp>
        <p:nvSpPr>
          <p:cNvPr id="5" name="Slide Number Placeholder 4"/>
          <p:cNvSpPr>
            <a:spLocks noGrp="1"/>
          </p:cNvSpPr>
          <p:nvPr>
            <p:ph type="sldNum" sz="quarter" idx="12"/>
          </p:nvPr>
        </p:nvSpPr>
        <p:spPr/>
        <p:txBody>
          <a:bodyPr/>
          <a:lstStyle/>
          <a:p>
            <a:fld id="{86CAC078-77ED-423B-B670-199B4CE4288C}" type="slidenum">
              <a:rPr lang="en-US" smtClean="0"/>
              <a:t>9</a:t>
            </a:fld>
            <a:endParaRPr lang="en-US"/>
          </a:p>
        </p:txBody>
      </p:sp>
      <p:sp>
        <p:nvSpPr>
          <p:cNvPr id="6" name="Date Placeholder 5"/>
          <p:cNvSpPr>
            <a:spLocks noGrp="1"/>
          </p:cNvSpPr>
          <p:nvPr>
            <p:ph type="dt" sz="half" idx="10"/>
          </p:nvPr>
        </p:nvSpPr>
        <p:spPr/>
        <p:txBody>
          <a:bodyPr/>
          <a:lstStyle/>
          <a:p>
            <a:fld id="{5E2097A7-D30D-CE4F-A538-8C6FA25BC414}" type="datetime1">
              <a:rPr lang="en-US" smtClean="0"/>
              <a:t>9/16/16</a:t>
            </a:fld>
            <a:endParaRPr lang="en-US"/>
          </a:p>
        </p:txBody>
      </p:sp>
    </p:spTree>
    <p:extLst>
      <p:ext uri="{BB962C8B-B14F-4D97-AF65-F5344CB8AC3E}">
        <p14:creationId xmlns:p14="http://schemas.microsoft.com/office/powerpoint/2010/main" val="258077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2510</TotalTime>
  <Words>3927</Words>
  <Application>Microsoft Macintosh PowerPoint</Application>
  <PresentationFormat>On-screen Show (4:3)</PresentationFormat>
  <Paragraphs>752</Paragraphs>
  <Slides>69</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Calibri</vt:lpstr>
      <vt:lpstr>Courier New</vt:lpstr>
      <vt:lpstr>ＭＳ Ｐゴシック</vt:lpstr>
      <vt:lpstr>Verdana</vt:lpstr>
      <vt:lpstr>Wingdings</vt:lpstr>
      <vt:lpstr>宋体</vt:lpstr>
      <vt:lpstr>Arial</vt:lpstr>
      <vt:lpstr>Office Theme</vt:lpstr>
      <vt:lpstr>SI 601</vt:lpstr>
      <vt:lpstr>Announcements</vt:lpstr>
      <vt:lpstr>Let’s Talk About Assignments</vt:lpstr>
      <vt:lpstr>Extension: Just this time</vt:lpstr>
      <vt:lpstr>Lab &amp; Homework Grading</vt:lpstr>
      <vt:lpstr>Individual project:  1-page proposal</vt:lpstr>
      <vt:lpstr>Piazza</vt:lpstr>
      <vt:lpstr>SI 601 Data Manipulation: Class Schedule (Some details may change) </vt:lpstr>
      <vt:lpstr>Previous class: Python basics</vt:lpstr>
      <vt:lpstr>Text is a fundamental data type Text encodes language and other critical information types</vt:lpstr>
      <vt:lpstr>Today's Class Roadmap</vt:lpstr>
      <vt:lpstr>So you’re handed a huge text file… how should you interpret its contents?</vt:lpstr>
      <vt:lpstr>How is plain text stored in a file?</vt:lpstr>
      <vt:lpstr>Who decided this? Enter the ASCII encoding from 1963</vt:lpstr>
      <vt:lpstr>Be aware:  A text file created on one platform (e.g. Windows) may use slightly different convention than another platform (e.g. Unix)</vt:lpstr>
      <vt:lpstr>A character set specifies how numbers should be interpreted as character symbols</vt:lpstr>
      <vt:lpstr>There is no such thing as plain text.*</vt:lpstr>
      <vt:lpstr>Unicode</vt:lpstr>
      <vt:lpstr>In case you needed convincing that Unicode is serious about being a universal encoding…</vt:lpstr>
      <vt:lpstr>Unicode support in a correctly-implemented Web browser</vt:lpstr>
      <vt:lpstr>Unicode characters:  'code points'</vt:lpstr>
      <vt:lpstr>The Windows charmap utility</vt:lpstr>
      <vt:lpstr>PowerPoint Presentation</vt:lpstr>
      <vt:lpstr>Unicode entities in HTML</vt:lpstr>
      <vt:lpstr>Someone gives you a document. How do you know the encoding?</vt:lpstr>
      <vt:lpstr>Python 2.x support for Unicode</vt:lpstr>
      <vt:lpstr>Converting from Unicode to 8-bit strings in Python 2.x</vt:lpstr>
      <vt:lpstr>Converting from 8-bit strings to Unicode strings</vt:lpstr>
      <vt:lpstr>Regular expressions: Basics</vt:lpstr>
      <vt:lpstr>You may have seen some kinds of regular expressions before</vt:lpstr>
      <vt:lpstr>Regular Expressions</vt:lpstr>
      <vt:lpstr>Python raw string notation:  r'text'</vt:lpstr>
      <vt:lpstr>The Python re module</vt:lpstr>
      <vt:lpstr>help(re.match)</vt:lpstr>
      <vt:lpstr>help(re.search)</vt:lpstr>
      <vt:lpstr>A simple example</vt:lpstr>
      <vt:lpstr>Basic Patterns</vt:lpstr>
      <vt:lpstr>Very important single-character regular expression symbols</vt:lpstr>
      <vt:lpstr>Escape character</vt:lpstr>
      <vt:lpstr>More useful special commands</vt:lpstr>
      <vt:lpstr>Wildcards and matching repetitions</vt:lpstr>
      <vt:lpstr>Wildcard examples</vt:lpstr>
      <vt:lpstr>Sets, ranges and alternatives</vt:lpstr>
      <vt:lpstr>Set of characters</vt:lpstr>
      <vt:lpstr>How you would use this in Python with findall</vt:lpstr>
      <vt:lpstr>Ranges of characters can be defined using […] and combined with sets</vt:lpstr>
      <vt:lpstr>Example using multiple operators</vt:lpstr>
      <vt:lpstr>Example using multiple operators</vt:lpstr>
      <vt:lpstr>Negation of Ranges of Regular Expressions</vt:lpstr>
      <vt:lpstr>Defining alternatives using  the pipe | metacharacter</vt:lpstr>
      <vt:lpstr>Group Extraction</vt:lpstr>
      <vt:lpstr>Help(re.findall)</vt:lpstr>
      <vt:lpstr>findall() Example</vt:lpstr>
      <vt:lpstr>findall() and Group Extraction</vt:lpstr>
      <vt:lpstr>Very useful power: You can refer back to an earlier group match within the same regular expression.  How?</vt:lpstr>
      <vt:lpstr>Advanced matching:  more subtle ways to modify *</vt:lpstr>
      <vt:lpstr>Options</vt:lpstr>
      <vt:lpstr>Greedy Matching is the Default</vt:lpstr>
      <vt:lpstr>Non-greedy Matching: Add an extra ? To your wildcard</vt:lpstr>
      <vt:lpstr>Stop and look ahead:  zero-width matching</vt:lpstr>
      <vt:lpstr>Other types of zero-width assertions</vt:lpstr>
      <vt:lpstr>What you should know</vt:lpstr>
      <vt:lpstr>Week 2 Review Resources</vt:lpstr>
      <vt:lpstr>Next week sneak peak:  XML, JSON, Web APIs</vt:lpstr>
      <vt:lpstr>Lab 2: Regular expressions</vt:lpstr>
      <vt:lpstr>Additional slides</vt:lpstr>
      <vt:lpstr>Substitution</vt:lpstr>
      <vt:lpstr>Substitution Example</vt:lpstr>
      <vt:lpstr>Compile regex Patterns</vt:lpstr>
    </vt:vector>
  </TitlesOfParts>
  <Company>Hewlett-Packard</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Kevyn Collins-Thompson</dc:creator>
  <cp:lastModifiedBy>Microsoft Office User</cp:lastModifiedBy>
  <cp:revision>202</cp:revision>
  <dcterms:created xsi:type="dcterms:W3CDTF">2013-04-27T17:32:26Z</dcterms:created>
  <dcterms:modified xsi:type="dcterms:W3CDTF">2016-09-16T16:27:31Z</dcterms:modified>
</cp:coreProperties>
</file>