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11" r:id="rId2"/>
    <p:sldId id="334" r:id="rId3"/>
    <p:sldId id="258" r:id="rId4"/>
    <p:sldId id="323" r:id="rId5"/>
    <p:sldId id="345" r:id="rId6"/>
    <p:sldId id="346" r:id="rId7"/>
    <p:sldId id="289" r:id="rId8"/>
    <p:sldId id="326" r:id="rId9"/>
    <p:sldId id="347" r:id="rId10"/>
    <p:sldId id="335" r:id="rId11"/>
    <p:sldId id="336" r:id="rId12"/>
    <p:sldId id="337" r:id="rId13"/>
    <p:sldId id="348" r:id="rId14"/>
    <p:sldId id="349" r:id="rId15"/>
    <p:sldId id="350" r:id="rId16"/>
    <p:sldId id="356" r:id="rId17"/>
    <p:sldId id="328" r:id="rId18"/>
    <p:sldId id="329" r:id="rId19"/>
    <p:sldId id="341" r:id="rId20"/>
    <p:sldId id="342" r:id="rId21"/>
    <p:sldId id="343" r:id="rId22"/>
    <p:sldId id="309" r:id="rId23"/>
    <p:sldId id="310" r:id="rId24"/>
    <p:sldId id="35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37BD7-C329-7740-9C10-D958C1608FD0}" type="datetimeFigureOut">
              <a:rPr lang="en-US" smtClean="0"/>
              <a:t>9/25/17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7906-DF21-7544-95B9-46EA72ACCB8F}" type="slidenum">
              <a:rPr lang="en-US" smtClean="0"/>
              <a:t>‹#›</a:t>
            </a:fld>
            <a:endParaRPr lang="en-US"/>
          </a:p>
        </p:txBody>
      </p:sp>
    </p:spTree>
    <p:extLst>
      <p:ext uri="{BB962C8B-B14F-4D97-AF65-F5344CB8AC3E}">
        <p14:creationId xmlns:p14="http://schemas.microsoft.com/office/powerpoint/2010/main" val="3138343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a:t>
            </a:fld>
            <a:endParaRPr lang="en-US"/>
          </a:p>
        </p:txBody>
      </p:sp>
    </p:spTree>
    <p:extLst>
      <p:ext uri="{BB962C8B-B14F-4D97-AF65-F5344CB8AC3E}">
        <p14:creationId xmlns:p14="http://schemas.microsoft.com/office/powerpoint/2010/main" val="420915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7</a:t>
            </a:fld>
            <a:endParaRPr lang="en-US"/>
          </a:p>
        </p:txBody>
      </p:sp>
    </p:spTree>
    <p:extLst>
      <p:ext uri="{BB962C8B-B14F-4D97-AF65-F5344CB8AC3E}">
        <p14:creationId xmlns:p14="http://schemas.microsoft.com/office/powerpoint/2010/main" val="127274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22</a:t>
            </a:fld>
            <a:endParaRPr lang="en-US"/>
          </a:p>
        </p:txBody>
      </p:sp>
    </p:spTree>
    <p:extLst>
      <p:ext uri="{BB962C8B-B14F-4D97-AF65-F5344CB8AC3E}">
        <p14:creationId xmlns:p14="http://schemas.microsoft.com/office/powerpoint/2010/main" val="172670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23</a:t>
            </a:fld>
            <a:endParaRPr lang="en-US"/>
          </a:p>
        </p:txBody>
      </p:sp>
    </p:spTree>
    <p:extLst>
      <p:ext uri="{BB962C8B-B14F-4D97-AF65-F5344CB8AC3E}">
        <p14:creationId xmlns:p14="http://schemas.microsoft.com/office/powerpoint/2010/main" val="25631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06674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54223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7991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8B08-B230-8D40-B426-E1C0F13CCC1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4655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B8B08-B230-8D40-B426-E1C0F13CCC1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6282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B8B08-B230-8D40-B426-E1C0F13CCC1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4341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B8B08-B230-8D40-B426-E1C0F13CCC1C}"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1750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B8B08-B230-8D40-B426-E1C0F13CCC1C}"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1533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8B08-B230-8D40-B426-E1C0F13CCC1C}"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57298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22403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0422776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8B08-B230-8D40-B426-E1C0F13CCC1C}" type="datetimeFigureOut">
              <a:rPr lang="en-US" smtClean="0"/>
              <a:t>9/25/17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CFE79-44BB-CE46-84B2-6F0986426CD9}" type="slidenum">
              <a:rPr lang="en-US" smtClean="0"/>
              <a:t>‹#›</a:t>
            </a:fld>
            <a:endParaRPr lang="en-US"/>
          </a:p>
        </p:txBody>
      </p:sp>
    </p:spTree>
    <p:extLst>
      <p:ext uri="{BB962C8B-B14F-4D97-AF65-F5344CB8AC3E}">
        <p14:creationId xmlns:p14="http://schemas.microsoft.com/office/powerpoint/2010/main" val="1816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spark.apache.org/docs/1.1.1/quick-start.html" TargetMode="External"/><Relationship Id="rId4" Type="http://schemas.openxmlformats.org/officeDocument/2006/relationships/hyperlink" Target="https://spark.apache.org/docs/1.3.0/programming-guide.html" TargetMode="External"/><Relationship Id="rId5" Type="http://schemas.openxmlformats.org/officeDocument/2006/relationships/hyperlink" Target="https://spark.apache.org/docs/1.1.1/api/python/index.html"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arc-ts.umich.edu/hadoop-user-gui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1.3.0/sql-programming-guide.html" TargetMode="External"/><Relationship Id="rId3" Type="http://schemas.openxmlformats.org/officeDocument/2006/relationships/hyperlink" Target="https://spark.apache.org/docs/1.3.0/api/python/pyspark.sql.html%23pyspark.sql.DataFra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199120" cy="1470025"/>
          </a:xfrm>
        </p:spPr>
        <p:txBody>
          <a:bodyPr>
            <a:normAutofit/>
          </a:bodyPr>
          <a:lstStyle/>
          <a:p>
            <a:r>
              <a:rPr lang="en-US" dirty="0" smtClean="0"/>
              <a:t>SI 618: Large-scale distributed computation 2</a:t>
            </a:r>
            <a:endParaRPr lang="en-US" dirty="0"/>
          </a:p>
        </p:txBody>
      </p:sp>
      <p:sp>
        <p:nvSpPr>
          <p:cNvPr id="3" name="Subtitle 2"/>
          <p:cNvSpPr>
            <a:spLocks noGrp="1"/>
          </p:cNvSpPr>
          <p:nvPr>
            <p:ph type="subTitle" idx="1"/>
          </p:nvPr>
        </p:nvSpPr>
        <p:spPr>
          <a:xfrm>
            <a:off x="457200" y="3810000"/>
            <a:ext cx="8153400" cy="1828800"/>
          </a:xfrm>
        </p:spPr>
        <p:txBody>
          <a:bodyPr>
            <a:noAutofit/>
          </a:bodyPr>
          <a:lstStyle/>
          <a:p>
            <a:r>
              <a:rPr lang="en-US" sz="2400" u="sng" dirty="0" smtClean="0"/>
              <a:t>Instructor</a:t>
            </a:r>
            <a:r>
              <a:rPr lang="en-US" sz="2400" dirty="0" smtClean="0"/>
              <a:t>:  Ceren Budak</a:t>
            </a:r>
            <a:endParaRPr lang="en-US" dirty="0"/>
          </a:p>
          <a:p>
            <a:endParaRPr lang="en-US" dirty="0"/>
          </a:p>
          <a:p>
            <a:endParaRPr lang="en-US" sz="1800" dirty="0" smtClean="0"/>
          </a:p>
          <a:p>
            <a:endParaRPr lang="en-US" sz="1800" dirty="0" smtClean="0"/>
          </a:p>
          <a:p>
            <a:r>
              <a:rPr lang="en-US" sz="1800" dirty="0" smtClean="0"/>
              <a:t>Some slides courtesy of </a:t>
            </a:r>
            <a:r>
              <a:rPr lang="en-US" sz="1800" dirty="0" err="1" smtClean="0"/>
              <a:t>Kevyn</a:t>
            </a:r>
            <a:r>
              <a:rPr lang="en-US" sz="1800" dirty="0" smtClean="0"/>
              <a:t> Collins-Thompson and </a:t>
            </a:r>
            <a:r>
              <a:rPr lang="en-US" sz="1800" dirty="0" err="1" smtClean="0"/>
              <a:t>Yuhang</a:t>
            </a:r>
            <a:r>
              <a:rPr lang="en-US" sz="1800" dirty="0" smtClean="0"/>
              <a:t> Wang</a:t>
            </a:r>
          </a:p>
        </p:txBody>
      </p:sp>
      <p:sp>
        <p:nvSpPr>
          <p:cNvPr id="4" name="Date Placeholder 3"/>
          <p:cNvSpPr>
            <a:spLocks noGrp="1"/>
          </p:cNvSpPr>
          <p:nvPr>
            <p:ph type="dt" sz="half" idx="10"/>
          </p:nvPr>
        </p:nvSpPr>
        <p:spPr/>
        <p:txBody>
          <a:bodyPr/>
          <a:lstStyle/>
          <a:p>
            <a:fld id="{4BC030CF-B308-B548-A7A7-61992BF23267}" type="datetime1">
              <a:rPr lang="en-US" smtClean="0"/>
              <a:t>9/25/17</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dirty="0"/>
          </a:p>
        </p:txBody>
      </p:sp>
      <p:sp>
        <p:nvSpPr>
          <p:cNvPr id="8" name="TextBox 7"/>
          <p:cNvSpPr txBox="1"/>
          <p:nvPr/>
        </p:nvSpPr>
        <p:spPr>
          <a:xfrm>
            <a:off x="3730567" y="2938242"/>
            <a:ext cx="1682873" cy="584776"/>
          </a:xfrm>
          <a:prstGeom prst="rect">
            <a:avLst/>
          </a:prstGeom>
          <a:noFill/>
        </p:spPr>
        <p:txBody>
          <a:bodyPr wrap="none" rtlCol="0">
            <a:spAutoFit/>
          </a:bodyPr>
          <a:lstStyle/>
          <a:p>
            <a:pPr algn="ctr"/>
            <a:r>
              <a:rPr lang="en-US" sz="3200" dirty="0" smtClean="0"/>
              <a:t>Fall 2017</a:t>
            </a:r>
            <a:endParaRPr lang="en-US" sz="3200" dirty="0"/>
          </a:p>
        </p:txBody>
      </p:sp>
    </p:spTree>
    <p:extLst>
      <p:ext uri="{BB962C8B-B14F-4D97-AF65-F5344CB8AC3E}">
        <p14:creationId xmlns:p14="http://schemas.microsoft.com/office/powerpoint/2010/main" val="30985273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ctr" defTabSz="829544"/>
            <a:r>
              <a:rPr lang="en-US" sz="2903" b="1" kern="0" spc="-1">
                <a:solidFill>
                  <a:srgbClr val="FFFFFF"/>
                </a:solidFill>
                <a:uFill>
                  <a:solidFill>
                    <a:srgbClr val="FFFFFF"/>
                  </a:solidFill>
                </a:uFill>
                <a:latin typeface="Source Sans Pro Black"/>
                <a:ea typeface="DejaVu Sans"/>
              </a:rPr>
              <a:t>Two Paradigms</a:t>
            </a:r>
            <a:endParaRPr lang="en-US" sz="1633" kern="0" spc="-1">
              <a:solidFill>
                <a:srgbClr val="000000"/>
              </a:solidFill>
              <a:uFill>
                <a:solidFill>
                  <a:srgbClr val="FFFFFF"/>
                </a:solidFill>
              </a:uFill>
              <a:latin typeface="Arial"/>
            </a:endParaRPr>
          </a:p>
        </p:txBody>
      </p:sp>
      <p:sp>
        <p:nvSpPr>
          <p:cNvPr id="236" name="CustomShape 2"/>
          <p:cNvSpPr/>
          <p:nvPr/>
        </p:nvSpPr>
        <p:spPr>
          <a:xfrm>
            <a:off x="280133" y="1796222"/>
            <a:ext cx="4154489"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defTabSz="829544"/>
            <a:r>
              <a:rPr lang="en-US" sz="2359" b="1" kern="0" spc="-1" dirty="0" err="1">
                <a:solidFill>
                  <a:srgbClr val="1C1C1C"/>
                </a:solidFill>
                <a:uFill>
                  <a:solidFill>
                    <a:srgbClr val="FFFFFF"/>
                  </a:solidFill>
                </a:uFill>
                <a:latin typeface="Source Sans Pro Semibold"/>
                <a:ea typeface="DejaVu Sans"/>
              </a:rPr>
              <a:t>MapReduce</a:t>
            </a:r>
            <a:endParaRPr lang="en-US" sz="1633" kern="0" spc="-1" dirty="0">
              <a:solidFill>
                <a:srgbClr val="000000"/>
              </a:solidFill>
              <a:uFill>
                <a:solidFill>
                  <a:srgbClr val="FFFFFF"/>
                </a:solidFill>
              </a:uFill>
              <a:latin typeface="Arial"/>
            </a:endParaRPr>
          </a:p>
          <a:p>
            <a:pPr marL="199221" indent="-199221" defTabSz="829544"/>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parallelism abstractions make it easy to run distributed computation </a:t>
            </a:r>
            <a:endParaRPr lang="en-US" sz="1633" kern="0" spc="-1" dirty="0">
              <a:solidFill>
                <a:srgbClr val="000000"/>
              </a:solidFill>
              <a:uFill>
                <a:solidFill>
                  <a:srgbClr val="FFFFFF"/>
                </a:solidFill>
              </a:uFill>
              <a:latin typeface="Arial"/>
            </a:endParaRPr>
          </a:p>
          <a:p>
            <a:pPr marL="199221" indent="-199221" defTabSz="829544"/>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flexible, complete</a:t>
            </a:r>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programming language</a:t>
            </a:r>
            <a:endParaRPr lang="en-US" sz="1633" kern="0" spc="-1" dirty="0">
              <a:solidFill>
                <a:srgbClr val="000000"/>
              </a:solidFill>
              <a:uFill>
                <a:solidFill>
                  <a:srgbClr val="FFFFFF"/>
                </a:solidFill>
              </a:uFill>
              <a:latin typeface="Arial"/>
            </a:endParaRPr>
          </a:p>
          <a:p>
            <a:pPr marL="199221" indent="-199221"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programmer responsible for optimizations</a:t>
            </a:r>
            <a:endParaRPr lang="en-US" sz="1633" kern="0" spc="-1" dirty="0">
              <a:solidFill>
                <a:srgbClr val="000000"/>
              </a:solidFill>
              <a:uFill>
                <a:solidFill>
                  <a:srgbClr val="FFFFFF"/>
                </a:solidFill>
              </a:uFill>
              <a:latin typeface="Arial"/>
            </a:endParaRPr>
          </a:p>
          <a:p>
            <a:pPr marL="199221" indent="-199221"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difficult/inefficient for many queries (join)</a:t>
            </a:r>
            <a:endParaRPr lang="en-US" sz="1633" kern="0" spc="-1" dirty="0">
              <a:solidFill>
                <a:srgbClr val="000000"/>
              </a:solidFill>
              <a:uFill>
                <a:solidFill>
                  <a:srgbClr val="FFFFFF"/>
                </a:solidFill>
              </a:uFill>
              <a:latin typeface="Arial"/>
            </a:endParaRPr>
          </a:p>
        </p:txBody>
      </p:sp>
      <p:sp>
        <p:nvSpPr>
          <p:cNvPr id="237" name="CustomShape 3"/>
          <p:cNvSpPr/>
          <p:nvPr/>
        </p:nvSpPr>
        <p:spPr>
          <a:xfrm>
            <a:off x="4587955" y="1796222"/>
            <a:ext cx="4357618"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defTabSz="829544"/>
            <a:r>
              <a:rPr lang="en-US" sz="2359" b="1" kern="0" spc="-1" dirty="0">
                <a:solidFill>
                  <a:srgbClr val="1C1C1C"/>
                </a:solidFill>
                <a:uFill>
                  <a:solidFill>
                    <a:srgbClr val="FFFFFF"/>
                  </a:solidFill>
                </a:uFill>
                <a:latin typeface="Source Sans Pro Semibold"/>
                <a:ea typeface="DejaVu Sans"/>
              </a:rPr>
              <a:t>SQL</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Easy for certain operations like filter, join</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Optimizations built-in</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 Simple, declarative query statements</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must perform ETL on data</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doesn't scale well</a:t>
            </a:r>
            <a:endParaRPr lang="en-US" sz="1633" kern="0" spc="-1" dirty="0">
              <a:solidFill>
                <a:srgbClr val="000000"/>
              </a:solidFill>
              <a:uFill>
                <a:solidFill>
                  <a:srgbClr val="FFFFFF"/>
                </a:solidFill>
              </a:uFill>
              <a:latin typeface="Arial"/>
            </a:endParaRPr>
          </a:p>
          <a:p>
            <a:pPr marL="195955" indent="-195955" defTabSz="829544"/>
            <a:r>
              <a:rPr lang="en-US" sz="2359" b="1" kern="0" spc="-1" dirty="0">
                <a:solidFill>
                  <a:srgbClr val="1C1C1C"/>
                </a:solidFill>
                <a:uFill>
                  <a:solidFill>
                    <a:srgbClr val="FFFFFF"/>
                  </a:solidFill>
                </a:uFill>
                <a:latin typeface="Source Sans Pro Semibold"/>
                <a:ea typeface="DejaVu Sans"/>
              </a:rPr>
              <a:t>-</a:t>
            </a:r>
            <a:r>
              <a:rPr lang="en-US" sz="2359" kern="0" spc="-1" dirty="0">
                <a:solidFill>
                  <a:srgbClr val="1C1C1C"/>
                </a:solidFill>
                <a:uFill>
                  <a:solidFill>
                    <a:srgbClr val="FFFFFF"/>
                  </a:solidFill>
                </a:uFill>
                <a:latin typeface="Source Sans Pro Semibold"/>
                <a:ea typeface="DejaVu Sans"/>
              </a:rPr>
              <a:t>hard to perform</a:t>
            </a:r>
            <a:r>
              <a:rPr lang="en-US" sz="2359" b="1" kern="0" spc="-1" dirty="0">
                <a:solidFill>
                  <a:srgbClr val="1C1C1C"/>
                </a:solidFill>
                <a:uFill>
                  <a:solidFill>
                    <a:srgbClr val="FFFFFF"/>
                  </a:solidFill>
                </a:uFill>
                <a:latin typeface="Source Sans Pro Semibold"/>
                <a:ea typeface="DejaVu Sans"/>
              </a:rPr>
              <a:t> </a:t>
            </a:r>
            <a:r>
              <a:rPr lang="en-US" sz="2359" kern="0" spc="-1" dirty="0">
                <a:solidFill>
                  <a:srgbClr val="1C1C1C"/>
                </a:solidFill>
                <a:uFill>
                  <a:solidFill>
                    <a:srgbClr val="FFFFFF"/>
                  </a:solidFill>
                </a:uFill>
                <a:latin typeface="Source Sans Pro Semibold"/>
                <a:ea typeface="DejaVu Sans"/>
              </a:rPr>
              <a:t>iteration, row-by-row</a:t>
            </a:r>
            <a:endParaRPr lang="en-US" sz="1633" kern="0" spc="-1" dirty="0">
              <a:solidFill>
                <a:srgbClr val="000000"/>
              </a:solidFill>
              <a:uFill>
                <a:solidFill>
                  <a:srgbClr val="FFFFFF"/>
                </a:solidFill>
              </a:uFill>
              <a:latin typeface="Arial"/>
            </a:endParaRPr>
          </a:p>
        </p:txBody>
      </p:sp>
      <p:sp>
        <p:nvSpPr>
          <p:cNvPr id="5" name="Title 1"/>
          <p:cNvSpPr>
            <a:spLocks noGrp="1"/>
          </p:cNvSpPr>
          <p:nvPr>
            <p:ph type="title"/>
          </p:nvPr>
        </p:nvSpPr>
        <p:spPr>
          <a:xfrm>
            <a:off x="457200" y="274638"/>
            <a:ext cx="8229600" cy="1143000"/>
          </a:xfrm>
        </p:spPr>
        <p:txBody>
          <a:bodyPr/>
          <a:lstStyle/>
          <a:p>
            <a:r>
              <a:rPr lang="en-US" dirty="0" smtClean="0"/>
              <a:t>Spark vs. SQL</a:t>
            </a:r>
            <a:endParaRPr lang="en-US" dirty="0"/>
          </a:p>
        </p:txBody>
      </p:sp>
    </p:spTree>
    <p:extLst>
      <p:ext uri="{BB962C8B-B14F-4D97-AF65-F5344CB8AC3E}">
        <p14:creationId xmlns:p14="http://schemas.microsoft.com/office/powerpoint/2010/main" val="347828667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defTabSz="829544"/>
            <a:r>
              <a:rPr lang="en-US" sz="2903" b="1" kern="0" spc="-1">
                <a:solidFill>
                  <a:srgbClr val="FFFFFF"/>
                </a:solidFill>
                <a:uFill>
                  <a:solidFill>
                    <a:srgbClr val="FFFFFF"/>
                  </a:solidFill>
                </a:uFill>
                <a:latin typeface="Source Sans Pro Black"/>
                <a:ea typeface="DejaVu Sans"/>
              </a:rPr>
              <a:t>What is Spark SQL?</a:t>
            </a:r>
            <a:endParaRPr lang="en-US" sz="1633" kern="0" spc="-1">
              <a:solidFill>
                <a:srgbClr val="000000"/>
              </a:solidFill>
              <a:uFill>
                <a:solidFill>
                  <a:srgbClr val="FFFFFF"/>
                </a:solidFill>
              </a:uFill>
              <a:latin typeface="Arial"/>
            </a:endParaRPr>
          </a:p>
        </p:txBody>
      </p:sp>
      <p:sp>
        <p:nvSpPr>
          <p:cNvPr id="239" name="CustomShape 2"/>
          <p:cNvSpPr/>
          <p:nvPr/>
        </p:nvSpPr>
        <p:spPr>
          <a:xfrm>
            <a:off x="457200" y="1796222"/>
            <a:ext cx="8058835"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Tries to allow users to have the advantages of both without the disadvantages of either</a:t>
            </a:r>
            <a:endParaRPr lang="en-US" sz="2800" kern="0" spc="-1" dirty="0">
              <a:solidFill>
                <a:srgbClr val="000000"/>
              </a:solidFill>
              <a:uFill>
                <a:solidFill>
                  <a:srgbClr val="FFFFFF"/>
                </a:solidFill>
              </a:uFill>
              <a:latin typeface="+mj-lt"/>
            </a:endParaRPr>
          </a:p>
          <a:p>
            <a:pPr marL="391910" lvl="1" indent="-195302" defTabSz="829544">
              <a:buClr>
                <a:srgbClr val="000000"/>
              </a:buClr>
              <a:buSzPct val="45000"/>
              <a:buFont typeface="Wingdings" charset="2"/>
              <a:buChar char=""/>
            </a:pPr>
            <a:r>
              <a:rPr lang="en-US" sz="2400" kern="0" spc="-1" dirty="0">
                <a:solidFill>
                  <a:srgbClr val="1C1C1C"/>
                </a:solidFill>
                <a:uFill>
                  <a:solidFill>
                    <a:srgbClr val="FFFFFF"/>
                  </a:solidFill>
                </a:uFill>
                <a:latin typeface="+mj-lt"/>
                <a:ea typeface="DejaVu Sans"/>
              </a:rPr>
              <a:t>Make it easier to construct a “pipeline” or mix of SQL queries fed into procedural constructs, similar to </a:t>
            </a:r>
            <a:r>
              <a:rPr lang="en-US" sz="2400" kern="0" spc="-1" dirty="0" err="1">
                <a:solidFill>
                  <a:srgbClr val="1C1C1C"/>
                </a:solidFill>
                <a:uFill>
                  <a:solidFill>
                    <a:srgbClr val="FFFFFF"/>
                  </a:solidFill>
                </a:uFill>
                <a:latin typeface="+mj-lt"/>
                <a:ea typeface="DejaVu Sans"/>
              </a:rPr>
              <a:t>FlumeJava</a:t>
            </a:r>
            <a:r>
              <a:rPr lang="en-US" sz="2400" kern="0" spc="-1" dirty="0">
                <a:solidFill>
                  <a:srgbClr val="1C1C1C"/>
                </a:solidFill>
                <a:uFill>
                  <a:solidFill>
                    <a:srgbClr val="FFFFFF"/>
                  </a:solidFill>
                </a:uFill>
                <a:latin typeface="+mj-lt"/>
                <a:ea typeface="DejaVu Sans"/>
              </a:rPr>
              <a:t> or </a:t>
            </a:r>
            <a:r>
              <a:rPr lang="en-US" sz="2400" kern="0" spc="-1" dirty="0" err="1">
                <a:solidFill>
                  <a:srgbClr val="1C1C1C"/>
                </a:solidFill>
                <a:uFill>
                  <a:solidFill>
                    <a:srgbClr val="FFFFFF"/>
                  </a:solidFill>
                </a:uFill>
                <a:latin typeface="+mj-lt"/>
                <a:ea typeface="DejaVu Sans"/>
              </a:rPr>
              <a:t>DryadLINQ</a:t>
            </a:r>
            <a:endParaRPr lang="en-US" sz="2400" kern="0" spc="-1" dirty="0">
              <a:solidFill>
                <a:srgbClr val="000000"/>
              </a:solidFill>
              <a:uFill>
                <a:solidFill>
                  <a:srgbClr val="FFFFFF"/>
                </a:solidFill>
              </a:uFill>
              <a:latin typeface="+mj-lt"/>
            </a:endParaRPr>
          </a:p>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Transforms SQL operations into RDD operations</a:t>
            </a:r>
            <a:endParaRPr lang="en-US" sz="2800" kern="0" spc="-1" dirty="0">
              <a:solidFill>
                <a:srgbClr val="000000"/>
              </a:solidFill>
              <a:uFill>
                <a:solidFill>
                  <a:srgbClr val="FFFFFF"/>
                </a:solidFill>
              </a:uFill>
              <a:latin typeface="+mj-lt"/>
            </a:endParaRPr>
          </a:p>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Data can be loaded from HDFS </a:t>
            </a:r>
            <a:endParaRPr lang="en-US" sz="2800" kern="0" spc="-1" dirty="0">
              <a:solidFill>
                <a:srgbClr val="000000"/>
              </a:solidFill>
              <a:uFill>
                <a:solidFill>
                  <a:srgbClr val="FFFFFF"/>
                </a:solidFill>
              </a:uFill>
              <a:latin typeface="+mj-lt"/>
            </a:endParaRPr>
          </a:p>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Stores data in memory</a:t>
            </a:r>
            <a:endParaRPr lang="en-US" sz="2800" kern="0" spc="-1" dirty="0">
              <a:solidFill>
                <a:srgbClr val="000000"/>
              </a:solidFill>
              <a:uFill>
                <a:solidFill>
                  <a:srgbClr val="FFFFFF"/>
                </a:solidFill>
              </a:uFill>
              <a:latin typeface="+mj-lt"/>
            </a:endParaRPr>
          </a:p>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Supports both relational and Spark-style queries</a:t>
            </a:r>
            <a:endParaRPr lang="en-US" sz="2800" kern="0" spc="-1" dirty="0">
              <a:solidFill>
                <a:srgbClr val="000000"/>
              </a:solidFill>
              <a:uFill>
                <a:solidFill>
                  <a:srgbClr val="FFFFFF"/>
                </a:solidFill>
              </a:uFill>
              <a:latin typeface="+mj-lt"/>
            </a:endParaRPr>
          </a:p>
          <a:p>
            <a:pPr marL="195955" indent="-194975" defTabSz="829544">
              <a:buClr>
                <a:srgbClr val="000000"/>
              </a:buClr>
              <a:buSzPct val="45000"/>
              <a:buFont typeface="Wingdings" charset="2"/>
              <a:buChar char=""/>
            </a:pPr>
            <a:r>
              <a:rPr lang="en-US" sz="2800" b="1" kern="0" spc="-1" dirty="0">
                <a:solidFill>
                  <a:srgbClr val="1C1C1C"/>
                </a:solidFill>
                <a:uFill>
                  <a:solidFill>
                    <a:srgbClr val="FFFFFF"/>
                  </a:solidFill>
                </a:uFill>
                <a:latin typeface="+mj-lt"/>
                <a:ea typeface="DejaVu Sans"/>
              </a:rPr>
              <a:t>Provides a configurable optimization engine</a:t>
            </a:r>
            <a:endParaRPr lang="en-US" sz="2800" kern="0" spc="-1" dirty="0">
              <a:solidFill>
                <a:srgbClr val="000000"/>
              </a:solidFill>
              <a:uFill>
                <a:solidFill>
                  <a:srgbClr val="FFFFFF"/>
                </a:solidFill>
              </a:uFill>
              <a:latin typeface="+mj-lt"/>
            </a:endParaRPr>
          </a:p>
        </p:txBody>
      </p:sp>
      <p:sp>
        <p:nvSpPr>
          <p:cNvPr id="4"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err="1" smtClean="0"/>
              <a:t>SparkSQL</a:t>
            </a:r>
            <a:endParaRPr lang="en-US" dirty="0"/>
          </a:p>
        </p:txBody>
      </p:sp>
    </p:spTree>
    <p:extLst>
      <p:ext uri="{BB962C8B-B14F-4D97-AF65-F5344CB8AC3E}">
        <p14:creationId xmlns:p14="http://schemas.microsoft.com/office/powerpoint/2010/main" val="53547874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defTabSz="829544"/>
            <a:r>
              <a:rPr lang="en-US" sz="2903" b="1" kern="0" spc="-1">
                <a:solidFill>
                  <a:srgbClr val="FFFFFF"/>
                </a:solidFill>
                <a:uFill>
                  <a:solidFill>
                    <a:srgbClr val="FFFFFF"/>
                  </a:solidFill>
                </a:uFill>
                <a:latin typeface="Source Sans Pro Black"/>
                <a:ea typeface="DejaVu Sans"/>
              </a:rPr>
              <a:t>Shark: Spark SQL predecessor</a:t>
            </a:r>
            <a:endParaRPr lang="en-US" sz="1633" kern="0" spc="-1">
              <a:solidFill>
                <a:srgbClr val="000000"/>
              </a:solidFill>
              <a:uFill>
                <a:solidFill>
                  <a:srgbClr val="FFFFFF"/>
                </a:solidFill>
              </a:uFill>
              <a:latin typeface="Arial"/>
            </a:endParaRPr>
          </a:p>
        </p:txBody>
      </p:sp>
      <p:sp>
        <p:nvSpPr>
          <p:cNvPr id="241" name="CustomShape 2"/>
          <p:cNvSpPr/>
          <p:nvPr/>
        </p:nvSpPr>
        <p:spPr>
          <a:xfrm>
            <a:off x="1593015" y="1796222"/>
            <a:ext cx="6007925"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910" lvl="1" indent="-194975" defTabSz="829544"/>
            <a:r>
              <a:rPr lang="en-US" sz="1996" b="1" kern="0" spc="-1" dirty="0">
                <a:solidFill>
                  <a:srgbClr val="1C1C1C"/>
                </a:solidFill>
                <a:uFill>
                  <a:solidFill>
                    <a:srgbClr val="FFFFFF"/>
                  </a:solidFill>
                </a:uFill>
                <a:latin typeface="Source Sans Pro Light"/>
                <a:ea typeface="DejaVu Sans"/>
              </a:rPr>
              <a:t>+</a:t>
            </a:r>
            <a:r>
              <a:rPr lang="en-US" sz="1996" kern="0" spc="-1" dirty="0">
                <a:solidFill>
                  <a:srgbClr val="1C1C1C"/>
                </a:solidFill>
                <a:uFill>
                  <a:solidFill>
                    <a:srgbClr val="FFFFFF"/>
                  </a:solidFill>
                </a:uFill>
                <a:latin typeface="Source Sans Pro Light"/>
                <a:ea typeface="DejaVu Sans"/>
              </a:rPr>
              <a:t> Extended Hive to run on top of Spark</a:t>
            </a:r>
            <a:endParaRPr lang="en-US" sz="1633" kern="0" spc="-1" dirty="0">
              <a:solidFill>
                <a:srgbClr val="000000"/>
              </a:solidFill>
              <a:uFill>
                <a:solidFill>
                  <a:srgbClr val="FFFFFF"/>
                </a:solidFill>
              </a:uFill>
              <a:latin typeface="Arial"/>
            </a:endParaRPr>
          </a:p>
          <a:p>
            <a:pPr marL="391910" lvl="1" indent="-194975" defTabSz="829544"/>
            <a:r>
              <a:rPr lang="en-US" sz="1996" b="1" kern="0" spc="-1" dirty="0">
                <a:solidFill>
                  <a:srgbClr val="1C1C1C"/>
                </a:solidFill>
                <a:uFill>
                  <a:solidFill>
                    <a:srgbClr val="FFFFFF"/>
                  </a:solidFill>
                </a:uFill>
                <a:latin typeface="Source Sans Pro Light"/>
                <a:ea typeface="DejaVu Sans"/>
              </a:rPr>
              <a:t>+</a:t>
            </a:r>
            <a:r>
              <a:rPr lang="en-US" sz="1996" kern="0" spc="-1" dirty="0">
                <a:solidFill>
                  <a:srgbClr val="1C1C1C"/>
                </a:solidFill>
                <a:uFill>
                  <a:solidFill>
                    <a:srgbClr val="FFFFFF"/>
                  </a:solidFill>
                </a:uFill>
                <a:latin typeface="Source Sans Pro Light"/>
                <a:ea typeface="DejaVu Sans"/>
              </a:rPr>
              <a:t> Implemented optimizations that are common in RDBMS</a:t>
            </a:r>
            <a:endParaRPr lang="en-US" sz="1633" kern="0" spc="-1" dirty="0">
              <a:solidFill>
                <a:srgbClr val="000000"/>
              </a:solidFill>
              <a:uFill>
                <a:solidFill>
                  <a:srgbClr val="FFFFFF"/>
                </a:solidFill>
              </a:uFill>
              <a:latin typeface="Arial"/>
            </a:endParaRPr>
          </a:p>
          <a:p>
            <a:pPr marL="391910" lvl="1" indent="-194975" defTabSz="829544"/>
            <a:r>
              <a:rPr lang="en-US" sz="1996" b="1" kern="0" spc="-1" dirty="0">
                <a:solidFill>
                  <a:srgbClr val="1C1C1C"/>
                </a:solidFill>
                <a:uFill>
                  <a:solidFill>
                    <a:srgbClr val="FFFFFF"/>
                  </a:solidFill>
                </a:uFill>
                <a:latin typeface="Source Sans Pro Light"/>
                <a:ea typeface="DejaVu Sans"/>
              </a:rPr>
              <a:t>- </a:t>
            </a:r>
            <a:r>
              <a:rPr lang="en-US" sz="1996" kern="0" spc="-1" dirty="0">
                <a:solidFill>
                  <a:srgbClr val="1C1C1C"/>
                </a:solidFill>
                <a:uFill>
                  <a:solidFill>
                    <a:srgbClr val="FFFFFF"/>
                  </a:solidFill>
                </a:uFill>
                <a:latin typeface="Source Sans Pro Light"/>
                <a:ea typeface="DejaVu Sans"/>
              </a:rPr>
              <a:t>only worked with external data stored in HDFS, not on native RDDs</a:t>
            </a:r>
            <a:endParaRPr lang="en-US" sz="1633" kern="0" spc="-1" dirty="0">
              <a:solidFill>
                <a:srgbClr val="000000"/>
              </a:solidFill>
              <a:uFill>
                <a:solidFill>
                  <a:srgbClr val="FFFFFF"/>
                </a:solidFill>
              </a:uFill>
              <a:latin typeface="Arial"/>
            </a:endParaRPr>
          </a:p>
          <a:p>
            <a:pPr marL="391910" lvl="1" indent="-194975" defTabSz="829544"/>
            <a:r>
              <a:rPr lang="en-US" sz="1996" kern="0" spc="-1" dirty="0">
                <a:solidFill>
                  <a:srgbClr val="1C1C1C"/>
                </a:solidFill>
                <a:uFill>
                  <a:solidFill>
                    <a:srgbClr val="FFFFFF"/>
                  </a:solidFill>
                </a:uFill>
                <a:latin typeface="Source Sans Pro Light"/>
                <a:ea typeface="DejaVu Sans"/>
              </a:rPr>
              <a:t>-optimizations were limited to those for </a:t>
            </a:r>
            <a:r>
              <a:rPr lang="en-US" sz="1996" kern="0" spc="-1" dirty="0" err="1">
                <a:solidFill>
                  <a:srgbClr val="1C1C1C"/>
                </a:solidFill>
                <a:uFill>
                  <a:solidFill>
                    <a:srgbClr val="FFFFFF"/>
                  </a:solidFill>
                </a:uFill>
                <a:latin typeface="Source Sans Pro Light"/>
                <a:ea typeface="DejaVu Sans"/>
              </a:rPr>
              <a:t>MapReduce</a:t>
            </a:r>
            <a:endParaRPr lang="en-US" sz="1633" kern="0" spc="-1" dirty="0">
              <a:solidFill>
                <a:srgbClr val="000000"/>
              </a:solidFill>
              <a:uFill>
                <a:solidFill>
                  <a:srgbClr val="FFFFFF"/>
                </a:solidFill>
              </a:uFill>
              <a:latin typeface="Arial"/>
            </a:endParaRPr>
          </a:p>
          <a:p>
            <a:pPr marL="391910" lvl="1" indent="-194975" defTabSz="829544"/>
            <a:r>
              <a:rPr lang="en-US" sz="1996" kern="0" spc="-1" dirty="0">
                <a:solidFill>
                  <a:srgbClr val="1C1C1C"/>
                </a:solidFill>
                <a:uFill>
                  <a:solidFill>
                    <a:srgbClr val="FFFFFF"/>
                  </a:solidFill>
                </a:uFill>
                <a:latin typeface="Source Sans Pro Light"/>
                <a:ea typeface="DejaVu Sans"/>
              </a:rPr>
              <a:t>-only usable through forming SQL queries </a:t>
            </a:r>
            <a:endParaRPr lang="en-US" sz="1633" kern="0" spc="-1" dirty="0">
              <a:solidFill>
                <a:srgbClr val="000000"/>
              </a:solidFill>
              <a:uFill>
                <a:solidFill>
                  <a:srgbClr val="FFFFFF"/>
                </a:solidFill>
              </a:uFill>
              <a:latin typeface="Arial"/>
            </a:endParaRPr>
          </a:p>
        </p:txBody>
      </p:sp>
      <p:sp>
        <p:nvSpPr>
          <p:cNvPr id="5" name="Title 1"/>
          <p:cNvSpPr>
            <a:spLocks noGrp="1"/>
          </p:cNvSpPr>
          <p:nvPr>
            <p:ph type="title"/>
          </p:nvPr>
        </p:nvSpPr>
        <p:spPr>
          <a:xfrm>
            <a:off x="457200" y="274638"/>
            <a:ext cx="8229600" cy="1143000"/>
          </a:xfrm>
        </p:spPr>
        <p:txBody>
          <a:bodyPr/>
          <a:lstStyle/>
          <a:p>
            <a:r>
              <a:rPr lang="en-US" dirty="0" err="1" smtClean="0"/>
              <a:t>SparkSQL</a:t>
            </a:r>
            <a:r>
              <a:rPr lang="en-US" dirty="0" smtClean="0"/>
              <a:t> predecessor</a:t>
            </a:r>
            <a:endParaRPr lang="en-US" dirty="0"/>
          </a:p>
        </p:txBody>
      </p:sp>
    </p:spTree>
    <p:extLst>
      <p:ext uri="{BB962C8B-B14F-4D97-AF65-F5344CB8AC3E}">
        <p14:creationId xmlns:p14="http://schemas.microsoft.com/office/powerpoint/2010/main" val="22944939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Datasets and </a:t>
            </a:r>
            <a:r>
              <a:rPr lang="en-AU" dirty="0" err="1" smtClean="0"/>
              <a:t>DataFrames</a:t>
            </a:r>
            <a:endParaRPr lang="en-AU" dirty="0"/>
          </a:p>
        </p:txBody>
      </p:sp>
      <p:sp>
        <p:nvSpPr>
          <p:cNvPr id="29699" name="Content Placeholder 2"/>
          <p:cNvSpPr>
            <a:spLocks noGrp="1"/>
          </p:cNvSpPr>
          <p:nvPr>
            <p:ph idx="1"/>
          </p:nvPr>
        </p:nvSpPr>
        <p:spPr/>
        <p:txBody>
          <a:bodyPr>
            <a:normAutofit fontScale="85000" lnSpcReduction="20000"/>
          </a:bodyPr>
          <a:lstStyle/>
          <a:p>
            <a:r>
              <a:rPr lang="en-AU" altLang="en-US" dirty="0" smtClean="0"/>
              <a:t>A </a:t>
            </a:r>
            <a:r>
              <a:rPr lang="en-AU" altLang="en-US" i="1" dirty="0" smtClean="0"/>
              <a:t>Dataset</a:t>
            </a:r>
            <a:r>
              <a:rPr lang="en-AU" altLang="en-US" dirty="0" smtClean="0"/>
              <a:t> is a distributed collection of data</a:t>
            </a:r>
          </a:p>
          <a:p>
            <a:pPr lvl="1"/>
            <a:r>
              <a:rPr lang="en-AU" altLang="en-US" dirty="0" smtClean="0"/>
              <a:t>A Dataset can be constructed from JVM objects and then manipulated using functional transformations (map, </a:t>
            </a:r>
            <a:r>
              <a:rPr lang="en-AU" altLang="en-US" dirty="0" err="1" smtClean="0"/>
              <a:t>flatMap</a:t>
            </a:r>
            <a:r>
              <a:rPr lang="en-AU" altLang="en-US" dirty="0" smtClean="0"/>
              <a:t>, etc.)</a:t>
            </a:r>
          </a:p>
          <a:p>
            <a:pPr lvl="1"/>
            <a:r>
              <a:rPr lang="en-AU" altLang="en-US" dirty="0" smtClean="0"/>
              <a:t>The Dataset API is available in </a:t>
            </a:r>
            <a:r>
              <a:rPr lang="en-AU" altLang="en-US" dirty="0" err="1" smtClean="0"/>
              <a:t>Scala</a:t>
            </a:r>
            <a:r>
              <a:rPr lang="en-AU" altLang="en-US" dirty="0" smtClean="0"/>
              <a:t> and Java</a:t>
            </a:r>
            <a:endParaRPr lang="en-US" altLang="en-US" dirty="0" smtClean="0"/>
          </a:p>
          <a:p>
            <a:endParaRPr lang="en-AU" altLang="en-US" dirty="0" smtClean="0"/>
          </a:p>
          <a:p>
            <a:r>
              <a:rPr lang="en-AU" altLang="en-US" dirty="0" smtClean="0"/>
              <a:t>A </a:t>
            </a:r>
            <a:r>
              <a:rPr lang="en-AU" altLang="en-US" i="1" dirty="0" err="1" smtClean="0"/>
              <a:t>DataFrame</a:t>
            </a:r>
            <a:r>
              <a:rPr lang="en-AU" altLang="en-US" dirty="0" smtClean="0"/>
              <a:t> is a </a:t>
            </a:r>
            <a:r>
              <a:rPr lang="en-AU" altLang="en-US" i="1" dirty="0" smtClean="0"/>
              <a:t>Dataset</a:t>
            </a:r>
            <a:r>
              <a:rPr lang="en-AU" altLang="en-US" dirty="0" smtClean="0"/>
              <a:t> organized into named columns</a:t>
            </a:r>
            <a:endParaRPr lang="en-US" altLang="en-US" dirty="0" smtClean="0"/>
          </a:p>
          <a:p>
            <a:pPr lvl="1"/>
            <a:r>
              <a:rPr lang="en-AU" altLang="en-US" dirty="0" smtClean="0"/>
              <a:t>It is conceptually equivalent to a table in a relational database or a data frame in R/Python, but with richer optimizations</a:t>
            </a:r>
          </a:p>
          <a:p>
            <a:pPr lvl="1"/>
            <a:r>
              <a:rPr lang="en-AU" altLang="en-US" dirty="0" smtClean="0"/>
              <a:t>An abstraction for selecting, filtering, aggregating and plotting structured data</a:t>
            </a:r>
          </a:p>
        </p:txBody>
      </p:sp>
    </p:spTree>
    <p:extLst>
      <p:ext uri="{BB962C8B-B14F-4D97-AF65-F5344CB8AC3E}">
        <p14:creationId xmlns:p14="http://schemas.microsoft.com/office/powerpoint/2010/main" val="19708039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Difference between </a:t>
            </a:r>
            <a:r>
              <a:rPr lang="en-US" dirty="0" err="1" smtClean="0"/>
              <a:t>DataFrame</a:t>
            </a:r>
            <a:r>
              <a:rPr lang="en-US" dirty="0" smtClean="0"/>
              <a:t> and RDD</a:t>
            </a:r>
            <a:endParaRPr lang="en-AU" dirty="0"/>
          </a:p>
        </p:txBody>
      </p:sp>
      <p:sp>
        <p:nvSpPr>
          <p:cNvPr id="30723" name="Content Placeholder 2"/>
          <p:cNvSpPr>
            <a:spLocks noGrp="1"/>
          </p:cNvSpPr>
          <p:nvPr>
            <p:ph idx="1"/>
          </p:nvPr>
        </p:nvSpPr>
        <p:spPr>
          <a:xfrm>
            <a:off x="457200" y="1600200"/>
            <a:ext cx="8229600" cy="5085066"/>
          </a:xfrm>
        </p:spPr>
        <p:txBody>
          <a:bodyPr>
            <a:normAutofit fontScale="62500" lnSpcReduction="20000"/>
          </a:bodyPr>
          <a:lstStyle/>
          <a:p>
            <a:r>
              <a:rPr lang="en-AU" altLang="en-US" dirty="0" err="1" smtClean="0"/>
              <a:t>DataFrame</a:t>
            </a:r>
            <a:r>
              <a:rPr lang="en-AU" altLang="en-US" dirty="0" smtClean="0"/>
              <a:t> more like a traditional database of two-dimensional form, in addition to data, but also to grasp the structural information of the data, that is, schema</a:t>
            </a:r>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a:p>
          <a:p>
            <a:endParaRPr lang="en-US" altLang="en-US" dirty="0" smtClean="0"/>
          </a:p>
          <a:p>
            <a:endParaRPr lang="en-US" altLang="en-US" dirty="0" smtClean="0"/>
          </a:p>
          <a:p>
            <a:endParaRPr lang="en-US" altLang="en-US" dirty="0" smtClean="0"/>
          </a:p>
          <a:p>
            <a:pPr lvl="1"/>
            <a:r>
              <a:rPr lang="en-AU" altLang="en-US" dirty="0" smtClean="0"/>
              <a:t>RDD[Person] </a:t>
            </a:r>
            <a:r>
              <a:rPr lang="en-US" altLang="zh-CN" dirty="0" smtClean="0"/>
              <a:t>a</a:t>
            </a:r>
            <a:r>
              <a:rPr lang="en-AU" altLang="en-US" dirty="0" err="1" smtClean="0"/>
              <a:t>lthough</a:t>
            </a:r>
            <a:r>
              <a:rPr lang="en-AU" altLang="en-US" dirty="0" smtClean="0"/>
              <a:t> with Person for type parameters, but the Spark framework itself does not understand internal structure of Person class</a:t>
            </a:r>
          </a:p>
          <a:p>
            <a:pPr lvl="1"/>
            <a:r>
              <a:rPr lang="en-AU" altLang="en-US" dirty="0" err="1" smtClean="0"/>
              <a:t>DataFrame</a:t>
            </a:r>
            <a:r>
              <a:rPr lang="en-AU" altLang="en-US" dirty="0" smtClean="0"/>
              <a:t> has provided a detailed structural information, making Spark SQL can clearly know what columns are included in the dataset, and what is the name and type of each column. Thus Spark SQL query optimizer can target optimization</a:t>
            </a:r>
          </a:p>
        </p:txBody>
      </p:sp>
      <p:pic>
        <p:nvPicPr>
          <p:cNvPr id="30724" name="Picture 2" descr="http://prog3.com/sbdm/img.ptcms/article/201506/18/558274b76d85a_middle.jpg?_=568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2513138"/>
            <a:ext cx="482282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7124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DataFrame</a:t>
            </a:r>
            <a:r>
              <a:rPr lang="en-AU" dirty="0" smtClean="0"/>
              <a:t> Data Sources</a:t>
            </a:r>
            <a:endParaRPr lang="en-AU" dirty="0"/>
          </a:p>
        </p:txBody>
      </p:sp>
      <p:sp>
        <p:nvSpPr>
          <p:cNvPr id="31747" name="Content Placeholder 2"/>
          <p:cNvSpPr>
            <a:spLocks noGrp="1"/>
          </p:cNvSpPr>
          <p:nvPr>
            <p:ph idx="1"/>
          </p:nvPr>
        </p:nvSpPr>
        <p:spPr>
          <a:xfrm>
            <a:off x="457200" y="1600200"/>
            <a:ext cx="8229600" cy="2227955"/>
          </a:xfrm>
        </p:spPr>
        <p:txBody>
          <a:bodyPr>
            <a:normAutofit/>
          </a:bodyPr>
          <a:lstStyle/>
          <a:p>
            <a:r>
              <a:rPr lang="en-AU" altLang="en-US" dirty="0" smtClean="0"/>
              <a:t>Spark SQL’s Data Source API can read and write </a:t>
            </a:r>
            <a:r>
              <a:rPr lang="en-AU" altLang="en-US" dirty="0" err="1" smtClean="0"/>
              <a:t>DataFrames</a:t>
            </a:r>
            <a:r>
              <a:rPr lang="en-AU" altLang="en-US" dirty="0" smtClean="0"/>
              <a:t> using a variety of formats.</a:t>
            </a:r>
          </a:p>
          <a:p>
            <a:pPr lvl="1"/>
            <a:r>
              <a:rPr lang="en-US" altLang="en-US" dirty="0" smtClean="0"/>
              <a:t>E.g., </a:t>
            </a:r>
            <a:r>
              <a:rPr lang="en-AU" altLang="en-US" dirty="0" smtClean="0"/>
              <a:t>structured data files, tables in Hive, external databases, or existing RDDs</a:t>
            </a:r>
          </a:p>
          <a:p>
            <a:pPr lvl="1"/>
            <a:endParaRPr lang="en-AU" altLang="en-US" dirty="0" smtClean="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19" y="3765149"/>
            <a:ext cx="6955383" cy="2939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2113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err="1" smtClean="0"/>
              <a:t>DataFrames</a:t>
            </a:r>
            <a:endParaRPr lang="en-AU" dirty="0"/>
          </a:p>
        </p:txBody>
      </p:sp>
      <p:sp>
        <p:nvSpPr>
          <p:cNvPr id="31747" name="Content Placeholder 2"/>
          <p:cNvSpPr>
            <a:spLocks noGrp="1"/>
          </p:cNvSpPr>
          <p:nvPr>
            <p:ph idx="1"/>
          </p:nvPr>
        </p:nvSpPr>
        <p:spPr/>
        <p:txBody>
          <a:bodyPr>
            <a:normAutofit/>
          </a:bodyPr>
          <a:lstStyle/>
          <a:p>
            <a:r>
              <a:rPr lang="en-US" altLang="en-US" sz="2700" dirty="0" smtClean="0">
                <a:latin typeface="Calibri"/>
                <a:cs typeface="Calibri"/>
              </a:rPr>
              <a:t>Can</a:t>
            </a:r>
            <a:r>
              <a:rPr lang="en-AU" altLang="en-US" sz="2700" dirty="0">
                <a:latin typeface="Calibri"/>
                <a:cs typeface="Calibri"/>
              </a:rPr>
              <a:t> </a:t>
            </a:r>
            <a:r>
              <a:rPr lang="en-US" sz="2700" kern="0" spc="-1" dirty="0" smtClean="0">
                <a:solidFill>
                  <a:srgbClr val="1C1C1C"/>
                </a:solidFill>
                <a:uFill>
                  <a:solidFill>
                    <a:srgbClr val="FFFFFF"/>
                  </a:solidFill>
                </a:uFill>
                <a:latin typeface="Calibri"/>
                <a:ea typeface="DejaVu Sans"/>
                <a:cs typeface="Calibri"/>
              </a:rPr>
              <a:t>embed </a:t>
            </a:r>
            <a:r>
              <a:rPr lang="en-US" sz="2700" kern="0" spc="-1" dirty="0">
                <a:solidFill>
                  <a:srgbClr val="1C1C1C"/>
                </a:solidFill>
                <a:uFill>
                  <a:solidFill>
                    <a:srgbClr val="FFFFFF"/>
                  </a:solidFill>
                </a:uFill>
                <a:latin typeface="Calibri"/>
                <a:ea typeface="DejaVu Sans"/>
                <a:cs typeface="Calibri"/>
              </a:rPr>
              <a:t>relational style queries inside of a non-declarative </a:t>
            </a:r>
            <a:r>
              <a:rPr lang="en-US" sz="2700" kern="0" spc="-1" dirty="0" smtClean="0">
                <a:solidFill>
                  <a:srgbClr val="1C1C1C"/>
                </a:solidFill>
                <a:uFill>
                  <a:solidFill>
                    <a:srgbClr val="FFFFFF"/>
                  </a:solidFill>
                </a:uFill>
                <a:latin typeface="Calibri"/>
                <a:ea typeface="DejaVu Sans"/>
                <a:cs typeface="Calibri"/>
              </a:rPr>
              <a:t>language</a:t>
            </a:r>
          </a:p>
          <a:p>
            <a:pPr lvl="1"/>
            <a:r>
              <a:rPr lang="en-US" sz="2400" kern="0" spc="-1" dirty="0" smtClean="0">
                <a:solidFill>
                  <a:srgbClr val="1C1C1C"/>
                </a:solidFill>
                <a:uFill>
                  <a:solidFill>
                    <a:srgbClr val="FFFFFF"/>
                  </a:solidFill>
                </a:uFill>
                <a:latin typeface="Calibri"/>
                <a:ea typeface="DejaVu Sans"/>
                <a:cs typeface="Calibri"/>
              </a:rPr>
              <a:t>Allows </a:t>
            </a:r>
            <a:r>
              <a:rPr lang="en-US" sz="2400" kern="0" spc="-1" dirty="0">
                <a:solidFill>
                  <a:srgbClr val="1C1C1C"/>
                </a:solidFill>
                <a:uFill>
                  <a:solidFill>
                    <a:srgbClr val="FFFFFF"/>
                  </a:solidFill>
                </a:uFill>
                <a:latin typeface="Calibri"/>
                <a:ea typeface="DejaVu Sans"/>
                <a:cs typeface="Calibri"/>
              </a:rPr>
              <a:t>use of things like loop constructs and conditionals surrounding SQL-style </a:t>
            </a:r>
            <a:r>
              <a:rPr lang="en-US" sz="2400" kern="0" spc="-1" dirty="0" smtClean="0">
                <a:solidFill>
                  <a:srgbClr val="1C1C1C"/>
                </a:solidFill>
                <a:uFill>
                  <a:solidFill>
                    <a:srgbClr val="FFFFFF"/>
                  </a:solidFill>
                </a:uFill>
                <a:latin typeface="Calibri"/>
                <a:ea typeface="DejaVu Sans"/>
                <a:cs typeface="Calibri"/>
              </a:rPr>
              <a:t>queries</a:t>
            </a:r>
            <a:endParaRPr lang="en-US" sz="2400" kern="0" spc="-1" dirty="0" smtClean="0">
              <a:solidFill>
                <a:srgbClr val="000000"/>
              </a:solidFill>
              <a:uFill>
                <a:solidFill>
                  <a:srgbClr val="FFFFFF"/>
                </a:solidFill>
              </a:uFill>
              <a:latin typeface="Calibri"/>
              <a:cs typeface="Calibri"/>
            </a:endParaRPr>
          </a:p>
          <a:p>
            <a:r>
              <a:rPr lang="en-US" sz="2700" kern="0" spc="-1" dirty="0" smtClean="0">
                <a:solidFill>
                  <a:srgbClr val="1C1C1C"/>
                </a:solidFill>
                <a:uFill>
                  <a:solidFill>
                    <a:srgbClr val="FFFFFF"/>
                  </a:solidFill>
                </a:uFill>
                <a:latin typeface="Calibri"/>
                <a:ea typeface="DejaVu Sans"/>
                <a:cs typeface="Calibri"/>
              </a:rPr>
              <a:t>Can </a:t>
            </a:r>
            <a:r>
              <a:rPr lang="en-US" sz="2700" kern="0" spc="-1" dirty="0">
                <a:solidFill>
                  <a:srgbClr val="1C1C1C"/>
                </a:solidFill>
                <a:uFill>
                  <a:solidFill>
                    <a:srgbClr val="FFFFFF"/>
                  </a:solidFill>
                </a:uFill>
                <a:latin typeface="Calibri"/>
                <a:ea typeface="DejaVu Sans"/>
                <a:cs typeface="Calibri"/>
              </a:rPr>
              <a:t>access, name, and use intermediate results of those </a:t>
            </a:r>
            <a:r>
              <a:rPr lang="en-US" sz="2700" kern="0" spc="-1" dirty="0" smtClean="0">
                <a:solidFill>
                  <a:srgbClr val="1C1C1C"/>
                </a:solidFill>
                <a:uFill>
                  <a:solidFill>
                    <a:srgbClr val="FFFFFF"/>
                  </a:solidFill>
                </a:uFill>
                <a:latin typeface="Calibri"/>
                <a:ea typeface="DejaVu Sans"/>
                <a:cs typeface="Calibri"/>
              </a:rPr>
              <a:t>queries</a:t>
            </a:r>
            <a:endParaRPr lang="en-US" sz="2700" kern="0" spc="-1" dirty="0" smtClean="0">
              <a:solidFill>
                <a:srgbClr val="000000"/>
              </a:solidFill>
              <a:uFill>
                <a:solidFill>
                  <a:srgbClr val="FFFFFF"/>
                </a:solidFill>
              </a:uFill>
              <a:latin typeface="Calibri"/>
              <a:cs typeface="Calibri"/>
            </a:endParaRPr>
          </a:p>
          <a:p>
            <a:r>
              <a:rPr lang="en-US" sz="2700" kern="0" spc="-1" dirty="0" smtClean="0">
                <a:solidFill>
                  <a:srgbClr val="1C1C1C"/>
                </a:solidFill>
                <a:uFill>
                  <a:solidFill>
                    <a:srgbClr val="FFFFFF"/>
                  </a:solidFill>
                </a:uFill>
                <a:latin typeface="Calibri"/>
                <a:ea typeface="DejaVu Sans"/>
                <a:cs typeface="Calibri"/>
              </a:rPr>
              <a:t>Spark</a:t>
            </a:r>
            <a:r>
              <a:rPr lang="en-US" sz="2700" kern="0" spc="-1" dirty="0">
                <a:solidFill>
                  <a:srgbClr val="1C1C1C"/>
                </a:solidFill>
                <a:uFill>
                  <a:solidFill>
                    <a:srgbClr val="FFFFFF"/>
                  </a:solidFill>
                </a:uFill>
                <a:latin typeface="Calibri"/>
                <a:ea typeface="DejaVu Sans"/>
                <a:cs typeface="Calibri"/>
              </a:rPr>
              <a:t>-style lazy-</a:t>
            </a:r>
            <a:r>
              <a:rPr lang="en-US" sz="2700" kern="0" spc="-1" dirty="0" err="1">
                <a:solidFill>
                  <a:srgbClr val="1C1C1C"/>
                </a:solidFill>
                <a:uFill>
                  <a:solidFill>
                    <a:srgbClr val="FFFFFF"/>
                  </a:solidFill>
                </a:uFill>
                <a:latin typeface="Calibri"/>
                <a:ea typeface="DejaVu Sans"/>
                <a:cs typeface="Calibri"/>
              </a:rPr>
              <a:t>eval</a:t>
            </a:r>
            <a:r>
              <a:rPr lang="en-US" sz="2700" kern="0" spc="-1" dirty="0">
                <a:solidFill>
                  <a:srgbClr val="1C1C1C"/>
                </a:solidFill>
                <a:uFill>
                  <a:solidFill>
                    <a:srgbClr val="FFFFFF"/>
                  </a:solidFill>
                </a:uFill>
                <a:latin typeface="Calibri"/>
                <a:ea typeface="DejaVu Sans"/>
                <a:cs typeface="Calibri"/>
              </a:rPr>
              <a:t> allows optimization (more on this later</a:t>
            </a:r>
            <a:r>
              <a:rPr lang="en-US" sz="2700" kern="0" spc="-1" dirty="0" smtClean="0">
                <a:solidFill>
                  <a:srgbClr val="1C1C1C"/>
                </a:solidFill>
                <a:uFill>
                  <a:solidFill>
                    <a:srgbClr val="FFFFFF"/>
                  </a:solidFill>
                </a:uFill>
                <a:latin typeface="Calibri"/>
                <a:ea typeface="DejaVu Sans"/>
                <a:cs typeface="Calibri"/>
              </a:rPr>
              <a:t>)</a:t>
            </a:r>
            <a:endParaRPr lang="en-US" sz="2700" kern="0" spc="-1" dirty="0" smtClean="0">
              <a:solidFill>
                <a:srgbClr val="000000"/>
              </a:solidFill>
              <a:uFill>
                <a:solidFill>
                  <a:srgbClr val="FFFFFF"/>
                </a:solidFill>
              </a:uFill>
              <a:latin typeface="Calibri"/>
              <a:cs typeface="Calibri"/>
            </a:endParaRPr>
          </a:p>
          <a:p>
            <a:r>
              <a:rPr lang="en-US" sz="2700" kern="0" spc="-1" dirty="0" smtClean="0">
                <a:solidFill>
                  <a:srgbClr val="1C1C1C"/>
                </a:solidFill>
                <a:uFill>
                  <a:solidFill>
                    <a:srgbClr val="FFFFFF"/>
                  </a:solidFill>
                </a:uFill>
                <a:latin typeface="Calibri"/>
                <a:ea typeface="DejaVu Sans"/>
                <a:cs typeface="Calibri"/>
              </a:rPr>
              <a:t>Immediate </a:t>
            </a:r>
            <a:r>
              <a:rPr lang="en-US" sz="2700" kern="0" spc="-1" dirty="0">
                <a:solidFill>
                  <a:srgbClr val="1C1C1C"/>
                </a:solidFill>
                <a:uFill>
                  <a:solidFill>
                    <a:srgbClr val="FFFFFF"/>
                  </a:solidFill>
                </a:uFill>
                <a:latin typeface="Calibri"/>
                <a:ea typeface="DejaVu Sans"/>
                <a:cs typeface="Calibri"/>
              </a:rPr>
              <a:t>error detection and response despite lazy-evaluation</a:t>
            </a:r>
            <a:endParaRPr lang="en-US" sz="2700" kern="0" spc="-1" dirty="0">
              <a:solidFill>
                <a:srgbClr val="000000"/>
              </a:solidFill>
              <a:uFill>
                <a:solidFill>
                  <a:srgbClr val="FFFFFF"/>
                </a:solidFill>
              </a:uFill>
              <a:latin typeface="Calibri"/>
              <a:cs typeface="Calibri"/>
            </a:endParaRPr>
          </a:p>
          <a:p>
            <a:endParaRPr lang="en-US" sz="2000" kern="0" spc="-1" dirty="0">
              <a:solidFill>
                <a:srgbClr val="000000"/>
              </a:solidFill>
              <a:uFill>
                <a:solidFill>
                  <a:srgbClr val="FFFFFF"/>
                </a:solidFill>
              </a:uFill>
              <a:latin typeface="Calibri"/>
              <a:cs typeface="Calibri"/>
            </a:endParaRPr>
          </a:p>
          <a:p>
            <a:pPr marL="457200" lvl="1" indent="0">
              <a:buNone/>
            </a:pPr>
            <a:endParaRPr lang="en-AU" altLang="en-US" dirty="0" smtClean="0"/>
          </a:p>
        </p:txBody>
      </p:sp>
    </p:spTree>
    <p:extLst>
      <p:ext uri="{BB962C8B-B14F-4D97-AF65-F5344CB8AC3E}">
        <p14:creationId xmlns:p14="http://schemas.microsoft.com/office/powerpoint/2010/main" val="149033955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933" y="2221971"/>
            <a:ext cx="8229600" cy="1143000"/>
          </a:xfrm>
        </p:spPr>
        <p:txBody>
          <a:bodyPr/>
          <a:lstStyle/>
          <a:p>
            <a:r>
              <a:rPr lang="en-US" dirty="0" smtClean="0"/>
              <a:t>Spark SQL</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17-02-01 at 9.28.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948" y="0"/>
            <a:ext cx="5210052" cy="6858000"/>
          </a:xfrm>
          <a:prstGeom prst="rect">
            <a:avLst/>
          </a:prstGeom>
        </p:spPr>
      </p:pic>
    </p:spTree>
    <p:extLst>
      <p:ext uri="{BB962C8B-B14F-4D97-AF65-F5344CB8AC3E}">
        <p14:creationId xmlns:p14="http://schemas.microsoft.com/office/powerpoint/2010/main" val="42013196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lstStyle/>
          <a:p>
            <a:r>
              <a:rPr lang="en-US" dirty="0" smtClean="0"/>
              <a:t>Spark SQL</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descr="Screen Shot 2017-02-01 at 9.3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499" y="1600200"/>
            <a:ext cx="3276600" cy="736600"/>
          </a:xfrm>
          <a:prstGeom prst="rect">
            <a:avLst/>
          </a:prstGeom>
        </p:spPr>
      </p:pic>
      <p:pic>
        <p:nvPicPr>
          <p:cNvPr id="6" name="Picture 5" descr="Screen Shot 2017-02-01 at 9.30.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666" y="2451100"/>
            <a:ext cx="6375400" cy="4406900"/>
          </a:xfrm>
          <a:prstGeom prst="rect">
            <a:avLst/>
          </a:prstGeom>
        </p:spPr>
      </p:pic>
      <p:sp>
        <p:nvSpPr>
          <p:cNvPr id="4" name="Rectangle 3"/>
          <p:cNvSpPr/>
          <p:nvPr/>
        </p:nvSpPr>
        <p:spPr>
          <a:xfrm>
            <a:off x="3261213" y="1027528"/>
            <a:ext cx="5882787" cy="26185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980" defTabSz="829544">
              <a:buClr>
                <a:srgbClr val="000000"/>
              </a:buClr>
              <a:buSzPct val="45000"/>
            </a:pPr>
            <a:r>
              <a:rPr lang="en-US" sz="2000" b="1" kern="0" spc="-1" dirty="0" smtClean="0">
                <a:solidFill>
                  <a:srgbClr val="1C1C1C"/>
                </a:solidFill>
                <a:uFill>
                  <a:solidFill>
                    <a:srgbClr val="FFFFFF"/>
                  </a:solidFill>
                </a:uFill>
                <a:latin typeface="Calibri"/>
                <a:ea typeface="DejaVu Sans"/>
                <a:cs typeface="Calibri"/>
              </a:rPr>
              <a:t>Can </a:t>
            </a:r>
            <a:r>
              <a:rPr lang="en-US" sz="2000" b="1" kern="0" spc="-1" dirty="0">
                <a:solidFill>
                  <a:srgbClr val="1C1C1C"/>
                </a:solidFill>
                <a:uFill>
                  <a:solidFill>
                    <a:srgbClr val="FFFFFF"/>
                  </a:solidFill>
                </a:uFill>
                <a:latin typeface="Calibri"/>
                <a:ea typeface="DejaVu Sans"/>
                <a:cs typeface="Calibri"/>
              </a:rPr>
              <a:t>infer a schema from semi-structured data (neat!)</a:t>
            </a:r>
            <a:endParaRPr lang="en-US" sz="2000" kern="0" spc="-1" dirty="0">
              <a:solidFill>
                <a:srgbClr val="000000"/>
              </a:solidFill>
              <a:uFill>
                <a:solidFill>
                  <a:srgbClr val="FFFFFF"/>
                </a:solidFill>
              </a:uFill>
              <a:latin typeface="Calibri"/>
              <a:cs typeface="Calibri"/>
            </a:endParaRPr>
          </a:p>
          <a:p>
            <a:pPr marL="391910" lvl="1" indent="-194975" defTabSz="829544">
              <a:buClr>
                <a:srgbClr val="000000"/>
              </a:buClr>
              <a:buSzPct val="45000"/>
              <a:buFont typeface="Wingdings" charset="2"/>
              <a:buChar char=""/>
            </a:pPr>
            <a:r>
              <a:rPr lang="en-US" sz="2000" kern="0" spc="-1" dirty="0">
                <a:solidFill>
                  <a:srgbClr val="1C1C1C"/>
                </a:solidFill>
                <a:uFill>
                  <a:solidFill>
                    <a:srgbClr val="FFFFFF"/>
                  </a:solidFill>
                </a:uFill>
                <a:latin typeface="Calibri"/>
                <a:ea typeface="DejaVu Sans"/>
                <a:cs typeface="Calibri"/>
              </a:rPr>
              <a:t>Passes over data, finds the most specific but sufficient Spark SQL data-type that covers all instances of a field</a:t>
            </a:r>
            <a:endParaRPr lang="en-US" sz="2000" kern="0" spc="-1" dirty="0">
              <a:solidFill>
                <a:srgbClr val="000000"/>
              </a:solidFill>
              <a:uFill>
                <a:solidFill>
                  <a:srgbClr val="FFFFFF"/>
                </a:solidFill>
              </a:uFill>
              <a:latin typeface="Calibri"/>
              <a:cs typeface="Calibri"/>
            </a:endParaRPr>
          </a:p>
          <a:p>
            <a:pPr marL="391910" lvl="1" indent="-194975" defTabSz="829544">
              <a:buClr>
                <a:srgbClr val="000000"/>
              </a:buClr>
              <a:buSzPct val="45000"/>
              <a:buFont typeface="Wingdings" charset="2"/>
              <a:buChar char=""/>
            </a:pPr>
            <a:r>
              <a:rPr lang="en-US" sz="2000" kern="0" spc="-1" dirty="0">
                <a:solidFill>
                  <a:srgbClr val="1C1C1C"/>
                </a:solidFill>
                <a:uFill>
                  <a:solidFill>
                    <a:srgbClr val="FFFFFF"/>
                  </a:solidFill>
                </a:uFill>
                <a:latin typeface="Calibri"/>
                <a:ea typeface="DejaVu Sans"/>
                <a:cs typeface="Calibri"/>
              </a:rPr>
              <a:t>Find all instances of field, find largest matching data type, and set that as the “type” of that column</a:t>
            </a:r>
            <a:endParaRPr lang="en-US" sz="2000" kern="0" spc="-1" dirty="0">
              <a:solidFill>
                <a:srgbClr val="000000"/>
              </a:solidFill>
              <a:uFill>
                <a:solidFill>
                  <a:srgbClr val="FFFFFF"/>
                </a:solidFill>
              </a:uFill>
              <a:latin typeface="Calibri"/>
              <a:cs typeface="Calibri"/>
            </a:endParaRPr>
          </a:p>
        </p:txBody>
      </p:sp>
      <p:cxnSp>
        <p:nvCxnSpPr>
          <p:cNvPr id="8" name="Straight Arrow Connector 7"/>
          <p:cNvCxnSpPr>
            <a:endCxn id="4" idx="2"/>
          </p:cNvCxnSpPr>
          <p:nvPr/>
        </p:nvCxnSpPr>
        <p:spPr>
          <a:xfrm flipV="1">
            <a:off x="5322522" y="3646071"/>
            <a:ext cx="880085" cy="985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512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defTabSz="829544"/>
            <a:r>
              <a:rPr lang="en-US" sz="2903" b="1" kern="0" spc="-1">
                <a:solidFill>
                  <a:srgbClr val="FFFFFF"/>
                </a:solidFill>
                <a:uFill>
                  <a:solidFill>
                    <a:srgbClr val="FFFFFF"/>
                  </a:solidFill>
                </a:uFill>
                <a:latin typeface="Source Sans Pro Black"/>
                <a:ea typeface="DejaVu Sans"/>
              </a:rPr>
              <a:t>Catalyst Optimizer</a:t>
            </a:r>
            <a:endParaRPr lang="en-US" sz="1633" kern="0" spc="-1">
              <a:solidFill>
                <a:srgbClr val="000000"/>
              </a:solidFill>
              <a:uFill>
                <a:solidFill>
                  <a:srgbClr val="FFFFFF"/>
                </a:solidFill>
              </a:uFill>
              <a:latin typeface="Arial"/>
            </a:endParaRPr>
          </a:p>
        </p:txBody>
      </p:sp>
      <p:sp>
        <p:nvSpPr>
          <p:cNvPr id="251" name="CustomShape 2"/>
          <p:cNvSpPr/>
          <p:nvPr/>
        </p:nvSpPr>
        <p:spPr>
          <a:xfrm>
            <a:off x="597617" y="1796222"/>
            <a:ext cx="7619610"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defTabSz="829544">
              <a:buFont typeface="Arial"/>
              <a:buChar char="•"/>
            </a:pPr>
            <a:r>
              <a:rPr lang="en-US" sz="2500" kern="0" spc="-1" dirty="0">
                <a:solidFill>
                  <a:srgbClr val="1C1C1C"/>
                </a:solidFill>
                <a:uFill>
                  <a:solidFill>
                    <a:srgbClr val="FFFFFF"/>
                  </a:solidFill>
                </a:uFill>
                <a:latin typeface="Calibri"/>
                <a:ea typeface="DejaVu Sans"/>
                <a:cs typeface="Calibri"/>
              </a:rPr>
              <a:t>“At its core, Catalyst contains a general library for representing </a:t>
            </a:r>
            <a:r>
              <a:rPr lang="en-US" sz="2500" i="1" kern="0" spc="-1" dirty="0">
                <a:solidFill>
                  <a:srgbClr val="1C1C1C"/>
                </a:solidFill>
                <a:uFill>
                  <a:solidFill>
                    <a:srgbClr val="FFFFFF"/>
                  </a:solidFill>
                </a:uFill>
                <a:latin typeface="Calibri"/>
                <a:ea typeface="DejaVu Sans"/>
                <a:cs typeface="Calibri"/>
              </a:rPr>
              <a:t>trees</a:t>
            </a:r>
            <a:r>
              <a:rPr lang="en-US" sz="2500" kern="0" spc="-1" dirty="0">
                <a:solidFill>
                  <a:srgbClr val="1C1C1C"/>
                </a:solidFill>
                <a:uFill>
                  <a:solidFill>
                    <a:srgbClr val="FFFFFF"/>
                  </a:solidFill>
                </a:uFill>
                <a:latin typeface="Calibri"/>
                <a:ea typeface="DejaVu Sans"/>
                <a:cs typeface="Calibri"/>
              </a:rPr>
              <a:t> and applying </a:t>
            </a:r>
            <a:r>
              <a:rPr lang="en-US" sz="2500" i="1" kern="0" spc="-1" dirty="0">
                <a:solidFill>
                  <a:srgbClr val="1C1C1C"/>
                </a:solidFill>
                <a:uFill>
                  <a:solidFill>
                    <a:srgbClr val="FFFFFF"/>
                  </a:solidFill>
                </a:uFill>
                <a:latin typeface="Calibri"/>
                <a:ea typeface="DejaVu Sans"/>
                <a:cs typeface="Calibri"/>
              </a:rPr>
              <a:t>rules</a:t>
            </a:r>
            <a:r>
              <a:rPr lang="en-US" sz="2500" kern="0" spc="-1" dirty="0">
                <a:solidFill>
                  <a:srgbClr val="1C1C1C"/>
                </a:solidFill>
                <a:uFill>
                  <a:solidFill>
                    <a:srgbClr val="FFFFFF"/>
                  </a:solidFill>
                </a:uFill>
                <a:latin typeface="Calibri"/>
                <a:ea typeface="DejaVu Sans"/>
                <a:cs typeface="Calibri"/>
              </a:rPr>
              <a:t> to manipulate them.”</a:t>
            </a:r>
            <a:endParaRPr lang="en-US" sz="2500" kern="0" spc="-1" dirty="0">
              <a:solidFill>
                <a:srgbClr val="000000"/>
              </a:solidFill>
              <a:uFill>
                <a:solidFill>
                  <a:srgbClr val="FFFFFF"/>
                </a:solidFill>
              </a:uFill>
              <a:latin typeface="Calibri"/>
              <a:cs typeface="Calibri"/>
            </a:endParaRPr>
          </a:p>
          <a:p>
            <a:pPr defTabSz="829544"/>
            <a:endParaRPr lang="en-US" sz="2500" kern="0" spc="-1" dirty="0">
              <a:solidFill>
                <a:srgbClr val="000000"/>
              </a:solidFill>
              <a:uFill>
                <a:solidFill>
                  <a:srgbClr val="FFFFFF"/>
                </a:solidFill>
              </a:uFill>
              <a:latin typeface="Calibri"/>
              <a:cs typeface="Calibri"/>
            </a:endParaRPr>
          </a:p>
          <a:p>
            <a:pPr marL="342900" indent="-342900" defTabSz="829544">
              <a:buFont typeface="Arial"/>
              <a:buChar char="•"/>
            </a:pPr>
            <a:r>
              <a:rPr lang="en-US" sz="2500" kern="0" spc="-1" dirty="0">
                <a:solidFill>
                  <a:srgbClr val="1C1C1C"/>
                </a:solidFill>
                <a:uFill>
                  <a:solidFill>
                    <a:srgbClr val="FFFFFF"/>
                  </a:solidFill>
                </a:uFill>
                <a:latin typeface="Calibri"/>
                <a:ea typeface="DejaVu Sans"/>
                <a:cs typeface="Calibri"/>
              </a:rPr>
              <a:t>Trees consist of nodes, which have a type and 0+ children.</a:t>
            </a:r>
            <a:endParaRPr lang="en-US" sz="2500" kern="0" spc="-1" dirty="0">
              <a:solidFill>
                <a:srgbClr val="000000"/>
              </a:solidFill>
              <a:uFill>
                <a:solidFill>
                  <a:srgbClr val="FFFFFF"/>
                </a:solidFill>
              </a:uFill>
              <a:latin typeface="Calibri"/>
              <a:cs typeface="Calibri"/>
            </a:endParaRPr>
          </a:p>
          <a:p>
            <a:pPr defTabSz="829544"/>
            <a:endParaRPr lang="en-US" sz="2500" kern="0" spc="-1" dirty="0">
              <a:solidFill>
                <a:srgbClr val="000000"/>
              </a:solidFill>
              <a:uFill>
                <a:solidFill>
                  <a:srgbClr val="FFFFFF"/>
                </a:solidFill>
              </a:uFill>
              <a:latin typeface="Calibri"/>
              <a:cs typeface="Calibri"/>
            </a:endParaRPr>
          </a:p>
          <a:p>
            <a:pPr marL="342900" indent="-342900" defTabSz="829544">
              <a:buFont typeface="Arial"/>
              <a:buChar char="•"/>
            </a:pPr>
            <a:r>
              <a:rPr lang="en-US" sz="2500" kern="0" spc="-1" dirty="0">
                <a:solidFill>
                  <a:srgbClr val="1C1C1C"/>
                </a:solidFill>
                <a:uFill>
                  <a:solidFill>
                    <a:srgbClr val="FFFFFF"/>
                  </a:solidFill>
                </a:uFill>
                <a:latin typeface="Calibri"/>
                <a:ea typeface="DejaVu Sans"/>
                <a:cs typeface="Calibri"/>
              </a:rPr>
              <a:t>Rules are functions that transform a tree from one state to another, usually using pattern matching native to functional languages.</a:t>
            </a:r>
            <a:endParaRPr lang="en-US" sz="2500" kern="0" spc="-1" dirty="0">
              <a:solidFill>
                <a:srgbClr val="000000"/>
              </a:solidFill>
              <a:uFill>
                <a:solidFill>
                  <a:srgbClr val="FFFFFF"/>
                </a:solidFill>
              </a:uFill>
              <a:latin typeface="Calibri"/>
              <a:cs typeface="Calibri"/>
            </a:endParaRPr>
          </a:p>
        </p:txBody>
      </p:sp>
      <p:sp>
        <p:nvSpPr>
          <p:cNvPr id="4"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Query Execution</a:t>
            </a:r>
            <a:endParaRPr lang="en-US" dirty="0"/>
          </a:p>
        </p:txBody>
      </p:sp>
    </p:spTree>
    <p:extLst>
      <p:ext uri="{BB962C8B-B14F-4D97-AF65-F5344CB8AC3E}">
        <p14:creationId xmlns:p14="http://schemas.microsoft.com/office/powerpoint/2010/main" val="177959975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800" dirty="0" smtClean="0"/>
              <a:t>Reminder: Project I Proposal due next week</a:t>
            </a:r>
            <a:endParaRPr lang="en-US" sz="3800" dirty="0"/>
          </a:p>
        </p:txBody>
      </p:sp>
      <p:sp>
        <p:nvSpPr>
          <p:cNvPr id="3" name="Content Placeholder 2"/>
          <p:cNvSpPr>
            <a:spLocks noGrp="1"/>
          </p:cNvSpPr>
          <p:nvPr>
            <p:ph idx="1"/>
          </p:nvPr>
        </p:nvSpPr>
        <p:spPr>
          <a:xfrm>
            <a:off x="457200" y="1600200"/>
            <a:ext cx="8229600" cy="5047718"/>
          </a:xfrm>
        </p:spPr>
        <p:txBody>
          <a:bodyPr>
            <a:normAutofit fontScale="70000" lnSpcReduction="20000"/>
          </a:bodyPr>
          <a:lstStyle/>
          <a:p>
            <a:r>
              <a:rPr lang="en-US" dirty="0" smtClean="0"/>
              <a:t>Proposals due October 3, the project itself is due October 24</a:t>
            </a:r>
          </a:p>
          <a:p>
            <a:endParaRPr lang="en-US" dirty="0"/>
          </a:p>
          <a:p>
            <a:pPr lvl="0"/>
            <a:r>
              <a:rPr lang="en-US" dirty="0"/>
              <a:t>Proposal Guidelines (100 points):</a:t>
            </a:r>
          </a:p>
          <a:p>
            <a:pPr lvl="1"/>
            <a:r>
              <a:rPr lang="en-US" dirty="0"/>
              <a:t>(20 points) Summarize and motivate your proposed project.</a:t>
            </a:r>
          </a:p>
          <a:p>
            <a:pPr lvl="1"/>
            <a:r>
              <a:rPr lang="en-US" dirty="0"/>
              <a:t>(20 points) Choose and describe (at least) two different datasets.</a:t>
            </a:r>
          </a:p>
          <a:p>
            <a:pPr lvl="1"/>
            <a:r>
              <a:rPr lang="en-US" dirty="0"/>
              <a:t>(20 points) Describe how you might manipulate and join the two datasets.</a:t>
            </a:r>
          </a:p>
          <a:p>
            <a:pPr lvl="1"/>
            <a:r>
              <a:rPr lang="en-US" dirty="0"/>
              <a:t>(30 points) Describe at least three map-reduce tasks you will perform to gain insights from the datasets (you can use </a:t>
            </a:r>
            <a:r>
              <a:rPr lang="en-US" dirty="0" err="1"/>
              <a:t>mrjob</a:t>
            </a:r>
            <a:r>
              <a:rPr lang="en-US" dirty="0"/>
              <a:t>, spark or </a:t>
            </a:r>
            <a:r>
              <a:rPr lang="en-US" dirty="0" err="1"/>
              <a:t>sparksql</a:t>
            </a:r>
            <a:r>
              <a:rPr lang="en-US" dirty="0" smtClean="0"/>
              <a:t>)</a:t>
            </a:r>
          </a:p>
          <a:p>
            <a:pPr lvl="2"/>
            <a:r>
              <a:rPr lang="en-US" b="1" dirty="0" smtClean="0"/>
              <a:t>Clarification since last week: Each task should result in one meaningful analysis. </a:t>
            </a:r>
            <a:endParaRPr lang="en-US" b="1" dirty="0"/>
          </a:p>
          <a:p>
            <a:pPr lvl="1"/>
            <a:r>
              <a:rPr lang="en-US" dirty="0"/>
              <a:t>(10 points) Describe at least one visualization you might create that highlights insights you hope to </a:t>
            </a:r>
            <a:r>
              <a:rPr lang="en-US" dirty="0" smtClean="0"/>
              <a:t>gain</a:t>
            </a:r>
          </a:p>
          <a:p>
            <a:pPr lvl="1"/>
            <a:endParaRPr lang="en-US" dirty="0"/>
          </a:p>
          <a:p>
            <a:pPr lvl="0"/>
            <a:r>
              <a:rPr lang="en-US" dirty="0"/>
              <a:t>You can propose an alternative project structure with prior approval (you need to contact me for this)</a:t>
            </a:r>
          </a:p>
          <a:p>
            <a:endParaRPr lang="en-US" dirty="0"/>
          </a:p>
        </p:txBody>
      </p:sp>
    </p:spTree>
    <p:extLst>
      <p:ext uri="{BB962C8B-B14F-4D97-AF65-F5344CB8AC3E}">
        <p14:creationId xmlns:p14="http://schemas.microsoft.com/office/powerpoint/2010/main" val="2872341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defTabSz="829544"/>
            <a:r>
              <a:rPr lang="en-US" sz="2903" b="1" kern="0" spc="-1">
                <a:solidFill>
                  <a:srgbClr val="FFFFFF"/>
                </a:solidFill>
                <a:uFill>
                  <a:solidFill>
                    <a:srgbClr val="FFFFFF"/>
                  </a:solidFill>
                </a:uFill>
                <a:latin typeface="Source Sans Pro Black"/>
                <a:ea typeface="DejaVu Sans"/>
              </a:rPr>
              <a:t>Four Stages</a:t>
            </a:r>
            <a:endParaRPr lang="en-US" sz="1633" kern="0" spc="-1">
              <a:solidFill>
                <a:srgbClr val="000000"/>
              </a:solidFill>
              <a:uFill>
                <a:solidFill>
                  <a:srgbClr val="FFFFFF"/>
                </a:solidFill>
              </a:uFill>
              <a:latin typeface="Arial"/>
            </a:endParaRPr>
          </a:p>
        </p:txBody>
      </p:sp>
      <p:sp>
        <p:nvSpPr>
          <p:cNvPr id="253" name="CustomShape 2"/>
          <p:cNvSpPr/>
          <p:nvPr/>
        </p:nvSpPr>
        <p:spPr>
          <a:xfrm>
            <a:off x="457200" y="1593770"/>
            <a:ext cx="8229600" cy="424463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95955" indent="-195629" defTabSz="829544">
              <a:buClr>
                <a:srgbClr val="000000"/>
              </a:buClr>
              <a:buFont typeface="Liberation Serif"/>
              <a:buAutoNum type="arabicParenR"/>
            </a:pPr>
            <a:r>
              <a:rPr lang="en-US" sz="2700" b="1" kern="0" spc="-1" dirty="0">
                <a:solidFill>
                  <a:srgbClr val="1C1C1C"/>
                </a:solidFill>
                <a:uFill>
                  <a:solidFill>
                    <a:srgbClr val="FFFFFF"/>
                  </a:solidFill>
                </a:uFill>
                <a:latin typeface="Calibri"/>
                <a:ea typeface="DejaVu Sans"/>
                <a:cs typeface="Calibri"/>
              </a:rPr>
              <a:t> </a:t>
            </a:r>
            <a:r>
              <a:rPr lang="en-US" sz="2700" b="1" kern="0" spc="-1" dirty="0" smtClean="0">
                <a:solidFill>
                  <a:srgbClr val="1C1C1C"/>
                </a:solidFill>
                <a:uFill>
                  <a:solidFill>
                    <a:srgbClr val="FFFFFF"/>
                  </a:solidFill>
                </a:uFill>
                <a:latin typeface="Calibri"/>
                <a:ea typeface="DejaVu Sans"/>
                <a:cs typeface="Calibri"/>
              </a:rPr>
              <a:t>  Analysis</a:t>
            </a:r>
            <a:endParaRPr lang="en-US" sz="2700" kern="0" spc="-1" dirty="0">
              <a:solidFill>
                <a:srgbClr val="000000"/>
              </a:solidFill>
              <a:uFill>
                <a:solidFill>
                  <a:srgbClr val="FFFFFF"/>
                </a:solidFill>
              </a:uFill>
              <a:latin typeface="Calibri"/>
              <a:cs typeface="Calibri"/>
            </a:endParaRPr>
          </a:p>
          <a:p>
            <a:pPr marL="391910" indent="-195629" defTabSz="829544"/>
            <a:r>
              <a:rPr lang="en-US" sz="2700" kern="0" spc="-1" dirty="0">
                <a:solidFill>
                  <a:srgbClr val="1C1C1C"/>
                </a:solidFill>
                <a:uFill>
                  <a:solidFill>
                    <a:srgbClr val="FFFFFF"/>
                  </a:solidFill>
                </a:uFill>
                <a:latin typeface="Calibri"/>
                <a:ea typeface="DejaVu Sans"/>
                <a:cs typeface="Calibri"/>
              </a:rPr>
              <a:t>Takes a query, finds the matching relation from the Catalog, performs type matching, and resolves aliases </a:t>
            </a:r>
            <a:endParaRPr lang="en-US" sz="2700" kern="0" spc="-1" dirty="0">
              <a:solidFill>
                <a:srgbClr val="000000"/>
              </a:solidFill>
              <a:uFill>
                <a:solidFill>
                  <a:srgbClr val="FFFFFF"/>
                </a:solidFill>
              </a:uFill>
              <a:latin typeface="Calibri"/>
              <a:cs typeface="Calibri"/>
            </a:endParaRPr>
          </a:p>
          <a:p>
            <a:pPr marL="514676" indent="-514350" defTabSz="829544">
              <a:buClr>
                <a:srgbClr val="000000"/>
              </a:buClr>
              <a:buFont typeface="+mj-lt"/>
              <a:buAutoNum type="arabicParenR" startAt="2"/>
            </a:pPr>
            <a:r>
              <a:rPr lang="en-US" sz="2700" b="1" kern="0" spc="-1" dirty="0">
                <a:solidFill>
                  <a:srgbClr val="1C1C1C"/>
                </a:solidFill>
                <a:uFill>
                  <a:solidFill>
                    <a:srgbClr val="FFFFFF"/>
                  </a:solidFill>
                </a:uFill>
                <a:latin typeface="Calibri"/>
                <a:ea typeface="DejaVu Sans"/>
                <a:cs typeface="Calibri"/>
              </a:rPr>
              <a:t> Logical optimization</a:t>
            </a:r>
            <a:endParaRPr lang="en-US" sz="2700" kern="0" spc="-1" dirty="0">
              <a:solidFill>
                <a:srgbClr val="000000"/>
              </a:solidFill>
              <a:uFill>
                <a:solidFill>
                  <a:srgbClr val="FFFFFF"/>
                </a:solidFill>
              </a:uFill>
              <a:latin typeface="Calibri"/>
              <a:cs typeface="Calibri"/>
            </a:endParaRPr>
          </a:p>
          <a:p>
            <a:pPr marL="391910" indent="-195629" defTabSz="829544"/>
            <a:r>
              <a:rPr lang="en-US" sz="2700" kern="0" spc="-1" dirty="0">
                <a:solidFill>
                  <a:srgbClr val="1C1C1C"/>
                </a:solidFill>
                <a:uFill>
                  <a:solidFill>
                    <a:srgbClr val="FFFFFF"/>
                  </a:solidFill>
                </a:uFill>
                <a:latin typeface="Calibri"/>
                <a:ea typeface="DejaVu Sans"/>
                <a:cs typeface="Calibri"/>
              </a:rPr>
              <a:t>Performs basic rule-based optimization to transform the tree (for example, simplifying a </a:t>
            </a:r>
            <a:r>
              <a:rPr lang="en-US" sz="2700" kern="0" spc="-1" dirty="0" err="1">
                <a:solidFill>
                  <a:srgbClr val="1C1C1C"/>
                </a:solidFill>
                <a:uFill>
                  <a:solidFill>
                    <a:srgbClr val="FFFFFF"/>
                  </a:solidFill>
                </a:uFill>
                <a:latin typeface="Calibri"/>
                <a:ea typeface="DejaVu Sans"/>
                <a:cs typeface="Calibri"/>
              </a:rPr>
              <a:t>boolean</a:t>
            </a:r>
            <a:r>
              <a:rPr lang="en-US" sz="2700" kern="0" spc="-1" dirty="0">
                <a:solidFill>
                  <a:srgbClr val="1C1C1C"/>
                </a:solidFill>
                <a:uFill>
                  <a:solidFill>
                    <a:srgbClr val="FFFFFF"/>
                  </a:solidFill>
                </a:uFill>
                <a:latin typeface="Calibri"/>
                <a:ea typeface="DejaVu Sans"/>
                <a:cs typeface="Calibri"/>
              </a:rPr>
              <a:t> expression)</a:t>
            </a:r>
            <a:endParaRPr lang="en-US" sz="2700" kern="0" spc="-1" dirty="0">
              <a:solidFill>
                <a:srgbClr val="000000"/>
              </a:solidFill>
              <a:uFill>
                <a:solidFill>
                  <a:srgbClr val="FFFFFF"/>
                </a:solidFill>
              </a:uFill>
              <a:latin typeface="Calibri"/>
              <a:cs typeface="Calibri"/>
            </a:endParaRPr>
          </a:p>
          <a:p>
            <a:pPr marL="514676" indent="-514350" defTabSz="829544">
              <a:buClr>
                <a:srgbClr val="000000"/>
              </a:buClr>
              <a:buFont typeface="+mj-lt"/>
              <a:buAutoNum type="arabicParenR" startAt="3"/>
            </a:pPr>
            <a:r>
              <a:rPr lang="en-US" sz="2700" b="1" kern="0" spc="-1" dirty="0">
                <a:solidFill>
                  <a:srgbClr val="1C1C1C"/>
                </a:solidFill>
                <a:uFill>
                  <a:solidFill>
                    <a:srgbClr val="FFFFFF"/>
                  </a:solidFill>
                </a:uFill>
                <a:latin typeface="Calibri"/>
                <a:ea typeface="DejaVu Sans"/>
                <a:cs typeface="Calibri"/>
              </a:rPr>
              <a:t> Physical planning</a:t>
            </a:r>
            <a:endParaRPr lang="en-US" sz="2700" kern="0" spc="-1" dirty="0">
              <a:solidFill>
                <a:srgbClr val="000000"/>
              </a:solidFill>
              <a:uFill>
                <a:solidFill>
                  <a:srgbClr val="FFFFFF"/>
                </a:solidFill>
              </a:uFill>
              <a:latin typeface="Calibri"/>
              <a:cs typeface="Calibri"/>
            </a:endParaRPr>
          </a:p>
          <a:p>
            <a:pPr marL="391910" indent="-195629" defTabSz="829544"/>
            <a:r>
              <a:rPr lang="en-US" sz="2700" kern="0" spc="-1" dirty="0">
                <a:solidFill>
                  <a:srgbClr val="1C1C1C"/>
                </a:solidFill>
                <a:uFill>
                  <a:solidFill>
                    <a:srgbClr val="FFFFFF"/>
                  </a:solidFill>
                </a:uFill>
                <a:latin typeface="Calibri"/>
                <a:ea typeface="DejaVu Sans"/>
                <a:cs typeface="Calibri"/>
              </a:rPr>
              <a:t>generates plans based on the physical layout of the data and the costs of those plans</a:t>
            </a:r>
            <a:endParaRPr lang="en-US" sz="2700" kern="0" spc="-1" dirty="0">
              <a:solidFill>
                <a:srgbClr val="000000"/>
              </a:solidFill>
              <a:uFill>
                <a:solidFill>
                  <a:srgbClr val="FFFFFF"/>
                </a:solidFill>
              </a:uFill>
              <a:latin typeface="Calibri"/>
              <a:cs typeface="Calibri"/>
            </a:endParaRPr>
          </a:p>
          <a:p>
            <a:pPr marL="514676" indent="-514350" defTabSz="829544">
              <a:buClr>
                <a:srgbClr val="000000"/>
              </a:buClr>
              <a:buFont typeface="+mj-lt"/>
              <a:buAutoNum type="arabicParenR" startAt="4"/>
            </a:pPr>
            <a:r>
              <a:rPr lang="en-US" sz="2700" b="1" kern="0" spc="-1" dirty="0">
                <a:solidFill>
                  <a:srgbClr val="1C1C1C"/>
                </a:solidFill>
                <a:uFill>
                  <a:solidFill>
                    <a:srgbClr val="FFFFFF"/>
                  </a:solidFill>
                </a:uFill>
                <a:latin typeface="Calibri"/>
                <a:ea typeface="DejaVu Sans"/>
                <a:cs typeface="Calibri"/>
              </a:rPr>
              <a:t> Code Generation</a:t>
            </a:r>
            <a:endParaRPr lang="en-US" sz="2700" kern="0" spc="-1" dirty="0">
              <a:solidFill>
                <a:srgbClr val="000000"/>
              </a:solidFill>
              <a:uFill>
                <a:solidFill>
                  <a:srgbClr val="FFFFFF"/>
                </a:solidFill>
              </a:uFill>
              <a:latin typeface="Calibri"/>
              <a:cs typeface="Calibri"/>
            </a:endParaRPr>
          </a:p>
          <a:p>
            <a:pPr marL="391910" indent="-195629" defTabSz="829544"/>
            <a:r>
              <a:rPr lang="en-US" sz="2700" kern="0" spc="-1" dirty="0">
                <a:solidFill>
                  <a:srgbClr val="1C1C1C"/>
                </a:solidFill>
                <a:uFill>
                  <a:solidFill>
                    <a:srgbClr val="FFFFFF"/>
                  </a:solidFill>
                </a:uFill>
                <a:latin typeface="Calibri"/>
                <a:ea typeface="DejaVu Sans"/>
                <a:cs typeface="Calibri"/>
              </a:rPr>
              <a:t>uses </a:t>
            </a:r>
            <a:r>
              <a:rPr lang="en-US" sz="2700" kern="0" spc="-1" dirty="0" err="1">
                <a:solidFill>
                  <a:srgbClr val="1C1C1C"/>
                </a:solidFill>
                <a:uFill>
                  <a:solidFill>
                    <a:srgbClr val="FFFFFF"/>
                  </a:solidFill>
                </a:uFill>
                <a:latin typeface="Calibri"/>
                <a:ea typeface="DejaVu Sans"/>
                <a:cs typeface="Calibri"/>
              </a:rPr>
              <a:t>quasiquotes</a:t>
            </a:r>
            <a:r>
              <a:rPr lang="en-US" sz="2700" kern="0" spc="-1" dirty="0">
                <a:solidFill>
                  <a:srgbClr val="1C1C1C"/>
                </a:solidFill>
                <a:uFill>
                  <a:solidFill>
                    <a:srgbClr val="FFFFFF"/>
                  </a:solidFill>
                </a:uFill>
                <a:latin typeface="Calibri"/>
                <a:ea typeface="DejaVu Sans"/>
                <a:cs typeface="Calibri"/>
              </a:rPr>
              <a:t> to generate Java </a:t>
            </a:r>
            <a:r>
              <a:rPr lang="en-US" sz="2700" kern="0" spc="-1" dirty="0" err="1">
                <a:solidFill>
                  <a:srgbClr val="1C1C1C"/>
                </a:solidFill>
                <a:uFill>
                  <a:solidFill>
                    <a:srgbClr val="FFFFFF"/>
                  </a:solidFill>
                </a:uFill>
                <a:latin typeface="Calibri"/>
                <a:ea typeface="DejaVu Sans"/>
                <a:cs typeface="Calibri"/>
              </a:rPr>
              <a:t>bytecode</a:t>
            </a:r>
            <a:endParaRPr lang="en-US" sz="2700" kern="0" spc="-1" dirty="0">
              <a:solidFill>
                <a:srgbClr val="000000"/>
              </a:solidFill>
              <a:uFill>
                <a:solidFill>
                  <a:srgbClr val="FFFFFF"/>
                </a:solidFill>
              </a:uFill>
              <a:latin typeface="Calibri"/>
              <a:cs typeface="Calibri"/>
            </a:endParaRPr>
          </a:p>
        </p:txBody>
      </p:sp>
      <p:sp>
        <p:nvSpPr>
          <p:cNvPr id="4"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Execution stages</a:t>
            </a:r>
            <a:endParaRPr lang="en-US" dirty="0"/>
          </a:p>
        </p:txBody>
      </p:sp>
    </p:spTree>
    <p:extLst>
      <p:ext uri="{BB962C8B-B14F-4D97-AF65-F5344CB8AC3E}">
        <p14:creationId xmlns:p14="http://schemas.microsoft.com/office/powerpoint/2010/main" val="66941235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1387579" y="326586"/>
            <a:ext cx="6367682" cy="815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defTabSz="829544"/>
            <a:r>
              <a:rPr lang="en-US" sz="2903" b="1" kern="0" spc="-1">
                <a:solidFill>
                  <a:srgbClr val="FFFFFF"/>
                </a:solidFill>
                <a:uFill>
                  <a:solidFill>
                    <a:srgbClr val="FFFFFF"/>
                  </a:solidFill>
                </a:uFill>
                <a:latin typeface="Source Sans Pro Black"/>
                <a:ea typeface="DejaVu Sans"/>
              </a:rPr>
              <a:t>Query Planning Diagram</a:t>
            </a:r>
            <a:endParaRPr lang="en-US" sz="1633" kern="0" spc="-1">
              <a:solidFill>
                <a:srgbClr val="000000"/>
              </a:solidFill>
              <a:uFill>
                <a:solidFill>
                  <a:srgbClr val="FFFFFF"/>
                </a:solidFill>
              </a:uFill>
              <a:latin typeface="Arial"/>
            </a:endParaRPr>
          </a:p>
        </p:txBody>
      </p:sp>
      <p:pic>
        <p:nvPicPr>
          <p:cNvPr id="255" name="Picture 254"/>
          <p:cNvPicPr/>
          <p:nvPr/>
        </p:nvPicPr>
        <p:blipFill>
          <a:blip r:embed="rId2"/>
          <a:srcRect l="4362" r="5627"/>
          <a:stretch/>
        </p:blipFill>
        <p:spPr>
          <a:xfrm>
            <a:off x="1262660" y="2149913"/>
            <a:ext cx="6671897" cy="2889628"/>
          </a:xfrm>
          <a:prstGeom prst="rect">
            <a:avLst/>
          </a:prstGeom>
          <a:ln>
            <a:noFill/>
          </a:ln>
        </p:spPr>
      </p:pic>
      <p:sp>
        <p:nvSpPr>
          <p:cNvPr id="4"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Execution stages</a:t>
            </a:r>
            <a:endParaRPr lang="en-US" dirty="0"/>
          </a:p>
        </p:txBody>
      </p:sp>
    </p:spTree>
    <p:extLst>
      <p:ext uri="{BB962C8B-B14F-4D97-AF65-F5344CB8AC3E}">
        <p14:creationId xmlns:p14="http://schemas.microsoft.com/office/powerpoint/2010/main" val="106323604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Spark Documentation</a:t>
            </a:r>
            <a:endParaRPr lang="en-US" dirty="0"/>
          </a:p>
        </p:txBody>
      </p:sp>
      <p:sp>
        <p:nvSpPr>
          <p:cNvPr id="4" name="Content Placeholder 3"/>
          <p:cNvSpPr>
            <a:spLocks noGrp="1"/>
          </p:cNvSpPr>
          <p:nvPr>
            <p:ph idx="1"/>
          </p:nvPr>
        </p:nvSpPr>
        <p:spPr/>
        <p:txBody>
          <a:bodyPr/>
          <a:lstStyle/>
          <a:p>
            <a:r>
              <a:rPr lang="en-US" dirty="0">
                <a:hlinkClick r:id="rId3"/>
              </a:rPr>
              <a:t>https://</a:t>
            </a:r>
            <a:r>
              <a:rPr lang="en-US" dirty="0" smtClean="0">
                <a:hlinkClick r:id="rId3"/>
              </a:rPr>
              <a:t>spark.apache.org/docs/latest/quick-start.html</a:t>
            </a:r>
            <a:endParaRPr lang="en-US" dirty="0" smtClean="0"/>
          </a:p>
          <a:p>
            <a:r>
              <a:rPr lang="en-US" dirty="0">
                <a:hlinkClick r:id="rId4"/>
              </a:rPr>
              <a:t>https://</a:t>
            </a:r>
            <a:r>
              <a:rPr lang="en-US" dirty="0" smtClean="0">
                <a:hlinkClick r:id="rId4"/>
              </a:rPr>
              <a:t>spark.apache.org/docs/latest/programming-guide.html</a:t>
            </a:r>
            <a:endParaRPr lang="en-US" dirty="0" smtClean="0"/>
          </a:p>
          <a:p>
            <a:r>
              <a:rPr lang="en-US" dirty="0">
                <a:hlinkClick r:id="rId5"/>
              </a:rPr>
              <a:t>https://</a:t>
            </a:r>
            <a:r>
              <a:rPr lang="en-US" dirty="0" smtClean="0">
                <a:hlinkClick r:id="rId5"/>
              </a:rPr>
              <a:t>spark.apache.org/docs/latest/api/python/index.html</a:t>
            </a:r>
            <a:endParaRPr lang="en-US" dirty="0" smtClean="0"/>
          </a:p>
        </p:txBody>
      </p:sp>
      <p:sp>
        <p:nvSpPr>
          <p:cNvPr id="3" name="Slide Number Placeholder 2"/>
          <p:cNvSpPr>
            <a:spLocks noGrp="1"/>
          </p:cNvSpPr>
          <p:nvPr>
            <p:ph type="sldNum" sz="quarter" idx="12"/>
          </p:nvPr>
        </p:nvSpPr>
        <p:spPr/>
        <p:txBody>
          <a:bodyPr/>
          <a:lstStyle/>
          <a:p>
            <a:fld id="{489AA9CD-E03E-470E-A1F1-67531AF0EE6B}" type="slidenum">
              <a:rPr lang="en-US" smtClean="0"/>
              <a:pPr/>
              <a:t>22</a:t>
            </a:fld>
            <a:endParaRPr lang="en-US"/>
          </a:p>
        </p:txBody>
      </p:sp>
      <p:sp>
        <p:nvSpPr>
          <p:cNvPr id="5" name="Date Placeholder 4"/>
          <p:cNvSpPr>
            <a:spLocks noGrp="1"/>
          </p:cNvSpPr>
          <p:nvPr>
            <p:ph type="dt" sz="half" idx="10"/>
          </p:nvPr>
        </p:nvSpPr>
        <p:spPr/>
        <p:txBody>
          <a:bodyPr/>
          <a:lstStyle/>
          <a:p>
            <a:fld id="{6ECCC11A-F2BB-2D4B-A66F-5BA4A87E403F}" type="datetime1">
              <a:rPr lang="en-US" smtClean="0"/>
              <a:t>9/25/17</a:t>
            </a:fld>
            <a:endParaRPr lang="en-US"/>
          </a:p>
        </p:txBody>
      </p:sp>
    </p:spTree>
    <p:extLst>
      <p:ext uri="{BB962C8B-B14F-4D97-AF65-F5344CB8AC3E}">
        <p14:creationId xmlns:p14="http://schemas.microsoft.com/office/powerpoint/2010/main" val="42174012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Spark on </a:t>
            </a:r>
            <a:r>
              <a:rPr lang="en-US" dirty="0" err="1" smtClean="0"/>
              <a:t>Fladoop</a:t>
            </a:r>
            <a:endParaRPr lang="en-US" dirty="0"/>
          </a:p>
        </p:txBody>
      </p:sp>
      <p:sp>
        <p:nvSpPr>
          <p:cNvPr id="4" name="Content Placeholder 3"/>
          <p:cNvSpPr>
            <a:spLocks noGrp="1"/>
          </p:cNvSpPr>
          <p:nvPr>
            <p:ph idx="1"/>
          </p:nvPr>
        </p:nvSpPr>
        <p:spPr/>
        <p:txBody>
          <a:bodyPr/>
          <a:lstStyle/>
          <a:p>
            <a:r>
              <a:rPr lang="en-US" dirty="0" smtClean="0">
                <a:hlinkClick r:id="rId3"/>
              </a:rPr>
              <a:t>http://arc-ts.umich.edu/hadoop-user-guide/</a:t>
            </a:r>
            <a:r>
              <a:rPr lang="en-US" dirty="0" smtClean="0"/>
              <a:t> </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23</a:t>
            </a:fld>
            <a:endParaRPr lang="en-US"/>
          </a:p>
        </p:txBody>
      </p:sp>
      <p:sp>
        <p:nvSpPr>
          <p:cNvPr id="5" name="Date Placeholder 4"/>
          <p:cNvSpPr>
            <a:spLocks noGrp="1"/>
          </p:cNvSpPr>
          <p:nvPr>
            <p:ph type="dt" sz="half" idx="10"/>
          </p:nvPr>
        </p:nvSpPr>
        <p:spPr/>
        <p:txBody>
          <a:bodyPr/>
          <a:lstStyle/>
          <a:p>
            <a:fld id="{A6183D90-2D4A-8B42-AD9C-15FF158C4F3C}" type="datetime1">
              <a:rPr lang="en-US" smtClean="0"/>
              <a:t>9/25/17</a:t>
            </a:fld>
            <a:endParaRPr lang="en-US"/>
          </a:p>
        </p:txBody>
      </p:sp>
    </p:spTree>
    <p:extLst>
      <p:ext uri="{BB962C8B-B14F-4D97-AF65-F5344CB8AC3E}">
        <p14:creationId xmlns:p14="http://schemas.microsoft.com/office/powerpoint/2010/main" val="158638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go through a </a:t>
            </a:r>
            <a:r>
              <a:rPr lang="en-US" dirty="0" err="1" smtClean="0"/>
              <a:t>SparkSQL</a:t>
            </a:r>
            <a:r>
              <a:rPr lang="en-US" smtClean="0"/>
              <a:t> example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0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Plan</a:t>
            </a:r>
            <a:endParaRPr lang="en-US" dirty="0"/>
          </a:p>
        </p:txBody>
      </p:sp>
      <p:sp>
        <p:nvSpPr>
          <p:cNvPr id="3" name="Content Placeholder 2"/>
          <p:cNvSpPr>
            <a:spLocks noGrp="1"/>
          </p:cNvSpPr>
          <p:nvPr>
            <p:ph idx="1"/>
          </p:nvPr>
        </p:nvSpPr>
        <p:spPr>
          <a:xfrm>
            <a:off x="457200" y="1417638"/>
            <a:ext cx="8686800" cy="4938712"/>
          </a:xfrm>
        </p:spPr>
        <p:txBody>
          <a:bodyPr>
            <a:normAutofit/>
          </a:bodyPr>
          <a:lstStyle/>
          <a:p>
            <a:r>
              <a:rPr lang="en-US" dirty="0" smtClean="0"/>
              <a:t>Go over a Spark example together</a:t>
            </a:r>
          </a:p>
          <a:p>
            <a:r>
              <a:rPr lang="en-US" dirty="0" err="1" smtClean="0"/>
              <a:t>SparkSQL</a:t>
            </a:r>
            <a:endParaRPr lang="en-US" dirty="0" smtClean="0"/>
          </a:p>
          <a:p>
            <a:pPr lvl="2"/>
            <a:endParaRPr lang="en-US" dirty="0"/>
          </a:p>
        </p:txBody>
      </p:sp>
      <p:sp>
        <p:nvSpPr>
          <p:cNvPr id="4" name="Date Placeholder 3"/>
          <p:cNvSpPr>
            <a:spLocks noGrp="1"/>
          </p:cNvSpPr>
          <p:nvPr>
            <p:ph type="dt" sz="half" idx="10"/>
          </p:nvPr>
        </p:nvSpPr>
        <p:spPr/>
        <p:txBody>
          <a:bodyPr/>
          <a:lstStyle/>
          <a:p>
            <a:fld id="{F0552E31-7C7B-444F-8BD9-F09B2F74C487}" type="datetime1">
              <a:rPr lang="en-US" smtClean="0"/>
              <a:t>9/25/17</a:t>
            </a:fld>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3</a:t>
            </a:fld>
            <a:endParaRPr lang="en-US"/>
          </a:p>
        </p:txBody>
      </p:sp>
    </p:spTree>
    <p:extLst>
      <p:ext uri="{BB962C8B-B14F-4D97-AF65-F5344CB8AC3E}">
        <p14:creationId xmlns:p14="http://schemas.microsoft.com/office/powerpoint/2010/main" val="6378018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Example: </a:t>
            </a:r>
            <a:r>
              <a:rPr lang="en-US" dirty="0" smtClean="0"/>
              <a:t>Yelp Sentiment Analysis</a:t>
            </a:r>
            <a:endParaRPr lang="en-US" dirty="0"/>
          </a:p>
        </p:txBody>
      </p:sp>
      <p:sp>
        <p:nvSpPr>
          <p:cNvPr id="3" name="Content Placeholder 2"/>
          <p:cNvSpPr>
            <a:spLocks noGrp="1"/>
          </p:cNvSpPr>
          <p:nvPr>
            <p:ph idx="1"/>
          </p:nvPr>
        </p:nvSpPr>
        <p:spPr/>
        <p:txBody>
          <a:bodyPr/>
          <a:lstStyle/>
          <a:p>
            <a:r>
              <a:rPr lang="en-US" dirty="0" smtClean="0"/>
              <a:t>Goal: identify words that are indicative of positive or negative </a:t>
            </a:r>
            <a:r>
              <a:rPr lang="en-US" dirty="0" smtClean="0"/>
              <a:t>reviews</a:t>
            </a:r>
          </a:p>
          <a:p>
            <a:endParaRPr lang="en-US" dirty="0"/>
          </a:p>
          <a:p>
            <a:r>
              <a:rPr lang="en-US" dirty="0" smtClean="0"/>
              <a:t>Input: yelp reviews data</a:t>
            </a:r>
          </a:p>
          <a:p>
            <a:endParaRPr lang="en-US" dirty="0"/>
          </a:p>
          <a:p>
            <a:r>
              <a:rPr lang="en-US" dirty="0" smtClean="0"/>
              <a:t>Output: A list of most positive and most negative words</a:t>
            </a:r>
            <a:endParaRPr lang="en-US" dirty="0"/>
          </a:p>
        </p:txBody>
      </p:sp>
    </p:spTree>
    <p:extLst>
      <p:ext uri="{BB962C8B-B14F-4D97-AF65-F5344CB8AC3E}">
        <p14:creationId xmlns:p14="http://schemas.microsoft.com/office/powerpoint/2010/main" val="3903674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positive 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ideas?</a:t>
            </a:r>
          </a:p>
          <a:p>
            <a:r>
              <a:rPr lang="en-US" dirty="0"/>
              <a:t>We will compute the following "positivity" score for each word w.</a:t>
            </a:r>
          </a:p>
          <a:p>
            <a:pPr lvl="1"/>
            <a:r>
              <a:rPr lang="en-US" dirty="0"/>
              <a:t>Positivity(w) = log P(w in </a:t>
            </a:r>
            <a:r>
              <a:rPr lang="en-US" dirty="0" err="1"/>
              <a:t>PositiveReviews</a:t>
            </a:r>
            <a:r>
              <a:rPr lang="en-US" dirty="0"/>
              <a:t>) – log P(w in </a:t>
            </a:r>
            <a:r>
              <a:rPr lang="en-US" dirty="0" err="1"/>
              <a:t>AllReviews</a:t>
            </a:r>
            <a:r>
              <a:rPr lang="en-US" dirty="0"/>
              <a:t>)</a:t>
            </a:r>
          </a:p>
          <a:p>
            <a:pPr lvl="2"/>
            <a:r>
              <a:rPr lang="en-US" dirty="0"/>
              <a:t>where P(·) denotes </a:t>
            </a:r>
            <a:r>
              <a:rPr lang="en-US" dirty="0" smtClean="0"/>
              <a:t>probability</a:t>
            </a:r>
          </a:p>
          <a:p>
            <a:pPr lvl="2"/>
            <a:r>
              <a:rPr lang="en-US" dirty="0" smtClean="0"/>
              <a:t>log</a:t>
            </a:r>
            <a:r>
              <a:rPr lang="en-US" dirty="0"/>
              <a:t>(x) is the natural logarithm of x. </a:t>
            </a:r>
            <a:endParaRPr lang="en-US" dirty="0" smtClean="0"/>
          </a:p>
          <a:p>
            <a:pPr lvl="2"/>
            <a:r>
              <a:rPr lang="en-US" dirty="0" smtClean="0"/>
              <a:t>P</a:t>
            </a:r>
            <a:r>
              <a:rPr lang="en-US" dirty="0"/>
              <a:t>(w in </a:t>
            </a:r>
            <a:r>
              <a:rPr lang="en-US" dirty="0" err="1"/>
              <a:t>PositiveReviews</a:t>
            </a:r>
            <a:r>
              <a:rPr lang="en-US" dirty="0"/>
              <a:t>) means the probability that a word occurs, given we are looking at the set of positive reviews. </a:t>
            </a:r>
            <a:endParaRPr lang="en-US" dirty="0"/>
          </a:p>
          <a:p>
            <a:pPr lvl="2"/>
            <a:r>
              <a:rPr lang="en-US" dirty="0" smtClean="0"/>
              <a:t>P</a:t>
            </a:r>
            <a:r>
              <a:rPr lang="en-US" dirty="0"/>
              <a:t>(w in </a:t>
            </a:r>
            <a:r>
              <a:rPr lang="en-US" dirty="0" err="1"/>
              <a:t>AllReviews</a:t>
            </a:r>
            <a:r>
              <a:rPr lang="en-US" dirty="0"/>
              <a:t>) means the probability of a word occurring, given that we are looking at all </a:t>
            </a:r>
            <a:endParaRPr lang="en-US" dirty="0" smtClean="0"/>
          </a:p>
          <a:p>
            <a:r>
              <a:rPr lang="en-US" dirty="0" smtClean="0"/>
              <a:t>Same formula for negative words</a:t>
            </a:r>
            <a:r>
              <a:rPr lang="en-US" dirty="0"/>
              <a:t> </a:t>
            </a:r>
            <a:endParaRPr lang="en-US" dirty="0"/>
          </a:p>
        </p:txBody>
      </p:sp>
    </p:spTree>
    <p:extLst>
      <p:ext uri="{BB962C8B-B14F-4D97-AF65-F5344CB8AC3E}">
        <p14:creationId xmlns:p14="http://schemas.microsoft.com/office/powerpoint/2010/main" val="907297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positive words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Say, ‘awesome</a:t>
            </a:r>
            <a:r>
              <a:rPr lang="en-US" dirty="0"/>
              <a:t>’ appears 10 times in positive reviews, and all positive reviews together contain 10000 </a:t>
            </a:r>
            <a:r>
              <a:rPr lang="en-US" dirty="0" smtClean="0"/>
              <a:t>words. Furthermore, say, </a:t>
            </a:r>
            <a:r>
              <a:rPr lang="en-US" dirty="0"/>
              <a:t>‘awesome’ appears 20 times in all reviews, and there are 100000 words in all </a:t>
            </a:r>
            <a:r>
              <a:rPr lang="en-US" dirty="0" smtClean="0"/>
              <a:t>reviews, Then, positivity </a:t>
            </a:r>
            <a:r>
              <a:rPr lang="en-US" dirty="0"/>
              <a:t>score of ‘awesome’ </a:t>
            </a:r>
            <a:r>
              <a:rPr lang="en-US" dirty="0" smtClean="0"/>
              <a:t>is:</a:t>
            </a:r>
            <a:endParaRPr lang="en-US" dirty="0"/>
          </a:p>
          <a:p>
            <a:pPr marL="457200" lvl="1" indent="0">
              <a:buNone/>
            </a:pPr>
            <a:r>
              <a:rPr lang="en-US" dirty="0"/>
              <a:t>Positivity(awesome) = log P(awesome in </a:t>
            </a:r>
            <a:r>
              <a:rPr lang="en-US" dirty="0" err="1"/>
              <a:t>PositiveReviews</a:t>
            </a:r>
            <a:r>
              <a:rPr lang="en-US" dirty="0"/>
              <a:t>) – log P(awesome in </a:t>
            </a:r>
            <a:r>
              <a:rPr lang="en-US" dirty="0" err="1"/>
              <a:t>AllReviews</a:t>
            </a:r>
            <a:r>
              <a:rPr lang="en-US" dirty="0" smtClean="0"/>
              <a:t>) = </a:t>
            </a:r>
            <a:r>
              <a:rPr lang="en-US" dirty="0"/>
              <a:t>log(0.001) – log(0.0002) = -6.9 – (-8.51)  = 1.61</a:t>
            </a:r>
          </a:p>
          <a:p>
            <a:endParaRPr lang="en-US" dirty="0"/>
          </a:p>
          <a:p>
            <a:r>
              <a:rPr lang="en-US" dirty="0"/>
              <a:t>Words that are more neutral, like ‘the’, that have similar probability given a positive review compared to any review, should have a positivity score close to zero</a:t>
            </a:r>
            <a:r>
              <a:rPr lang="en-US" dirty="0" smtClean="0"/>
              <a:t>.</a:t>
            </a:r>
          </a:p>
          <a:p>
            <a:endParaRPr lang="en-US" dirty="0"/>
          </a:p>
          <a:p>
            <a:r>
              <a:rPr lang="en-US" dirty="0" smtClean="0"/>
              <a:t>How to define positive reviews (and similarly negative reviews)?</a:t>
            </a:r>
            <a:endParaRPr lang="en-US" dirty="0"/>
          </a:p>
        </p:txBody>
      </p:sp>
    </p:spTree>
    <p:extLst>
      <p:ext uri="{BB962C8B-B14F-4D97-AF65-F5344CB8AC3E}">
        <p14:creationId xmlns:p14="http://schemas.microsoft.com/office/powerpoint/2010/main" val="2541368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 together…</a:t>
            </a:r>
            <a:endParaRPr lang="en-US" dirty="0"/>
          </a:p>
        </p:txBody>
      </p:sp>
      <p:sp>
        <p:nvSpPr>
          <p:cNvPr id="3" name="Content Placeholder 2"/>
          <p:cNvSpPr>
            <a:spLocks noGrp="1"/>
          </p:cNvSpPr>
          <p:nvPr>
            <p:ph idx="1"/>
          </p:nvPr>
        </p:nvSpPr>
        <p:spPr/>
        <p:txBody>
          <a:bodyPr>
            <a:normAutofit/>
          </a:bodyPr>
          <a:lstStyle/>
          <a:p>
            <a:endParaRPr lang="en-US" sz="13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7</a:t>
            </a:fld>
            <a:endParaRPr lang="en-US"/>
          </a:p>
        </p:txBody>
      </p:sp>
      <p:sp>
        <p:nvSpPr>
          <p:cNvPr id="5" name="Date Placeholder 4"/>
          <p:cNvSpPr>
            <a:spLocks noGrp="1"/>
          </p:cNvSpPr>
          <p:nvPr>
            <p:ph type="dt" sz="half" idx="10"/>
          </p:nvPr>
        </p:nvSpPr>
        <p:spPr/>
        <p:txBody>
          <a:bodyPr/>
          <a:lstStyle/>
          <a:p>
            <a:fld id="{F0B5375F-EF5E-2641-8330-01EBD121630E}" type="datetime1">
              <a:rPr lang="en-US" smtClean="0"/>
              <a:t>9/25/17</a:t>
            </a:fld>
            <a:endParaRPr lang="en-US"/>
          </a:p>
        </p:txBody>
      </p:sp>
    </p:spTree>
    <p:extLst>
      <p:ext uri="{BB962C8B-B14F-4D97-AF65-F5344CB8AC3E}">
        <p14:creationId xmlns:p14="http://schemas.microsoft.com/office/powerpoint/2010/main" val="33098669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Spark</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8</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t>Tired of using tuple indices? Use </a:t>
            </a:r>
            <a:r>
              <a:rPr lang="en-US" dirty="0" err="1" smtClean="0"/>
              <a:t>DataFrames</a:t>
            </a:r>
            <a:r>
              <a:rPr lang="en-US" dirty="0" smtClean="0"/>
              <a:t> instead of RDDs and find fields by their names</a:t>
            </a:r>
          </a:p>
          <a:p>
            <a:r>
              <a:rPr lang="en-US" dirty="0" smtClean="0"/>
              <a:t>We can also run SQL queries on the </a:t>
            </a:r>
            <a:r>
              <a:rPr lang="en-US" dirty="0" err="1" smtClean="0"/>
              <a:t>DataFrames</a:t>
            </a:r>
            <a:endParaRPr lang="en-US" dirty="0" smtClean="0"/>
          </a:p>
          <a:p>
            <a:endParaRPr lang="en-US" dirty="0" smtClean="0"/>
          </a:p>
          <a:p>
            <a:r>
              <a:rPr lang="en-US" dirty="0" err="1" smtClean="0"/>
              <a:t>DataFrames</a:t>
            </a:r>
            <a:r>
              <a:rPr lang="en-US" dirty="0" smtClean="0"/>
              <a:t> can be created from RDDs, or loaded from data </a:t>
            </a:r>
            <a:r>
              <a:rPr lang="en-US" dirty="0" err="1" smtClean="0"/>
              <a:t>files</a:t>
            </a:r>
            <a:r>
              <a:rPr lang="en-US" dirty="0" err="1" smtClean="0">
                <a:hlinkClick r:id="rId2"/>
              </a:rPr>
              <a:t>https</a:t>
            </a:r>
            <a:r>
              <a:rPr lang="en-US" dirty="0">
                <a:hlinkClick r:id="rId2"/>
              </a:rPr>
              <a:t>://spark.apache.org/docs/1.3.0/sql-programming-</a:t>
            </a:r>
            <a:r>
              <a:rPr lang="en-US" dirty="0" smtClean="0">
                <a:hlinkClick r:id="rId2"/>
              </a:rPr>
              <a:t>guide.html</a:t>
            </a:r>
            <a:endParaRPr lang="en-US" dirty="0"/>
          </a:p>
          <a:p>
            <a:r>
              <a:rPr lang="en-US" dirty="0" err="1" smtClean="0"/>
              <a:t>DataFrame</a:t>
            </a:r>
            <a:r>
              <a:rPr lang="en-US" dirty="0" smtClean="0"/>
              <a:t> </a:t>
            </a:r>
            <a:r>
              <a:rPr lang="en-US" dirty="0" err="1" smtClean="0"/>
              <a:t>operations:</a:t>
            </a:r>
            <a:r>
              <a:rPr lang="en-US" dirty="0" err="1" smtClean="0">
                <a:hlinkClick r:id="rId3"/>
              </a:rPr>
              <a:t>https</a:t>
            </a:r>
            <a:r>
              <a:rPr lang="en-US" dirty="0">
                <a:hlinkClick r:id="rId3"/>
              </a:rPr>
              <a:t>://spark.apache.org/docs/1.3.0/api/python/pyspark.sql.html#</a:t>
            </a:r>
            <a:r>
              <a:rPr lang="en-US" dirty="0" smtClean="0">
                <a:hlinkClick r:id="rId3"/>
              </a:rPr>
              <a:t>pyspark.sql.DataFrame</a:t>
            </a:r>
            <a:endParaRPr lang="en-US" dirty="0" smtClean="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1597849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Spark Components</a:t>
            </a:r>
            <a:endParaRPr lang="en-AU" dirty="0"/>
          </a:p>
        </p:txBody>
      </p:sp>
      <p:sp>
        <p:nvSpPr>
          <p:cNvPr id="7171" name="Content Placeholder 2"/>
          <p:cNvSpPr>
            <a:spLocks noGrp="1"/>
          </p:cNvSpPr>
          <p:nvPr>
            <p:ph idx="1"/>
          </p:nvPr>
        </p:nvSpPr>
        <p:spPr/>
        <p:txBody>
          <a:bodyPr>
            <a:normAutofit fontScale="70000" lnSpcReduction="20000"/>
          </a:bodyPr>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AU" altLang="en-US" dirty="0" smtClean="0"/>
              <a:t>Spark SQL(SQL on Spark)</a:t>
            </a:r>
          </a:p>
          <a:p>
            <a:r>
              <a:rPr lang="en-AU" altLang="en-US" dirty="0" smtClean="0"/>
              <a:t>Spark Streaming (stream processing)</a:t>
            </a:r>
          </a:p>
          <a:p>
            <a:r>
              <a:rPr lang="en-AU" altLang="en-US" dirty="0" err="1" smtClean="0"/>
              <a:t>GraphX</a:t>
            </a:r>
            <a:r>
              <a:rPr lang="en-AU" altLang="en-US" dirty="0" smtClean="0"/>
              <a:t> (graph processing)</a:t>
            </a:r>
          </a:p>
          <a:p>
            <a:r>
              <a:rPr lang="en-AU" altLang="en-US" dirty="0" err="1" smtClean="0"/>
              <a:t>MLlib</a:t>
            </a:r>
            <a:r>
              <a:rPr lang="en-AU" altLang="en-US" dirty="0" smtClean="0"/>
              <a:t> (machine learning library)</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AU" altLang="en-US" dirty="0" smtClean="0"/>
          </a:p>
        </p:txBody>
      </p:sp>
      <p:grpSp>
        <p:nvGrpSpPr>
          <p:cNvPr id="7172" name="Group 11"/>
          <p:cNvGrpSpPr>
            <a:grpSpLocks/>
          </p:cNvGrpSpPr>
          <p:nvPr/>
        </p:nvGrpSpPr>
        <p:grpSpPr bwMode="auto">
          <a:xfrm>
            <a:off x="685800" y="1339850"/>
            <a:ext cx="7807325" cy="2435225"/>
            <a:chOff x="645592" y="2286000"/>
            <a:chExt cx="7999802" cy="2559280"/>
          </a:xfrm>
        </p:grpSpPr>
        <p:sp>
          <p:nvSpPr>
            <p:cNvPr id="13" name="Rectangle 12"/>
            <p:cNvSpPr/>
            <p:nvPr/>
          </p:nvSpPr>
          <p:spPr>
            <a:xfrm>
              <a:off x="645592" y="4117871"/>
              <a:ext cx="7911964" cy="727409"/>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anchor="ctr"/>
            <a:lstStyle/>
            <a:p>
              <a:pPr algn="ctr" eaLnBrk="1" fontAlgn="auto" hangingPunct="1">
                <a:spcBef>
                  <a:spcPts val="0"/>
                </a:spcBef>
                <a:spcAft>
                  <a:spcPts val="0"/>
                </a:spcAft>
                <a:defRPr/>
              </a:pPr>
              <a:r>
                <a:rPr lang="en-US" sz="3000" kern="0" dirty="0">
                  <a:solidFill>
                    <a:sysClr val="window" lastClr="FFFFFF"/>
                  </a:solidFill>
                  <a:latin typeface="Corbel"/>
                  <a:cs typeface="Corbel"/>
                </a:rPr>
                <a:t>Spark </a:t>
              </a:r>
              <a:r>
                <a:rPr lang="en-US" altLang="zh-CN" sz="3000" kern="0" dirty="0">
                  <a:solidFill>
                    <a:sysClr val="window" lastClr="FFFFFF"/>
                  </a:solidFill>
                  <a:latin typeface="Corbel"/>
                  <a:cs typeface="Corbel"/>
                </a:rPr>
                <a:t>Core</a:t>
              </a:r>
              <a:endParaRPr lang="en-US" sz="3000" kern="0" dirty="0">
                <a:solidFill>
                  <a:sysClr val="window" lastClr="FFFFFF"/>
                </a:solidFill>
                <a:latin typeface="Corbel"/>
                <a:cs typeface="Corbel"/>
              </a:endParaRPr>
            </a:p>
          </p:txBody>
        </p:sp>
        <p:sp>
          <p:nvSpPr>
            <p:cNvPr id="14" name="Rectangle 13"/>
            <p:cNvSpPr/>
            <p:nvPr/>
          </p:nvSpPr>
          <p:spPr>
            <a:xfrm>
              <a:off x="2553638" y="2286000"/>
              <a:ext cx="1766528" cy="1656692"/>
            </a:xfrm>
            <a:prstGeom prst="rect">
              <a:avLst/>
            </a:prstGeom>
            <a:solidFill>
              <a:schemeClr val="tx2">
                <a:lumMod val="40000"/>
                <a:lumOff val="60000"/>
              </a:schemeClr>
            </a:solidFill>
            <a:ln w="9525" cap="flat" cmpd="sng" algn="ctr">
              <a:solidFill>
                <a:schemeClr val="tx2">
                  <a:lumMod val="40000"/>
                  <a:lumOff val="60000"/>
                </a:scheme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800" kern="0" dirty="0">
                  <a:solidFill>
                    <a:sysClr val="window" lastClr="FFFFFF"/>
                  </a:solidFill>
                  <a:latin typeface="Corbel"/>
                  <a:ea typeface="+mn-ea"/>
                  <a:cs typeface="Corbel"/>
                </a:rPr>
                <a:t>Spark Streaming</a:t>
              </a: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(real-time)</a:t>
              </a:r>
            </a:p>
          </p:txBody>
        </p:sp>
        <p:sp>
          <p:nvSpPr>
            <p:cNvPr id="15" name="Rectangle 14"/>
            <p:cNvSpPr/>
            <p:nvPr/>
          </p:nvSpPr>
          <p:spPr>
            <a:xfrm>
              <a:off x="4461683" y="2286000"/>
              <a:ext cx="1766528" cy="1656692"/>
            </a:xfrm>
            <a:prstGeom prst="rect">
              <a:avLst/>
            </a:prstGeom>
            <a:solidFill>
              <a:srgbClr val="8EB4E3"/>
            </a:solidFill>
            <a:ln w="9525" cap="flat" cmpd="sng" algn="ctr">
              <a:solidFill>
                <a:schemeClr val="tx2">
                  <a:lumMod val="40000"/>
                  <a:lumOff val="60000"/>
                </a:scheme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err="1">
                  <a:solidFill>
                    <a:sysClr val="window" lastClr="FFFFFF"/>
                  </a:solidFill>
                  <a:latin typeface="Corbel"/>
                  <a:ea typeface="+mn-ea"/>
                  <a:cs typeface="Corbel"/>
                </a:rPr>
                <a:t>GraphX</a:t>
              </a:r>
              <a:endParaRPr lang="en-US" sz="2900" kern="0" dirty="0">
                <a:solidFill>
                  <a:sysClr val="window" lastClr="FFFFFF"/>
                </a:solidFill>
                <a:latin typeface="Corbel"/>
                <a:ea typeface="+mn-ea"/>
                <a:cs typeface="Corbel"/>
              </a:endParaRP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(graph)</a:t>
              </a:r>
            </a:p>
          </p:txBody>
        </p:sp>
        <p:sp>
          <p:nvSpPr>
            <p:cNvPr id="16" name="TextBox 15"/>
            <p:cNvSpPr txBox="1"/>
            <p:nvPr/>
          </p:nvSpPr>
          <p:spPr>
            <a:xfrm>
              <a:off x="8133004" y="3518926"/>
              <a:ext cx="512390" cy="548893"/>
            </a:xfrm>
            <a:prstGeom prst="rect">
              <a:avLst/>
            </a:prstGeom>
            <a:noFill/>
          </p:spPr>
          <p:txBody>
            <a:bodyPr wrap="none">
              <a:spAutoFit/>
            </a:bodyPr>
            <a:lstStyle/>
            <a:p>
              <a:pPr algn="ctr">
                <a:defRPr/>
              </a:pPr>
              <a:r>
                <a:rPr lang="en-US" sz="2800" b="1" dirty="0">
                  <a:solidFill>
                    <a:schemeClr val="tx2">
                      <a:lumMod val="60000"/>
                      <a:lumOff val="40000"/>
                    </a:schemeClr>
                  </a:solidFill>
                  <a:latin typeface="Corbel"/>
                  <a:cs typeface="Corbel"/>
                </a:rPr>
                <a:t>…</a:t>
              </a:r>
            </a:p>
          </p:txBody>
        </p:sp>
        <p:sp>
          <p:nvSpPr>
            <p:cNvPr id="17" name="Rectangle 16"/>
            <p:cNvSpPr/>
            <p:nvPr/>
          </p:nvSpPr>
          <p:spPr>
            <a:xfrm>
              <a:off x="645592" y="2286000"/>
              <a:ext cx="1766528" cy="1656692"/>
            </a:xfrm>
            <a:prstGeom prst="rect">
              <a:avLst/>
            </a:prstGeom>
            <a:solidFill>
              <a:schemeClr val="tx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a:solidFill>
                    <a:sysClr val="window" lastClr="FFFFFF"/>
                  </a:solidFill>
                  <a:latin typeface="Corbel"/>
                  <a:ea typeface="+mn-ea"/>
                  <a:cs typeface="Corbel"/>
                </a:rPr>
                <a:t>Spark SQL</a:t>
              </a:r>
              <a:r>
                <a:rPr lang="en-US" sz="3000" kern="0" dirty="0">
                  <a:solidFill>
                    <a:sysClr val="window" lastClr="FFFFFF"/>
                  </a:solidFill>
                  <a:latin typeface="Corbel"/>
                  <a:ea typeface="+mn-ea"/>
                  <a:cs typeface="Corbel"/>
                </a:rPr>
                <a:t/>
              </a:r>
              <a:br>
                <a:rPr lang="en-US" sz="3000" kern="0" dirty="0">
                  <a:solidFill>
                    <a:sysClr val="window" lastClr="FFFFFF"/>
                  </a:solidFill>
                  <a:latin typeface="Corbel"/>
                  <a:ea typeface="+mn-ea"/>
                  <a:cs typeface="Corbel"/>
                </a:rPr>
              </a:br>
              <a:r>
                <a:rPr lang="en-US" sz="2200" kern="0" dirty="0">
                  <a:solidFill>
                    <a:sysClr val="window" lastClr="FFFFFF"/>
                  </a:solidFill>
                  <a:latin typeface="Corbel"/>
                  <a:ea typeface="+mn-ea"/>
                  <a:cs typeface="Corbel"/>
                </a:rPr>
                <a:t>(SQL)</a:t>
              </a:r>
            </a:p>
          </p:txBody>
        </p:sp>
        <p:sp>
          <p:nvSpPr>
            <p:cNvPr id="18" name="Rectangle 17"/>
            <p:cNvSpPr/>
            <p:nvPr/>
          </p:nvSpPr>
          <p:spPr>
            <a:xfrm>
              <a:off x="6369729" y="2286000"/>
              <a:ext cx="1766528" cy="1656692"/>
            </a:xfrm>
            <a:prstGeom prst="rect">
              <a:avLst/>
            </a:prstGeom>
            <a:solidFill>
              <a:srgbClr val="8EB4E3"/>
            </a:solidFill>
            <a:ln w="9525" cap="flat" cmpd="sng" algn="ctr">
              <a:solidFill>
                <a:schemeClr val="tx2">
                  <a:lumMod val="40000"/>
                  <a:lumOff val="60000"/>
                </a:schemeClr>
              </a:solidFill>
              <a:prstDash val="solid"/>
              <a:headEnd type="none" w="med" len="med"/>
              <a:tailEnd type="none"/>
            </a:ln>
            <a:effectLst>
              <a:outerShdw blurRad="40000" dist="23000" dir="5400000" rotWithShape="0">
                <a:srgbClr val="000000">
                  <a:alpha val="35000"/>
                </a:srgbClr>
              </a:outerShdw>
            </a:effectLst>
          </p:spPr>
          <p:txBody>
            <a:bodyPr lIns="0" rIns="0" anchor="ctr"/>
            <a:lstStyle/>
            <a:p>
              <a:pPr algn="ctr" eaLnBrk="1" fontAlgn="auto" hangingPunct="1">
                <a:spcBef>
                  <a:spcPts val="0"/>
                </a:spcBef>
                <a:spcAft>
                  <a:spcPts val="0"/>
                </a:spcAft>
                <a:defRPr/>
              </a:pPr>
              <a:r>
                <a:rPr lang="en-US" sz="2900" kern="0" dirty="0" err="1">
                  <a:solidFill>
                    <a:sysClr val="window" lastClr="FFFFFF"/>
                  </a:solidFill>
                  <a:latin typeface="Corbel"/>
                  <a:ea typeface="+mn-ea"/>
                  <a:cs typeface="Corbel"/>
                </a:rPr>
                <a:t>MLlib</a:t>
              </a:r>
              <a:endParaRPr lang="en-US" sz="2900" kern="0" dirty="0">
                <a:solidFill>
                  <a:sysClr val="window" lastClr="FFFFFF"/>
                </a:solidFill>
                <a:latin typeface="Corbel"/>
                <a:ea typeface="+mn-ea"/>
                <a:cs typeface="Corbel"/>
              </a:endParaRPr>
            </a:p>
            <a:p>
              <a:pPr algn="ctr" eaLnBrk="1" fontAlgn="auto" hangingPunct="1">
                <a:spcBef>
                  <a:spcPts val="0"/>
                </a:spcBef>
                <a:spcAft>
                  <a:spcPts val="0"/>
                </a:spcAft>
                <a:defRPr/>
              </a:pPr>
              <a:r>
                <a:rPr lang="en-US" sz="2200" kern="0" dirty="0">
                  <a:solidFill>
                    <a:sysClr val="window" lastClr="FFFFFF"/>
                  </a:solidFill>
                  <a:latin typeface="Corbel"/>
                  <a:ea typeface="+mn-ea"/>
                  <a:cs typeface="Corbel"/>
                </a:rPr>
                <a:t>(machine learning)</a:t>
              </a:r>
            </a:p>
          </p:txBody>
        </p:sp>
      </p:grpSp>
    </p:spTree>
    <p:extLst>
      <p:ext uri="{BB962C8B-B14F-4D97-AF65-F5344CB8AC3E}">
        <p14:creationId xmlns:p14="http://schemas.microsoft.com/office/powerpoint/2010/main" val="2820209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1698</TotalTime>
  <Words>1264</Words>
  <Application>Microsoft Macintosh PowerPoint</Application>
  <PresentationFormat>On-screen Show (4:3)</PresentationFormat>
  <Paragraphs>189</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SI 618: Large-scale distributed computation 2</vt:lpstr>
      <vt:lpstr>Reminder: Project I Proposal due next week</vt:lpstr>
      <vt:lpstr>Lecture Plan</vt:lpstr>
      <vt:lpstr>Spark Example: Yelp Sentiment Analysis</vt:lpstr>
      <vt:lpstr>How to find positive words</vt:lpstr>
      <vt:lpstr>Finding positive words</vt:lpstr>
      <vt:lpstr>Let’s code together…</vt:lpstr>
      <vt:lpstr>More about Spark</vt:lpstr>
      <vt:lpstr>Spark Components</vt:lpstr>
      <vt:lpstr>Spark vs. SQL</vt:lpstr>
      <vt:lpstr>PowerPoint Presentation</vt:lpstr>
      <vt:lpstr>SparkSQL predecessor</vt:lpstr>
      <vt:lpstr>Datasets and DataFrames</vt:lpstr>
      <vt:lpstr>Difference between DataFrame and RDD</vt:lpstr>
      <vt:lpstr>DataFrame Data Sources</vt:lpstr>
      <vt:lpstr>DataFrames</vt:lpstr>
      <vt:lpstr>Spark SQL</vt:lpstr>
      <vt:lpstr>Spark SQL</vt:lpstr>
      <vt:lpstr>PowerPoint Presentation</vt:lpstr>
      <vt:lpstr>PowerPoint Presentation</vt:lpstr>
      <vt:lpstr>PowerPoint Presentation</vt:lpstr>
      <vt:lpstr>Resources: Spark Documentation</vt:lpstr>
      <vt:lpstr>Resources: Spark on Fladoop</vt:lpstr>
      <vt:lpstr>Now lets go through a SparkSQL example</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Large-scale distributed computation 2</dc:title>
  <dc:creator>Budak, Ceren</dc:creator>
  <cp:lastModifiedBy>Budak, Ceren</cp:lastModifiedBy>
  <cp:revision>74</cp:revision>
  <dcterms:created xsi:type="dcterms:W3CDTF">2017-02-01T15:08:10Z</dcterms:created>
  <dcterms:modified xsi:type="dcterms:W3CDTF">2017-09-25T17:50:29Z</dcterms:modified>
</cp:coreProperties>
</file>