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343" autoAdjust="0"/>
  </p:normalViewPr>
  <p:slideViewPr>
    <p:cSldViewPr snapToGrid="0">
      <p:cViewPr>
        <p:scale>
          <a:sx n="66" d="100"/>
          <a:sy n="66" d="100"/>
        </p:scale>
        <p:origin x="93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4462-AB05-4A41-9107-8CF2643D856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9A4-5AB7-4E4E-B56C-93001838A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4462-AB05-4A41-9107-8CF2643D856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9A4-5AB7-4E4E-B56C-93001838A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6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4462-AB05-4A41-9107-8CF2643D856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9A4-5AB7-4E4E-B56C-93001838A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1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4462-AB05-4A41-9107-8CF2643D856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9A4-5AB7-4E4E-B56C-93001838A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5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4462-AB05-4A41-9107-8CF2643D856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9A4-5AB7-4E4E-B56C-93001838A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1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4462-AB05-4A41-9107-8CF2643D856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9A4-5AB7-4E4E-B56C-93001838A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6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4462-AB05-4A41-9107-8CF2643D856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9A4-5AB7-4E4E-B56C-93001838A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8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4462-AB05-4A41-9107-8CF2643D856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9A4-5AB7-4E4E-B56C-93001838A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3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4462-AB05-4A41-9107-8CF2643D856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9A4-5AB7-4E4E-B56C-93001838A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1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4462-AB05-4A41-9107-8CF2643D856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9A4-5AB7-4E4E-B56C-93001838A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5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4462-AB05-4A41-9107-8CF2643D856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9A4-5AB7-4E4E-B56C-93001838A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24462-AB05-4A41-9107-8CF2643D856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0B9A4-5AB7-4E4E-B56C-93001838A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6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Global Currents Visualizations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7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9543" y="365124"/>
            <a:ext cx="3077028" cy="5709104"/>
          </a:xfrm>
        </p:spPr>
        <p:txBody>
          <a:bodyPr/>
          <a:lstStyle/>
          <a:p>
            <a:r>
              <a:rPr lang="en-US" dirty="0" smtClean="0"/>
              <a:t>Enlarged capital color frequency over time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63" y="365124"/>
            <a:ext cx="7839794" cy="5556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5883" y="6183086"/>
            <a:ext cx="674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axis represents percent of all enlarged capitals for the given century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0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Litterae</a:t>
            </a:r>
            <a:r>
              <a:rPr lang="en-US" dirty="0" smtClean="0"/>
              <a:t> </a:t>
            </a:r>
            <a:r>
              <a:rPr lang="en-US" dirty="0" err="1" smtClean="0"/>
              <a:t>Notabiliores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59" y="365124"/>
            <a:ext cx="5522111" cy="570910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83680" y="365125"/>
            <a:ext cx="4770120" cy="5709104"/>
          </a:xfrm>
        </p:spPr>
        <p:txBody>
          <a:bodyPr/>
          <a:lstStyle/>
          <a:p>
            <a:r>
              <a:rPr lang="en-US" dirty="0" smtClean="0"/>
              <a:t>Number of </a:t>
            </a:r>
            <a:r>
              <a:rPr lang="en-US" dirty="0" err="1" smtClean="0"/>
              <a:t>litterae</a:t>
            </a:r>
            <a:r>
              <a:rPr lang="en-US" dirty="0" smtClean="0"/>
              <a:t> </a:t>
            </a:r>
            <a:r>
              <a:rPr lang="en-US" dirty="0" err="1" smtClean="0"/>
              <a:t>notabiliores</a:t>
            </a:r>
            <a:r>
              <a:rPr lang="en-US" dirty="0" smtClean="0"/>
              <a:t>, by century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05140" y="4064000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(not weighted)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83680" y="365125"/>
            <a:ext cx="4770120" cy="5709104"/>
          </a:xfrm>
        </p:spPr>
        <p:txBody>
          <a:bodyPr/>
          <a:lstStyle/>
          <a:p>
            <a:r>
              <a:rPr lang="en-US" dirty="0" smtClean="0"/>
              <a:t>LN Classification frequency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32" y="365125"/>
            <a:ext cx="3653728" cy="57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07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83680" y="365125"/>
            <a:ext cx="4770120" cy="5709104"/>
          </a:xfrm>
        </p:spPr>
        <p:txBody>
          <a:bodyPr/>
          <a:lstStyle/>
          <a:p>
            <a:r>
              <a:rPr lang="en-US" dirty="0" smtClean="0"/>
              <a:t>LN error frequency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80" y="365125"/>
            <a:ext cx="1785344" cy="57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1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83680" y="365125"/>
            <a:ext cx="4770120" cy="5709104"/>
          </a:xfrm>
        </p:spPr>
        <p:txBody>
          <a:bodyPr/>
          <a:lstStyle/>
          <a:p>
            <a:r>
              <a:rPr lang="en-US" dirty="0" smtClean="0"/>
              <a:t>LN error type frequency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45" y="365125"/>
            <a:ext cx="2968654" cy="57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9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83680" y="365125"/>
            <a:ext cx="4770120" cy="5709104"/>
          </a:xfrm>
        </p:spPr>
        <p:txBody>
          <a:bodyPr/>
          <a:lstStyle/>
          <a:p>
            <a:r>
              <a:rPr lang="en-US" dirty="0" smtClean="0"/>
              <a:t>LN letter frequency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2" y="273754"/>
            <a:ext cx="5848838" cy="589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39590" y="365125"/>
            <a:ext cx="3714209" cy="5709104"/>
          </a:xfrm>
        </p:spPr>
        <p:txBody>
          <a:bodyPr/>
          <a:lstStyle/>
          <a:p>
            <a:r>
              <a:rPr lang="en-US" dirty="0" smtClean="0"/>
              <a:t>LN </a:t>
            </a:r>
            <a:br>
              <a:rPr lang="en-US" dirty="0" smtClean="0"/>
            </a:br>
            <a:r>
              <a:rPr lang="en-US" dirty="0" smtClean="0"/>
              <a:t>primary color frequency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3" y="365125"/>
            <a:ext cx="7006438" cy="57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5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99886" y="4905829"/>
            <a:ext cx="10453913" cy="1168400"/>
          </a:xfrm>
        </p:spPr>
        <p:txBody>
          <a:bodyPr>
            <a:normAutofit/>
          </a:bodyPr>
          <a:lstStyle/>
          <a:p>
            <a:r>
              <a:rPr lang="en-US" dirty="0" smtClean="0"/>
              <a:t>LN color pairings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85" y="365125"/>
            <a:ext cx="8787202" cy="41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71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90037" y="365125"/>
            <a:ext cx="3657599" cy="5709104"/>
          </a:xfrm>
        </p:spPr>
        <p:txBody>
          <a:bodyPr/>
          <a:lstStyle/>
          <a:p>
            <a:r>
              <a:rPr lang="en-US" dirty="0" smtClean="0"/>
              <a:t>LN classification frequency</a:t>
            </a:r>
            <a:br>
              <a:rPr lang="en-US" dirty="0" smtClean="0"/>
            </a:br>
            <a:r>
              <a:rPr lang="en-US" dirty="0" smtClean="0"/>
              <a:t>over time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86" y="365125"/>
            <a:ext cx="6394024" cy="57091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5883" y="6183086"/>
            <a:ext cx="549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axis represents percent of all LNs for the given century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125"/>
            <a:ext cx="4770120" cy="5709104"/>
          </a:xfrm>
        </p:spPr>
        <p:txBody>
          <a:bodyPr/>
          <a:lstStyle/>
          <a:p>
            <a:r>
              <a:rPr lang="en-US" dirty="0" smtClean="0"/>
              <a:t>Number of manuscripts, by century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29" y="365125"/>
            <a:ext cx="5249837" cy="570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17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90037" y="365125"/>
            <a:ext cx="3657599" cy="5709104"/>
          </a:xfrm>
        </p:spPr>
        <p:txBody>
          <a:bodyPr/>
          <a:lstStyle/>
          <a:p>
            <a:r>
              <a:rPr lang="en-US" dirty="0" smtClean="0"/>
              <a:t>LN </a:t>
            </a:r>
            <a:br>
              <a:rPr lang="en-US" dirty="0" smtClean="0"/>
            </a:br>
            <a:r>
              <a:rPr lang="en-US" dirty="0" smtClean="0"/>
              <a:t>primary color frequency</a:t>
            </a:r>
            <a:br>
              <a:rPr lang="en-US" dirty="0" smtClean="0"/>
            </a:br>
            <a:r>
              <a:rPr lang="en-US" dirty="0" smtClean="0"/>
              <a:t>over time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5883" y="6183086"/>
            <a:ext cx="549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axis represents percent of all LNs for the given century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16" y="365125"/>
            <a:ext cx="6809220" cy="57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14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Intertextual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55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125"/>
            <a:ext cx="4770120" cy="5709104"/>
          </a:xfrm>
        </p:spPr>
        <p:txBody>
          <a:bodyPr/>
          <a:lstStyle/>
          <a:p>
            <a:r>
              <a:rPr lang="en-US" dirty="0" smtClean="0"/>
              <a:t>Number of intertextual space, by century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1541" y="4397828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(not weighted)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65" y="365125"/>
            <a:ext cx="5480592" cy="57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89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125"/>
            <a:ext cx="4770120" cy="5709104"/>
          </a:xfrm>
        </p:spPr>
        <p:txBody>
          <a:bodyPr/>
          <a:lstStyle/>
          <a:p>
            <a:r>
              <a:rPr lang="en-US" dirty="0" smtClean="0"/>
              <a:t>Intertextual space error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795" y="365125"/>
            <a:ext cx="1846484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0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Enlarged Capitals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6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125"/>
            <a:ext cx="4770120" cy="5709104"/>
          </a:xfrm>
        </p:spPr>
        <p:txBody>
          <a:bodyPr/>
          <a:lstStyle/>
          <a:p>
            <a:r>
              <a:rPr lang="en-US" dirty="0" smtClean="0"/>
              <a:t>Number of enlarged capitals, by century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20" y="365126"/>
            <a:ext cx="5309722" cy="5709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5140" y="4064000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(not weighted)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7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125"/>
            <a:ext cx="4770120" cy="5709104"/>
          </a:xfrm>
        </p:spPr>
        <p:txBody>
          <a:bodyPr/>
          <a:lstStyle/>
          <a:p>
            <a:r>
              <a:rPr lang="en-US" dirty="0" smtClean="0"/>
              <a:t>Enlarged capital error rate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66" b="9322"/>
          <a:stretch/>
        </p:blipFill>
        <p:spPr>
          <a:xfrm>
            <a:off x="2618363" y="365125"/>
            <a:ext cx="3329871" cy="57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3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79" y="365125"/>
            <a:ext cx="4940663" cy="5709104"/>
          </a:xfrm>
        </p:spPr>
        <p:txBody>
          <a:bodyPr/>
          <a:lstStyle/>
          <a:p>
            <a:r>
              <a:rPr lang="en-US" dirty="0" smtClean="0"/>
              <a:t>Enlarged capital error type frequency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216" y="365124"/>
            <a:ext cx="2968655" cy="570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4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79" y="365125"/>
            <a:ext cx="4940663" cy="5709104"/>
          </a:xfrm>
        </p:spPr>
        <p:txBody>
          <a:bodyPr/>
          <a:lstStyle/>
          <a:p>
            <a:r>
              <a:rPr lang="en-US" dirty="0" smtClean="0"/>
              <a:t>Enlarged capital letter frequency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10" y="365125"/>
            <a:ext cx="6215469" cy="583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0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4738" y="365125"/>
            <a:ext cx="4449604" cy="5709104"/>
          </a:xfrm>
        </p:spPr>
        <p:txBody>
          <a:bodyPr/>
          <a:lstStyle/>
          <a:p>
            <a:r>
              <a:rPr lang="en-US" dirty="0" smtClean="0"/>
              <a:t>Enlarged capital primary color frequency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31" y="757011"/>
            <a:ext cx="6391907" cy="520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6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57" y="4615541"/>
            <a:ext cx="10450285" cy="1299029"/>
          </a:xfrm>
        </p:spPr>
        <p:txBody>
          <a:bodyPr/>
          <a:lstStyle/>
          <a:p>
            <a:r>
              <a:rPr lang="en-US" dirty="0" smtClean="0"/>
              <a:t>Enlarged capital color pairings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57" y="640896"/>
            <a:ext cx="9040080" cy="341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0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135</Words>
  <Application>Microsoft Office PowerPoint</Application>
  <PresentationFormat>Widescreen</PresentationFormat>
  <Paragraphs>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Global Currents Visualizations</vt:lpstr>
      <vt:lpstr>Number of manuscripts, by century</vt:lpstr>
      <vt:lpstr>Enlarged Capitals</vt:lpstr>
      <vt:lpstr>Number of enlarged capitals, by century</vt:lpstr>
      <vt:lpstr>Enlarged capital error rate</vt:lpstr>
      <vt:lpstr>Enlarged capital error type frequency</vt:lpstr>
      <vt:lpstr>Enlarged capital letter frequency</vt:lpstr>
      <vt:lpstr>Enlarged capital primary color frequency</vt:lpstr>
      <vt:lpstr>Enlarged capital color pairings</vt:lpstr>
      <vt:lpstr>Enlarged capital color frequency over time</vt:lpstr>
      <vt:lpstr>Litterae Notabiliores</vt:lpstr>
      <vt:lpstr>Number of litterae notabiliores, by century</vt:lpstr>
      <vt:lpstr>LN Classification frequency</vt:lpstr>
      <vt:lpstr>LN error frequency</vt:lpstr>
      <vt:lpstr>LN error type frequency</vt:lpstr>
      <vt:lpstr>LN letter frequency</vt:lpstr>
      <vt:lpstr>LN  primary color frequency</vt:lpstr>
      <vt:lpstr>LN color pairings</vt:lpstr>
      <vt:lpstr>LN classification frequency over time</vt:lpstr>
      <vt:lpstr>LN  primary color frequency over time</vt:lpstr>
      <vt:lpstr>Intertextual Space</vt:lpstr>
      <vt:lpstr>Number of intertextual space, by century</vt:lpstr>
      <vt:lpstr>Intertextual space error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Currents Visualizations</dc:title>
  <dc:creator>Liz</dc:creator>
  <cp:lastModifiedBy>Liz</cp:lastModifiedBy>
  <cp:revision>6</cp:revision>
  <dcterms:created xsi:type="dcterms:W3CDTF">2016-06-15T21:52:02Z</dcterms:created>
  <dcterms:modified xsi:type="dcterms:W3CDTF">2016-06-15T22:23:25Z</dcterms:modified>
</cp:coreProperties>
</file>