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3998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22420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1502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7555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6318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20952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90763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6683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69318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57046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12/17/2022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6513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12/17/2022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77745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5FEC7A34-539B-4949-BC75-F49D5FFC9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66CA6F-DD4D-3027-3850-CB2BB221B49B}"/>
              </a:ext>
            </a:extLst>
          </p:cNvPr>
          <p:cNvSpPr>
            <a:spLocks noGrp="1"/>
          </p:cNvSpPr>
          <p:nvPr>
            <p:ph type="ctrTitle"/>
          </p:nvPr>
        </p:nvSpPr>
        <p:spPr>
          <a:xfrm>
            <a:off x="5676902" y="909637"/>
            <a:ext cx="5895974" cy="1362073"/>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HABEETAT:</a:t>
            </a:r>
            <a:br>
              <a:rPr lang="en-US" sz="4000" kern="1200" cap="all" spc="30" baseline="0">
                <a:solidFill>
                  <a:schemeClr val="tx1"/>
                </a:solidFill>
                <a:latin typeface="+mj-lt"/>
                <a:ea typeface="+mj-ea"/>
                <a:cs typeface="+mj-cs"/>
              </a:rPr>
            </a:br>
            <a:r>
              <a:rPr lang="en-US" sz="4000" kern="1200" cap="all" spc="30" baseline="0">
                <a:solidFill>
                  <a:schemeClr val="tx1"/>
                </a:solidFill>
                <a:latin typeface="+mj-lt"/>
                <a:ea typeface="+mj-ea"/>
                <a:cs typeface="+mj-cs"/>
              </a:rPr>
              <a:t>COLMENA SALUDABLE</a:t>
            </a:r>
          </a:p>
        </p:txBody>
      </p:sp>
      <p:cxnSp>
        <p:nvCxnSpPr>
          <p:cNvPr id="33" name="Straight Connector 32">
            <a:extLst>
              <a:ext uri="{FF2B5EF4-FFF2-40B4-BE49-F238E27FC236}">
                <a16:creationId xmlns:a16="http://schemas.microsoft.com/office/drawing/2014/main" id="{CA4B2C18-146D-48F9-BB98-D4E4D70A5A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60826"/>
            <a:ext cx="56808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279E54D3-CE37-0141-6D55-849D3A1E7F9D}"/>
              </a:ext>
            </a:extLst>
          </p:cNvPr>
          <p:cNvPicPr>
            <a:picLocks noChangeAspect="1"/>
          </p:cNvPicPr>
          <p:nvPr/>
        </p:nvPicPr>
        <p:blipFill rotWithShape="1">
          <a:blip r:embed="rId2"/>
          <a:srcRect t="1704" r="2" b="2647"/>
          <a:stretch/>
        </p:blipFill>
        <p:spPr>
          <a:xfrm>
            <a:off x="570932" y="760826"/>
            <a:ext cx="4076700" cy="5224464"/>
          </a:xfrm>
          <a:prstGeom prst="rect">
            <a:avLst/>
          </a:prstGeom>
        </p:spPr>
      </p:pic>
      <p:sp>
        <p:nvSpPr>
          <p:cNvPr id="3" name="Subtítulo 2">
            <a:extLst>
              <a:ext uri="{FF2B5EF4-FFF2-40B4-BE49-F238E27FC236}">
                <a16:creationId xmlns:a16="http://schemas.microsoft.com/office/drawing/2014/main" id="{0590CAAC-EFEB-2093-BE41-E6F920C7366E}"/>
              </a:ext>
            </a:extLst>
          </p:cNvPr>
          <p:cNvSpPr>
            <a:spLocks noGrp="1"/>
          </p:cNvSpPr>
          <p:nvPr>
            <p:ph type="subTitle" idx="1"/>
          </p:nvPr>
        </p:nvSpPr>
        <p:spPr>
          <a:xfrm>
            <a:off x="5602406" y="2276474"/>
            <a:ext cx="6018662" cy="3553109"/>
          </a:xfrm>
        </p:spPr>
        <p:txBody>
          <a:bodyPr vert="horz" lIns="91440" tIns="45720" rIns="91440" bIns="45720" rtlCol="0">
            <a:normAutofit/>
          </a:bodyPr>
          <a:lstStyle/>
          <a:p>
            <a:pPr indent="-228600">
              <a:buFont typeface="Arial" panose="020B0604020202020204" pitchFamily="34" charset="0"/>
              <a:buChar char="•"/>
            </a:pPr>
            <a:r>
              <a:rPr lang="en-US"/>
              <a:t>Integrantes del equipo:</a:t>
            </a:r>
          </a:p>
          <a:p>
            <a:pPr marL="285750" indent="-228600">
              <a:buFont typeface="Arial" panose="020B0604020202020204" pitchFamily="34" charset="0"/>
              <a:buChar char="•"/>
            </a:pPr>
            <a:r>
              <a:rPr lang="en-US"/>
              <a:t>Abundis Noyola Omar</a:t>
            </a:r>
          </a:p>
          <a:p>
            <a:pPr marL="285750" indent="-228600">
              <a:buFont typeface="Arial" panose="020B0604020202020204" pitchFamily="34" charset="0"/>
              <a:buChar char="•"/>
            </a:pPr>
            <a:r>
              <a:rPr lang="en-US"/>
              <a:t>García León Lizbeth</a:t>
            </a:r>
          </a:p>
          <a:p>
            <a:pPr marL="285750" indent="-228600">
              <a:buFont typeface="Arial" panose="020B0604020202020204" pitchFamily="34" charset="0"/>
              <a:buChar char="•"/>
            </a:pPr>
            <a:r>
              <a:rPr lang="en-US"/>
              <a:t>Soto Soto Raymundo </a:t>
            </a:r>
          </a:p>
          <a:p>
            <a:pPr indent="-228600">
              <a:buFont typeface="Arial" panose="020B0604020202020204" pitchFamily="34" charset="0"/>
              <a:buChar char="•"/>
            </a:pPr>
            <a:endParaRPr lang="en-US"/>
          </a:p>
        </p:txBody>
      </p:sp>
      <p:cxnSp>
        <p:nvCxnSpPr>
          <p:cNvPr id="35" name="Straight Connector 34">
            <a:extLst>
              <a:ext uri="{FF2B5EF4-FFF2-40B4-BE49-F238E27FC236}">
                <a16:creationId xmlns:a16="http://schemas.microsoft.com/office/drawing/2014/main" id="{E51784B1-4DE1-43A3-95B9-A0EB6529F0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568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58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05C8C-DDFD-DC01-8B40-893EFEC5E718}"/>
              </a:ext>
            </a:extLst>
          </p:cNvPr>
          <p:cNvSpPr>
            <a:spLocks noGrp="1"/>
          </p:cNvSpPr>
          <p:nvPr>
            <p:ph type="title"/>
          </p:nvPr>
        </p:nvSpPr>
        <p:spPr/>
        <p:txBody>
          <a:bodyPr/>
          <a:lstStyle/>
          <a:p>
            <a:r>
              <a:rPr lang="es-MX" dirty="0"/>
              <a:t>JUSTIFICACIÓN:</a:t>
            </a:r>
          </a:p>
        </p:txBody>
      </p:sp>
      <p:sp>
        <p:nvSpPr>
          <p:cNvPr id="3" name="Marcador de contenido 2">
            <a:extLst>
              <a:ext uri="{FF2B5EF4-FFF2-40B4-BE49-F238E27FC236}">
                <a16:creationId xmlns:a16="http://schemas.microsoft.com/office/drawing/2014/main" id="{56C93865-0B4A-EAAE-EAFB-1F89EE198F0A}"/>
              </a:ext>
            </a:extLst>
          </p:cNvPr>
          <p:cNvSpPr>
            <a:spLocks noGrp="1"/>
          </p:cNvSpPr>
          <p:nvPr>
            <p:ph idx="1"/>
          </p:nvPr>
        </p:nvSpPr>
        <p:spPr/>
        <p:txBody>
          <a:bodyPr>
            <a:normAutofit fontScale="92500"/>
          </a:bodyPr>
          <a:lstStyle/>
          <a:p>
            <a:r>
              <a:rPr lang="es-MX" b="1" i="0" dirty="0">
                <a:solidFill>
                  <a:srgbClr val="1D2125"/>
                </a:solidFill>
                <a:effectLst/>
                <a:latin typeface="-apple-system"/>
              </a:rPr>
              <a:t>Buscar</a:t>
            </a:r>
            <a:r>
              <a:rPr lang="es-MX" b="0" i="0" dirty="0">
                <a:solidFill>
                  <a:srgbClr val="1D2125"/>
                </a:solidFill>
                <a:effectLst/>
                <a:latin typeface="-apple-system"/>
              </a:rPr>
              <a:t> una solución mediante el uso del Internet de las cosas, que garantice la salud de la colmena.</a:t>
            </a:r>
          </a:p>
          <a:p>
            <a:r>
              <a:rPr lang="es-MX" b="1" dirty="0">
                <a:solidFill>
                  <a:srgbClr val="1D2125"/>
                </a:solidFill>
                <a:latin typeface="-apple-system"/>
              </a:rPr>
              <a:t>M</a:t>
            </a:r>
            <a:r>
              <a:rPr lang="es-MX" b="1" i="0" dirty="0">
                <a:solidFill>
                  <a:srgbClr val="1D2125"/>
                </a:solidFill>
                <a:effectLst/>
                <a:latin typeface="-apple-system"/>
              </a:rPr>
              <a:t>onitorear</a:t>
            </a:r>
            <a:r>
              <a:rPr lang="es-MX" b="0" i="0" dirty="0">
                <a:solidFill>
                  <a:srgbClr val="1D2125"/>
                </a:solidFill>
                <a:effectLst/>
                <a:latin typeface="-apple-system"/>
              </a:rPr>
              <a:t> las principales variables que nos alertaran que la salud de la colmena está en franco peligro.</a:t>
            </a:r>
          </a:p>
          <a:p>
            <a:r>
              <a:rPr lang="es-MX" b="0" i="0" dirty="0">
                <a:solidFill>
                  <a:srgbClr val="1D2125"/>
                </a:solidFill>
                <a:effectLst/>
                <a:latin typeface="-apple-system"/>
              </a:rPr>
              <a:t>Llevar un </a:t>
            </a:r>
            <a:r>
              <a:rPr lang="es-MX" b="1" i="0" dirty="0">
                <a:solidFill>
                  <a:srgbClr val="1D2125"/>
                </a:solidFill>
                <a:effectLst/>
                <a:latin typeface="-apple-system"/>
              </a:rPr>
              <a:t>registro</a:t>
            </a:r>
            <a:r>
              <a:rPr lang="es-MX" b="0" i="0" dirty="0">
                <a:solidFill>
                  <a:srgbClr val="1D2125"/>
                </a:solidFill>
                <a:effectLst/>
                <a:latin typeface="-apple-system"/>
              </a:rPr>
              <a:t> de los valores detectados mediante la implementación de una base de datos en MySQL.</a:t>
            </a:r>
            <a:endParaRPr lang="es-MX" dirty="0">
              <a:solidFill>
                <a:srgbClr val="1D2125"/>
              </a:solidFill>
              <a:latin typeface="-apple-system"/>
            </a:endParaRPr>
          </a:p>
          <a:p>
            <a:r>
              <a:rPr lang="es-MX" dirty="0">
                <a:solidFill>
                  <a:srgbClr val="1D2125"/>
                </a:solidFill>
                <a:latin typeface="-apple-system"/>
              </a:rPr>
              <a:t>M</a:t>
            </a:r>
            <a:r>
              <a:rPr lang="es-MX" b="0" i="0" dirty="0">
                <a:solidFill>
                  <a:srgbClr val="1D2125"/>
                </a:solidFill>
                <a:effectLst/>
                <a:latin typeface="-apple-system"/>
              </a:rPr>
              <a:t>andar señales a </a:t>
            </a:r>
            <a:r>
              <a:rPr lang="es-MX" b="1" i="0" dirty="0">
                <a:solidFill>
                  <a:srgbClr val="1D2125"/>
                </a:solidFill>
                <a:effectLst/>
                <a:latin typeface="-apple-system"/>
              </a:rPr>
              <a:t>actuadores</a:t>
            </a:r>
            <a:r>
              <a:rPr lang="es-MX" b="0" i="0" dirty="0">
                <a:solidFill>
                  <a:srgbClr val="1D2125"/>
                </a:solidFill>
                <a:effectLst/>
                <a:latin typeface="-apple-system"/>
              </a:rPr>
              <a:t> para que se pongan en funcionamiento o en caso de emergencia se detone una </a:t>
            </a:r>
            <a:r>
              <a:rPr lang="es-MX" b="1" i="0" dirty="0">
                <a:solidFill>
                  <a:srgbClr val="1D2125"/>
                </a:solidFill>
                <a:effectLst/>
                <a:latin typeface="-apple-system"/>
              </a:rPr>
              <a:t>llamada de alerta</a:t>
            </a:r>
            <a:r>
              <a:rPr lang="es-MX" b="0" i="0" dirty="0">
                <a:solidFill>
                  <a:srgbClr val="1D2125"/>
                </a:solidFill>
                <a:effectLst/>
                <a:latin typeface="-apple-system"/>
              </a:rPr>
              <a:t> a la persona propietaria o encargada de la colmena.</a:t>
            </a:r>
          </a:p>
          <a:p>
            <a:r>
              <a:rPr lang="es-MX" b="0" i="0" dirty="0">
                <a:solidFill>
                  <a:srgbClr val="1D2125"/>
                </a:solidFill>
                <a:effectLst/>
                <a:latin typeface="-apple-system"/>
              </a:rPr>
              <a:t>Simplificar la </a:t>
            </a:r>
            <a:r>
              <a:rPr lang="es-MX" b="1" i="0" dirty="0">
                <a:solidFill>
                  <a:srgbClr val="1D2125"/>
                </a:solidFill>
                <a:effectLst/>
                <a:latin typeface="-apple-system"/>
              </a:rPr>
              <a:t>observación de los datos</a:t>
            </a:r>
            <a:r>
              <a:rPr lang="es-MX" b="0" i="0" dirty="0">
                <a:solidFill>
                  <a:srgbClr val="1D2125"/>
                </a:solidFill>
                <a:effectLst/>
                <a:latin typeface="-apple-system"/>
              </a:rPr>
              <a:t> mediante gráficas en tiempo real haciendo uso de </a:t>
            </a:r>
            <a:r>
              <a:rPr lang="es-MX" b="0" i="1" dirty="0" err="1">
                <a:solidFill>
                  <a:srgbClr val="1D2125"/>
                </a:solidFill>
                <a:effectLst/>
                <a:latin typeface="-apple-system"/>
              </a:rPr>
              <a:t>Grafana</a:t>
            </a:r>
            <a:r>
              <a:rPr lang="es-MX" b="0" i="0" dirty="0">
                <a:solidFill>
                  <a:srgbClr val="1D2125"/>
                </a:solidFill>
                <a:effectLst/>
                <a:latin typeface="-apple-system"/>
              </a:rPr>
              <a:t> </a:t>
            </a:r>
          </a:p>
          <a:p>
            <a:r>
              <a:rPr lang="es-MX" dirty="0">
                <a:solidFill>
                  <a:srgbClr val="1D2125"/>
                </a:solidFill>
                <a:latin typeface="-apple-system"/>
              </a:rPr>
              <a:t>U</a:t>
            </a:r>
            <a:r>
              <a:rPr lang="es-MX" b="0" i="0" dirty="0">
                <a:solidFill>
                  <a:srgbClr val="1D2125"/>
                </a:solidFill>
                <a:effectLst/>
                <a:latin typeface="-apple-system"/>
              </a:rPr>
              <a:t>tilizar </a:t>
            </a:r>
            <a:r>
              <a:rPr lang="es-MX" b="1" i="0" dirty="0">
                <a:solidFill>
                  <a:srgbClr val="1D2125"/>
                </a:solidFill>
                <a:effectLst/>
                <a:latin typeface="-apple-system"/>
              </a:rPr>
              <a:t>algoritmos de predicción </a:t>
            </a:r>
            <a:r>
              <a:rPr lang="es-MX" b="0" i="0" dirty="0">
                <a:solidFill>
                  <a:srgbClr val="1D2125"/>
                </a:solidFill>
                <a:effectLst/>
                <a:latin typeface="-apple-system"/>
              </a:rPr>
              <a:t>para diagnostico de condiciones.</a:t>
            </a:r>
            <a:endParaRPr lang="es-MX" dirty="0"/>
          </a:p>
        </p:txBody>
      </p:sp>
      <p:pic>
        <p:nvPicPr>
          <p:cNvPr id="5" name="Imagen 4">
            <a:extLst>
              <a:ext uri="{FF2B5EF4-FFF2-40B4-BE49-F238E27FC236}">
                <a16:creationId xmlns:a16="http://schemas.microsoft.com/office/drawing/2014/main" id="{91FF4B61-3257-1869-0617-A0221AA580FE}"/>
              </a:ext>
            </a:extLst>
          </p:cNvPr>
          <p:cNvPicPr>
            <a:picLocks noChangeAspect="1"/>
          </p:cNvPicPr>
          <p:nvPr/>
        </p:nvPicPr>
        <p:blipFill>
          <a:blip r:embed="rId2">
            <a:duotone>
              <a:schemeClr val="accent5">
                <a:shade val="45000"/>
                <a:satMod val="135000"/>
              </a:schemeClr>
              <a:prstClr val="white"/>
            </a:duotone>
          </a:blip>
          <a:stretch>
            <a:fillRect/>
          </a:stretch>
        </p:blipFill>
        <p:spPr>
          <a:xfrm>
            <a:off x="10576034" y="562971"/>
            <a:ext cx="1631732" cy="1629134"/>
          </a:xfrm>
          <a:prstGeom prst="rect">
            <a:avLst/>
          </a:prstGeom>
        </p:spPr>
      </p:pic>
    </p:spTree>
    <p:extLst>
      <p:ext uri="{BB962C8B-B14F-4D97-AF65-F5344CB8AC3E}">
        <p14:creationId xmlns:p14="http://schemas.microsoft.com/office/powerpoint/2010/main" val="196244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8FEFC-0E09-B097-79AF-8FECC880EE2E}"/>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id="{47D86754-8C95-CAAD-F31A-70E2F3D50446}"/>
              </a:ext>
            </a:extLst>
          </p:cNvPr>
          <p:cNvSpPr>
            <a:spLocks noGrp="1"/>
          </p:cNvSpPr>
          <p:nvPr>
            <p:ph idx="1"/>
          </p:nvPr>
        </p:nvSpPr>
        <p:spPr/>
        <p:txBody>
          <a:bodyPr/>
          <a:lstStyle/>
          <a:p>
            <a:pPr marL="0" indent="0" algn="ctr">
              <a:buNone/>
            </a:pPr>
            <a:r>
              <a:rPr lang="es-MX" sz="3200" i="0" dirty="0">
                <a:solidFill>
                  <a:srgbClr val="1D2125"/>
                </a:solidFill>
                <a:effectLst/>
                <a:latin typeface="-apple-system"/>
              </a:rPr>
              <a:t>Diseñar un prototipo de monitoreo que permita registrar, en tiempo real, las principales variables que garantizan la salud de una colmena de abejas melíferas, bajo el paradigma del Internet de las cosas; y con ello, mejorar las prácticas de la apicultura, propiciar una explotación sustentable y cuidado del ambiente en diversas regiones de México.</a:t>
            </a:r>
            <a:endParaRPr lang="es-MX" sz="3200" dirty="0"/>
          </a:p>
          <a:p>
            <a:endParaRPr lang="es-MX" dirty="0"/>
          </a:p>
        </p:txBody>
      </p:sp>
      <p:pic>
        <p:nvPicPr>
          <p:cNvPr id="4" name="Imagen 3">
            <a:extLst>
              <a:ext uri="{FF2B5EF4-FFF2-40B4-BE49-F238E27FC236}">
                <a16:creationId xmlns:a16="http://schemas.microsoft.com/office/drawing/2014/main" id="{CAE4F2BA-2F9E-FBE0-F8DA-002A3E83EE2D}"/>
              </a:ext>
            </a:extLst>
          </p:cNvPr>
          <p:cNvPicPr>
            <a:picLocks noChangeAspect="1"/>
          </p:cNvPicPr>
          <p:nvPr/>
        </p:nvPicPr>
        <p:blipFill>
          <a:blip r:embed="rId2">
            <a:duotone>
              <a:schemeClr val="accent5">
                <a:shade val="45000"/>
                <a:satMod val="135000"/>
              </a:schemeClr>
              <a:prstClr val="white"/>
            </a:duotone>
          </a:blip>
          <a:stretch>
            <a:fillRect/>
          </a:stretch>
        </p:blipFill>
        <p:spPr>
          <a:xfrm>
            <a:off x="10576034" y="562971"/>
            <a:ext cx="1631732" cy="1629134"/>
          </a:xfrm>
          <a:prstGeom prst="rect">
            <a:avLst/>
          </a:prstGeom>
        </p:spPr>
      </p:pic>
    </p:spTree>
    <p:extLst>
      <p:ext uri="{BB962C8B-B14F-4D97-AF65-F5344CB8AC3E}">
        <p14:creationId xmlns:p14="http://schemas.microsoft.com/office/powerpoint/2010/main" val="144913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5" name="Rectangle 103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052C10-464F-691E-3F95-A4C92082D479}"/>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sz="2800"/>
              <a:t>Implementación de sensores</a:t>
            </a:r>
          </a:p>
        </p:txBody>
      </p:sp>
      <p:cxnSp>
        <p:nvCxnSpPr>
          <p:cNvPr id="1037" name="Straight Connector 103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A027">
            <a:extLst>
              <a:ext uri="{FF2B5EF4-FFF2-40B4-BE49-F238E27FC236}">
                <a16:creationId xmlns:a16="http://schemas.microsoft.com/office/drawing/2014/main" id="{99BFAFBF-598B-AE5B-333F-4F24D1EA9A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5761" y="1789565"/>
            <a:ext cx="9596239" cy="506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80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97">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7938C7F-5D1C-10FA-6624-5945918B038D}"/>
              </a:ext>
            </a:extLst>
          </p:cNvPr>
          <p:cNvSpPr>
            <a:spLocks noGrp="1"/>
          </p:cNvSpPr>
          <p:nvPr>
            <p:ph type="title"/>
          </p:nvPr>
        </p:nvSpPr>
        <p:spPr>
          <a:xfrm>
            <a:off x="700087" y="909637"/>
            <a:ext cx="3866597" cy="1764445"/>
          </a:xfrm>
        </p:spPr>
        <p:txBody>
          <a:bodyPr vert="horz" lIns="91440" tIns="45720" rIns="91440" bIns="45720" rtlCol="0">
            <a:normAutofit/>
          </a:bodyPr>
          <a:lstStyle/>
          <a:p>
            <a:r>
              <a:rPr lang="en-US"/>
              <a:t>Programación de servicios</a:t>
            </a:r>
          </a:p>
        </p:txBody>
      </p:sp>
      <p:cxnSp>
        <p:nvCxnSpPr>
          <p:cNvPr id="3100" name="Straight Connector 3099">
            <a:extLst>
              <a:ext uri="{FF2B5EF4-FFF2-40B4-BE49-F238E27FC236}">
                <a16:creationId xmlns:a16="http://schemas.microsoft.com/office/drawing/2014/main" id="{C896A13E-5C9D-4C6C-B52D-A2C74DEFC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Marcador de contenido 3">
            <a:extLst>
              <a:ext uri="{FF2B5EF4-FFF2-40B4-BE49-F238E27FC236}">
                <a16:creationId xmlns:a16="http://schemas.microsoft.com/office/drawing/2014/main" id="{D7F5F399-3D68-6C99-D7A3-8F063D9046CC}"/>
              </a:ext>
            </a:extLst>
          </p:cNvPr>
          <p:cNvPicPr>
            <a:picLocks noGrp="1" noChangeAspect="1"/>
          </p:cNvPicPr>
          <p:nvPr>
            <p:ph idx="1"/>
          </p:nvPr>
        </p:nvPicPr>
        <p:blipFill>
          <a:blip r:embed="rId2"/>
          <a:stretch>
            <a:fillRect/>
          </a:stretch>
        </p:blipFill>
        <p:spPr>
          <a:xfrm>
            <a:off x="700088" y="2723668"/>
            <a:ext cx="3621087" cy="3542677"/>
          </a:xfrm>
          <a:prstGeom prst="rect">
            <a:avLst/>
          </a:prstGeom>
        </p:spPr>
      </p:pic>
      <p:pic>
        <p:nvPicPr>
          <p:cNvPr id="3080" name="Picture 8" descr="A048">
            <a:extLst>
              <a:ext uri="{FF2B5EF4-FFF2-40B4-BE49-F238E27FC236}">
                <a16:creationId xmlns:a16="http://schemas.microsoft.com/office/drawing/2014/main" id="{6177A2FF-70EC-D1A7-1280-6D90B53B97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17" r="16634" b="2"/>
          <a:stretch/>
        </p:blipFill>
        <p:spPr bwMode="auto">
          <a:xfrm>
            <a:off x="4876800" y="30"/>
            <a:ext cx="3694217" cy="34643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035">
            <a:extLst>
              <a:ext uri="{FF2B5EF4-FFF2-40B4-BE49-F238E27FC236}">
                <a16:creationId xmlns:a16="http://schemas.microsoft.com/office/drawing/2014/main" id="{1C264C82-3E71-E02F-F02D-31B51EB2D5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6694" b="-1"/>
          <a:stretch/>
        </p:blipFill>
        <p:spPr bwMode="auto">
          <a:xfrm>
            <a:off x="8571018" y="10"/>
            <a:ext cx="3620981" cy="34643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045">
            <a:extLst>
              <a:ext uri="{FF2B5EF4-FFF2-40B4-BE49-F238E27FC236}">
                <a16:creationId xmlns:a16="http://schemas.microsoft.com/office/drawing/2014/main" id="{709D7C5E-86AA-FFF5-C81E-0C66DBEF01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443" r="25766" b="-1"/>
          <a:stretch/>
        </p:blipFill>
        <p:spPr bwMode="auto">
          <a:xfrm>
            <a:off x="4876800" y="3464395"/>
            <a:ext cx="3694217" cy="33936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037">
            <a:extLst>
              <a:ext uri="{FF2B5EF4-FFF2-40B4-BE49-F238E27FC236}">
                <a16:creationId xmlns:a16="http://schemas.microsoft.com/office/drawing/2014/main" id="{88C19479-210B-BC11-5B55-C50787EE615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941" r="46918" b="1"/>
          <a:stretch/>
        </p:blipFill>
        <p:spPr bwMode="auto">
          <a:xfrm>
            <a:off x="8571018" y="3464386"/>
            <a:ext cx="3620981" cy="339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2B692957-EB5C-4A98-B495-7D058D787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15136F-8446-84CB-0ABC-E8E896441ABC}"/>
              </a:ext>
            </a:extLst>
          </p:cNvPr>
          <p:cNvSpPr>
            <a:spLocks noGrp="1"/>
          </p:cNvSpPr>
          <p:nvPr>
            <p:ph type="title"/>
          </p:nvPr>
        </p:nvSpPr>
        <p:spPr>
          <a:xfrm>
            <a:off x="677397" y="909946"/>
            <a:ext cx="10696575" cy="757487"/>
          </a:xfrm>
        </p:spPr>
        <p:txBody>
          <a:bodyPr vert="horz" lIns="91440" tIns="45720" rIns="91440" bIns="45720" rtlCol="0" anchor="t">
            <a:normAutofit/>
          </a:bodyPr>
          <a:lstStyle/>
          <a:p>
            <a:r>
              <a:rPr lang="en-US"/>
              <a:t>Escalado, cooperación y aplicación</a:t>
            </a:r>
          </a:p>
        </p:txBody>
      </p:sp>
      <p:cxnSp>
        <p:nvCxnSpPr>
          <p:cNvPr id="39" name="Straight Connector 38">
            <a:extLst>
              <a:ext uri="{FF2B5EF4-FFF2-40B4-BE49-F238E27FC236}">
                <a16:creationId xmlns:a16="http://schemas.microsoft.com/office/drawing/2014/main" id="{EADFE7DF-2727-4F3E-B6CE-8DA0A70FC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4481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2243D121-7329-C3C0-3ED3-1C9316CC3BC4}"/>
              </a:ext>
            </a:extLst>
          </p:cNvPr>
          <p:cNvPicPr>
            <a:picLocks noChangeAspect="1"/>
          </p:cNvPicPr>
          <p:nvPr/>
        </p:nvPicPr>
        <p:blipFill rotWithShape="1">
          <a:blip r:embed="rId2"/>
          <a:srcRect t="4513" r="-1" b="4512"/>
          <a:stretch/>
        </p:blipFill>
        <p:spPr>
          <a:xfrm>
            <a:off x="-1" y="2665508"/>
            <a:ext cx="4136091" cy="4192494"/>
          </a:xfrm>
          <a:prstGeom prst="rect">
            <a:avLst/>
          </a:prstGeom>
        </p:spPr>
      </p:pic>
      <p:pic>
        <p:nvPicPr>
          <p:cNvPr id="8" name="Imagen 7">
            <a:extLst>
              <a:ext uri="{FF2B5EF4-FFF2-40B4-BE49-F238E27FC236}">
                <a16:creationId xmlns:a16="http://schemas.microsoft.com/office/drawing/2014/main" id="{7F3C044B-EA50-3B9C-D559-37CB235FE24D}"/>
              </a:ext>
            </a:extLst>
          </p:cNvPr>
          <p:cNvPicPr>
            <a:picLocks noChangeAspect="1"/>
          </p:cNvPicPr>
          <p:nvPr/>
        </p:nvPicPr>
        <p:blipFill rotWithShape="1">
          <a:blip r:embed="rId3"/>
          <a:srcRect r="-1" b="6261"/>
          <a:stretch/>
        </p:blipFill>
        <p:spPr>
          <a:xfrm>
            <a:off x="4136091" y="2665508"/>
            <a:ext cx="4072218" cy="4192494"/>
          </a:xfrm>
          <a:prstGeom prst="rect">
            <a:avLst/>
          </a:prstGeom>
        </p:spPr>
      </p:pic>
      <p:pic>
        <p:nvPicPr>
          <p:cNvPr id="9" name="Imagen 8">
            <a:extLst>
              <a:ext uri="{FF2B5EF4-FFF2-40B4-BE49-F238E27FC236}">
                <a16:creationId xmlns:a16="http://schemas.microsoft.com/office/drawing/2014/main" id="{6AC68094-51DC-BEA3-3573-B3F98E3E5775}"/>
              </a:ext>
            </a:extLst>
          </p:cNvPr>
          <p:cNvPicPr>
            <a:picLocks noChangeAspect="1"/>
          </p:cNvPicPr>
          <p:nvPr/>
        </p:nvPicPr>
        <p:blipFill rotWithShape="1">
          <a:blip r:embed="rId4"/>
          <a:srcRect l="4197" r="33303" b="1"/>
          <a:stretch/>
        </p:blipFill>
        <p:spPr>
          <a:xfrm>
            <a:off x="8191500" y="2665507"/>
            <a:ext cx="4000500" cy="4192494"/>
          </a:xfrm>
          <a:prstGeom prst="rect">
            <a:avLst/>
          </a:prstGeom>
        </p:spPr>
      </p:pic>
    </p:spTree>
    <p:extLst>
      <p:ext uri="{BB962C8B-B14F-4D97-AF65-F5344CB8AC3E}">
        <p14:creationId xmlns:p14="http://schemas.microsoft.com/office/powerpoint/2010/main" val="264152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5EB9C-3226-CA78-3714-EE7CFC21E6C5}"/>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2137F69E-4DA2-31C8-1853-3D7BAD22F541}"/>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87462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7997E-3A80-4586-A3F0-5CBA284ABED4}"/>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6C14B1D9-01D6-F35D-0265-4128AF2A3F6E}"/>
              </a:ext>
            </a:extLst>
          </p:cNvPr>
          <p:cNvSpPr>
            <a:spLocks noGrp="1"/>
          </p:cNvSpPr>
          <p:nvPr>
            <p:ph idx="1"/>
          </p:nvPr>
        </p:nvSpPr>
        <p:spPr/>
        <p:txBody>
          <a:bodyPr/>
          <a:lstStyle/>
          <a:p>
            <a:r>
              <a:rPr lang="en-US" b="0" i="0" dirty="0">
                <a:solidFill>
                  <a:srgbClr val="24292F"/>
                </a:solidFill>
                <a:effectLst/>
                <a:latin typeface="-apple-system"/>
              </a:rPr>
              <a:t>Taylor, S. J., &amp; </a:t>
            </a:r>
            <a:r>
              <a:rPr lang="en-US" b="0" i="0" dirty="0" err="1">
                <a:solidFill>
                  <a:srgbClr val="24292F"/>
                </a:solidFill>
                <a:effectLst/>
                <a:latin typeface="-apple-system"/>
              </a:rPr>
              <a:t>Letham</a:t>
            </a:r>
            <a:r>
              <a:rPr lang="en-US" b="0" i="0" dirty="0">
                <a:solidFill>
                  <a:srgbClr val="24292F"/>
                </a:solidFill>
                <a:effectLst/>
                <a:latin typeface="-apple-system"/>
              </a:rPr>
              <a:t>, B. (2018). Forecasting at scale. The American Statistician, 72(1), 37-45. </a:t>
            </a:r>
          </a:p>
          <a:p>
            <a:endParaRPr lang="es-MX" dirty="0"/>
          </a:p>
        </p:txBody>
      </p:sp>
    </p:spTree>
    <p:extLst>
      <p:ext uri="{BB962C8B-B14F-4D97-AF65-F5344CB8AC3E}">
        <p14:creationId xmlns:p14="http://schemas.microsoft.com/office/powerpoint/2010/main" val="188151410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29</TotalTime>
  <Words>235</Words>
  <Application>Microsoft Office PowerPoint</Application>
  <PresentationFormat>Panorámica</PresentationFormat>
  <Paragraphs>20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-apple-system</vt:lpstr>
      <vt:lpstr>Arial</vt:lpstr>
      <vt:lpstr>Calisto MT</vt:lpstr>
      <vt:lpstr>Univers Condensed</vt:lpstr>
      <vt:lpstr>ChronicleVTI</vt:lpstr>
      <vt:lpstr>HABEETAT: COLMENA SALUDABLE</vt:lpstr>
      <vt:lpstr>JUSTIFICACIÓN:</vt:lpstr>
      <vt:lpstr>OBJETIVO GENERAL:</vt:lpstr>
      <vt:lpstr>Implementación de sensores</vt:lpstr>
      <vt:lpstr>Programación de servicios</vt:lpstr>
      <vt:lpstr>Escalado, cooperación y aplicación</vt:lpstr>
      <vt:lpstr>conclusiones: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HABEETAT: COLMENA SALUDABLE</dc:title>
  <dc:creator>GARCIA LEON LIZBETH</dc:creator>
  <cp:lastModifiedBy>GARCIA LEON LIZBETH</cp:lastModifiedBy>
  <cp:revision>1</cp:revision>
  <dcterms:created xsi:type="dcterms:W3CDTF">2022-12-17T17:44:34Z</dcterms:created>
  <dcterms:modified xsi:type="dcterms:W3CDTF">2022-12-17T18:13:47Z</dcterms:modified>
</cp:coreProperties>
</file>