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drawings/drawing6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3" r:id="rId5"/>
    <p:sldId id="276" r:id="rId6"/>
    <p:sldId id="279" r:id="rId7"/>
    <p:sldId id="280" r:id="rId8"/>
    <p:sldId id="282" r:id="rId9"/>
    <p:sldId id="283" r:id="rId10"/>
    <p:sldId id="281" r:id="rId11"/>
    <p:sldId id="260" r:id="rId12"/>
    <p:sldId id="264" r:id="rId13"/>
    <p:sldId id="265" r:id="rId14"/>
    <p:sldId id="266" r:id="rId15"/>
    <p:sldId id="267" r:id="rId16"/>
    <p:sldId id="261" r:id="rId17"/>
    <p:sldId id="268" r:id="rId18"/>
    <p:sldId id="269" r:id="rId19"/>
    <p:sldId id="270" r:id="rId20"/>
    <p:sldId id="278" r:id="rId2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58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RESLIO\R&#35821;&#35328;&#23398;&#20064;&#24635;&#32467;\&#25253;&#21578;\&#29616;&#37329;&#20998;&#26399;&#21033;&#29575;&#27973;&#26512;\&#25968;&#25454;&#34920;20170608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D:\RESLIO\R&#35821;&#35328;&#23398;&#20064;&#24635;&#32467;\&#25253;&#21578;\&#29616;&#37329;&#20998;&#26399;&#21033;&#29575;&#27973;&#26512;\&#25968;&#25454;&#34920;20170608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D:\RESLIO\R&#35821;&#35328;&#23398;&#20064;&#24635;&#32467;\&#25253;&#21578;\&#29616;&#37329;&#20998;&#26399;&#21033;&#29575;&#27973;&#26512;\&#25968;&#25454;&#34920;20170608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D:\RESLIO\R&#35821;&#35328;&#23398;&#20064;&#24635;&#32467;\&#25253;&#21578;\&#29616;&#37329;&#20998;&#26399;&#21033;&#29575;&#27973;&#26512;\&#25968;&#25454;&#34920;20170608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file:///D:\RESLIO\R&#35821;&#35328;&#23398;&#20064;&#24635;&#32467;\&#25253;&#21578;\&#29616;&#37329;&#20998;&#26399;&#21033;&#29575;&#27973;&#26512;\&#25968;&#25454;&#34920;20170608.xlsx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oleObject" Target="file:///D:\RESLIO\R&#35821;&#35328;&#23398;&#20064;&#24635;&#32467;\&#25253;&#21578;\&#29616;&#37329;&#20998;&#26399;&#21033;&#29575;&#27973;&#26512;\&#25968;&#25454;&#34920;20170608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956999235990448"/>
          <c:y val="7.4969121260099719E-2"/>
          <c:w val="0.66230945437515321"/>
          <c:h val="0.78183035308945892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1342032"/>
        <c:axId val="251342424"/>
      </c:barChart>
      <c:catAx>
        <c:axId val="251342032"/>
        <c:scaling>
          <c:orientation val="minMax"/>
        </c:scaling>
        <c:delete val="1"/>
        <c:axPos val="b"/>
        <c:majorTickMark val="out"/>
        <c:minorTickMark val="none"/>
        <c:tickLblPos val="nextTo"/>
        <c:crossAx val="251342424"/>
        <c:crosses val="autoZero"/>
        <c:auto val="1"/>
        <c:lblAlgn val="ctr"/>
        <c:lblOffset val="100"/>
        <c:noMultiLvlLbl val="0"/>
      </c:catAx>
      <c:valAx>
        <c:axId val="251342424"/>
        <c:scaling>
          <c:orientation val="minMax"/>
        </c:scaling>
        <c:delete val="0"/>
        <c:axPos val="l"/>
        <c:numFmt formatCode="0.00_);[Red]\(0.00\)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CN"/>
          </a:p>
        </c:txPr>
        <c:crossAx val="25134203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1344384"/>
        <c:axId val="251343208"/>
      </c:barChart>
      <c:catAx>
        <c:axId val="2513443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1343208"/>
        <c:crosses val="autoZero"/>
        <c:auto val="1"/>
        <c:lblAlgn val="ctr"/>
        <c:lblOffset val="100"/>
        <c:noMultiLvlLbl val="0"/>
      </c:catAx>
      <c:valAx>
        <c:axId val="251343208"/>
        <c:scaling>
          <c:orientation val="minMax"/>
        </c:scaling>
        <c:delete val="0"/>
        <c:axPos val="l"/>
        <c:numFmt formatCode="0.00_);[Red]\(0.00\)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1344384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accent1"/>
      </a:solidFill>
    </a:ln>
  </c:spPr>
  <c:txPr>
    <a:bodyPr/>
    <a:lstStyle/>
    <a:p>
      <a:pPr>
        <a:defRPr lang="zh-CN"/>
      </a:pPr>
      <a:endParaRPr lang="zh-CN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1343600"/>
        <c:axId val="251343992"/>
      </c:barChart>
      <c:catAx>
        <c:axId val="2513436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51343992"/>
        <c:crosses val="autoZero"/>
        <c:auto val="1"/>
        <c:lblAlgn val="ctr"/>
        <c:lblOffset val="100"/>
        <c:noMultiLvlLbl val="0"/>
      </c:catAx>
      <c:valAx>
        <c:axId val="251343992"/>
        <c:scaling>
          <c:orientation val="minMax"/>
        </c:scaling>
        <c:delete val="0"/>
        <c:axPos val="l"/>
        <c:numFmt formatCode="0.00_ " sourceLinked="1"/>
        <c:majorTickMark val="out"/>
        <c:minorTickMark val="none"/>
        <c:tickLblPos val="nextTo"/>
        <c:crossAx val="251343600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3311480"/>
        <c:axId val="253304424"/>
      </c:barChart>
      <c:catAx>
        <c:axId val="2533114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53304424"/>
        <c:crosses val="autoZero"/>
        <c:auto val="1"/>
        <c:lblAlgn val="ctr"/>
        <c:lblOffset val="100"/>
        <c:noMultiLvlLbl val="0"/>
      </c:catAx>
      <c:valAx>
        <c:axId val="253304424"/>
        <c:scaling>
          <c:orientation val="minMax"/>
        </c:scaling>
        <c:delete val="0"/>
        <c:axPos val="l"/>
        <c:numFmt formatCode="0.00_ " sourceLinked="1"/>
        <c:majorTickMark val="out"/>
        <c:minorTickMark val="none"/>
        <c:tickLblPos val="nextTo"/>
        <c:crossAx val="253311480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3307952"/>
        <c:axId val="253307560"/>
      </c:barChart>
      <c:catAx>
        <c:axId val="253307952"/>
        <c:scaling>
          <c:orientation val="minMax"/>
        </c:scaling>
        <c:delete val="0"/>
        <c:axPos val="b"/>
        <c:majorTickMark val="out"/>
        <c:minorTickMark val="none"/>
        <c:tickLblPos val="nextTo"/>
        <c:crossAx val="253307560"/>
        <c:crosses val="autoZero"/>
        <c:auto val="1"/>
        <c:lblAlgn val="ctr"/>
        <c:lblOffset val="100"/>
        <c:noMultiLvlLbl val="0"/>
      </c:catAx>
      <c:valAx>
        <c:axId val="253307560"/>
        <c:scaling>
          <c:orientation val="minMax"/>
        </c:scaling>
        <c:delete val="0"/>
        <c:axPos val="l"/>
        <c:numFmt formatCode="0.00_);[Red]\(0.00\)" sourceLinked="1"/>
        <c:majorTickMark val="out"/>
        <c:minorTickMark val="none"/>
        <c:tickLblPos val="nextTo"/>
        <c:crossAx val="253307952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3304032"/>
        <c:axId val="253305992"/>
      </c:lineChart>
      <c:catAx>
        <c:axId val="25330403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3305992"/>
        <c:crosses val="autoZero"/>
        <c:auto val="1"/>
        <c:lblAlgn val="ctr"/>
        <c:lblOffset val="100"/>
        <c:noMultiLvlLbl val="0"/>
      </c:catAx>
      <c:valAx>
        <c:axId val="253305992"/>
        <c:scaling>
          <c:orientation val="minMax"/>
        </c:scaling>
        <c:delete val="0"/>
        <c:axPos val="l"/>
        <c:numFmt formatCode="0.00_);[Red]\(0.00\)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3304032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ln>
      <a:solidFill>
        <a:schemeClr val="accent1"/>
      </a:solidFill>
    </a:ln>
  </c:spPr>
  <c:txPr>
    <a:bodyPr/>
    <a:lstStyle/>
    <a:p>
      <a:pPr>
        <a:defRPr lang="zh-CN"/>
      </a:pPr>
      <a:endParaRPr lang="zh-CN"/>
    </a:p>
  </c:txPr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rawing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0.78494</cdr:x>
      <cdr:y>1</cdr:y>
    </cdr:to>
    <cdr:pic>
      <cdr:nvPicPr>
        <cdr:cNvPr id="2" name="图片 1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4932218" cy="2484582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0.5385</cdr:x>
      <cdr:y>1</cdr:y>
    </cdr:to>
    <cdr:pic>
      <cdr:nvPicPr>
        <cdr:cNvPr id="2" name="图片 1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3941261" cy="2709473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0.5242</cdr:x>
      <cdr:y>0</cdr:y>
    </cdr:from>
    <cdr:to>
      <cdr:x>1</cdr:x>
      <cdr:y>1</cdr:y>
    </cdr:to>
    <cdr:pic>
      <cdr:nvPicPr>
        <cdr:cNvPr id="3" name="图片 2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4172171" y="0"/>
          <a:ext cx="3786909" cy="2709473"/>
        </a:xfrm>
        <a:prstGeom xmlns:a="http://schemas.openxmlformats.org/drawingml/2006/main" prst="rect">
          <a:avLst/>
        </a:prstGeom>
      </cdr:spPr>
    </cdr:pic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图片 1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4941426" cy="3201129"/>
        </a:xfrm>
        <a:prstGeom xmlns:a="http://schemas.openxmlformats.org/drawingml/2006/main" prst="rect">
          <a:avLst/>
        </a:prstGeom>
      </cdr:spPr>
    </cdr:pic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图片 1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5004940" cy="3201129"/>
        </a:xfrm>
        <a:prstGeom xmlns:a="http://schemas.openxmlformats.org/drawingml/2006/main" prst="rect">
          <a:avLst/>
        </a:prstGeom>
      </cdr:spPr>
    </cdr:pic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0.1817</cdr:x>
      <cdr:y>0</cdr:y>
    </cdr:from>
    <cdr:to>
      <cdr:x>0.8183</cdr:x>
      <cdr:y>1</cdr:y>
    </cdr:to>
    <cdr:pic>
      <cdr:nvPicPr>
        <cdr:cNvPr id="2" name="图片 1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1384996" y="0"/>
          <a:ext cx="4852506" cy="2530851"/>
        </a:xfrm>
        <a:prstGeom xmlns:a="http://schemas.openxmlformats.org/drawingml/2006/main" prst="rect">
          <a:avLst/>
        </a:prstGeom>
      </cdr:spPr>
    </cdr:pic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0.16493</cdr:x>
      <cdr:y>0</cdr:y>
    </cdr:from>
    <cdr:to>
      <cdr:x>0.82288</cdr:x>
      <cdr:y>1</cdr:y>
    </cdr:to>
    <cdr:pic>
      <cdr:nvPicPr>
        <cdr:cNvPr id="2" name="图片 1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1216351" y="0"/>
          <a:ext cx="4852506" cy="2176557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E4B24-93FA-4DAF-85CB-07F0BDD0EFEB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33D6A-42CD-423C-A5F3-649917D21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171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580" y="4347256"/>
            <a:ext cx="737420" cy="753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71" y="2447162"/>
            <a:ext cx="444227" cy="91751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04" y="1182446"/>
            <a:ext cx="1515895" cy="21805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012" y="3351372"/>
            <a:ext cx="1747091" cy="3851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6875" y="3303160"/>
            <a:ext cx="2066695" cy="553059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97" y="982093"/>
            <a:ext cx="6397054" cy="57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29456" y="1630181"/>
            <a:ext cx="5272791" cy="152349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那些银行不会告诉你的事</a:t>
            </a:r>
            <a:endParaRPr lang="en-US" altLang="zh-CN" sz="36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700" b="1" dirty="0">
                <a:latin typeface="微软雅黑" pitchFamily="34" charset="-122"/>
                <a:ea typeface="微软雅黑" pitchFamily="34" charset="-122"/>
              </a:rPr>
              <a:t>                     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现金分期利率浅析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34918" y="3370770"/>
            <a:ext cx="292308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用好数据分析助你行走江湖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35507" y="1149203"/>
            <a:ext cx="2680580" cy="1321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5531"/>
            <a:ext cx="1115616" cy="4288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208523" y="1149203"/>
            <a:ext cx="2680580" cy="1321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63828" y="1149203"/>
            <a:ext cx="2680580" cy="1321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523" y="1275531"/>
            <a:ext cx="307564" cy="4288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055" y="1275530"/>
            <a:ext cx="307564" cy="42880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275531"/>
            <a:ext cx="1187624" cy="42880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57620" y="1558939"/>
            <a:ext cx="2038121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 defTabSz="914400">
              <a:defRPr/>
            </a:pPr>
            <a:r>
              <a:rPr lang="zh-CN" altLang="en-US" sz="2800" dirty="0" smtClean="0">
                <a:solidFill>
                  <a:schemeClr val="bg2"/>
                </a:solidFill>
                <a:latin typeface="微软雅黑" pitchFamily="34" charset="-122"/>
              </a:rPr>
              <a:t>等 额 本 息</a:t>
            </a:r>
            <a:endParaRPr kumimoji="0" lang="zh-CN" altLang="en-US" sz="36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bg2"/>
              </a:solidFill>
              <a:effectLst>
                <a:glow rad="63500">
                  <a:srgbClr val="4F81BD">
                    <a:satMod val="175000"/>
                    <a:alpha val="40000"/>
                  </a:srgbClr>
                </a:glow>
              </a:effectLst>
              <a:uLnTx/>
              <a:uFillTx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5372" y="2652045"/>
            <a:ext cx="19442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914400">
              <a:defRPr/>
            </a:pPr>
            <a:r>
              <a:rPr lang="zh-CN" altLang="en-US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等额本息还款法即把贷款本金总额与利息总额相加，然后平摊到还款期限的每个月中，每个月的还款额是固定的，但每月还款额中本金比例逐月增加，利息比重逐月递减</a:t>
            </a:r>
            <a:r>
              <a:rPr lang="zh-CN" altLang="en-US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。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68937" y="2652045"/>
            <a:ext cx="19442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914400">
              <a:defRPr/>
            </a:pPr>
            <a:r>
              <a:rPr lang="zh-CN" altLang="en-US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等额本金还款方式比较简单，顾名思义，这种还款方式下，每次还款的本金数目都是一样的。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69088" y="2652045"/>
            <a:ext cx="19442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914400">
              <a:defRPr/>
            </a:pPr>
            <a:r>
              <a:rPr lang="zh-CN" altLang="en-US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相当于使用此笔现金分期每期需要付的费用，与利率是不同的两个概念。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.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63688" y="94257"/>
            <a:ext cx="53720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itchFamily="34" charset="-122"/>
              </a:rPr>
              <a:t>名 词 释 义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16646" y="1577689"/>
            <a:ext cx="2038121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 defTabSz="914400">
              <a:defRPr/>
            </a:pPr>
            <a:r>
              <a:rPr lang="zh-CN" altLang="en-US" sz="2800" dirty="0" smtClean="0">
                <a:solidFill>
                  <a:schemeClr val="bg2"/>
                </a:solidFill>
                <a:latin typeface="微软雅黑" pitchFamily="34" charset="-122"/>
              </a:rPr>
              <a:t>分期手续费</a:t>
            </a:r>
            <a:endParaRPr kumimoji="0" lang="zh-CN" altLang="en-US" sz="36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bg2"/>
              </a:solidFill>
              <a:effectLst>
                <a:glow rad="63500">
                  <a:srgbClr val="4F81BD">
                    <a:satMod val="175000"/>
                    <a:alpha val="40000"/>
                  </a:srgbClr>
                </a:glow>
              </a:effectLst>
              <a:uLnTx/>
              <a:uFillTx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24869" y="1558938"/>
            <a:ext cx="2038121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 defTabSz="914400">
              <a:defRPr/>
            </a:pPr>
            <a:r>
              <a:rPr lang="zh-CN" altLang="en-US" sz="2800" dirty="0" smtClean="0">
                <a:solidFill>
                  <a:schemeClr val="bg2"/>
                </a:solidFill>
                <a:latin typeface="微软雅黑" pitchFamily="34" charset="-122"/>
              </a:rPr>
              <a:t>等 额 本 金</a:t>
            </a:r>
            <a:endParaRPr kumimoji="0" lang="zh-CN" altLang="en-US" sz="36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bg2"/>
              </a:solidFill>
              <a:effectLst>
                <a:glow rad="63500">
                  <a:srgbClr val="4F81BD">
                    <a:satMod val="175000"/>
                    <a:alpha val="40000"/>
                  </a:srgbClr>
                </a:glow>
              </a:effectLst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8657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71" y="2447162"/>
            <a:ext cx="444227" cy="91751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04" y="1182446"/>
            <a:ext cx="1515895" cy="21805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012" y="3351372"/>
            <a:ext cx="1747091" cy="3851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6875" y="3303160"/>
            <a:ext cx="2066695" cy="553059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97" y="982093"/>
            <a:ext cx="6397054" cy="57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83436" y="1666003"/>
            <a:ext cx="2473374" cy="108741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5000" b="1" dirty="0">
                <a:latin typeface="微软雅黑" pitchFamily="34" charset="-122"/>
                <a:ea typeface="微软雅黑" pitchFamily="34" charset="-122"/>
              </a:rPr>
              <a:t>本质篇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9768" y="3370770"/>
            <a:ext cx="240592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透过现象、看见本质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475" y="1985189"/>
            <a:ext cx="612098" cy="729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33041" y="114522"/>
            <a:ext cx="6479899" cy="639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首月利率为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0.45%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时的现金分期月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利率</a:t>
            </a: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2595465190"/>
              </p:ext>
            </p:extLst>
          </p:nvPr>
        </p:nvGraphicFramePr>
        <p:xfrm>
          <a:off x="1496291" y="1089891"/>
          <a:ext cx="6283598" cy="2484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13014" y="3670639"/>
            <a:ext cx="6666875" cy="13157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月利率</a:t>
            </a: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分期手续费</a:t>
            </a: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÷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当期剩余本金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× 100%</a:t>
            </a: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月利率的变化趋势是先逐步平稳增加，到最后两三期时</a:t>
            </a:r>
            <a:r>
              <a: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加速升高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，最后到达惊人的</a:t>
            </a:r>
            <a:r>
              <a:rPr lang="en-US" altLang="zh-CN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10.80%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（年化利率</a:t>
            </a:r>
            <a:r>
              <a:rPr lang="en-US" altLang="zh-CN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129.60%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00004" y="37403"/>
            <a:ext cx="5463914" cy="7209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月利率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0.45%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月息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变化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4256" y="3940460"/>
            <a:ext cx="6666875" cy="9002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月息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当期剩余本金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× 0.45%</a:t>
            </a: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月息随着剩余本金减少而减少，在最后一期其月息等于</a:t>
            </a:r>
            <a:r>
              <a:rPr lang="en-US" altLang="zh-CN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26.63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元</a:t>
            </a: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867450368"/>
              </p:ext>
            </p:extLst>
          </p:nvPr>
        </p:nvGraphicFramePr>
        <p:xfrm>
          <a:off x="972484" y="1101776"/>
          <a:ext cx="7959080" cy="2709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23079" y="37403"/>
            <a:ext cx="7363918" cy="9002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现金分期与等额本息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本金对比分析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191" y="3412060"/>
            <a:ext cx="7768652" cy="113377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从上面两图可以明显看出：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现金分期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是一种区别于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等额本息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本金的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独立业务</a:t>
            </a:r>
            <a:endParaRPr lang="en-US" altLang="zh-CN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现金分期的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实质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是在销售过程中以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偷换概念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的方式误导客户以为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首期利率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即为整个过程中的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真实利率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，从而觉得资金使用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成本低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而借贷。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5816683"/>
              </p:ext>
            </p:extLst>
          </p:nvPr>
        </p:nvGraphicFramePr>
        <p:xfrm>
          <a:off x="472191" y="1172044"/>
          <a:ext cx="397426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162619"/>
              </p:ext>
            </p:extLst>
          </p:nvPr>
        </p:nvGraphicFramePr>
        <p:xfrm>
          <a:off x="4705038" y="1160801"/>
          <a:ext cx="3839356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11837" y="138585"/>
            <a:ext cx="7116581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现金分期资金真实使用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成本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2013" y="3486474"/>
            <a:ext cx="7386404" cy="154657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真实月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利率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手续费总额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÷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总的每期剩余本金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=15336÷1775000=</a:t>
            </a:r>
            <a:r>
              <a:rPr lang="en-US" altLang="zh-CN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0.864%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银行不告诉客户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的真实原因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可能是：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       1.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让客户感觉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便宜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月利率</a:t>
            </a:r>
            <a:r>
              <a:rPr lang="en-US" altLang="zh-CN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0.45%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与平均月利率</a:t>
            </a:r>
            <a:r>
              <a:rPr lang="en-US" altLang="zh-CN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0.864%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对比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       2.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减轻客户初期还款压力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初期月息</a:t>
            </a:r>
            <a:r>
              <a:rPr lang="en-US" altLang="zh-CN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1226.88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639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对比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5658437"/>
              </p:ext>
            </p:extLst>
          </p:nvPr>
        </p:nvGraphicFramePr>
        <p:xfrm>
          <a:off x="758878" y="955623"/>
          <a:ext cx="7622499" cy="2530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71" y="2447162"/>
            <a:ext cx="444227" cy="91751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04" y="1182446"/>
            <a:ext cx="1515895" cy="21805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012" y="3351372"/>
            <a:ext cx="1747091" cy="3851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6875" y="3303160"/>
            <a:ext cx="2066695" cy="553059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97" y="982093"/>
            <a:ext cx="6397054" cy="57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316487" y="1654986"/>
            <a:ext cx="2473374" cy="108741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5000" b="1" dirty="0">
                <a:latin typeface="微软雅黑" pitchFamily="34" charset="-122"/>
                <a:ea typeface="微软雅黑" pitchFamily="34" charset="-122"/>
              </a:rPr>
              <a:t>应用篇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9768" y="3370770"/>
            <a:ext cx="240592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分析为用、业务为基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424" y="2012278"/>
            <a:ext cx="870795" cy="65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40827" y="37403"/>
            <a:ext cx="3946160" cy="8023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对银行的益处浅析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7918" y="3220936"/>
            <a:ext cx="6014811" cy="182357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利于风险控制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500" b="1" dirty="0">
                <a:latin typeface="微软雅黑" pitchFamily="34" charset="-122"/>
                <a:ea typeface="微软雅黑" pitchFamily="34" charset="-122"/>
              </a:rPr>
              <a:t>    A.</a:t>
            </a:r>
            <a:r>
              <a:rPr lang="zh-CN" altLang="en-US" sz="1500" b="1" dirty="0">
                <a:latin typeface="微软雅黑" pitchFamily="34" charset="-122"/>
                <a:ea typeface="微软雅黑" pitchFamily="34" charset="-122"/>
              </a:rPr>
              <a:t>能及时发现违约风险</a:t>
            </a:r>
            <a:r>
              <a:rPr lang="en-US" altLang="zh-CN" sz="15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500" b="1" dirty="0">
                <a:latin typeface="微软雅黑" pitchFamily="34" charset="-122"/>
                <a:ea typeface="微软雅黑" pitchFamily="34" charset="-122"/>
              </a:rPr>
              <a:t>未还款</a:t>
            </a:r>
            <a:r>
              <a:rPr lang="zh-CN" altLang="en-US" sz="15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当期</a:t>
            </a:r>
            <a:r>
              <a:rPr lang="zh-CN" altLang="en-US" sz="1500" b="1" dirty="0">
                <a:latin typeface="微软雅黑" pitchFamily="34" charset="-122"/>
                <a:ea typeface="微软雅黑" pitchFamily="34" charset="-122"/>
              </a:rPr>
              <a:t>即可发现</a:t>
            </a:r>
            <a:r>
              <a:rPr lang="en-US" altLang="zh-CN" sz="1500" b="1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sz="1500" b="1" dirty="0">
                <a:latin typeface="微软雅黑" pitchFamily="34" charset="-122"/>
                <a:ea typeface="微软雅黑" pitchFamily="34" charset="-122"/>
              </a:rPr>
              <a:t>    B.</a:t>
            </a:r>
            <a:r>
              <a:rPr lang="zh-CN" altLang="en-US" sz="1500" b="1" dirty="0">
                <a:latin typeface="微软雅黑" pitchFamily="34" charset="-122"/>
                <a:ea typeface="微软雅黑" pitchFamily="34" charset="-122"/>
              </a:rPr>
              <a:t>额度根据客户征信情况而定，风险水平更低。</a:t>
            </a:r>
            <a:endParaRPr lang="en-US" altLang="zh-CN" sz="15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利于产品销售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500" b="1" dirty="0">
                <a:latin typeface="微软雅黑" pitchFamily="34" charset="-122"/>
                <a:ea typeface="微软雅黑" pitchFamily="34" charset="-122"/>
              </a:rPr>
              <a:t>    A.</a:t>
            </a:r>
            <a:r>
              <a:rPr lang="zh-CN" altLang="en-US" sz="1500" b="1" dirty="0">
                <a:latin typeface="微软雅黑" pitchFamily="34" charset="-122"/>
                <a:ea typeface="微软雅黑" pitchFamily="34" charset="-122"/>
              </a:rPr>
              <a:t>客户初期还款压力小</a:t>
            </a:r>
            <a:r>
              <a:rPr lang="en-US" altLang="zh-CN" sz="15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500" b="1" dirty="0">
                <a:latin typeface="微软雅黑" pitchFamily="34" charset="-122"/>
                <a:ea typeface="微软雅黑" pitchFamily="34" charset="-122"/>
              </a:rPr>
              <a:t>首月还</a:t>
            </a:r>
            <a:r>
              <a:rPr lang="en-US" altLang="zh-CN" sz="15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7143.55</a:t>
            </a:r>
            <a:r>
              <a:rPr lang="zh-CN" altLang="en-US" sz="1500" b="1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5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6555.67</a:t>
            </a:r>
            <a:r>
              <a:rPr lang="zh-CN" altLang="en-US" sz="1500" b="1" dirty="0">
                <a:latin typeface="微软雅黑" pitchFamily="34" charset="-122"/>
                <a:ea typeface="微软雅黑" pitchFamily="34" charset="-122"/>
              </a:rPr>
              <a:t>对比</a:t>
            </a:r>
            <a:r>
              <a:rPr lang="en-US" altLang="zh-CN" sz="1500" b="1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sz="1500" b="1" dirty="0">
                <a:latin typeface="微软雅黑" pitchFamily="34" charset="-122"/>
                <a:ea typeface="微软雅黑" pitchFamily="34" charset="-122"/>
              </a:rPr>
              <a:t>    B.</a:t>
            </a:r>
            <a:r>
              <a:rPr lang="zh-CN" altLang="en-US" sz="1500" b="1" dirty="0">
                <a:latin typeface="微软雅黑" pitchFamily="34" charset="-122"/>
                <a:ea typeface="微软雅黑" pitchFamily="34" charset="-122"/>
              </a:rPr>
              <a:t>让客户感觉</a:t>
            </a:r>
            <a:r>
              <a:rPr lang="zh-CN" altLang="en-US" sz="15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便宜</a:t>
            </a:r>
            <a:r>
              <a:rPr lang="en-US" altLang="zh-CN" sz="15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500" b="1" dirty="0">
                <a:latin typeface="微软雅黑" pitchFamily="34" charset="-122"/>
                <a:ea typeface="微软雅黑" pitchFamily="34" charset="-122"/>
              </a:rPr>
              <a:t>首</a:t>
            </a:r>
            <a:r>
              <a:rPr lang="zh-CN" altLang="en-US" sz="1500" b="1" dirty="0" smtClean="0">
                <a:latin typeface="微软雅黑" pitchFamily="34" charset="-122"/>
                <a:ea typeface="微软雅黑" pitchFamily="34" charset="-122"/>
              </a:rPr>
              <a:t>月费率等于</a:t>
            </a:r>
            <a:r>
              <a:rPr lang="en-US" altLang="zh-CN" sz="15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0.45</a:t>
            </a:r>
            <a:r>
              <a:rPr lang="en-US" altLang="zh-CN" sz="15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r>
              <a:rPr lang="en-US" altLang="zh-CN" sz="1500" b="1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实际收益可观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年化收益率达到</a:t>
            </a:r>
            <a:r>
              <a:rPr lang="en-US" altLang="zh-CN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10.37%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883499914"/>
              </p:ext>
            </p:extLst>
          </p:nvPr>
        </p:nvGraphicFramePr>
        <p:xfrm>
          <a:off x="871303" y="937650"/>
          <a:ext cx="7375160" cy="2176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04738" y="37403"/>
            <a:ext cx="4418351" cy="90024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借款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人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益处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浅析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6924" y="837498"/>
            <a:ext cx="7229007" cy="41601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285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获取资金更加方便快捷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85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       传统贷款需要办理各种抵押、各种手续，所以有种种不便；现金分期是凭信用借款，更加方便快捷。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85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还款压力小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85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A.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传统贷款到期还款时本息压力大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85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       到期后传统贷款需还本息合计（以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10%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年利率计算）：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170400</a:t>
            </a:r>
          </a:p>
          <a:p>
            <a:pPr>
              <a:lnSpc>
                <a:spcPts val="285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B.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分期压力小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85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       相当于把压力平均分成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份，每期还款压力变小，总还款额也变小      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85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 (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分期还款总额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157336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，比传统贷款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减少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13064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ts val="285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流动资金增大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85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    能够有资金用于房贷首付等大额支出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02955" y="37403"/>
            <a:ext cx="2507105" cy="8023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启示与应用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3070" y="1096079"/>
            <a:ext cx="7251500" cy="360098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100" b="1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100" b="1" dirty="0">
                <a:latin typeface="微软雅黑" pitchFamily="34" charset="-122"/>
                <a:ea typeface="微软雅黑" pitchFamily="34" charset="-122"/>
              </a:rPr>
              <a:t>分期付款</a:t>
            </a:r>
            <a:endParaRPr lang="en-US" altLang="zh-CN" sz="21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硬件产品可采用分期付款模式以促进销量和获得利息收入。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100" b="1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100" b="1" dirty="0">
                <a:latin typeface="微软雅黑" pitchFamily="34" charset="-122"/>
                <a:ea typeface="微软雅黑" pitchFamily="34" charset="-122"/>
              </a:rPr>
              <a:t>差异化定价</a:t>
            </a:r>
            <a:endParaRPr lang="en-US" altLang="zh-CN" sz="21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服务提供商在采用月付、季付、年付时施以不同的定价策略， 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让周期更长的客户获得更低的单价。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100" b="1" dirty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100" b="1" dirty="0">
                <a:latin typeface="微软雅黑" pitchFamily="34" charset="-122"/>
                <a:ea typeface="微软雅黑" pitchFamily="34" charset="-122"/>
              </a:rPr>
              <a:t>产业链金融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     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善用拥有巨大能量的资本力量，在学习和掌握不同的融资方式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风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投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IPO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并使用后，可逐渐建立基于自身产业链的金融业务。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764" y="197437"/>
            <a:ext cx="1231688" cy="177173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69823" y="1528996"/>
            <a:ext cx="8589364" cy="2709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20122" y="1815119"/>
            <a:ext cx="2495863" cy="20243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500" dirty="0">
                <a:latin typeface="微软雅黑" pitchFamily="34" charset="-122"/>
                <a:ea typeface="微软雅黑" pitchFamily="34" charset="-122"/>
              </a:rPr>
              <a:t>背景篇</a:t>
            </a:r>
            <a:endParaRPr lang="en-US" altLang="zh-CN" sz="45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4500" dirty="0">
                <a:latin typeface="微软雅黑" pitchFamily="34" charset="-122"/>
                <a:ea typeface="微软雅黑" pitchFamily="34" charset="-122"/>
              </a:rPr>
              <a:t>应用篇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4374617" y="2192312"/>
            <a:ext cx="0" cy="174260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65" y="2091128"/>
            <a:ext cx="863373" cy="792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843" y="2698960"/>
            <a:ext cx="612098" cy="729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42" y="3146911"/>
            <a:ext cx="870795" cy="65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975132" y="2487430"/>
            <a:ext cx="2495863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500" dirty="0">
                <a:latin typeface="微软雅黑" pitchFamily="34" charset="-122"/>
                <a:ea typeface="微软雅黑" pitchFamily="34" charset="-122"/>
              </a:rPr>
              <a:t>本质篇</a:t>
            </a:r>
            <a:endParaRPr lang="en-US" altLang="zh-CN" sz="45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45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Style\Desktop\PPT素材\数千创意上午PPT图片30（锐普论坛）\创意商务PPT图片（锐普论坛） (2992)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445" y="843567"/>
            <a:ext cx="3231747" cy="323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843810" y="2103551"/>
            <a:ext cx="3456384" cy="900189"/>
          </a:xfrm>
          <a:prstGeom prst="rect">
            <a:avLst/>
          </a:prstGeom>
          <a:noFill/>
        </p:spPr>
        <p:txBody>
          <a:bodyPr wrap="square" lIns="68519" tIns="34262" rIns="68519" bIns="34262" rtlCol="0">
            <a:spAutoFit/>
          </a:bodyPr>
          <a:lstStyle/>
          <a:p>
            <a:pPr algn="ctr"/>
            <a:r>
              <a:rPr lang="en-US" altLang="zh-CN" sz="5400" kern="0" dirty="0">
                <a:solidFill>
                  <a:sysClr val="windowText" lastClr="000000"/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Museo 700" pitchFamily="50" charset="0"/>
                <a:ea typeface="华文细黑" pitchFamily="2" charset="-122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57266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71" y="2447162"/>
            <a:ext cx="444227" cy="91751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04" y="1182446"/>
            <a:ext cx="1515895" cy="21805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012" y="3351372"/>
            <a:ext cx="1747091" cy="3851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6875" y="3303160"/>
            <a:ext cx="2066695" cy="553059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97" y="982093"/>
            <a:ext cx="6397054" cy="57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83436" y="1643970"/>
            <a:ext cx="2473374" cy="108741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5000" b="1" dirty="0">
                <a:latin typeface="微软雅黑" pitchFamily="34" charset="-122"/>
                <a:ea typeface="微软雅黑" pitchFamily="34" charset="-122"/>
              </a:rPr>
              <a:t>背景篇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9768" y="3370770"/>
            <a:ext cx="240592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了解背景、方得始终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008" y="1982099"/>
            <a:ext cx="753155" cy="691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95861" y="37403"/>
            <a:ext cx="4317168" cy="8023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背景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1954" y="1117530"/>
            <a:ext cx="7318948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       同事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接到某银行推销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电话，告知其有资格办理如下条件的现金分期业务。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806929"/>
              </p:ext>
            </p:extLst>
          </p:nvPr>
        </p:nvGraphicFramePr>
        <p:xfrm>
          <a:off x="966866" y="1900103"/>
          <a:ext cx="6959184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796"/>
                <a:gridCol w="1739796"/>
                <a:gridCol w="1739796"/>
                <a:gridCol w="1739796"/>
              </a:tblGrid>
              <a:tr h="4215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授信额度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分期总数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首月利率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月手续费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34290" marB="34290"/>
                </a:tc>
              </a:tr>
              <a:tr h="4215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142000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24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0.45%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639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46254" y="3043869"/>
            <a:ext cx="7318948" cy="173124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       业务员一再强调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这是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超低费率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的产品，只有征信水平极佳的客户才能享受这一优惠！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条件看起来非常诱人，但同事想知道以利率来衡量时这笔资金的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真正利率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水平。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对此，我也非常感兴趣，遂决定以简单的数据分析手段来找出这数据背后的“秘密”。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170141"/>
              </p:ext>
            </p:extLst>
          </p:nvPr>
        </p:nvGraphicFramePr>
        <p:xfrm>
          <a:off x="4439798" y="1784846"/>
          <a:ext cx="1802635" cy="1088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635"/>
              </a:tblGrid>
              <a:tr h="5444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首月利率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34290" marB="34290"/>
                </a:tc>
              </a:tr>
              <a:tr h="5444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0.45%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95861" y="37402"/>
            <a:ext cx="4317168" cy="8023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名词释义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1954" y="993862"/>
            <a:ext cx="7318948" cy="367023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等额本息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      等额本息还款法即把贷款本金总额与利息总额相加，然后平摊到还款期限的每个月中，每个月的还款额是固定的，但每月还款额中本金比例逐月增加，利息比重逐月递减。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       计算公式：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每月还款额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=[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贷款本金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×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月利率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×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1+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月利率）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^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还款月数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]÷{[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1+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月利率）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^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还款月数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－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1}</a:t>
            </a:r>
          </a:p>
          <a:p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等额本金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        等额本金还款方式比较简单，顾名思义，这种还款方式下，每次还款的本金数目都是一样的。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         计算公式：每月还款额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=(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总贷款额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÷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借款总期数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＋总贷款额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×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当期剩余还款期数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÷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总期数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×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月利率。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现金分期手续费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相当于使用此笔现金分期每期需要付的费用，与利率是不同的两个概念。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027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35507" y="1149203"/>
            <a:ext cx="2680580" cy="1321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5531"/>
            <a:ext cx="1115616" cy="4288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208523" y="1149203"/>
            <a:ext cx="2680580" cy="1321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63828" y="1149203"/>
            <a:ext cx="2680580" cy="1321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523" y="1275531"/>
            <a:ext cx="307564" cy="4288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055" y="1275530"/>
            <a:ext cx="307564" cy="42880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275531"/>
            <a:ext cx="1187624" cy="42880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57620" y="1558939"/>
            <a:ext cx="2038121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 defTabSz="914400">
              <a:defRPr/>
            </a:pPr>
            <a:r>
              <a:rPr lang="zh-CN" altLang="en-US" sz="2800" dirty="0" smtClean="0">
                <a:solidFill>
                  <a:schemeClr val="bg2"/>
                </a:solidFill>
                <a:latin typeface="微软雅黑" pitchFamily="34" charset="-122"/>
              </a:rPr>
              <a:t>等 额 本 息</a:t>
            </a:r>
            <a:endParaRPr kumimoji="0" lang="zh-CN" altLang="en-US" sz="36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bg2"/>
              </a:solidFill>
              <a:effectLst>
                <a:glow rad="63500">
                  <a:srgbClr val="4F81BD">
                    <a:satMod val="175000"/>
                    <a:alpha val="40000"/>
                  </a:srgbClr>
                </a:glow>
              </a:effectLst>
              <a:uLnTx/>
              <a:uFillTx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5372" y="2652045"/>
            <a:ext cx="19442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914400">
              <a:defRPr/>
            </a:pPr>
            <a:r>
              <a:rPr lang="zh-CN" altLang="en-US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等额本息还款法即把贷款本金总额与利息总额相加，然后平摊到还款期限的每个月中，每个月的还款额是固定的，但每月还款额中本金比例逐月增加，利息比重逐月递减</a:t>
            </a:r>
            <a:r>
              <a:rPr lang="zh-CN" altLang="en-US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。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68937" y="2652045"/>
            <a:ext cx="19442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914400">
              <a:defRPr/>
            </a:pPr>
            <a:r>
              <a:rPr lang="zh-CN" altLang="en-US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等额本金还款方式比较简单，顾名思义，这种还款方式下，每次还款的本金数目都是一样的。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69088" y="2652045"/>
            <a:ext cx="19442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914400">
              <a:defRPr/>
            </a:pPr>
            <a:r>
              <a:rPr lang="zh-CN" altLang="en-US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相当于使用此笔现金分期每期需要付的费用，与利率是不同的两个概念。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.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63688" y="94257"/>
            <a:ext cx="53720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itchFamily="34" charset="-122"/>
              </a:rPr>
              <a:t>名 词 释 义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16646" y="1577689"/>
            <a:ext cx="2038121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 defTabSz="914400">
              <a:defRPr/>
            </a:pPr>
            <a:r>
              <a:rPr lang="zh-CN" altLang="en-US" sz="2800" dirty="0" smtClean="0">
                <a:solidFill>
                  <a:schemeClr val="bg2"/>
                </a:solidFill>
                <a:latin typeface="微软雅黑" pitchFamily="34" charset="-122"/>
              </a:rPr>
              <a:t>分期手续费</a:t>
            </a:r>
            <a:endParaRPr kumimoji="0" lang="zh-CN" altLang="en-US" sz="36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bg2"/>
              </a:solidFill>
              <a:effectLst>
                <a:glow rad="63500">
                  <a:srgbClr val="4F81BD">
                    <a:satMod val="175000"/>
                    <a:alpha val="40000"/>
                  </a:srgbClr>
                </a:glow>
              </a:effectLst>
              <a:uLnTx/>
              <a:uFillTx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24869" y="1558938"/>
            <a:ext cx="2038121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 defTabSz="914400">
              <a:defRPr/>
            </a:pPr>
            <a:r>
              <a:rPr lang="zh-CN" altLang="en-US" sz="2800" dirty="0" smtClean="0">
                <a:solidFill>
                  <a:schemeClr val="bg2"/>
                </a:solidFill>
                <a:latin typeface="微软雅黑" pitchFamily="34" charset="-122"/>
              </a:rPr>
              <a:t>等 额 本 金</a:t>
            </a:r>
            <a:endParaRPr kumimoji="0" lang="zh-CN" altLang="en-US" sz="36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bg2"/>
              </a:solidFill>
              <a:effectLst>
                <a:glow rad="63500">
                  <a:srgbClr val="4F81BD">
                    <a:satMod val="175000"/>
                    <a:alpha val="40000"/>
                  </a:srgbClr>
                </a:glow>
              </a:effectLst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6945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763688" y="94257"/>
            <a:ext cx="5372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lvl="0" algn="ctr" defTabSz="914400">
              <a:lnSpc>
                <a:spcPct val="100000"/>
              </a:lnSpc>
              <a:defRPr/>
            </a:pPr>
            <a:r>
              <a:rPr lang="zh-CN" altLang="zh-CN" sz="3600" dirty="0" smtClean="0"/>
              <a:t>等</a:t>
            </a:r>
            <a:r>
              <a:rPr lang="en-US" altLang="zh-CN" sz="3600" dirty="0" smtClean="0"/>
              <a:t> </a:t>
            </a:r>
            <a:r>
              <a:rPr lang="zh-CN" altLang="zh-CN" sz="3600" dirty="0" smtClean="0"/>
              <a:t>额</a:t>
            </a:r>
            <a:r>
              <a:rPr lang="en-US" altLang="zh-CN" sz="3600" dirty="0" smtClean="0"/>
              <a:t> </a:t>
            </a:r>
            <a:r>
              <a:rPr lang="zh-CN" altLang="zh-CN" sz="3600" dirty="0" smtClean="0"/>
              <a:t>本</a:t>
            </a:r>
            <a:r>
              <a:rPr lang="en-US" altLang="zh-CN" sz="3600" dirty="0" smtClean="0"/>
              <a:t> </a:t>
            </a:r>
            <a:r>
              <a:rPr lang="zh-CN" altLang="zh-CN" sz="3600" dirty="0" smtClean="0"/>
              <a:t>息</a:t>
            </a:r>
            <a:r>
              <a:rPr lang="en-US" altLang="zh-CN" sz="3600" dirty="0" smtClean="0"/>
              <a:t> </a:t>
            </a:r>
            <a:r>
              <a:rPr lang="zh-CN" altLang="zh-CN" sz="3600" dirty="0" smtClean="0"/>
              <a:t>图</a:t>
            </a:r>
            <a:r>
              <a:rPr lang="en-US" altLang="zh-CN" sz="3600" dirty="0" smtClean="0"/>
              <a:t> </a:t>
            </a:r>
            <a:r>
              <a:rPr lang="zh-CN" altLang="zh-CN" sz="3600" dirty="0" smtClean="0"/>
              <a:t>解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991797"/>
              </p:ext>
            </p:extLst>
          </p:nvPr>
        </p:nvGraphicFramePr>
        <p:xfrm>
          <a:off x="460719" y="1193974"/>
          <a:ext cx="4851400" cy="19850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400"/>
                <a:gridCol w="977900"/>
                <a:gridCol w="800100"/>
                <a:gridCol w="723900"/>
                <a:gridCol w="571500"/>
                <a:gridCol w="571500"/>
                <a:gridCol w="800100"/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2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①</a:t>
                      </a:r>
                      <a:endParaRPr lang="zh-CN" altLang="en-US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②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③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期数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当期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zh-CN" altLang="en-US" sz="1100" u="none" strike="noStrike" dirty="0">
                          <a:effectLst/>
                        </a:rPr>
                        <a:t>剩余本金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当期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zh-CN" altLang="en-US" sz="1100" u="none" strike="noStrike" dirty="0">
                          <a:effectLst/>
                        </a:rPr>
                        <a:t>所还本金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当期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zh-CN" altLang="en-US" sz="1100" u="none" strike="noStrike" dirty="0">
                          <a:effectLst/>
                        </a:rPr>
                        <a:t>所还利息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月利率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年利率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当期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zh-CN" altLang="en-US" sz="1100" u="none" strike="noStrike" dirty="0">
                          <a:effectLst/>
                        </a:rPr>
                        <a:t>还款额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142000.000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5616.206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639.000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0.450%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5.400%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6255.206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136383.794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5641.479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613.727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0.450%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5.400%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6255.206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130742.315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5666.866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588.340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0.450%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5.400%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6255.206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24741.854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6143.868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111.338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0.450%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5.400%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6255.206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18597.986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6171.515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83.691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0.450%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5.400%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6255.206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12426.471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6199.287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55.919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0.450%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5.400%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6255.206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6227.184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6227.184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28.022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0.450%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5.400%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6255.206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530467" y="1244905"/>
            <a:ext cx="3205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①</a:t>
            </a:r>
            <a:r>
              <a:rPr lang="zh-CN" altLang="en-US" sz="1800" dirty="0" smtClean="0">
                <a:solidFill>
                  <a:srgbClr val="FF0000"/>
                </a:solidFill>
              </a:rPr>
              <a:t>当期所</a:t>
            </a:r>
            <a:r>
              <a:rPr lang="zh-CN" altLang="en-US" sz="1800" dirty="0">
                <a:solidFill>
                  <a:srgbClr val="FF0000"/>
                </a:solidFill>
              </a:rPr>
              <a:t>还</a:t>
            </a:r>
            <a:r>
              <a:rPr lang="zh-CN" altLang="en-US" sz="1800" dirty="0" smtClean="0">
                <a:solidFill>
                  <a:srgbClr val="FF0000"/>
                </a:solidFill>
              </a:rPr>
              <a:t>本金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zh-CN" altLang="en-US" sz="1800" dirty="0" smtClean="0">
                <a:solidFill>
                  <a:srgbClr val="FF0000"/>
                </a:solidFill>
              </a:rPr>
              <a:t>逐渐增大</a:t>
            </a:r>
            <a:r>
              <a:rPr lang="en-US" altLang="zh-CN" sz="1800" dirty="0" smtClean="0">
                <a:solidFill>
                  <a:srgbClr val="FF0000"/>
                </a:solidFill>
              </a:rPr>
              <a:t>)=</a:t>
            </a:r>
          </a:p>
          <a:p>
            <a:pPr>
              <a:lnSpc>
                <a:spcPts val="24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宋体"/>
              </a:rPr>
              <a:t>当</a:t>
            </a:r>
            <a:r>
              <a:rPr lang="zh-CN" altLang="en-US" sz="1600" dirty="0" smtClean="0">
                <a:solidFill>
                  <a:srgbClr val="000000"/>
                </a:solidFill>
                <a:latin typeface="宋体"/>
              </a:rPr>
              <a:t>期还款额</a:t>
            </a:r>
            <a:r>
              <a:rPr lang="en-US" altLang="zh-CN" sz="1600" dirty="0" smtClean="0">
                <a:solidFill>
                  <a:srgbClr val="000000"/>
                </a:solidFill>
                <a:latin typeface="宋体"/>
              </a:rPr>
              <a:t>—</a:t>
            </a:r>
            <a:r>
              <a:rPr lang="zh-CN" altLang="en-US" sz="1600" dirty="0" smtClean="0">
                <a:solidFill>
                  <a:srgbClr val="000000"/>
                </a:solidFill>
                <a:latin typeface="宋体"/>
              </a:rPr>
              <a:t>当期所还利息</a:t>
            </a:r>
            <a:endParaRPr lang="en-US" altLang="zh-CN" sz="1600" dirty="0" smtClean="0">
              <a:solidFill>
                <a:srgbClr val="000000"/>
              </a:solidFill>
              <a:latin typeface="宋体"/>
            </a:endParaRPr>
          </a:p>
          <a:p>
            <a:pPr>
              <a:lnSpc>
                <a:spcPts val="24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②</a:t>
            </a:r>
            <a:r>
              <a:rPr lang="zh-CN" altLang="en-US" sz="1800" dirty="0">
                <a:solidFill>
                  <a:srgbClr val="FF0000"/>
                </a:solidFill>
              </a:rPr>
              <a:t>当期所</a:t>
            </a:r>
            <a:r>
              <a:rPr lang="zh-CN" altLang="en-US" sz="1800" dirty="0" smtClean="0">
                <a:solidFill>
                  <a:srgbClr val="FF0000"/>
                </a:solidFill>
              </a:rPr>
              <a:t>还利息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zh-CN" altLang="en-US" sz="1800" dirty="0" smtClean="0">
                <a:solidFill>
                  <a:srgbClr val="FF0000"/>
                </a:solidFill>
              </a:rPr>
              <a:t>逐渐减少</a:t>
            </a:r>
            <a:r>
              <a:rPr lang="en-US" altLang="zh-CN" sz="1800" dirty="0" smtClean="0">
                <a:solidFill>
                  <a:srgbClr val="FF0000"/>
                </a:solidFill>
              </a:rPr>
              <a:t>)=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2400"/>
              </a:lnSpc>
            </a:pPr>
            <a:r>
              <a:rPr lang="zh-CN" altLang="en-US" sz="1800" dirty="0"/>
              <a:t>当</a:t>
            </a:r>
            <a:r>
              <a:rPr lang="zh-CN" altLang="en-US" sz="1800" dirty="0" smtClean="0"/>
              <a:t>期剩余本金*月利率</a:t>
            </a:r>
            <a:endParaRPr lang="en-US" altLang="zh-CN" sz="1800" dirty="0" smtClean="0"/>
          </a:p>
          <a:p>
            <a:pPr>
              <a:lnSpc>
                <a:spcPts val="24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③</a:t>
            </a:r>
            <a:r>
              <a:rPr lang="zh-CN" altLang="en-US" sz="1800" dirty="0" smtClean="0">
                <a:solidFill>
                  <a:srgbClr val="FF0000"/>
                </a:solidFill>
              </a:rPr>
              <a:t>当期还款额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zh-CN" altLang="en-US" sz="1800" dirty="0" smtClean="0">
                <a:solidFill>
                  <a:srgbClr val="FF0000"/>
                </a:solidFill>
              </a:rPr>
              <a:t>数额不变</a:t>
            </a:r>
            <a:r>
              <a:rPr lang="en-US" altLang="zh-CN" sz="1800" dirty="0" smtClean="0">
                <a:solidFill>
                  <a:srgbClr val="FF0000"/>
                </a:solidFill>
              </a:rPr>
              <a:t>)=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2400"/>
              </a:lnSpc>
            </a:pPr>
            <a:r>
              <a:rPr lang="zh-CN" altLang="en-US" sz="1800" dirty="0"/>
              <a:t>当</a:t>
            </a:r>
            <a:r>
              <a:rPr lang="zh-CN" altLang="en-US" sz="1800" dirty="0" smtClean="0"/>
              <a:t>期所还本金</a:t>
            </a:r>
            <a:r>
              <a:rPr lang="en-US" altLang="zh-CN" sz="1800" dirty="0" smtClean="0"/>
              <a:t>+</a:t>
            </a:r>
            <a:r>
              <a:rPr lang="zh-CN" altLang="en-US" sz="1800" dirty="0" smtClean="0"/>
              <a:t>当期所还利息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1861" y="3602516"/>
            <a:ext cx="7590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每月还款额</a:t>
            </a:r>
            <a:r>
              <a:rPr lang="en-US" altLang="zh-CN" dirty="0" smtClean="0"/>
              <a:t>=</a:t>
            </a:r>
            <a:r>
              <a:rPr lang="en-US" altLang="zh-CN" dirty="0"/>
              <a:t> [</a:t>
            </a:r>
            <a:r>
              <a:rPr lang="zh-CN" altLang="zh-CN" dirty="0"/>
              <a:t>贷款本金×月利率×（</a:t>
            </a:r>
            <a:r>
              <a:rPr lang="en-US" altLang="zh-CN" dirty="0"/>
              <a:t>1+</a:t>
            </a:r>
            <a:r>
              <a:rPr lang="zh-CN" altLang="zh-CN" dirty="0"/>
              <a:t>月利率）</a:t>
            </a:r>
            <a:r>
              <a:rPr lang="en-US" altLang="zh-CN" dirty="0"/>
              <a:t>^</a:t>
            </a:r>
            <a:r>
              <a:rPr lang="zh-CN" altLang="zh-CN" dirty="0"/>
              <a:t>还款月数</a:t>
            </a:r>
            <a:r>
              <a:rPr lang="en-US" altLang="zh-CN" dirty="0"/>
              <a:t>]</a:t>
            </a:r>
            <a:r>
              <a:rPr lang="zh-CN" altLang="zh-CN" dirty="0"/>
              <a:t>÷</a:t>
            </a:r>
            <a:r>
              <a:rPr lang="en-US" altLang="zh-CN" dirty="0"/>
              <a:t>{[</a:t>
            </a:r>
            <a:r>
              <a:rPr lang="zh-CN" altLang="zh-CN" dirty="0"/>
              <a:t>（</a:t>
            </a:r>
            <a:r>
              <a:rPr lang="en-US" altLang="zh-CN" dirty="0"/>
              <a:t>1+</a:t>
            </a:r>
            <a:r>
              <a:rPr lang="zh-CN" altLang="zh-CN" dirty="0"/>
              <a:t>月利率）</a:t>
            </a:r>
            <a:r>
              <a:rPr lang="en-US" altLang="zh-CN" dirty="0"/>
              <a:t>^</a:t>
            </a:r>
            <a:r>
              <a:rPr lang="zh-CN" altLang="zh-CN" dirty="0"/>
              <a:t>还款月数</a:t>
            </a:r>
            <a:r>
              <a:rPr lang="en-US" altLang="zh-CN" dirty="0"/>
              <a:t>]</a:t>
            </a:r>
            <a:r>
              <a:rPr lang="zh-CN" altLang="zh-CN" dirty="0"/>
              <a:t>－</a:t>
            </a:r>
            <a:r>
              <a:rPr lang="en-US" altLang="zh-CN" dirty="0"/>
              <a:t>1</a:t>
            </a:r>
            <a:r>
              <a:rPr lang="en-US" altLang="zh-CN" dirty="0" smtClean="0"/>
              <a:t>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=142000</a:t>
            </a:r>
            <a:r>
              <a:rPr lang="zh-CN" altLang="en-US" dirty="0" smtClean="0"/>
              <a:t>*</a:t>
            </a:r>
            <a:r>
              <a:rPr lang="en-US" altLang="zh-CN" dirty="0" smtClean="0"/>
              <a:t>0.0045</a:t>
            </a:r>
            <a:r>
              <a:rPr lang="zh-CN" altLang="en-US" dirty="0" smtClean="0"/>
              <a:t>*</a:t>
            </a:r>
            <a:r>
              <a:rPr lang="en-US" altLang="zh-CN" dirty="0" smtClean="0"/>
              <a:t>(1+0.0045)</a:t>
            </a:r>
            <a:r>
              <a:rPr lang="en-US" altLang="zh-CN" sz="1600" baseline="30000" dirty="0" smtClean="0"/>
              <a:t>24</a:t>
            </a:r>
            <a:r>
              <a:rPr lang="en-US" altLang="zh-CN" sz="1600" dirty="0" smtClean="0"/>
              <a:t> /[</a:t>
            </a:r>
            <a:r>
              <a:rPr lang="en-US" altLang="zh-CN" sz="1600" dirty="0"/>
              <a:t>(1+0.0045)</a:t>
            </a:r>
            <a:r>
              <a:rPr lang="en-US" altLang="zh-CN" sz="1800" baseline="30000" dirty="0"/>
              <a:t>24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—1</a:t>
            </a:r>
            <a:r>
              <a:rPr lang="en-US" altLang="zh-CN" sz="1600" dirty="0" smtClean="0"/>
              <a:t>]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=639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1.113777874/0.113777874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=6255.2062</a:t>
            </a:r>
            <a:endParaRPr lang="zh-CN" altLang="en-US" sz="1600" baseline="30000" dirty="0"/>
          </a:p>
        </p:txBody>
      </p:sp>
    </p:spTree>
    <p:extLst>
      <p:ext uri="{BB962C8B-B14F-4D97-AF65-F5344CB8AC3E}">
        <p14:creationId xmlns:p14="http://schemas.microsoft.com/office/powerpoint/2010/main" val="238657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763688" y="94257"/>
            <a:ext cx="5372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lvl="0" algn="ctr" defTabSz="914400">
              <a:lnSpc>
                <a:spcPct val="100000"/>
              </a:lnSpc>
              <a:defRPr/>
            </a:pPr>
            <a:r>
              <a:rPr lang="zh-CN" altLang="zh-CN" sz="3600" dirty="0" smtClean="0"/>
              <a:t>等</a:t>
            </a:r>
            <a:r>
              <a:rPr lang="en-US" altLang="zh-CN" sz="3600" dirty="0" smtClean="0"/>
              <a:t> </a:t>
            </a:r>
            <a:r>
              <a:rPr lang="zh-CN" altLang="zh-CN" sz="3600" dirty="0" smtClean="0"/>
              <a:t>额</a:t>
            </a:r>
            <a:r>
              <a:rPr lang="en-US" altLang="zh-CN" sz="3600" dirty="0" smtClean="0"/>
              <a:t> </a:t>
            </a:r>
            <a:r>
              <a:rPr lang="zh-CN" altLang="zh-CN" sz="3600" dirty="0" smtClean="0"/>
              <a:t>本</a:t>
            </a:r>
            <a:r>
              <a:rPr lang="en-US" altLang="zh-CN" sz="3600" dirty="0" smtClean="0"/>
              <a:t> </a:t>
            </a:r>
            <a:r>
              <a:rPr lang="zh-CN" altLang="en-US" sz="3600" dirty="0" smtClean="0"/>
              <a:t>金</a:t>
            </a:r>
            <a:r>
              <a:rPr lang="en-US" altLang="zh-CN" sz="3600" dirty="0" smtClean="0"/>
              <a:t> </a:t>
            </a:r>
            <a:r>
              <a:rPr lang="zh-CN" altLang="zh-CN" sz="3600" dirty="0" smtClean="0"/>
              <a:t>图</a:t>
            </a:r>
            <a:r>
              <a:rPr lang="en-US" altLang="zh-CN" sz="3600" dirty="0" smtClean="0"/>
              <a:t> </a:t>
            </a:r>
            <a:r>
              <a:rPr lang="zh-CN" altLang="zh-CN" sz="3600" dirty="0" smtClean="0"/>
              <a:t>解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30467" y="1366092"/>
            <a:ext cx="3205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①</a:t>
            </a:r>
            <a:r>
              <a:rPr lang="zh-CN" altLang="en-US" sz="1800" dirty="0" smtClean="0">
                <a:solidFill>
                  <a:srgbClr val="FF0000"/>
                </a:solidFill>
              </a:rPr>
              <a:t>当期所</a:t>
            </a:r>
            <a:r>
              <a:rPr lang="zh-CN" altLang="en-US" sz="1800" dirty="0">
                <a:solidFill>
                  <a:srgbClr val="FF0000"/>
                </a:solidFill>
              </a:rPr>
              <a:t>还</a:t>
            </a:r>
            <a:r>
              <a:rPr lang="zh-CN" altLang="en-US" sz="1800" dirty="0" smtClean="0">
                <a:solidFill>
                  <a:srgbClr val="FF0000"/>
                </a:solidFill>
              </a:rPr>
              <a:t>本金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zh-CN" altLang="en-US" sz="1800" dirty="0">
                <a:solidFill>
                  <a:srgbClr val="FF0000"/>
                </a:solidFill>
              </a:rPr>
              <a:t>数额</a:t>
            </a:r>
            <a:r>
              <a:rPr lang="zh-CN" altLang="en-US" sz="1800" dirty="0" smtClean="0">
                <a:solidFill>
                  <a:srgbClr val="FF0000"/>
                </a:solidFill>
              </a:rPr>
              <a:t>不变</a:t>
            </a:r>
            <a:r>
              <a:rPr lang="en-US" altLang="zh-CN" sz="1800" dirty="0" smtClean="0">
                <a:solidFill>
                  <a:srgbClr val="FF0000"/>
                </a:solidFill>
              </a:rPr>
              <a:t>)=</a:t>
            </a:r>
          </a:p>
          <a:p>
            <a:pPr>
              <a:lnSpc>
                <a:spcPts val="24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宋体"/>
              </a:rPr>
              <a:t>总贷款额</a:t>
            </a:r>
            <a:r>
              <a:rPr lang="en-US" altLang="zh-CN" sz="1600" dirty="0" smtClean="0">
                <a:solidFill>
                  <a:srgbClr val="000000"/>
                </a:solidFill>
                <a:latin typeface="宋体"/>
              </a:rPr>
              <a:t>/</a:t>
            </a:r>
            <a:r>
              <a:rPr lang="zh-CN" altLang="en-US" sz="1600" dirty="0" smtClean="0">
                <a:solidFill>
                  <a:srgbClr val="000000"/>
                </a:solidFill>
                <a:latin typeface="宋体"/>
              </a:rPr>
              <a:t>还款总期数</a:t>
            </a:r>
            <a:endParaRPr lang="en-US" altLang="zh-CN" sz="1600" dirty="0" smtClean="0">
              <a:solidFill>
                <a:srgbClr val="000000"/>
              </a:solidFill>
              <a:latin typeface="宋体"/>
            </a:endParaRPr>
          </a:p>
          <a:p>
            <a:pPr>
              <a:lnSpc>
                <a:spcPts val="24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②</a:t>
            </a:r>
            <a:r>
              <a:rPr lang="zh-CN" altLang="en-US" sz="1800" dirty="0">
                <a:solidFill>
                  <a:srgbClr val="FF0000"/>
                </a:solidFill>
              </a:rPr>
              <a:t>当期所</a:t>
            </a:r>
            <a:r>
              <a:rPr lang="zh-CN" altLang="en-US" sz="1800" dirty="0" smtClean="0">
                <a:solidFill>
                  <a:srgbClr val="FF0000"/>
                </a:solidFill>
              </a:rPr>
              <a:t>还利息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zh-CN" altLang="en-US" sz="1800" dirty="0" smtClean="0">
                <a:solidFill>
                  <a:srgbClr val="FF0000"/>
                </a:solidFill>
              </a:rPr>
              <a:t>逐渐减少</a:t>
            </a:r>
            <a:r>
              <a:rPr lang="en-US" altLang="zh-CN" sz="1800" dirty="0" smtClean="0">
                <a:solidFill>
                  <a:srgbClr val="FF0000"/>
                </a:solidFill>
              </a:rPr>
              <a:t>)=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2400"/>
              </a:lnSpc>
            </a:pPr>
            <a:r>
              <a:rPr lang="zh-CN" altLang="en-US" sz="1800" dirty="0"/>
              <a:t>当</a:t>
            </a:r>
            <a:r>
              <a:rPr lang="zh-CN" altLang="en-US" sz="1800" dirty="0" smtClean="0"/>
              <a:t>期剩余本金*月利率</a:t>
            </a:r>
            <a:endParaRPr lang="en-US" altLang="zh-CN" sz="1800" dirty="0" smtClean="0"/>
          </a:p>
          <a:p>
            <a:pPr>
              <a:lnSpc>
                <a:spcPts val="24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③</a:t>
            </a:r>
            <a:r>
              <a:rPr lang="zh-CN" altLang="en-US" sz="1800" dirty="0" smtClean="0">
                <a:solidFill>
                  <a:srgbClr val="FF0000"/>
                </a:solidFill>
              </a:rPr>
              <a:t>当期还款额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zh-CN" altLang="en-US" sz="1800" dirty="0">
                <a:solidFill>
                  <a:srgbClr val="FF0000"/>
                </a:solidFill>
              </a:rPr>
              <a:t>逐渐减少</a:t>
            </a:r>
            <a:r>
              <a:rPr lang="en-US" altLang="zh-CN" sz="1800" dirty="0" smtClean="0">
                <a:solidFill>
                  <a:srgbClr val="FF0000"/>
                </a:solidFill>
              </a:rPr>
              <a:t>)=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2400"/>
              </a:lnSpc>
            </a:pPr>
            <a:r>
              <a:rPr lang="zh-CN" altLang="en-US" sz="1800" dirty="0"/>
              <a:t>当</a:t>
            </a:r>
            <a:r>
              <a:rPr lang="zh-CN" altLang="en-US" sz="1800" dirty="0" smtClean="0"/>
              <a:t>期所还本金</a:t>
            </a:r>
            <a:r>
              <a:rPr lang="en-US" altLang="zh-CN" sz="1800" dirty="0" smtClean="0"/>
              <a:t>+</a:t>
            </a:r>
            <a:r>
              <a:rPr lang="zh-CN" altLang="en-US" sz="1800" dirty="0" smtClean="0"/>
              <a:t>当期所还利息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0504" y="3723703"/>
            <a:ext cx="8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每月还款额</a:t>
            </a:r>
            <a:r>
              <a:rPr lang="en-US" altLang="zh-CN" dirty="0" smtClean="0"/>
              <a:t>=</a:t>
            </a:r>
            <a:r>
              <a:rPr lang="zh-CN" altLang="zh-CN" dirty="0"/>
              <a:t>每月还款额</a:t>
            </a:r>
            <a:r>
              <a:rPr lang="en-US" altLang="zh-CN" dirty="0"/>
              <a:t>=(</a:t>
            </a:r>
            <a:r>
              <a:rPr lang="zh-CN" altLang="zh-CN" dirty="0"/>
              <a:t>总贷款额÷借款总期数</a:t>
            </a:r>
            <a:r>
              <a:rPr lang="en-US" altLang="zh-CN" dirty="0"/>
              <a:t>)</a:t>
            </a:r>
            <a:r>
              <a:rPr lang="zh-CN" altLang="zh-CN" dirty="0"/>
              <a:t>＋总贷款额×当期剩余还款期数÷总期数×月利率。</a:t>
            </a:r>
            <a:endParaRPr lang="zh-CN" altLang="en-US" sz="1600" baseline="300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093259"/>
              </p:ext>
            </p:extLst>
          </p:nvPr>
        </p:nvGraphicFramePr>
        <p:xfrm>
          <a:off x="257211" y="1118776"/>
          <a:ext cx="5108002" cy="2098150"/>
        </p:xfrm>
        <a:graphic>
          <a:graphicData uri="http://schemas.openxmlformats.org/drawingml/2006/table">
            <a:tbl>
              <a:tblPr/>
              <a:tblGrid>
                <a:gridCol w="411728"/>
                <a:gridCol w="990721"/>
                <a:gridCol w="810590"/>
                <a:gridCol w="694791"/>
                <a:gridCol w="694791"/>
                <a:gridCol w="694791"/>
                <a:gridCol w="810590"/>
              </a:tblGrid>
              <a:tr h="398383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①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altLang="zh-CN" sz="2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②</a:t>
                      </a:r>
                      <a:endParaRPr lang="zh-CN" altLang="en-US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altLang="zh-CN" sz="2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③</a:t>
                      </a:r>
                      <a:endParaRPr lang="zh-CN" altLang="en-US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978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期数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当期</a:t>
                      </a:r>
                      <a:b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</a:b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剩余本金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当期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</a:b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所还本金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当期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</a:b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所还利息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月利率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年利率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当期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</a:b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还款额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899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142000.000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5916.667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639.000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0.450%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5.400%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6555.667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899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136083.333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5916.667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612.375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0.450%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5.400%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6529.042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899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130166.667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5916.667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585.750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0.450%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5.400%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6502.417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899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23666.667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5916.667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106.500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0.450%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5.400%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6023.167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899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17750.000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5916.667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79.875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0.450%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5.400%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5996.542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899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11833.333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5916.667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53.250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0.450%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5.400%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5969.917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899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5916.667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5916.667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26.625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0.450%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5.400%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5943.292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23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763688" y="94257"/>
            <a:ext cx="5372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lvl="0" algn="ctr" defTabSz="914400">
              <a:lnSpc>
                <a:spcPct val="100000"/>
              </a:lnSpc>
              <a:defRPr/>
            </a:pPr>
            <a:r>
              <a:rPr lang="zh-CN" altLang="en-US" sz="3600" dirty="0" smtClean="0"/>
              <a:t>现 金 分 期</a:t>
            </a:r>
            <a:r>
              <a:rPr lang="en-US" altLang="zh-CN" sz="3600" dirty="0" smtClean="0"/>
              <a:t> </a:t>
            </a:r>
            <a:r>
              <a:rPr lang="zh-CN" altLang="zh-CN" sz="3600" dirty="0" smtClean="0"/>
              <a:t>图</a:t>
            </a:r>
            <a:r>
              <a:rPr lang="en-US" altLang="zh-CN" sz="3600" dirty="0" smtClean="0"/>
              <a:t> </a:t>
            </a:r>
            <a:r>
              <a:rPr lang="zh-CN" altLang="zh-CN" sz="3600" dirty="0" smtClean="0"/>
              <a:t>解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30467" y="1156769"/>
            <a:ext cx="32059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①</a:t>
            </a:r>
            <a:r>
              <a:rPr lang="zh-CN" altLang="en-US" sz="1800" dirty="0" smtClean="0">
                <a:solidFill>
                  <a:srgbClr val="FF0000"/>
                </a:solidFill>
              </a:rPr>
              <a:t>当期所</a:t>
            </a:r>
            <a:r>
              <a:rPr lang="zh-CN" altLang="en-US" sz="1800" dirty="0">
                <a:solidFill>
                  <a:srgbClr val="FF0000"/>
                </a:solidFill>
              </a:rPr>
              <a:t>还</a:t>
            </a:r>
            <a:r>
              <a:rPr lang="zh-CN" altLang="en-US" sz="1800" dirty="0" smtClean="0">
                <a:solidFill>
                  <a:srgbClr val="FF0000"/>
                </a:solidFill>
              </a:rPr>
              <a:t>本金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zh-CN" altLang="en-US" sz="1800" dirty="0">
                <a:solidFill>
                  <a:srgbClr val="FF0000"/>
                </a:solidFill>
              </a:rPr>
              <a:t>数额</a:t>
            </a:r>
            <a:r>
              <a:rPr lang="zh-CN" altLang="en-US" sz="1800" dirty="0" smtClean="0">
                <a:solidFill>
                  <a:srgbClr val="FF0000"/>
                </a:solidFill>
              </a:rPr>
              <a:t>不变</a:t>
            </a:r>
            <a:r>
              <a:rPr lang="en-US" altLang="zh-CN" sz="1800" dirty="0" smtClean="0">
                <a:solidFill>
                  <a:srgbClr val="FF0000"/>
                </a:solidFill>
              </a:rPr>
              <a:t>)=</a:t>
            </a:r>
          </a:p>
          <a:p>
            <a:pPr>
              <a:lnSpc>
                <a:spcPts val="24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宋体"/>
              </a:rPr>
              <a:t>总贷款额</a:t>
            </a:r>
            <a:r>
              <a:rPr lang="en-US" altLang="zh-CN" sz="1600" dirty="0" smtClean="0">
                <a:solidFill>
                  <a:srgbClr val="000000"/>
                </a:solidFill>
                <a:latin typeface="宋体"/>
              </a:rPr>
              <a:t>/</a:t>
            </a:r>
            <a:r>
              <a:rPr lang="zh-CN" altLang="en-US" sz="1600" dirty="0" smtClean="0">
                <a:solidFill>
                  <a:srgbClr val="000000"/>
                </a:solidFill>
                <a:latin typeface="宋体"/>
              </a:rPr>
              <a:t>还款总期数</a:t>
            </a:r>
            <a:endParaRPr lang="en-US" altLang="zh-CN" sz="1600" dirty="0" smtClean="0">
              <a:solidFill>
                <a:srgbClr val="000000"/>
              </a:solidFill>
              <a:latin typeface="宋体"/>
            </a:endParaRPr>
          </a:p>
          <a:p>
            <a:pPr>
              <a:lnSpc>
                <a:spcPts val="24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②</a:t>
            </a:r>
            <a:r>
              <a:rPr lang="zh-CN" altLang="en-US" sz="1800" dirty="0">
                <a:solidFill>
                  <a:srgbClr val="FF0000"/>
                </a:solidFill>
              </a:rPr>
              <a:t>当期所</a:t>
            </a:r>
            <a:r>
              <a:rPr lang="zh-CN" altLang="en-US" sz="1800" dirty="0" smtClean="0">
                <a:solidFill>
                  <a:srgbClr val="FF0000"/>
                </a:solidFill>
              </a:rPr>
              <a:t>还手续费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zh-CN" altLang="en-US" sz="1800" dirty="0">
                <a:solidFill>
                  <a:srgbClr val="FF0000"/>
                </a:solidFill>
              </a:rPr>
              <a:t>数额不变</a:t>
            </a:r>
            <a:r>
              <a:rPr lang="en-US" altLang="zh-CN" sz="1800" dirty="0" smtClean="0">
                <a:solidFill>
                  <a:srgbClr val="FF0000"/>
                </a:solidFill>
              </a:rPr>
              <a:t>)=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2400"/>
              </a:lnSpc>
            </a:pPr>
            <a:r>
              <a:rPr lang="zh-CN" altLang="en-US" sz="1800" dirty="0" smtClean="0"/>
              <a:t>借款额*首月利率</a:t>
            </a:r>
            <a:endParaRPr lang="en-US" altLang="zh-CN" sz="1800" dirty="0" smtClean="0"/>
          </a:p>
          <a:p>
            <a:pPr>
              <a:lnSpc>
                <a:spcPts val="2400"/>
              </a:lnSpc>
            </a:pPr>
            <a:r>
              <a:rPr lang="en-US" altLang="zh-CN" sz="1800" dirty="0" smtClean="0">
                <a:solidFill>
                  <a:srgbClr val="FF0000"/>
                </a:solidFill>
              </a:rPr>
              <a:t>③</a:t>
            </a:r>
            <a:r>
              <a:rPr lang="zh-CN" altLang="en-US" sz="1800" dirty="0" smtClean="0">
                <a:solidFill>
                  <a:srgbClr val="FF0000"/>
                </a:solidFill>
              </a:rPr>
              <a:t>月利率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zh-CN" altLang="en-US" sz="1800" dirty="0" smtClean="0">
                <a:solidFill>
                  <a:srgbClr val="FF0000"/>
                </a:solidFill>
              </a:rPr>
              <a:t>逐渐增大</a:t>
            </a:r>
            <a:r>
              <a:rPr lang="en-US" altLang="zh-CN" sz="1800" dirty="0" smtClean="0">
                <a:solidFill>
                  <a:srgbClr val="FF0000"/>
                </a:solidFill>
              </a:rPr>
              <a:t>)=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2400"/>
              </a:lnSpc>
            </a:pPr>
            <a:r>
              <a:rPr lang="zh-CN" altLang="en-US" sz="1800" dirty="0" smtClean="0"/>
              <a:t>手续费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当期剩余本金</a:t>
            </a:r>
            <a:endParaRPr lang="en-US" altLang="zh-CN" sz="1800" dirty="0" smtClean="0"/>
          </a:p>
          <a:p>
            <a:pPr>
              <a:lnSpc>
                <a:spcPts val="24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④</a:t>
            </a:r>
            <a:r>
              <a:rPr lang="zh-CN" altLang="en-US" dirty="0" smtClean="0">
                <a:solidFill>
                  <a:srgbClr val="FF0000"/>
                </a:solidFill>
              </a:rPr>
              <a:t>当</a:t>
            </a:r>
            <a:r>
              <a:rPr lang="zh-CN" altLang="en-US" dirty="0">
                <a:solidFill>
                  <a:srgbClr val="FF0000"/>
                </a:solidFill>
              </a:rPr>
              <a:t>期还款额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数额不变</a:t>
            </a:r>
            <a:r>
              <a:rPr lang="en-US" altLang="zh-CN" dirty="0" smtClean="0">
                <a:solidFill>
                  <a:srgbClr val="FF0000"/>
                </a:solidFill>
              </a:rPr>
              <a:t>)=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400"/>
              </a:lnSpc>
            </a:pPr>
            <a:r>
              <a:rPr lang="zh-CN" altLang="en-US" dirty="0"/>
              <a:t>当期所还本金</a:t>
            </a:r>
            <a:r>
              <a:rPr lang="en-US" altLang="zh-CN" dirty="0"/>
              <a:t>+</a:t>
            </a:r>
            <a:r>
              <a:rPr lang="zh-CN" altLang="en-US" dirty="0"/>
              <a:t>当期所</a:t>
            </a:r>
            <a:r>
              <a:rPr lang="zh-CN" altLang="en-US" dirty="0" smtClean="0"/>
              <a:t>还手续费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4285" y="3973606"/>
            <a:ext cx="8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每月还款额</a:t>
            </a:r>
            <a:r>
              <a:rPr lang="en-US" altLang="zh-CN" dirty="0" smtClean="0"/>
              <a:t>=</a:t>
            </a:r>
            <a:r>
              <a:rPr lang="en-US" altLang="zh-CN" dirty="0"/>
              <a:t> (</a:t>
            </a:r>
            <a:r>
              <a:rPr lang="zh-CN" altLang="zh-CN" dirty="0"/>
              <a:t>总贷款额÷借款总期数</a:t>
            </a:r>
            <a:r>
              <a:rPr lang="en-US" altLang="zh-CN" dirty="0"/>
              <a:t>)</a:t>
            </a:r>
            <a:r>
              <a:rPr lang="zh-CN" altLang="zh-CN" dirty="0"/>
              <a:t>＋每期手续费。</a:t>
            </a:r>
            <a:endParaRPr lang="zh-CN" altLang="en-US" sz="1600" baseline="30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370798"/>
              </p:ext>
            </p:extLst>
          </p:nvPr>
        </p:nvGraphicFramePr>
        <p:xfrm>
          <a:off x="330504" y="1211856"/>
          <a:ext cx="5080000" cy="2335574"/>
        </p:xfrm>
        <a:graphic>
          <a:graphicData uri="http://schemas.openxmlformats.org/drawingml/2006/table">
            <a:tbl>
              <a:tblPr/>
              <a:tblGrid>
                <a:gridCol w="406400"/>
                <a:gridCol w="977900"/>
                <a:gridCol w="800100"/>
                <a:gridCol w="723900"/>
                <a:gridCol w="647700"/>
                <a:gridCol w="723900"/>
                <a:gridCol w="800100"/>
              </a:tblGrid>
              <a:tr h="51439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①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altLang="zh-CN" sz="2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②</a:t>
                      </a:r>
                      <a:endParaRPr lang="zh-CN" altLang="en-US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altLang="zh-CN" sz="2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③</a:t>
                      </a:r>
                      <a:endParaRPr lang="zh-CN" altLang="en-US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endParaRPr lang="zh-CN" altLang="en-US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altLang="zh-CN" sz="2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④</a:t>
                      </a:r>
                      <a:endParaRPr lang="zh-CN" altLang="en-US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期数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当期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</a:b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剩余本金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当期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</a:b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所还本金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当期所还</a:t>
                      </a:r>
                      <a:b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</a:b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手续费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月利率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年利率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当期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</a:b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还款额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</a:tr>
              <a:tr h="2035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142000.000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5916.667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639.000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0.450%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5.400%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6555.667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</a:tr>
              <a:tr h="2035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136083.333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5916.667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639.000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0.470%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5.635%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6555.667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</a:tr>
              <a:tr h="2035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130166.667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5916.667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639.000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0.491%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5.891%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6555.667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</a:tr>
              <a:tr h="2035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23666.667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5916.667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639.000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2.700%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32.400%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6555.667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</a:tr>
              <a:tr h="2035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17750.000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5916.667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639.000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3.600%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43.200%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6555.667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</a:tr>
              <a:tr h="2035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11833.333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5916.667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639.000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5.400%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64.800%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6555.667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</a:tr>
              <a:tr h="2035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5916.667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5916.667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639.000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10.800%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129.600%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6555.667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08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2261</TotalTime>
  <Words>1681</Words>
  <Application>Microsoft Office PowerPoint</Application>
  <PresentationFormat>全屏显示(16:9)</PresentationFormat>
  <Paragraphs>303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Museo 700</vt:lpstr>
      <vt:lpstr>华文细黑</vt:lpstr>
      <vt:lpstr>宋体</vt:lpstr>
      <vt:lpstr>微软雅黑</vt:lpstr>
      <vt:lpstr>Agency FB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175</cp:revision>
  <dcterms:created xsi:type="dcterms:W3CDTF">2015-05-05T08:02:00Z</dcterms:created>
  <dcterms:modified xsi:type="dcterms:W3CDTF">2018-09-18T05:59:56Z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