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67" r:id="rId4"/>
    <p:sldId id="258" r:id="rId5"/>
    <p:sldId id="266" r:id="rId6"/>
    <p:sldId id="259" r:id="rId7"/>
    <p:sldId id="260" r:id="rId8"/>
    <p:sldId id="261" r:id="rId9"/>
    <p:sldId id="262" r:id="rId10"/>
    <p:sldId id="263" r:id="rId11"/>
    <p:sldId id="264" r:id="rId12"/>
    <p:sldId id="265" r:id="rId13"/>
  </p:sldIdLst>
  <p:sldSz cx="13004800" cy="9753600"/>
  <p:notesSz cx="6858000" cy="9144000"/>
  <p:defaultTextStyle>
    <a:lvl1pPr algn="ctr" defTabSz="584200">
      <a:defRPr sz="3800">
        <a:solidFill>
          <a:srgbClr val="FFFFFF"/>
        </a:solidFill>
        <a:latin typeface="+mn-lt"/>
        <a:ea typeface="+mn-ea"/>
        <a:cs typeface="+mn-cs"/>
        <a:sym typeface="Helvetica Light"/>
      </a:defRPr>
    </a:lvl1pPr>
    <a:lvl2pPr indent="228600" algn="ctr" defTabSz="584200">
      <a:defRPr sz="3800">
        <a:solidFill>
          <a:srgbClr val="FFFFFF"/>
        </a:solidFill>
        <a:latin typeface="+mn-lt"/>
        <a:ea typeface="+mn-ea"/>
        <a:cs typeface="+mn-cs"/>
        <a:sym typeface="Helvetica Light"/>
      </a:defRPr>
    </a:lvl2pPr>
    <a:lvl3pPr indent="457200" algn="ctr" defTabSz="584200">
      <a:defRPr sz="3800">
        <a:solidFill>
          <a:srgbClr val="FFFFFF"/>
        </a:solidFill>
        <a:latin typeface="+mn-lt"/>
        <a:ea typeface="+mn-ea"/>
        <a:cs typeface="+mn-cs"/>
        <a:sym typeface="Helvetica Light"/>
      </a:defRPr>
    </a:lvl3pPr>
    <a:lvl4pPr indent="685800" algn="ctr" defTabSz="584200">
      <a:defRPr sz="3800">
        <a:solidFill>
          <a:srgbClr val="FFFFFF"/>
        </a:solidFill>
        <a:latin typeface="+mn-lt"/>
        <a:ea typeface="+mn-ea"/>
        <a:cs typeface="+mn-cs"/>
        <a:sym typeface="Helvetica Light"/>
      </a:defRPr>
    </a:lvl4pPr>
    <a:lvl5pPr indent="914400" algn="ctr" defTabSz="584200">
      <a:defRPr sz="3800">
        <a:solidFill>
          <a:srgbClr val="FFFFFF"/>
        </a:solidFill>
        <a:latin typeface="+mn-lt"/>
        <a:ea typeface="+mn-ea"/>
        <a:cs typeface="+mn-cs"/>
        <a:sym typeface="Helvetica Light"/>
      </a:defRPr>
    </a:lvl5pPr>
    <a:lvl6pPr indent="1143000" algn="ctr" defTabSz="584200">
      <a:defRPr sz="3800">
        <a:solidFill>
          <a:srgbClr val="FFFFFF"/>
        </a:solidFill>
        <a:latin typeface="+mn-lt"/>
        <a:ea typeface="+mn-ea"/>
        <a:cs typeface="+mn-cs"/>
        <a:sym typeface="Helvetica Light"/>
      </a:defRPr>
    </a:lvl6pPr>
    <a:lvl7pPr indent="1371600" algn="ctr" defTabSz="584200">
      <a:defRPr sz="3800">
        <a:solidFill>
          <a:srgbClr val="FFFFFF"/>
        </a:solidFill>
        <a:latin typeface="+mn-lt"/>
        <a:ea typeface="+mn-ea"/>
        <a:cs typeface="+mn-cs"/>
        <a:sym typeface="Helvetica Light"/>
      </a:defRPr>
    </a:lvl7pPr>
    <a:lvl8pPr indent="1600200" algn="ctr" defTabSz="584200">
      <a:defRPr sz="3800">
        <a:solidFill>
          <a:srgbClr val="FFFFFF"/>
        </a:solidFill>
        <a:latin typeface="+mn-lt"/>
        <a:ea typeface="+mn-ea"/>
        <a:cs typeface="+mn-cs"/>
        <a:sym typeface="Helvetica Light"/>
      </a:defRPr>
    </a:lvl8pPr>
    <a:lvl9pPr indent="1828800" algn="ctr" defTabSz="584200">
      <a:defRPr sz="38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189B1A"/>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A433"/>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rgbClr val="E8A433"/>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936" y="-96"/>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154703498"/>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标题文本</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p>
          <a:p>
            <a:pPr lvl="1">
              <a:defRPr sz="1800">
                <a:solidFill>
                  <a:srgbClr val="000000"/>
                </a:solidFill>
              </a:defRPr>
            </a:pPr>
            <a:r>
              <a:rPr sz="3200">
                <a:solidFill>
                  <a:srgbClr val="FFFFFF"/>
                </a:solidFill>
              </a:rPr>
              <a:t>正文级别 2</a:t>
            </a:r>
          </a:p>
          <a:p>
            <a:pPr lvl="2">
              <a:defRPr sz="1800">
                <a:solidFill>
                  <a:srgbClr val="000000"/>
                </a:solidFill>
              </a:defRPr>
            </a:pPr>
            <a:r>
              <a:rPr sz="3200">
                <a:solidFill>
                  <a:srgbClr val="FFFFFF"/>
                </a:solidFill>
              </a:rPr>
              <a:t>正文级别 3</a:t>
            </a:r>
          </a:p>
          <a:p>
            <a:pPr lvl="3">
              <a:defRPr sz="1800">
                <a:solidFill>
                  <a:srgbClr val="000000"/>
                </a:solidFill>
              </a:defRPr>
            </a:pPr>
            <a:r>
              <a:rPr sz="3200">
                <a:solidFill>
                  <a:srgbClr val="FFFFFF"/>
                </a:solidFill>
              </a:rPr>
              <a:t>正文级别 4</a:t>
            </a:r>
          </a:p>
          <a:p>
            <a:pPr lvl="4">
              <a:defRPr sz="1800">
                <a:solidFill>
                  <a:srgbClr val="000000"/>
                </a:solidFill>
              </a:defRPr>
            </a:pPr>
            <a:r>
              <a:rPr sz="3200">
                <a:solidFill>
                  <a:srgbClr val="FFFFFF"/>
                </a:solidFill>
              </a:rPr>
              <a:t>正文级别 5</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13" name="Shape 13"/>
          <p:cNvSpPr>
            <a:spLocks noGrp="1"/>
          </p:cNvSpPr>
          <p:nvPr>
            <p:ph type="title"/>
          </p:nvPr>
        </p:nvSpPr>
        <p:spPr>
          <a:xfrm>
            <a:off x="952500" y="762000"/>
            <a:ext cx="5334000" cy="4000500"/>
          </a:xfrm>
          <a:prstGeom prst="rect">
            <a:avLst/>
          </a:prstGeom>
        </p:spPr>
        <p:txBody>
          <a:bodyPr anchor="b"/>
          <a:lstStyle>
            <a:lvl1pPr>
              <a:defRPr sz="6000"/>
            </a:lvl1pPr>
          </a:lstStyle>
          <a:p>
            <a:pPr lvl="0">
              <a:defRPr sz="1800">
                <a:solidFill>
                  <a:srgbClr val="000000"/>
                </a:solidFill>
              </a:defRPr>
            </a:pPr>
            <a:r>
              <a:rPr sz="6000">
                <a:solidFill>
                  <a:srgbClr val="FFFFFF"/>
                </a:solidFill>
              </a:rPr>
              <a:t>标题文本</a:t>
            </a:r>
          </a:p>
        </p:txBody>
      </p:sp>
      <p:sp>
        <p:nvSpPr>
          <p:cNvPr id="14" name="Shape 14"/>
          <p:cNvSpPr>
            <a:spLocks noGrp="1"/>
          </p:cNvSpPr>
          <p:nvPr>
            <p:ph type="body"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正文级别 1</a:t>
            </a:r>
          </a:p>
          <a:p>
            <a:pPr lvl="1">
              <a:defRPr sz="1800">
                <a:solidFill>
                  <a:srgbClr val="000000"/>
                </a:solidFill>
              </a:defRPr>
            </a:pPr>
            <a:r>
              <a:rPr sz="3200">
                <a:solidFill>
                  <a:srgbClr val="FFFFFF"/>
                </a:solidFill>
              </a:rPr>
              <a:t>正文级别 2</a:t>
            </a:r>
          </a:p>
          <a:p>
            <a:pPr lvl="2">
              <a:defRPr sz="1800">
                <a:solidFill>
                  <a:srgbClr val="000000"/>
                </a:solidFill>
              </a:defRPr>
            </a:pPr>
            <a:r>
              <a:rPr sz="3200">
                <a:solidFill>
                  <a:srgbClr val="FFFFFF"/>
                </a:solidFill>
              </a:rPr>
              <a:t>正文级别 3</a:t>
            </a:r>
          </a:p>
          <a:p>
            <a:pPr lvl="3">
              <a:defRPr sz="1800">
                <a:solidFill>
                  <a:srgbClr val="000000"/>
                </a:solidFill>
              </a:defRPr>
            </a:pPr>
            <a:r>
              <a:rPr sz="3200">
                <a:solidFill>
                  <a:srgbClr val="FFFFFF"/>
                </a:solidFill>
              </a:rPr>
              <a:t>正文级别 4</a:t>
            </a:r>
          </a:p>
          <a:p>
            <a:pPr lvl="4">
              <a:defRPr sz="1800">
                <a:solidFill>
                  <a:srgbClr val="000000"/>
                </a:solidFill>
              </a:defRPr>
            </a:pPr>
            <a:r>
              <a:rPr sz="3200">
                <a:solidFill>
                  <a:srgbClr val="FFFFFF"/>
                </a:solidFill>
              </a:rPr>
              <a:t>正文级别 5</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正文级别 1</a:t>
            </a:r>
          </a:p>
          <a:p>
            <a:pPr lvl="1">
              <a:defRPr sz="1800">
                <a:solidFill>
                  <a:srgbClr val="000000"/>
                </a:solidFill>
              </a:defRPr>
            </a:pPr>
            <a:r>
              <a:rPr sz="3800">
                <a:solidFill>
                  <a:srgbClr val="FFFFFF"/>
                </a:solidFill>
              </a:rPr>
              <a:t>正文级别 2</a:t>
            </a:r>
          </a:p>
          <a:p>
            <a:pPr lvl="2">
              <a:defRPr sz="1800">
                <a:solidFill>
                  <a:srgbClr val="000000"/>
                </a:solidFill>
              </a:defRPr>
            </a:pPr>
            <a:r>
              <a:rPr sz="3800">
                <a:solidFill>
                  <a:srgbClr val="FFFFFF"/>
                </a:solidFill>
              </a:rPr>
              <a:t>正文级别 3</a:t>
            </a:r>
          </a:p>
          <a:p>
            <a:pPr lvl="3">
              <a:defRPr sz="1800">
                <a:solidFill>
                  <a:srgbClr val="000000"/>
                </a:solidFill>
              </a:defRPr>
            </a:pPr>
            <a:r>
              <a:rPr sz="3800">
                <a:solidFill>
                  <a:srgbClr val="FFFFFF"/>
                </a:solidFill>
              </a:rPr>
              <a:t>正文级别 4</a:t>
            </a:r>
          </a:p>
          <a:p>
            <a:pPr lvl="4">
              <a:defRPr sz="1800">
                <a:solidFill>
                  <a:srgbClr val="000000"/>
                </a:solidFill>
              </a:defRPr>
            </a:pPr>
            <a:r>
              <a:rPr sz="3800">
                <a:solidFill>
                  <a:srgbClr val="FFFFFF"/>
                </a:solidFill>
              </a:rPr>
              <a:t>正文级别 5</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标题文本</a:t>
            </a:r>
          </a:p>
        </p:txBody>
      </p:sp>
      <p:sp>
        <p:nvSpPr>
          <p:cNvPr id="22" name="Shape 22"/>
          <p:cNvSpPr>
            <a:spLocks noGrp="1"/>
          </p:cNvSpPr>
          <p:nvPr>
            <p:ph type="body"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lvl="0">
              <a:defRPr sz="1800">
                <a:solidFill>
                  <a:srgbClr val="000000"/>
                </a:solidFill>
              </a:defRPr>
            </a:pPr>
            <a:r>
              <a:rPr sz="2800">
                <a:solidFill>
                  <a:srgbClr val="FFFFFF"/>
                </a:solidFill>
              </a:rPr>
              <a:t>正文级别 1</a:t>
            </a:r>
          </a:p>
          <a:p>
            <a:pPr lvl="1">
              <a:defRPr sz="1800">
                <a:solidFill>
                  <a:srgbClr val="000000"/>
                </a:solidFill>
              </a:defRPr>
            </a:pPr>
            <a:r>
              <a:rPr sz="2800">
                <a:solidFill>
                  <a:srgbClr val="FFFFFF"/>
                </a:solidFill>
              </a:rPr>
              <a:t>正文级别 2</a:t>
            </a:r>
          </a:p>
          <a:p>
            <a:pPr lvl="2">
              <a:defRPr sz="1800">
                <a:solidFill>
                  <a:srgbClr val="000000"/>
                </a:solidFill>
              </a:defRPr>
            </a:pPr>
            <a:r>
              <a:rPr sz="2800">
                <a:solidFill>
                  <a:srgbClr val="FFFFFF"/>
                </a:solidFill>
              </a:rPr>
              <a:t>正文级别 3</a:t>
            </a:r>
          </a:p>
          <a:p>
            <a:pPr lvl="3">
              <a:defRPr sz="1800">
                <a:solidFill>
                  <a:srgbClr val="000000"/>
                </a:solidFill>
              </a:defRPr>
            </a:pPr>
            <a:r>
              <a:rPr sz="2800">
                <a:solidFill>
                  <a:srgbClr val="FFFFFF"/>
                </a:solidFill>
              </a:rPr>
              <a:t>正文级别 4</a:t>
            </a:r>
          </a:p>
          <a:p>
            <a:pPr lvl="4">
              <a:defRPr sz="1800">
                <a:solidFill>
                  <a:srgbClr val="000000"/>
                </a:solidFill>
              </a:defRPr>
            </a:pPr>
            <a:r>
              <a:rPr sz="2800">
                <a:solidFill>
                  <a:srgbClr val="FFFFFF"/>
                </a:solidFill>
              </a:rPr>
              <a:t>正文级别 5</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正文级别 1</a:t>
            </a:r>
          </a:p>
          <a:p>
            <a:pPr lvl="1">
              <a:defRPr sz="1800">
                <a:solidFill>
                  <a:srgbClr val="000000"/>
                </a:solidFill>
              </a:defRPr>
            </a:pPr>
            <a:r>
              <a:rPr sz="3800">
                <a:solidFill>
                  <a:srgbClr val="FFFFFF"/>
                </a:solidFill>
              </a:rPr>
              <a:t>正文级别 2</a:t>
            </a:r>
          </a:p>
          <a:p>
            <a:pPr lvl="2">
              <a:defRPr sz="1800">
                <a:solidFill>
                  <a:srgbClr val="000000"/>
                </a:solidFill>
              </a:defRPr>
            </a:pPr>
            <a:r>
              <a:rPr sz="3800">
                <a:solidFill>
                  <a:srgbClr val="FFFFFF"/>
                </a:solidFill>
              </a:rPr>
              <a:t>正文级别 3</a:t>
            </a:r>
          </a:p>
          <a:p>
            <a:pPr lvl="3">
              <a:defRPr sz="1800">
                <a:solidFill>
                  <a:srgbClr val="000000"/>
                </a:solidFill>
              </a:defRPr>
            </a:pPr>
            <a:r>
              <a:rPr sz="3800">
                <a:solidFill>
                  <a:srgbClr val="FFFFFF"/>
                </a:solidFill>
              </a:rPr>
              <a:t>正文级别 4</a:t>
            </a:r>
          </a:p>
          <a:p>
            <a:pPr lvl="4">
              <a:defRPr sz="1800">
                <a:solidFill>
                  <a:srgbClr val="000000"/>
                </a:solidFill>
              </a:defRPr>
            </a:pPr>
            <a:r>
              <a:rPr sz="3800">
                <a:solidFill>
                  <a:srgbClr val="FFFFFF"/>
                </a:solidFill>
              </a:rPr>
              <a:t>正文级别 5</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8000">
                <a:solidFill>
                  <a:srgbClr val="FFFFFF"/>
                </a:solidFill>
              </a:rPr>
              <a:t>标题文本</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solidFill>
                  <a:srgbClr val="000000"/>
                </a:solidFill>
              </a:defRPr>
            </a:pPr>
            <a:r>
              <a:rPr sz="3800">
                <a:solidFill>
                  <a:srgbClr val="FFFFFF"/>
                </a:solidFill>
              </a:rPr>
              <a:t>正文级别 1</a:t>
            </a:r>
          </a:p>
          <a:p>
            <a:pPr lvl="1">
              <a:defRPr sz="1800">
                <a:solidFill>
                  <a:srgbClr val="000000"/>
                </a:solidFill>
              </a:defRPr>
            </a:pPr>
            <a:r>
              <a:rPr sz="3800">
                <a:solidFill>
                  <a:srgbClr val="FFFFFF"/>
                </a:solidFill>
              </a:rPr>
              <a:t>正文级别 2</a:t>
            </a:r>
          </a:p>
          <a:p>
            <a:pPr lvl="2">
              <a:defRPr sz="1800">
                <a:solidFill>
                  <a:srgbClr val="000000"/>
                </a:solidFill>
              </a:defRPr>
            </a:pPr>
            <a:r>
              <a:rPr sz="3800">
                <a:solidFill>
                  <a:srgbClr val="FFFFFF"/>
                </a:solidFill>
              </a:rPr>
              <a:t>正文级别 3</a:t>
            </a:r>
          </a:p>
          <a:p>
            <a:pPr lvl="3">
              <a:defRPr sz="1800">
                <a:solidFill>
                  <a:srgbClr val="000000"/>
                </a:solidFill>
              </a:defRPr>
            </a:pPr>
            <a:r>
              <a:rPr sz="3800">
                <a:solidFill>
                  <a:srgbClr val="FFFFFF"/>
                </a:solidFill>
              </a:rPr>
              <a:t>正文级别 4</a:t>
            </a:r>
          </a:p>
          <a:p>
            <a:pPr lvl="4">
              <a:defRPr sz="1800">
                <a:solidFill>
                  <a:srgbClr val="000000"/>
                </a:solidFill>
              </a:defRPr>
            </a:pPr>
            <a:r>
              <a:rPr sz="3800">
                <a:solidFill>
                  <a:srgbClr val="FFFFFF"/>
                </a:solidFill>
              </a:rPr>
              <a:t>正文级别 5</a:t>
            </a: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xmlns:p14="http://schemas.microsoft.com/office/powerpoint/2010/main" spd="med"/>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57200" indent="-457200" defTabSz="584200">
        <a:spcBef>
          <a:spcPts val="4200"/>
        </a:spcBef>
        <a:buSzPct val="75000"/>
        <a:buChar char="•"/>
        <a:defRPr sz="3800">
          <a:solidFill>
            <a:srgbClr val="FFFFFF"/>
          </a:solidFill>
          <a:latin typeface="+mn-lt"/>
          <a:ea typeface="+mn-ea"/>
          <a:cs typeface="+mn-cs"/>
          <a:sym typeface="Helvetica Light"/>
        </a:defRPr>
      </a:lvl1pPr>
      <a:lvl2pPr marL="914400" indent="-457200" defTabSz="584200">
        <a:spcBef>
          <a:spcPts val="4200"/>
        </a:spcBef>
        <a:buSzPct val="75000"/>
        <a:buChar char="•"/>
        <a:defRPr sz="3800">
          <a:solidFill>
            <a:srgbClr val="FFFFFF"/>
          </a:solidFill>
          <a:latin typeface="+mn-lt"/>
          <a:ea typeface="+mn-ea"/>
          <a:cs typeface="+mn-cs"/>
          <a:sym typeface="Helvetica Light"/>
        </a:defRPr>
      </a:lvl2pPr>
      <a:lvl3pPr marL="1371600" indent="-457200" defTabSz="584200">
        <a:spcBef>
          <a:spcPts val="4200"/>
        </a:spcBef>
        <a:buSzPct val="75000"/>
        <a:buChar char="•"/>
        <a:defRPr sz="3800">
          <a:solidFill>
            <a:srgbClr val="FFFFFF"/>
          </a:solidFill>
          <a:latin typeface="+mn-lt"/>
          <a:ea typeface="+mn-ea"/>
          <a:cs typeface="+mn-cs"/>
          <a:sym typeface="Helvetica Light"/>
        </a:defRPr>
      </a:lvl3pPr>
      <a:lvl4pPr marL="1828800" indent="-457200" defTabSz="584200">
        <a:spcBef>
          <a:spcPts val="4200"/>
        </a:spcBef>
        <a:buSzPct val="75000"/>
        <a:buChar char="•"/>
        <a:defRPr sz="3800">
          <a:solidFill>
            <a:srgbClr val="FFFFFF"/>
          </a:solidFill>
          <a:latin typeface="+mn-lt"/>
          <a:ea typeface="+mn-ea"/>
          <a:cs typeface="+mn-cs"/>
          <a:sym typeface="Helvetica Light"/>
        </a:defRPr>
      </a:lvl4pPr>
      <a:lvl5pPr marL="2286000" indent="-457200" defTabSz="584200">
        <a:spcBef>
          <a:spcPts val="4200"/>
        </a:spcBef>
        <a:buSzPct val="75000"/>
        <a:buChar char="•"/>
        <a:defRPr sz="38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T-Time v.s. D-Time</a:t>
            </a: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normAutofit/>
          </a:bodyPr>
          <a:lstStyle/>
          <a:p>
            <a:pPr lvl="0">
              <a:defRPr sz="1800">
                <a:solidFill>
                  <a:srgbClr val="000000"/>
                </a:solidFill>
              </a:defRPr>
            </a:pPr>
            <a:r>
              <a:rPr lang="en-US" sz="6000" dirty="0">
                <a:solidFill>
                  <a:schemeClr val="tx1"/>
                </a:solidFill>
              </a:rPr>
              <a:t>Bayesian inference</a:t>
            </a:r>
            <a:endParaRPr sz="6000" dirty="0">
              <a:solidFill>
                <a:schemeClr val="tx1"/>
              </a:solidFill>
            </a:endParaRP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prstGeom prst="rect">
            <a:avLst/>
          </a:prstGeom>
        </p:spPr>
        <p:txBody>
          <a:bodyPr/>
          <a:lstStyle/>
          <a:p>
            <a:pPr lvl="0"/>
            <a:endParaRPr/>
          </a:p>
        </p:txBody>
      </p:sp>
      <p:sp>
        <p:nvSpPr>
          <p:cNvPr id="51" name="Shape 51"/>
          <p:cNvSpPr>
            <a:spLocks noGrp="1"/>
          </p:cNvSpPr>
          <p:nvPr>
            <p:ph type="body" idx="1"/>
          </p:nvPr>
        </p:nvSpPr>
        <p:spPr>
          <a:prstGeom prst="rect">
            <a:avLst/>
          </a:prstGeom>
        </p:spPr>
        <p:txBody>
          <a:bodyPr/>
          <a:lstStyle/>
          <a:p>
            <a:pPr lvl="0"/>
            <a:endParaRPr/>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支撑向量机</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Machine Learning</a:t>
            </a:r>
          </a:p>
        </p:txBody>
      </p:sp>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kumimoji="1" lang="en-US" altLang="zh-CN" dirty="0"/>
              <a:t>In 2006, the online movie company Netflix held the first "Netflix Prize" competition to find a program to better predict user preferences and improve the accuracy on its existing </a:t>
            </a:r>
            <a:r>
              <a:rPr kumimoji="1" lang="en-US" altLang="zh-CN" dirty="0" err="1"/>
              <a:t>Cinematch</a:t>
            </a:r>
            <a:r>
              <a:rPr kumimoji="1" lang="en-US" altLang="zh-CN" dirty="0"/>
              <a:t> movie recommendation algorithm by at least 10%. A joint team made up of researchers from AT&amp;T Labs-Research in collaboration with the teams Big Chaos and Pragmatic Theory built an ensemble model to win the Grand Prize in 2009 for $1 million</a:t>
            </a:r>
            <a:r>
              <a:rPr kumimoji="1" lang="en-US" altLang="zh-CN" dirty="0" smtClean="0"/>
              <a:t>.</a:t>
            </a:r>
            <a:endParaRPr kumimoji="1" lang="zh-CN" altLang="en-US" dirty="0"/>
          </a:p>
        </p:txBody>
      </p:sp>
    </p:spTree>
    <p:extLst>
      <p:ext uri="{BB962C8B-B14F-4D97-AF65-F5344CB8AC3E}">
        <p14:creationId xmlns:p14="http://schemas.microsoft.com/office/powerpoint/2010/main" val="4242329543"/>
      </p:ext>
    </p:extLst>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关联规则</a:t>
            </a:r>
          </a:p>
        </p:txBody>
      </p:sp>
      <p:sp>
        <p:nvSpPr>
          <p:cNvPr id="37" name="Shape 37"/>
          <p:cNvSpPr>
            <a:spLocks noGrp="1"/>
          </p:cNvSpPr>
          <p:nvPr>
            <p:ph type="body" idx="1"/>
          </p:nvPr>
        </p:nvSpPr>
        <p:spPr>
          <a:prstGeom prst="rect">
            <a:avLst/>
          </a:prstGeom>
        </p:spPr>
        <p:txBody>
          <a:bodyPr/>
          <a:lstStyle/>
          <a:p>
            <a:pPr lvl="0">
              <a:defRPr sz="1800">
                <a:solidFill>
                  <a:srgbClr val="000000"/>
                </a:solidFill>
              </a:defRPr>
            </a:pPr>
            <a:r>
              <a:rPr sz="3200">
                <a:solidFill>
                  <a:srgbClr val="FFFFFF"/>
                </a:solidFill>
              </a:rPr>
              <a:t>Apriori</a:t>
            </a:r>
          </a:p>
        </p:txBody>
      </p:sp>
    </p:spTree>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0889" y="1191984"/>
            <a:ext cx="12480190" cy="653512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zh-CN" altLang="en-US" dirty="0"/>
              <a:t>关联规则的目的在于在一个数据集中找出项之间的关系，也称之为购物蓝分析 </a:t>
            </a:r>
            <a:r>
              <a:rPr lang="en-US" altLang="zh-CN" dirty="0"/>
              <a:t>(market basket analysis)</a:t>
            </a:r>
            <a:r>
              <a:rPr lang="zh-CN" altLang="en-US" dirty="0"/>
              <a:t>。例如，购买鞋的顾客，有</a:t>
            </a:r>
            <a:r>
              <a:rPr lang="en-US" altLang="zh-CN" dirty="0"/>
              <a:t>10%</a:t>
            </a:r>
            <a:r>
              <a:rPr lang="zh-CN" altLang="en-US" dirty="0"/>
              <a:t>的可能也会买袜子，</a:t>
            </a:r>
            <a:r>
              <a:rPr lang="en-US" altLang="zh-CN" dirty="0"/>
              <a:t>60%</a:t>
            </a:r>
            <a:r>
              <a:rPr lang="zh-CN" altLang="en-US" dirty="0"/>
              <a:t>的买面包的顾客，也会买牛奶。这其中最有名的例子就</a:t>
            </a:r>
            <a:r>
              <a:rPr lang="zh-CN" altLang="en-US" dirty="0" smtClean="0"/>
              <a:t>是</a:t>
            </a:r>
            <a:r>
              <a:rPr lang="en-US" altLang="zh-CN" dirty="0" smtClean="0"/>
              <a:t>"</a:t>
            </a:r>
            <a:r>
              <a:rPr lang="zh-CN" altLang="en-US" dirty="0" smtClean="0"/>
              <a:t>尿布和啤酒</a:t>
            </a:r>
            <a:r>
              <a:rPr lang="en-US" altLang="zh-CN" dirty="0" smtClean="0"/>
              <a:t>"</a:t>
            </a:r>
            <a:r>
              <a:rPr lang="zh-CN" altLang="en-US" dirty="0" smtClean="0"/>
              <a:t>的故事</a:t>
            </a:r>
            <a:r>
              <a:rPr lang="zh-CN" altLang="en-US" dirty="0"/>
              <a:t>了。</a:t>
            </a:r>
          </a:p>
          <a:p>
            <a:pPr rtl="0" latinLnBrk="1" hangingPunct="0"/>
            <a:endParaRPr lang="zh-CN" altLang="en-US" dirty="0"/>
          </a:p>
          <a:p>
            <a:pPr algn="l" rtl="0" latinLnBrk="1" hangingPunct="0"/>
            <a:r>
              <a:rPr lang="zh-CN" altLang="en-US" dirty="0"/>
              <a:t>关联规则的应用场合。在商业销售上，关联规则可用于交叉销售，以得到更大的收入；在保险业务方面，如果出现了不常见的索赔要求组合，则可能为欺诈，需要作进一步的调查。在医疗方面，可找出可能的治疗组合；在银行方面，对顾客进行分析，可以推荐感兴趣的服务等等。</a:t>
            </a:r>
            <a:endParaRPr kumimoji="0" lang="zh-CN" altLang="en-US" sz="3800" b="0" i="0" u="none" strike="noStrike" cap="none" spc="0" normalizeH="0" baseline="0" dirty="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044613212"/>
      </p:ext>
    </p:extLst>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apriori.png"/>
          <p:cNvPicPr/>
          <p:nvPr/>
        </p:nvPicPr>
        <p:blipFill>
          <a:blip r:embed="rId2">
            <a:extLst/>
          </a:blip>
          <a:stretch>
            <a:fillRect/>
          </a:stretch>
        </p:blipFill>
        <p:spPr>
          <a:xfrm>
            <a:off x="1644650" y="1155700"/>
            <a:ext cx="9525000" cy="6908800"/>
          </a:xfrm>
          <a:prstGeom prst="rect">
            <a:avLst/>
          </a:prstGeom>
          <a:ln w="12700">
            <a:miter lim="400000"/>
          </a:ln>
        </p:spPr>
      </p:pic>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Demo</a:t>
            </a:r>
          </a:p>
        </p:txBody>
      </p:sp>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遗传算法</a:t>
            </a:r>
          </a:p>
        </p:txBody>
      </p:sp>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Genetic algorithm</a:t>
            </a:r>
          </a:p>
        </p:txBody>
      </p:sp>
      <p:sp>
        <p:nvSpPr>
          <p:cNvPr id="46" name="Shape 46"/>
          <p:cNvSpPr>
            <a:spLocks noGrp="1"/>
          </p:cNvSpPr>
          <p:nvPr>
            <p:ph type="body" idx="1"/>
          </p:nvPr>
        </p:nvSpPr>
        <p:spPr>
          <a:prstGeom prst="rect">
            <a:avLst/>
          </a:prstGeom>
        </p:spPr>
        <p:txBody>
          <a:bodyPr/>
          <a:lstStyle/>
          <a:p>
            <a:pPr marL="347472" lvl="0" indent="-347472" defTabSz="443991">
              <a:spcBef>
                <a:spcPts val="3100"/>
              </a:spcBef>
              <a:defRPr sz="1800">
                <a:solidFill>
                  <a:srgbClr val="000000"/>
                </a:solidFill>
              </a:defRPr>
            </a:pPr>
            <a:r>
              <a:rPr sz="2888">
                <a:solidFill>
                  <a:srgbClr val="FFFFFF"/>
                </a:solidFill>
              </a:rPr>
              <a:t>In the computer science field of artificial intelligence, genetic algorithm (GA) is a search heuristic that mimics the process of natural selection. This heuristic (also sometimes called a metaheuristic) is routinely used to generate useful solutions to optimization and search problems. Genetic algorithms belong to the larger class of evolutionary algorithms (EA), which generate solutions to optimization problems using techniques inspired by natural evolution, such as inheritance, mutation, selection, and crossover.</a:t>
            </a:r>
          </a:p>
          <a:p>
            <a:pPr marL="347472" lvl="0" indent="-347472" defTabSz="443991">
              <a:spcBef>
                <a:spcPts val="3100"/>
              </a:spcBef>
              <a:defRPr sz="1800">
                <a:solidFill>
                  <a:srgbClr val="000000"/>
                </a:solidFill>
              </a:defRPr>
            </a:pPr>
            <a:r>
              <a:rPr sz="2888">
                <a:solidFill>
                  <a:srgbClr val="FFFFFF"/>
                </a:solidFill>
              </a:rPr>
              <a:t>Genetic algorithms find application in bioinformatics, phylogenetics, computational science, engineering, economics, chemistry, manufacturing, mathematics, physics, pharmacometrics and other fields.</a:t>
            </a:r>
          </a:p>
        </p:txBody>
      </p:sp>
    </p:spTree>
  </p:cSld>
  <p:clrMapOvr>
    <a:masterClrMapping/>
  </p:clrMapOvr>
  <p:transition xmlns:p14="http://schemas.microsoft.com/office/powerpoint/2010/mai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0066C1"/>
            </a:gs>
            <a:gs pos="100000">
              <a:srgbClr val="094593"/>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TotalTime>
  <Words>309</Words>
  <Application>Microsoft Macintosh PowerPoint</Application>
  <PresentationFormat>自定义</PresentationFormat>
  <Paragraphs>15</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Gradient</vt:lpstr>
      <vt:lpstr>T-Time v.s. D-Time</vt:lpstr>
      <vt:lpstr>Machine Learning</vt:lpstr>
      <vt:lpstr>PowerPoint 演示文稿</vt:lpstr>
      <vt:lpstr>关联规则</vt:lpstr>
      <vt:lpstr>PowerPoint 演示文稿</vt:lpstr>
      <vt:lpstr>PowerPoint 演示文稿</vt:lpstr>
      <vt:lpstr>Demo</vt:lpstr>
      <vt:lpstr>遗传算法</vt:lpstr>
      <vt:lpstr>Genetic algorithm</vt:lpstr>
      <vt:lpstr>Bayesian inference</vt:lpstr>
      <vt:lpstr>PowerPoint 演示文稿</vt:lpstr>
      <vt:lpstr>支撑向量机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T-Time v.s. D-Time</dc:title>
  <cp:lastModifiedBy>李 战辉</cp:lastModifiedBy>
  <cp:revision>3</cp:revision>
  <dcterms:modified xsi:type="dcterms:W3CDTF">2014-07-24T14:54:58Z</dcterms:modified>
</cp:coreProperties>
</file>