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9" name="Shape 9"/>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13" name="Shape 13"/>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p>
        </p:txBody>
      </p:sp>
      <p:sp>
        <p:nvSpPr>
          <p:cNvPr id="14" name="Shape 14"/>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2" name="Shape 22"/>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T-Time v.s. D-Time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solidFill>
                  <a:srgbClr val="000000"/>
                </a:solidFill>
              </a:defRPr>
            </a:pPr>
            <a:r>
              <a:rPr sz="8000">
                <a:solidFill>
                  <a:srgbClr val="FFFFFF"/>
                </a:solidFill>
              </a:rPr>
              <a:t>支撑向量机</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a:lstStyle/>
          <a:p>
            <a:pPr lvl="0">
              <a:defRPr sz="1800">
                <a:solidFill>
                  <a:srgbClr val="000000"/>
                </a:solidFill>
              </a:defRPr>
            </a:pPr>
            <a:r>
              <a:rPr sz="8000">
                <a:solidFill>
                  <a:srgbClr val="FFFFFF"/>
                </a:solidFill>
              </a:rPr>
              <a:t>Machine Learning</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p>
            <a:pPr lvl="0">
              <a:defRPr sz="1800">
                <a:solidFill>
                  <a:srgbClr val="000000"/>
                </a:solidFill>
              </a:defRPr>
            </a:pPr>
            <a:r>
              <a:rPr sz="8000">
                <a:solidFill>
                  <a:srgbClr val="FFFFFF"/>
                </a:solidFill>
              </a:rPr>
              <a:t>关联规则</a:t>
            </a:r>
          </a:p>
        </p:txBody>
      </p:sp>
      <p:sp>
        <p:nvSpPr>
          <p:cNvPr id="37" name="Shape 37"/>
          <p:cNvSpPr/>
          <p:nvPr>
            <p:ph type="body" idx="1"/>
          </p:nvPr>
        </p:nvSpPr>
        <p:spPr>
          <a:prstGeom prst="rect">
            <a:avLst/>
          </a:prstGeom>
        </p:spPr>
        <p:txBody>
          <a:bodyPr/>
          <a:lstStyle/>
          <a:p>
            <a:pPr lvl="0">
              <a:defRPr sz="1800">
                <a:solidFill>
                  <a:srgbClr val="000000"/>
                </a:solidFill>
              </a:defRPr>
            </a:pPr>
            <a:r>
              <a:rPr sz="3200">
                <a:solidFill>
                  <a:srgbClr val="FFFFFF"/>
                </a:solidFill>
              </a:rPr>
              <a:t>Apriori</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9" name="apriori.png"/>
          <p:cNvPicPr/>
          <p:nvPr/>
        </p:nvPicPr>
        <p:blipFill>
          <a:blip r:embed="rId2">
            <a:extLst/>
          </a:blip>
          <a:stretch>
            <a:fillRect/>
          </a:stretch>
        </p:blipFill>
        <p:spPr>
          <a:xfrm>
            <a:off x="1644650" y="1155700"/>
            <a:ext cx="9525000" cy="69088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solidFill>
                  <a:srgbClr val="000000"/>
                </a:solidFill>
              </a:defRPr>
            </a:pPr>
            <a:r>
              <a:rPr sz="8000">
                <a:solidFill>
                  <a:srgbClr val="FFFFFF"/>
                </a:solidFill>
              </a:rPr>
              <a:t>Demo</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a:defRPr sz="1800">
                <a:solidFill>
                  <a:srgbClr val="000000"/>
                </a:solidFill>
              </a:defRPr>
            </a:pPr>
            <a:r>
              <a:rPr sz="8000">
                <a:solidFill>
                  <a:srgbClr val="FFFFFF"/>
                </a:solidFill>
              </a:rPr>
              <a:t>遗传算法</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sz="1800">
                <a:solidFill>
                  <a:srgbClr val="000000"/>
                </a:solidFill>
              </a:defRPr>
            </a:pPr>
            <a:r>
              <a:rPr sz="8000">
                <a:solidFill>
                  <a:srgbClr val="FFFFFF"/>
                </a:solidFill>
              </a:rPr>
              <a:t>Genetic algorithm</a:t>
            </a:r>
          </a:p>
        </p:txBody>
      </p:sp>
      <p:sp>
        <p:nvSpPr>
          <p:cNvPr id="46" name="Shape 46"/>
          <p:cNvSpPr/>
          <p:nvPr>
            <p:ph type="body" idx="1"/>
          </p:nvPr>
        </p:nvSpPr>
        <p:spPr>
          <a:prstGeom prst="rect">
            <a:avLst/>
          </a:prstGeom>
        </p:spPr>
        <p:txBody>
          <a:bodyPr/>
          <a:lstStyle/>
          <a:p>
            <a:pPr lvl="0" marL="347472" indent="-347472" defTabSz="443991">
              <a:spcBef>
                <a:spcPts val="3100"/>
              </a:spcBef>
              <a:defRPr sz="1800">
                <a:solidFill>
                  <a:srgbClr val="000000"/>
                </a:solidFill>
              </a:defRPr>
            </a:pPr>
            <a:r>
              <a:rPr sz="2888">
                <a:solidFill>
                  <a:srgbClr val="FFFFFF"/>
                </a:solidFill>
              </a:rPr>
              <a:t>In the computer science field of artificial intelligence, genetic algorithm (GA) is a search heuristic that mimics the process of natural selection. This heuristic (also sometimes called a metaheuristic) is routinely used to generate useful solutions to optimization and search problems. Genetic algorithms belong to the larger class of evolutionary algorithms (EA), which generate solutions to optimization problems using techniques inspired by natural evolution, such as inheritance, mutation, selection, and crossover.</a:t>
            </a:r>
            <a:endParaRPr sz="2888">
              <a:solidFill>
                <a:srgbClr val="FFFFFF"/>
              </a:solidFill>
            </a:endParaRPr>
          </a:p>
          <a:p>
            <a:pPr lvl="0" marL="347472" indent="-347472" defTabSz="443991">
              <a:spcBef>
                <a:spcPts val="3100"/>
              </a:spcBef>
              <a:defRPr sz="1800">
                <a:solidFill>
                  <a:srgbClr val="000000"/>
                </a:solidFill>
              </a:defRPr>
            </a:pPr>
            <a:r>
              <a:rPr sz="2888">
                <a:solidFill>
                  <a:srgbClr val="FFFFFF"/>
                </a:solidFill>
              </a:rPr>
              <a:t>Genetic algorithms find application in bioinformatics, phylogenetics, computational science, engineering, economics, chemistry, manufacturing, mathematics, physics, pharmacometrics and other fields.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solidFill>
                  <a:srgbClr val="000000"/>
                </a:solidFill>
              </a:defRPr>
            </a:pPr>
            <a:r>
              <a:rPr sz="8000">
                <a:solidFill>
                  <a:srgbClr val="FFFFFF"/>
                </a:solidFill>
              </a:rPr>
              <a:t>回归分析</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p>
        </p:txBody>
      </p:sp>
      <p:sp>
        <p:nvSpPr>
          <p:cNvPr id="51" name="Shape 51"/>
          <p:cNvSpPr/>
          <p:nvPr>
            <p:ph type="body" idx="1"/>
          </p:nvPr>
        </p:nvSpPr>
        <p:spPr>
          <a:prstGeom prst="rect">
            <a:avLst/>
          </a:prstGeom>
        </p:spPr>
        <p:txBody>
          <a:bodyPr/>
          <a:lstStyle/>
          <a:p>
            <a:pPr lvl="0"/>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