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6" r:id="rId3"/>
    <p:sldId id="367" r:id="rId4"/>
    <p:sldId id="343" r:id="rId5"/>
    <p:sldId id="396" r:id="rId6"/>
    <p:sldId id="397" r:id="rId7"/>
    <p:sldId id="398" r:id="rId8"/>
    <p:sldId id="365" r:id="rId9"/>
    <p:sldId id="399" r:id="rId10"/>
    <p:sldId id="368" r:id="rId11"/>
    <p:sldId id="379" r:id="rId12"/>
    <p:sldId id="380" r:id="rId13"/>
    <p:sldId id="400" r:id="rId14"/>
    <p:sldId id="369" r:id="rId15"/>
    <p:sldId id="401" r:id="rId16"/>
    <p:sldId id="402" r:id="rId17"/>
    <p:sldId id="403" r:id="rId18"/>
    <p:sldId id="404" r:id="rId19"/>
    <p:sldId id="405" r:id="rId20"/>
    <p:sldId id="407" r:id="rId21"/>
    <p:sldId id="370" r:id="rId22"/>
    <p:sldId id="395" r:id="rId23"/>
  </p:sldIdLst>
  <p:sldSz cx="9144000" cy="6858000" type="screen4x3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yaofo@gmail.com" initials="c" lastIdx="1" clrIdx="0">
    <p:extLst>
      <p:ext uri="{19B8F6BF-5375-455C-9EA6-DF929625EA0E}">
        <p15:presenceInfo xmlns:p15="http://schemas.microsoft.com/office/powerpoint/2012/main" userId="93a7e25692217c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53E"/>
    <a:srgbClr val="D45C43"/>
    <a:srgbClr val="1F78B4"/>
    <a:srgbClr val="00AFFF"/>
    <a:srgbClr val="3333B3"/>
    <a:srgbClr val="919191"/>
    <a:srgbClr val="70FF8F"/>
    <a:srgbClr val="2DA4CD"/>
    <a:srgbClr val="1EB696"/>
    <a:srgbClr val="F8A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66762" autoAdjust="0"/>
  </p:normalViewPr>
  <p:slideViewPr>
    <p:cSldViewPr snapToGrid="0">
      <p:cViewPr varScale="1">
        <p:scale>
          <a:sx n="72" d="100"/>
          <a:sy n="72" d="100"/>
        </p:scale>
        <p:origin x="992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E742-CC85-4ABE-AF43-EEDC6A9108E3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A3C27-C577-4611-A41D-EF6088FFC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3023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C4BC0-1F4D-4BD8-A38E-A5A53B182FEE}" type="datetimeFigureOut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13948-FDA6-4522-80AF-4BE96CF68D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561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present densely-anchored sampling for Deep Metric Learning.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1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Here comes our method.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4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proposed densely-anchored sampling approach is a plug-and-play module.</a:t>
            </a:r>
          </a:p>
          <a:p>
            <a:endParaRPr lang="en-US" altLang="zh-CN" dirty="0"/>
          </a:p>
          <a:p>
            <a:r>
              <a:rPr lang="en-US" altLang="zh-CN" dirty="0"/>
              <a:t>The main idea is that considering the embedding with data points as anchor points.</a:t>
            </a:r>
          </a:p>
          <a:p>
            <a:r>
              <a:rPr lang="en-US" altLang="zh-CN" dirty="0"/>
              <a:t>Then, we perform semantic scaling and shifting to produce pseudo embeddings.</a:t>
            </a:r>
          </a:p>
          <a:p>
            <a:endParaRPr lang="en-US" altLang="zh-CN" dirty="0"/>
          </a:p>
          <a:p>
            <a:r>
              <a:rPr lang="en-US" altLang="zh-CN" dirty="0"/>
              <a:t>The question is how to get the semantic scaling and shifting factors?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86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get the semantic scaling factors by discriminative feature scaling module.</a:t>
            </a:r>
          </a:p>
          <a:p>
            <a:endParaRPr lang="en-US" altLang="zh-CN" dirty="0"/>
          </a:p>
          <a:p>
            <a:r>
              <a:rPr lang="en-US" altLang="zh-CN" dirty="0"/>
              <a:t>The motivation is that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r>
              <a:rPr lang="en-US" altLang="zh-CN" dirty="0"/>
              <a:t>Therefore, we identify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76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get the semantic shifting factors, we leverage the memorized transformation shifting module</a:t>
            </a:r>
          </a:p>
          <a:p>
            <a:endParaRPr lang="en-US" altLang="zh-CN" dirty="0"/>
          </a:p>
          <a:p>
            <a:r>
              <a:rPr lang="en-US" altLang="zh-CN" dirty="0"/>
              <a:t>The motivation is that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en-US" altLang="zh-CN" dirty="0"/>
              <a:t>Since the number of embedding of each class is limited in standard DML pipeline, we </a:t>
            </a:r>
            <a:r>
              <a:rPr lang="en-US" altLang="zh-CN" dirty="0" err="1"/>
              <a:t>matain</a:t>
            </a:r>
            <a:r>
              <a:rPr lang="en-US" altLang="zh-CN" dirty="0"/>
              <a:t> a transformation bank.</a:t>
            </a:r>
          </a:p>
          <a:p>
            <a:r>
              <a:rPr lang="en-US" altLang="zh-CN" dirty="0"/>
              <a:t>We update the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semantic</a:t>
            </a:r>
            <a:r>
              <a:rPr lang="zh-CN" altLang="en-US" dirty="0"/>
              <a:t> </a:t>
            </a:r>
            <a:r>
              <a:rPr lang="en-US" altLang="zh-CN" dirty="0"/>
              <a:t>shifting</a:t>
            </a:r>
            <a:r>
              <a:rPr lang="zh-CN" altLang="en-US" dirty="0"/>
              <a:t> </a:t>
            </a:r>
            <a:r>
              <a:rPr lang="en-US" altLang="zh-CN" dirty="0"/>
              <a:t>factor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sampling from the bank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9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 we present our main experimental results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41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conduct experiments on three widely used datasets CUB,</a:t>
            </a:r>
            <a:r>
              <a:rPr lang="zh-CN" altLang="en-US" dirty="0"/>
              <a:t> </a:t>
            </a:r>
            <a:r>
              <a:rPr lang="en-US" altLang="zh-CN" dirty="0"/>
              <a:t>CARS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SOP.</a:t>
            </a:r>
          </a:p>
          <a:p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565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Compare with state-of-the-art method, we achieves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68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method also boots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0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method is also able to </a:t>
            </a:r>
            <a:r>
              <a:rPr lang="zh-CN" altLang="en-US" dirty="0"/>
              <a:t>念 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5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Under different batch size, our method </a:t>
            </a:r>
            <a:r>
              <a:rPr lang="zh-CN" altLang="en-US" dirty="0"/>
              <a:t>念 </a:t>
            </a:r>
            <a:r>
              <a:rPr lang="en-US" altLang="zh-CN" dirty="0"/>
              <a:t>PPT.</a:t>
            </a:r>
            <a:r>
              <a:rPr lang="zh-CN" altLang="en-US" dirty="0"/>
              <a:t> </a:t>
            </a:r>
            <a:r>
              <a:rPr lang="en-US" altLang="zh-CN" dirty="0"/>
              <a:t>Especially,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r>
              <a:rPr lang="zh-CN" altLang="en-US" dirty="0"/>
              <a:t> </a:t>
            </a:r>
            <a:r>
              <a:rPr lang="en-US" altLang="zh-CN" dirty="0"/>
              <a:t>32, we outperform the baseline with batch size 224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99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outline is as follow.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48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ablation study shows that all of our modules are effective.</a:t>
            </a:r>
          </a:p>
          <a:p>
            <a:endParaRPr lang="en-US" altLang="zh-CN" dirty="0"/>
          </a:p>
          <a:p>
            <a:r>
              <a:rPr lang="en-US" altLang="zh-CN" dirty="0"/>
              <a:t>The image retrieval results show that our method is able to distinguish semantic similar but appearance dissimilar samples.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75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summarize our contribution as follow. For more information, please visit our project website. Thanks </a:t>
            </a:r>
            <a:r>
              <a:rPr lang="en-US" altLang="zh-CN"/>
              <a:t>for watching.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879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first provide the background.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507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Deep Metric Learning is an important technique to learn visual similarity.</a:t>
            </a:r>
          </a:p>
          <a:p>
            <a:r>
              <a:rPr lang="en-US" altLang="zh-CN" dirty="0"/>
              <a:t>Its goal is to</a:t>
            </a:r>
            <a:r>
              <a:rPr lang="zh-CN" altLang="en-US" dirty="0"/>
              <a:t> 直接读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44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 are two lines of work in DML. </a:t>
            </a:r>
          </a:p>
          <a:p>
            <a:r>
              <a:rPr lang="en-US" altLang="zh-CN" dirty="0"/>
              <a:t>The first kind is proxy-based methods. Their training complexity scales  linearly to the number of training classes,</a:t>
            </a:r>
          </a:p>
          <a:p>
            <a:r>
              <a:rPr lang="en-US" altLang="zh-CN" dirty="0"/>
              <a:t>Limiting their applicability to real-life scenarios.</a:t>
            </a:r>
          </a:p>
          <a:p>
            <a:r>
              <a:rPr lang="en-US" altLang="zh-CN" dirty="0"/>
              <a:t>The second kind is pair-based methods. They are not affected by the number of training classes, but highly depend on </a:t>
            </a:r>
            <a:r>
              <a:rPr lang="zh-CN" altLang="en-US" dirty="0"/>
              <a:t>念</a:t>
            </a:r>
            <a:r>
              <a:rPr lang="en-US" altLang="zh-CN" dirty="0"/>
              <a:t>PPT.</a:t>
            </a:r>
          </a:p>
          <a:p>
            <a:r>
              <a:rPr lang="en-US" altLang="zh-CN" dirty="0"/>
              <a:t>Therefore, to achieve successful DML. The question become how to acquire effective embeddings for pair-based methods?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8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Lots of works aim to provide effective embeddings to improve pair-based DML. </a:t>
            </a:r>
          </a:p>
          <a:p>
            <a:r>
              <a:rPr lang="en-US" altLang="zh-CN" dirty="0"/>
              <a:t>However, the upper bound of sampling methods is limited by the number of embeddings.</a:t>
            </a:r>
          </a:p>
          <a:p>
            <a:endParaRPr lang="en-US" altLang="zh-CN" dirty="0"/>
          </a:p>
          <a:p>
            <a:r>
              <a:rPr lang="en-US" altLang="zh-CN" dirty="0"/>
              <a:t>Therefore, the ultimate solution is to provide more embeddings for sampling. </a:t>
            </a:r>
          </a:p>
          <a:p>
            <a:r>
              <a:rPr lang="en-US" altLang="zh-CN" dirty="0"/>
              <a:t>However, the number of embeddings is constrained by </a:t>
            </a:r>
            <a:r>
              <a:rPr lang="zh-CN" altLang="en-US" dirty="0"/>
              <a:t>读</a:t>
            </a:r>
            <a:r>
              <a:rPr lang="en-US" altLang="zh-CN" dirty="0"/>
              <a:t>PPT.</a:t>
            </a:r>
          </a:p>
          <a:p>
            <a:r>
              <a:rPr lang="en-US" altLang="zh-CN" dirty="0"/>
              <a:t>We ask the question, is there </a:t>
            </a:r>
            <a:r>
              <a:rPr lang="zh-CN" altLang="en-US" dirty="0"/>
              <a:t>读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26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answer is pseudo embedding generation.</a:t>
            </a:r>
          </a:p>
          <a:p>
            <a:endParaRPr lang="en-US" altLang="zh-CN" dirty="0"/>
          </a:p>
          <a:p>
            <a:r>
              <a:rPr lang="en-US" altLang="zh-CN" dirty="0"/>
              <a:t>Existing methods include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en-US" altLang="zh-CN" dirty="0"/>
              <a:t>But they have the following major limitations: First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  <a:r>
              <a:rPr lang="zh-CN" altLang="en-US" dirty="0"/>
              <a:t>，</a:t>
            </a:r>
            <a:r>
              <a:rPr lang="en-US" altLang="zh-CN" dirty="0"/>
              <a:t>Second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en-US" altLang="zh-CN" dirty="0"/>
              <a:t>Based on the background, the focus of our paper is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842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motivation part is coming.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19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basic hypothesis of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en-US" altLang="zh-CN" dirty="0"/>
              <a:t>Therefore, the missing embedding issue is often the case since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en-US" altLang="zh-CN" dirty="0"/>
          </a:p>
          <a:p>
            <a:r>
              <a:rPr lang="en-US" altLang="zh-CN" dirty="0"/>
              <a:t>So, how can we </a:t>
            </a:r>
            <a:r>
              <a:rPr lang="zh-CN" altLang="en-US" dirty="0"/>
              <a:t>念</a:t>
            </a:r>
            <a:r>
              <a:rPr lang="en-US" altLang="zh-CN" dirty="0"/>
              <a:t>PPT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13948-FDA6-4522-80AF-4BE96CF68D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23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圆角矩形 2">
            <a:extLst>
              <a:ext uri="{FF2B5EF4-FFF2-40B4-BE49-F238E27FC236}">
                <a16:creationId xmlns:a16="http://schemas.microsoft.com/office/drawing/2014/main" id="{D06E6B23-14C4-4D67-9648-3392988167AA}"/>
              </a:ext>
            </a:extLst>
          </p:cNvPr>
          <p:cNvSpPr/>
          <p:nvPr userDrawn="1"/>
        </p:nvSpPr>
        <p:spPr>
          <a:xfrm>
            <a:off x="268941" y="1686585"/>
            <a:ext cx="8650941" cy="1422375"/>
          </a:xfrm>
          <a:prstGeom prst="roundRect">
            <a:avLst/>
          </a:prstGeom>
          <a:solidFill>
            <a:srgbClr val="3333B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56678C2-94A9-42A7-B2C7-BBA85C779D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6775" y="1806788"/>
            <a:ext cx="7648575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9" name="文本占位符 16">
            <a:extLst>
              <a:ext uri="{FF2B5EF4-FFF2-40B4-BE49-F238E27FC236}">
                <a16:creationId xmlns:a16="http://schemas.microsoft.com/office/drawing/2014/main" id="{3881CBF7-6494-4F50-8E0E-1243D80F56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33601" y="4168988"/>
            <a:ext cx="4686300" cy="9144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D611A7DB-A5B1-454E-BA1C-14DEA4040BC7}" type="datetime1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1102406" y="1267952"/>
            <a:ext cx="6939186" cy="1314450"/>
          </a:xfrm>
          <a:solidFill>
            <a:srgbClr val="3333B2"/>
          </a:solidFill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Title of Your Slides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4" hasCustomPrompt="1"/>
          </p:nvPr>
        </p:nvSpPr>
        <p:spPr>
          <a:xfrm>
            <a:off x="3152180" y="3349720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内容占位符 7"/>
          <p:cNvSpPr>
            <a:spLocks noGrp="1"/>
          </p:cNvSpPr>
          <p:nvPr>
            <p:ph sz="quarter" idx="15" hasCustomPrompt="1"/>
          </p:nvPr>
        </p:nvSpPr>
        <p:spPr>
          <a:xfrm>
            <a:off x="3152180" y="4674690"/>
            <a:ext cx="2839641" cy="409575"/>
          </a:xfrm>
        </p:spPr>
        <p:txBody>
          <a:bodyPr anchor="ctr"/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11" name="内容占位符 7"/>
          <p:cNvSpPr>
            <a:spLocks noGrp="1"/>
          </p:cNvSpPr>
          <p:nvPr>
            <p:ph sz="quarter" idx="16" hasCustomPrompt="1"/>
          </p:nvPr>
        </p:nvSpPr>
        <p:spPr>
          <a:xfrm>
            <a:off x="3152180" y="533717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Time</a:t>
            </a:r>
            <a:endParaRPr lang="zh-CN" altLang="en-US" dirty="0"/>
          </a:p>
        </p:txBody>
      </p:sp>
      <p:sp>
        <p:nvSpPr>
          <p:cNvPr id="26" name="内容占位符 7"/>
          <p:cNvSpPr>
            <a:spLocks noGrp="1"/>
          </p:cNvSpPr>
          <p:nvPr>
            <p:ph sz="quarter" idx="17" hasCustomPrompt="1"/>
          </p:nvPr>
        </p:nvSpPr>
        <p:spPr>
          <a:xfrm>
            <a:off x="3152179" y="4012205"/>
            <a:ext cx="2839641" cy="4095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aseline="0"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8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C07C6DB-DD71-4D19-B202-B405D60F5701}"/>
              </a:ext>
            </a:extLst>
          </p:cNvPr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 hasCustomPrompt="1"/>
          </p:nvPr>
        </p:nvSpPr>
        <p:spPr>
          <a:xfrm>
            <a:off x="250032" y="230425"/>
            <a:ext cx="2626518" cy="504825"/>
          </a:xfrm>
        </p:spPr>
        <p:txBody>
          <a:bodyPr anchor="ctr">
            <a:no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Input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32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C07C6DB-DD71-4D19-B202-B405D60F5701}"/>
              </a:ext>
            </a:extLst>
          </p:cNvPr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0F41D5E8-ACB8-43C7-BC40-A9B89594C7E9}" type="datetime1">
              <a:rPr lang="zh-CN" altLang="en-US" smtClean="0"/>
              <a:t>2022/10/1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359CDC3-D254-469E-8F04-CC4295B8C37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DB90DA-24A7-41EE-B4E4-6AA449C5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191"/>
            <a:ext cx="5270269" cy="587434"/>
          </a:xfrm>
        </p:spPr>
        <p:txBody>
          <a:bodyPr>
            <a:normAutofit/>
          </a:bodyPr>
          <a:lstStyle>
            <a:lvl1pPr>
              <a:defRPr lang="zh-CN" altLang="en-US" sz="3200" kern="1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517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348DA9-5F1B-42F4-B69F-CDF8816C5030}"/>
              </a:ext>
            </a:extLst>
          </p:cNvPr>
          <p:cNvSpPr/>
          <p:nvPr userDrawn="1"/>
        </p:nvSpPr>
        <p:spPr>
          <a:xfrm>
            <a:off x="0" y="222191"/>
            <a:ext cx="9144000" cy="587434"/>
          </a:xfrm>
          <a:prstGeom prst="rect">
            <a:avLst/>
          </a:prstGeom>
          <a:gradFill flip="none" rotWithShape="1">
            <a:gsLst>
              <a:gs pos="0">
                <a:srgbClr val="3232B0">
                  <a:shade val="30000"/>
                  <a:satMod val="115000"/>
                </a:srgbClr>
              </a:gs>
              <a:gs pos="50000">
                <a:srgbClr val="3232B0">
                  <a:shade val="67500"/>
                  <a:satMod val="115000"/>
                </a:srgbClr>
              </a:gs>
              <a:gs pos="100000">
                <a:srgbClr val="3232B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38E63-C15A-4951-8B22-45BBB72815CD}"/>
              </a:ext>
            </a:extLst>
          </p:cNvPr>
          <p:cNvSpPr txBox="1"/>
          <p:nvPr userDrawn="1"/>
        </p:nvSpPr>
        <p:spPr>
          <a:xfrm>
            <a:off x="93165" y="254298"/>
            <a:ext cx="8628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title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07146-DD1E-4EBD-B8F7-D93B3206AC3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843D29-FB41-4021-9B8E-3D737EDA870F}"/>
              </a:ext>
            </a:extLst>
          </p:cNvPr>
          <p:cNvSpPr/>
          <p:nvPr userDrawn="1"/>
        </p:nvSpPr>
        <p:spPr>
          <a:xfrm>
            <a:off x="0" y="0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1517EE-6E50-4213-8AC2-CB1E6810F1E1}"/>
              </a:ext>
            </a:extLst>
          </p:cNvPr>
          <p:cNvSpPr/>
          <p:nvPr userDrawn="1"/>
        </p:nvSpPr>
        <p:spPr>
          <a:xfrm>
            <a:off x="4572000" y="0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513529-F9A7-48F9-903D-411A3B0F4081}"/>
              </a:ext>
            </a:extLst>
          </p:cNvPr>
          <p:cNvSpPr/>
          <p:nvPr userDrawn="1"/>
        </p:nvSpPr>
        <p:spPr>
          <a:xfrm>
            <a:off x="0" y="6635809"/>
            <a:ext cx="4572000" cy="2221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E8D691-370E-4B25-93C1-61DA4CA32E5D}"/>
              </a:ext>
            </a:extLst>
          </p:cNvPr>
          <p:cNvSpPr/>
          <p:nvPr userDrawn="1"/>
        </p:nvSpPr>
        <p:spPr>
          <a:xfrm>
            <a:off x="4572000" y="6635809"/>
            <a:ext cx="4572000" cy="222191"/>
          </a:xfrm>
          <a:prstGeom prst="rect">
            <a:avLst/>
          </a:prstGeom>
          <a:solidFill>
            <a:srgbClr val="3333B3"/>
          </a:solidFill>
          <a:ln>
            <a:solidFill>
              <a:srgbClr val="330D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lizhaoliu-Lec/DAS" TargetMode="External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83641" y="1467276"/>
            <a:ext cx="8558786" cy="1158445"/>
          </a:xfrm>
          <a:prstGeom prst="roundRect">
            <a:avLst/>
          </a:prstGeom>
          <a:effectLst>
            <a:outerShdw blurRad="50800" dist="635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Densely-Anchored Sampling for </a:t>
            </a:r>
          </a:p>
          <a:p>
            <a:pPr>
              <a:lnSpc>
                <a:spcPct val="110000"/>
              </a:lnSpc>
            </a:pPr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Deep Metric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4"/>
          </p:nvPr>
        </p:nvSpPr>
        <p:spPr>
          <a:xfrm>
            <a:off x="1511591" y="2829101"/>
            <a:ext cx="6120818" cy="1011219"/>
          </a:xfrm>
        </p:spPr>
        <p:txBody>
          <a:bodyPr>
            <a:no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Lizhao Liu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1,2</a:t>
            </a:r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, Shangxin Huang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, Zhuangwei Zhuang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, </a:t>
            </a:r>
          </a:p>
          <a:p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Ran Yang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, Mingkui Tan</a:t>
            </a:r>
            <a:r>
              <a:rPr lang="en-US" altLang="zh-CN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1,3</a:t>
            </a:r>
            <a:r>
              <a:rPr lang="en-US" altLang="zh-CN" sz="18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, Yaowei Wang</a:t>
            </a:r>
            <a:r>
              <a:rPr lang="en-US" altLang="zh-CN" sz="1800" baseline="300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2</a:t>
            </a:r>
            <a:endParaRPr lang="en-US" altLang="zh-CN" sz="18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7"/>
          </p:nvPr>
        </p:nvSpPr>
        <p:spPr>
          <a:xfrm>
            <a:off x="1673351" y="4859232"/>
            <a:ext cx="5797298" cy="409575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Presented by Lizhao Liu</a:t>
            </a:r>
            <a:endParaRPr lang="zh-CN" altLang="en-US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DD9D47-CC86-EC6E-6E80-2CD5ADC24341}"/>
              </a:ext>
            </a:extLst>
          </p:cNvPr>
          <p:cNvSpPr txBox="1"/>
          <p:nvPr/>
        </p:nvSpPr>
        <p:spPr>
          <a:xfrm>
            <a:off x="802577" y="3956110"/>
            <a:ext cx="7538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South China University of Technology, </a:t>
            </a:r>
            <a:r>
              <a:rPr lang="en-US" altLang="zh-CN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PengCheng Laboratory, </a:t>
            </a:r>
          </a:p>
          <a:p>
            <a:pPr algn="ctr"/>
            <a:r>
              <a:rPr lang="en-US" altLang="zh-CN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Key Laboratory of Big Data and Intelligent Robot, Ministry of Education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C5989EB-8BEF-4703-84E6-8CA8A64E2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9194"/>
            <a:ext cx="977900" cy="9779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215E4ED-7992-490D-ABA1-53711CEFF1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39194"/>
            <a:ext cx="977900" cy="9779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FFAC0A4-8CA9-46C5-9D98-0213B2B364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147"/>
            <a:ext cx="9144000" cy="12842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BC1345-0EC0-4828-80DA-BE9E6CA79F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13" y="297326"/>
            <a:ext cx="1505387" cy="8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91919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3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223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Proposed Method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25014" y="894289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Densely-Anchored Sampling for Deep Metric Learning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C82E15-1977-47ED-BAD7-BD19EAD3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43" y="1496921"/>
            <a:ext cx="7782110" cy="2711225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8F966ABF-3BE3-4936-B8DE-E4EC7887FFE4}"/>
              </a:ext>
            </a:extLst>
          </p:cNvPr>
          <p:cNvGrpSpPr/>
          <p:nvPr/>
        </p:nvGrpSpPr>
        <p:grpSpPr>
          <a:xfrm>
            <a:off x="125014" y="4115664"/>
            <a:ext cx="9018986" cy="1888899"/>
            <a:chOff x="125014" y="4186688"/>
            <a:chExt cx="9018986" cy="1888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E138BA7-AF06-3563-8B86-512B898B2C2F}"/>
                    </a:ext>
                  </a:extLst>
                </p:cNvPr>
                <p:cNvSpPr txBox="1"/>
                <p:nvPr/>
              </p:nvSpPr>
              <p:spPr>
                <a:xfrm>
                  <a:off x="125014" y="4186688"/>
                  <a:ext cx="9018986" cy="1340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800100" lvl="1" indent="-342900">
                    <a:lnSpc>
                      <a:spcPct val="150000"/>
                    </a:lnSpc>
                    <a:buClr>
                      <a:srgbClr val="3333B2"/>
                    </a:buClr>
                    <a:buFont typeface="Wingdings" panose="05000000000000000000" pitchFamily="2" charset="2"/>
                    <a:buChar char="Ø"/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Considering the embeddings v with data points as anchor points, we alter anchor points semantics by semantic scaling and shifting to produce embedding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′</m:t>
                      </m:r>
                    </m:oMath>
                  </a14:m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</a:t>
                  </a:r>
                </a:p>
                <a:p>
                  <a:pPr lvl="1">
                    <a:lnSpc>
                      <a:spcPct val="150000"/>
                    </a:lnSpc>
                    <a:buClr>
                      <a:srgbClr val="3333B2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DAS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𝐬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𝐛</m:t>
                            </m:r>
                          </m:e>
                        </m:d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𝐬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⨀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𝐯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𝐛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oMath>
                    </m:oMathPara>
                  </a14:m>
                  <a:endPara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FE138BA7-AF06-3563-8B86-512B898B2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014" y="4186688"/>
                  <a:ext cx="9018986" cy="134030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3D65807-4EDF-4092-A53F-DB2951C71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55828" y="5381428"/>
              <a:ext cx="1035386" cy="3248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A34FBCA-8777-4036-99B3-0B4C4C64B691}"/>
                    </a:ext>
                  </a:extLst>
                </p:cNvPr>
                <p:cNvSpPr txBox="1"/>
                <p:nvPr/>
              </p:nvSpPr>
              <p:spPr>
                <a:xfrm>
                  <a:off x="980981" y="5706255"/>
                  <a:ext cx="741729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b="0" i="0" dirty="0"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where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𝐬</m:t>
                      </m:r>
                    </m:oMath>
                  </a14:m>
                  <a:r>
                    <a:rPr lang="en-US" altLang="zh-CN" b="0" i="0" dirty="0"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𝐛</m:t>
                      </m:r>
                    </m:oMath>
                  </a14:m>
                  <a:r>
                    <a:rPr lang="en-US" altLang="zh-CN" b="0" i="0" dirty="0">
                      <a:effectLst/>
                      <a:latin typeface="Calibri" panose="020F0502020204030204" pitchFamily="34" charset="0"/>
                      <a:cs typeface="Calibri" panose="020F0502020204030204" pitchFamily="34" charset="0"/>
                    </a:rPr>
                    <a:t> denote the semantic scaling and shifting factors, respectively.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A34FBCA-8777-4036-99B3-0B4C4C64B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981" y="5706255"/>
                  <a:ext cx="7417295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740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9D8B758-94DF-40BE-BDE5-2A0326958BB1}"/>
              </a:ext>
            </a:extLst>
          </p:cNvPr>
          <p:cNvSpPr/>
          <p:nvPr/>
        </p:nvSpPr>
        <p:spPr>
          <a:xfrm>
            <a:off x="1618925" y="6111098"/>
            <a:ext cx="5906151" cy="4068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get the semantic scaling and shifting factors?</a:t>
            </a:r>
          </a:p>
        </p:txBody>
      </p:sp>
    </p:spTree>
    <p:extLst>
      <p:ext uri="{BB962C8B-B14F-4D97-AF65-F5344CB8AC3E}">
        <p14:creationId xmlns:p14="http://schemas.microsoft.com/office/powerpoint/2010/main" val="2304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Proposed Method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F62421-D73B-2E22-391F-9185D6D7F126}"/>
              </a:ext>
            </a:extLst>
          </p:cNvPr>
          <p:cNvSpPr txBox="1"/>
          <p:nvPr/>
        </p:nvSpPr>
        <p:spPr>
          <a:xfrm>
            <a:off x="125013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Discriminative Feature Scaling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9790D8-AA13-93B9-4F4C-00D868D8B55B}"/>
                  </a:ext>
                </a:extLst>
              </p:cNvPr>
              <p:cNvSpPr txBox="1"/>
              <p:nvPr/>
            </p:nvSpPr>
            <p:spPr>
              <a:xfrm>
                <a:off x="48992" y="3784455"/>
                <a:ext cx="8878341" cy="2561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Neurons that match a diverse set of object concepts are highly activated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Procedure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Identifies the discriminative features (e.g., channels) and applies different random scaling to get the semantic scaling factor: </a:t>
                </a:r>
              </a:p>
              <a:p>
                <a:pPr lvl="1" algn="ctr">
                  <a:lnSpc>
                    <a:spcPct val="150000"/>
                  </a:lnSpc>
                  <a:buClr>
                    <a:srgbClr val="3333B3"/>
                  </a:buClr>
                </a:pP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𝐬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⨀ </m:t>
                    </m:r>
                    <m:r>
                      <a:rPr lang="en-US" altLang="zh-CN" b="1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𝐌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sub>
                        </m:sSub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⨀(1−</m:t>
                    </m:r>
                    <m:r>
                      <a:rPr lang="en-US" altLang="zh-CN" b="1" i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𝐌</m:t>
                    </m:r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𝐯</m:t>
                        </m:r>
                      </m:sub>
                    </m:sSub>
                    <m:r>
                      <a:rPr lang="en-US" altLang="zh-CN" b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  <a:buClr>
                    <a:srgbClr val="3333B3"/>
                  </a:buClr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where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𝐌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binary mask that record the frequently activated neurons for</a:t>
                </a:r>
              </a:p>
              <a:p>
                <a:pPr lvl="1">
                  <a:lnSpc>
                    <a:spcPct val="150000"/>
                  </a:lnSpc>
                  <a:buClr>
                    <a:srgbClr val="3333B3"/>
                  </a:buClr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each class,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Uniform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,1+</m:t>
                            </m:r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∈(0,1)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hyper-parameter.</a:t>
                </a:r>
                <a:endParaRPr lang="en-US" altLang="zh-CN" b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9790D8-AA13-93B9-4F4C-00D868D8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" y="3784455"/>
                <a:ext cx="8878341" cy="2561279"/>
              </a:xfrm>
              <a:prstGeom prst="rect">
                <a:avLst/>
              </a:prstGeom>
              <a:blipFill>
                <a:blip r:embed="rId3"/>
                <a:stretch>
                  <a:fillRect r="-824" b="-3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4BA02CE-8257-4462-86D7-5B27EDB7F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049" y="1554963"/>
            <a:ext cx="4468226" cy="22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Proposed Method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F62421-D73B-2E22-391F-9185D6D7F126}"/>
              </a:ext>
            </a:extLst>
          </p:cNvPr>
          <p:cNvSpPr txBox="1"/>
          <p:nvPr/>
        </p:nvSpPr>
        <p:spPr>
          <a:xfrm>
            <a:off x="125013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Memorized Transformation Shifting (MTS)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9790D8-AA13-93B9-4F4C-00D868D8B55B}"/>
                  </a:ext>
                </a:extLst>
              </p:cNvPr>
              <p:cNvSpPr txBox="1"/>
              <p:nvPr/>
            </p:nvSpPr>
            <p:spPr>
              <a:xfrm>
                <a:off x="48992" y="3180627"/>
                <a:ext cx="8878341" cy="3417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Motivation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Intra class transformation of embeddings can be added to other embedding to generate effective embedding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b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Procedure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1200150" lvl="2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Update class-wise transformation bank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FIFO manner by</a:t>
                </a:r>
              </a:p>
              <a:p>
                <a:pPr lvl="2" algn="ctr">
                  <a:lnSpc>
                    <a:spcPct val="150000"/>
                  </a:lnSpc>
                  <a:buClr>
                    <a:srgbClr val="3333B3"/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𝐭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 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∈{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𝐯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𝑗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Obtain the semantic shifting factor by: </a:t>
                </a:r>
              </a:p>
              <a:p>
                <a:pPr lvl="1" algn="ctr">
                  <a:lnSpc>
                    <a:spcPct val="150000"/>
                  </a:lnSpc>
                  <a:buClr>
                    <a:srgbClr val="3333B3"/>
                  </a:buClr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𝐭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∼{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𝐯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</a:p>
              <a:p>
                <a:pPr lvl="1">
                  <a:lnSpc>
                    <a:spcPct val="150000"/>
                  </a:lnSpc>
                  <a:buClr>
                    <a:srgbClr val="3333B3"/>
                  </a:buClr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∈(0,+</m:t>
                    </m:r>
                    <m:r>
                      <a:rPr lang="zh-CN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b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hyper-parameter.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9790D8-AA13-93B9-4F4C-00D868D8B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" y="3180627"/>
                <a:ext cx="8878341" cy="3417859"/>
              </a:xfrm>
              <a:prstGeom prst="rect">
                <a:avLst/>
              </a:prstGeom>
              <a:blipFill>
                <a:blip r:embed="rId3"/>
                <a:stretch>
                  <a:fillRect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9387659E-F585-4797-80A9-1D16D098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554" y="1501509"/>
            <a:ext cx="5724892" cy="17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3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91919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3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33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Experiment Setup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F62421-D73B-2E22-391F-9185D6D7F126}"/>
              </a:ext>
            </a:extLst>
          </p:cNvPr>
          <p:cNvSpPr txBox="1"/>
          <p:nvPr/>
        </p:nvSpPr>
        <p:spPr>
          <a:xfrm>
            <a:off x="179729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9790D8-AA13-93B9-4F4C-00D868D8B55B}"/>
              </a:ext>
            </a:extLst>
          </p:cNvPr>
          <p:cNvSpPr txBox="1"/>
          <p:nvPr/>
        </p:nvSpPr>
        <p:spPr>
          <a:xfrm>
            <a:off x="179729" y="1416730"/>
            <a:ext cx="8878341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D25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CUB2011-200 (CUB)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a fine-grained bird dataset, #Train / #Test classes: 100 / 100</a:t>
            </a:r>
          </a:p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D25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CARS196 (CARS)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a fine-grained vehicle dataset, #Train / #Test classes: 98 / 98</a:t>
            </a:r>
          </a:p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D255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Stanford Online Products (SOP)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a large-scale online products dataset, #Train / #Test classes: 11,318 / 11,316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3AD30-9F3F-76DC-4003-79CB1A881F47}"/>
              </a:ext>
            </a:extLst>
          </p:cNvPr>
          <p:cNvSpPr txBox="1"/>
          <p:nvPr/>
        </p:nvSpPr>
        <p:spPr>
          <a:xfrm>
            <a:off x="179729" y="3271297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940D5E-8312-6858-9CC3-CC631901D1B3}"/>
                  </a:ext>
                </a:extLst>
              </p:cNvPr>
              <p:cNvSpPr txBox="1"/>
              <p:nvPr/>
            </p:nvSpPr>
            <p:spPr>
              <a:xfrm>
                <a:off x="179729" y="3864184"/>
                <a:ext cx="8656541" cy="213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Backbone: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ResNet50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, Inception BN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IBN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GoogleNet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G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pretrained on ImageNet,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denotes the embedding dimension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Evaluation metrics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Recall 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@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Normalized Mutual Information (NMI)  and F1 score (F1)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rgbClr val="3333B3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Hyper-parameters in DAS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We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=(3,4,10,1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,1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default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3940D5E-8312-6858-9CC3-CC631901D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9" y="3864184"/>
                <a:ext cx="8656541" cy="2132443"/>
              </a:xfrm>
              <a:prstGeom prst="rect">
                <a:avLst/>
              </a:prstGeom>
              <a:blipFill>
                <a:blip r:embed="rId3"/>
                <a:stretch>
                  <a:fillRect r="-352" b="-3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8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Main Results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9790D8-AA13-93B9-4F4C-00D868D8B55B}"/>
              </a:ext>
            </a:extLst>
          </p:cNvPr>
          <p:cNvSpPr txBox="1"/>
          <p:nvPr/>
        </p:nvSpPr>
        <p:spPr>
          <a:xfrm>
            <a:off x="109385" y="5292685"/>
            <a:ext cx="88783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 achieves superior performance under all datasets and evaluation metrics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9385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Comparisons with SoTA Methods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209DA3-A70D-407E-B2FB-D6FBD4FF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4" y="1496098"/>
            <a:ext cx="7590509" cy="371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3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Main Results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9790D8-AA13-93B9-4F4C-00D868D8B55B}"/>
              </a:ext>
            </a:extLst>
          </p:cNvPr>
          <p:cNvSpPr txBox="1"/>
          <p:nvPr/>
        </p:nvSpPr>
        <p:spPr>
          <a:xfrm>
            <a:off x="109385" y="5020016"/>
            <a:ext cx="88783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 boosts the widely-used pair-based losses considerably under all metrics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9385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Improvements over Pair-based Methods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50CADFF-ECD3-423C-8B6C-10EDD31BE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641" y="1499955"/>
            <a:ext cx="5380718" cy="34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Main Results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9790D8-AA13-93B9-4F4C-00D868D8B55B}"/>
              </a:ext>
            </a:extLst>
          </p:cNvPr>
          <p:cNvSpPr txBox="1"/>
          <p:nvPr/>
        </p:nvSpPr>
        <p:spPr>
          <a:xfrm>
            <a:off x="132830" y="4762841"/>
            <a:ext cx="8878341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 is able to improve the widely-used sampling methods.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9385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Improvements over Sampling Methods on CARS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97B15B-7FD0-4DE6-ACDD-DB7CABAE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919" y="1655802"/>
            <a:ext cx="3828163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1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Main Results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9790D8-AA13-93B9-4F4C-00D868D8B55B}"/>
              </a:ext>
            </a:extLst>
          </p:cNvPr>
          <p:cNvSpPr txBox="1"/>
          <p:nvPr/>
        </p:nvSpPr>
        <p:spPr>
          <a:xfrm>
            <a:off x="109385" y="4277066"/>
            <a:ext cx="8878341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 consistently obtain better results under different batch size</a:t>
            </a:r>
          </a:p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DAS with batch size = 32 outperforms the baseline with batch size = 224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9385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Experiments with Different Batch Size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81C2CB-CCE7-463A-B31A-2C5914EB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456"/>
            <a:ext cx="9144000" cy="17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288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Ablation Studies and Qualitative Results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8538" y="3087481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Image Retrieval Results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6D6CCE-42A0-4634-B70B-61A0C59C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0" y="3676553"/>
            <a:ext cx="8926921" cy="26978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268B790-AD56-41C1-9886-FD57B7138427}"/>
              </a:ext>
            </a:extLst>
          </p:cNvPr>
          <p:cNvSpPr txBox="1"/>
          <p:nvPr/>
        </p:nvSpPr>
        <p:spPr>
          <a:xfrm>
            <a:off x="108538" y="888328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Ablation Studies on CARS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8B6A26-94C1-4D74-95DF-260BB6CEB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45" y="1549985"/>
            <a:ext cx="5040511" cy="148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91919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919191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rgbClr val="91919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3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rgbClr val="3333B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96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Conclusion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3ABF43-7F23-C512-7C18-2FAED9F84CA7}"/>
              </a:ext>
            </a:extLst>
          </p:cNvPr>
          <p:cNvSpPr txBox="1"/>
          <p:nvPr/>
        </p:nvSpPr>
        <p:spPr>
          <a:xfrm>
            <a:off x="109384" y="82384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4ABF62-D88C-7C31-1E2A-69DAA0B5316A}"/>
              </a:ext>
            </a:extLst>
          </p:cNvPr>
          <p:cNvSpPr txBox="1"/>
          <p:nvPr/>
        </p:nvSpPr>
        <p:spPr>
          <a:xfrm>
            <a:off x="109384" y="1416296"/>
            <a:ext cx="8893969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We propose a plug-and-play Densely-Anchored Sampling (DAS) scheme that exploits embeddings’ nearby embedding space and densely produces embeddings without data points to improve the sampling quality and performance of DML</a:t>
            </a:r>
          </a:p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To this end, we propose Discriminative Feature Scaling (DFS) and Memorized Transformation Shifting (MTS) to provide the semantic scaling and shifting factors</a:t>
            </a:r>
          </a:p>
          <a:p>
            <a:pPr marL="742950" lvl="1" indent="-285750">
              <a:lnSpc>
                <a:spcPct val="150000"/>
              </a:lnSpc>
              <a:buClr>
                <a:srgbClr val="3333B3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Extensive experiments demonstrate the effectiveness of the proposed method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71CDF7-AE0B-4D3A-98F7-D4D1F381E38A}"/>
              </a:ext>
            </a:extLst>
          </p:cNvPr>
          <p:cNvGrpSpPr/>
          <p:nvPr/>
        </p:nvGrpSpPr>
        <p:grpSpPr>
          <a:xfrm>
            <a:off x="109384" y="4524675"/>
            <a:ext cx="6955052" cy="830997"/>
            <a:chOff x="1" y="4515815"/>
            <a:chExt cx="6955052" cy="8309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FB62ACF-7DB1-4D55-B9D2-665DF6486884}"/>
                </a:ext>
              </a:extLst>
            </p:cNvPr>
            <p:cNvSpPr txBox="1"/>
            <p:nvPr/>
          </p:nvSpPr>
          <p:spPr>
            <a:xfrm>
              <a:off x="670750" y="4515815"/>
              <a:ext cx="62843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For m</a:t>
              </a:r>
              <a:r>
                <a:rPr lang="en-US" altLang="zh-CN" sz="16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ore details, please visit: </a:t>
              </a:r>
            </a:p>
            <a:p>
              <a:r>
                <a:rPr lang="en-US" altLang="zh-CN" sz="1600" b="0" i="0" dirty="0">
                  <a:effectLst/>
                  <a:latin typeface="Courier New" panose="02070309020205020404" pitchFamily="49" charset="0"/>
                  <a:hlinkClick r:id="rId3"/>
                </a:rPr>
                <a:t>https://github.com/lizhaoliu-Lec/DAS</a:t>
              </a:r>
              <a:endParaRPr lang="en-US" altLang="zh-CN" sz="1600" b="0" i="0" dirty="0">
                <a:effectLst/>
                <a:latin typeface="Courier New" panose="02070309020205020404" pitchFamily="49" charset="0"/>
              </a:endParaRPr>
            </a:p>
            <a:p>
              <a:r>
                <a:rPr lang="en-US" altLang="zh-CN" sz="1600" b="0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Contact: </a:t>
              </a:r>
              <a:r>
                <a:rPr lang="en-US" altLang="zh-CN" sz="1200" b="0" i="0" dirty="0">
                  <a:effectLst/>
                  <a:latin typeface="Courier New" panose="02070309020205020404" pitchFamily="49" charset="0"/>
                </a:rPr>
                <a:t>{selizhaoliu,sevtars}@mail.scut.edu.cn</a:t>
              </a:r>
              <a:endParaRPr lang="en-US" altLang="zh-CN" sz="1600" dirty="0">
                <a:latin typeface="Courier New" panose="02070309020205020404" pitchFamily="49" charset="0"/>
              </a:endParaRPr>
            </a:p>
          </p:txBody>
        </p:sp>
        <p:pic>
          <p:nvPicPr>
            <p:cNvPr id="10" name="图片 9" descr="QR 代码&#10;&#10;描述已自动生成">
              <a:extLst>
                <a:ext uri="{FF2B5EF4-FFF2-40B4-BE49-F238E27FC236}">
                  <a16:creationId xmlns:a16="http://schemas.microsoft.com/office/drawing/2014/main" id="{728408AA-4F4B-46F2-8451-92D6C3C82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587407"/>
              <a:ext cx="670750" cy="670750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EA23991-7F31-4DA3-8D48-C77C5AF2B8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672"/>
            <a:ext cx="9144000" cy="1284224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A6C26D33-40E0-4404-B93B-5C70747AD695}"/>
              </a:ext>
            </a:extLst>
          </p:cNvPr>
          <p:cNvGrpSpPr/>
          <p:nvPr/>
        </p:nvGrpSpPr>
        <p:grpSpPr>
          <a:xfrm>
            <a:off x="5344827" y="4289117"/>
            <a:ext cx="3708839" cy="977900"/>
            <a:chOff x="5344827" y="4289117"/>
            <a:chExt cx="3708839" cy="9779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8948F5B-69EF-4547-AC29-5CF9641A6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9944" y="4289117"/>
              <a:ext cx="977900" cy="97790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9EF4F46B-7865-4478-B32B-8D2884E43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766" y="4289117"/>
              <a:ext cx="977900" cy="97790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8A9DB9BF-B143-44BD-A7C7-4CF4494DA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4827" y="4347249"/>
              <a:ext cx="1505387" cy="861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9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3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rgbClr val="3333B3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310326"/>
            <a:ext cx="7557876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Introduction to Deep Metric Learning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C63D59-EE46-48B8-A4AC-6833C31F008F}"/>
              </a:ext>
            </a:extLst>
          </p:cNvPr>
          <p:cNvSpPr/>
          <p:nvPr/>
        </p:nvSpPr>
        <p:spPr>
          <a:xfrm>
            <a:off x="506753" y="1446185"/>
            <a:ext cx="8219993" cy="2634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An important technique to learn visual similarity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Foundation of various applications: face recognition, verification, image retrieval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Learn a deep model that projects semantically similar data into nearby embedding space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25014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Deep Metric Learning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461DF1-661F-4222-99EB-4939883C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06" y="3895940"/>
            <a:ext cx="5569540" cy="2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310326"/>
            <a:ext cx="7557876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Existing Methods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C63D59-EE46-48B8-A4AC-6833C31F008F}"/>
              </a:ext>
            </a:extLst>
          </p:cNvPr>
          <p:cNvSpPr/>
          <p:nvPr/>
        </p:nvSpPr>
        <p:spPr>
          <a:xfrm>
            <a:off x="506753" y="1499453"/>
            <a:ext cx="8219993" cy="134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Training complexity scales linearly to the number of training classes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Softmax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Zhai and Wu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. 2019]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ArcFace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Deng et al.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2019]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25014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Proxy-based methods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D263DE-7AA0-440F-B035-B75F44FC5341}"/>
              </a:ext>
            </a:extLst>
          </p:cNvPr>
          <p:cNvSpPr/>
          <p:nvPr/>
        </p:nvSpPr>
        <p:spPr>
          <a:xfrm>
            <a:off x="3911630" y="5373645"/>
            <a:ext cx="4616389" cy="843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acquire effective embeddings?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A9E97A-6AF3-4A2E-886B-62817CC86C30}"/>
              </a:ext>
            </a:extLst>
          </p:cNvPr>
          <p:cNvSpPr/>
          <p:nvPr/>
        </p:nvSpPr>
        <p:spPr>
          <a:xfrm>
            <a:off x="3911630" y="2357277"/>
            <a:ext cx="4616389" cy="843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applicability to real-life scenarios is limited.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FC0053-8ED6-4611-A5DA-271DAD5E3521}"/>
              </a:ext>
            </a:extLst>
          </p:cNvPr>
          <p:cNvSpPr txBox="1"/>
          <p:nvPr/>
        </p:nvSpPr>
        <p:spPr>
          <a:xfrm>
            <a:off x="506753" y="4078069"/>
            <a:ext cx="8219992" cy="175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Highly depend on effective embeddings to train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Contrastive 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1400" i="0" dirty="0">
                <a:effectLst/>
                <a:latin typeface="Arial" panose="020B0604020202020204" pitchFamily="34" charset="0"/>
              </a:rPr>
              <a:t>Hadsell et al. 2006</a:t>
            </a:r>
            <a:r>
              <a:rPr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Triplet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[Schroff et al. 2015]</a:t>
            </a:r>
          </a:p>
          <a:p>
            <a:pPr marL="800100" lvl="1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Margin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[Wu et al. 2017]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7C7F7D-8A1D-461C-A4B6-1949C05BACBB}"/>
              </a:ext>
            </a:extLst>
          </p:cNvPr>
          <p:cNvSpPr txBox="1"/>
          <p:nvPr/>
        </p:nvSpPr>
        <p:spPr>
          <a:xfrm>
            <a:off x="125014" y="3487313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Pair-based methods</a:t>
            </a:r>
          </a:p>
        </p:txBody>
      </p:sp>
    </p:spTree>
    <p:extLst>
      <p:ext uri="{BB962C8B-B14F-4D97-AF65-F5344CB8AC3E}">
        <p14:creationId xmlns:p14="http://schemas.microsoft.com/office/powerpoint/2010/main" val="423945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310326"/>
            <a:ext cx="7557876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Acquiring effective embeddings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C63D59-EE46-48B8-A4AC-6833C31F008F}"/>
              </a:ext>
            </a:extLst>
          </p:cNvPr>
          <p:cNvSpPr/>
          <p:nvPr/>
        </p:nvSpPr>
        <p:spPr>
          <a:xfrm>
            <a:off x="506753" y="1499453"/>
            <a:ext cx="8219993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Semi-hard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[Schroff et al. 2015]</a:t>
            </a: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Distance-weighted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Wu, Chao-Yuan, et al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. 2017]</a:t>
            </a: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Soft-hard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[Roth et al. 2020]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25014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Designing more effective sampling methods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8E4340D-3ABB-45FC-BC7A-A89257270FF0}"/>
              </a:ext>
            </a:extLst>
          </p:cNvPr>
          <p:cNvSpPr/>
          <p:nvPr/>
        </p:nvSpPr>
        <p:spPr>
          <a:xfrm>
            <a:off x="4006880" y="5296789"/>
            <a:ext cx="4994245" cy="843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there another way to provide more embeddings?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A81BBE-256C-4798-BA83-8D7E3323454B}"/>
              </a:ext>
            </a:extLst>
          </p:cNvPr>
          <p:cNvSpPr/>
          <p:nvPr/>
        </p:nvSpPr>
        <p:spPr>
          <a:xfrm>
            <a:off x="4006880" y="2564884"/>
            <a:ext cx="4616389" cy="8433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limited by the number of embeddings.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CCC09D3-D21F-46C6-A649-8D3CB3698E75}"/>
              </a:ext>
            </a:extLst>
          </p:cNvPr>
          <p:cNvSpPr txBox="1"/>
          <p:nvPr/>
        </p:nvSpPr>
        <p:spPr>
          <a:xfrm>
            <a:off x="125014" y="352236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Providing more embeddings for sampling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6484DD-36DD-4CAA-A775-F81823FE240D}"/>
              </a:ext>
            </a:extLst>
          </p:cNvPr>
          <p:cNvSpPr txBox="1"/>
          <p:nvPr/>
        </p:nvSpPr>
        <p:spPr>
          <a:xfrm>
            <a:off x="506752" y="4117289"/>
            <a:ext cx="7873767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Constrained by the single GPU memory as the sampling process typically cannot cross different GPU devices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[Roth et al. 2020]</a:t>
            </a:r>
            <a:endParaRPr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5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1" y="310326"/>
            <a:ext cx="7557876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Pseudo Embedding Generation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AC63D59-EE46-48B8-A4AC-6833C31F008F}"/>
              </a:ext>
            </a:extLst>
          </p:cNvPr>
          <p:cNvSpPr/>
          <p:nvPr/>
        </p:nvSpPr>
        <p:spPr>
          <a:xfrm>
            <a:off x="506753" y="1499453"/>
            <a:ext cx="8219993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Hard example generation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Duan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et al. 2018], [</a:t>
            </a:r>
            <a:r>
              <a:rPr lang="en-US" altLang="zh-CN" sz="1400" b="0" i="0" dirty="0">
                <a:effectLst/>
                <a:latin typeface="Arial" panose="020B0604020202020204" pitchFamily="34" charset="0"/>
              </a:rPr>
              <a:t>Zheng et al. 2019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Embedding expansion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[Ko et al. 2017]</a:t>
            </a: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Cross batch memory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[Wang et al. 2020]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1EF6B5F-DCCD-436E-81C8-12F8DA0E6F75}"/>
              </a:ext>
            </a:extLst>
          </p:cNvPr>
          <p:cNvSpPr txBox="1"/>
          <p:nvPr/>
        </p:nvSpPr>
        <p:spPr>
          <a:xfrm>
            <a:off x="125014" y="903745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Existing methods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813C21-E5FC-4D1A-BC06-753685820C57}"/>
              </a:ext>
            </a:extLst>
          </p:cNvPr>
          <p:cNvSpPr/>
          <p:nvPr/>
        </p:nvSpPr>
        <p:spPr>
          <a:xfrm>
            <a:off x="1738774" y="5420326"/>
            <a:ext cx="5666453" cy="843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produce embeddings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efficiently and effectively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modifying </a:t>
            </a:r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existing DML methods?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4DFE88-FD70-436C-87CB-A81712065637}"/>
              </a:ext>
            </a:extLst>
          </p:cNvPr>
          <p:cNvSpPr txBox="1"/>
          <p:nvPr/>
        </p:nvSpPr>
        <p:spPr>
          <a:xfrm>
            <a:off x="506753" y="3477996"/>
            <a:ext cx="8148974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Heavy computation cost: Require </a:t>
            </a:r>
            <a:r>
              <a:rPr lang="en-US" altLang="zh-C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additional generative adversarial network or auto-encoder</a:t>
            </a:r>
            <a:endParaRPr lang="en-US" altLang="zh-CN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 compatible with existing DML methods: Require </a:t>
            </a:r>
            <a:r>
              <a:rPr lang="en-US" altLang="zh-CN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 modification to the sampling and loss computation process</a:t>
            </a:r>
            <a:endParaRPr lang="en-US" altLang="zh-CN" sz="1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87B1E66-35C7-496E-8D67-BD30C4574C12}"/>
              </a:ext>
            </a:extLst>
          </p:cNvPr>
          <p:cNvSpPr txBox="1"/>
          <p:nvPr/>
        </p:nvSpPr>
        <p:spPr>
          <a:xfrm>
            <a:off x="125013" y="2886512"/>
            <a:ext cx="889396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333B2"/>
              </a:buClr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95257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z="11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zh-CN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2" y="257059"/>
            <a:ext cx="2626518" cy="504825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Contents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6012" y="1452215"/>
            <a:ext cx="2005582" cy="461665"/>
            <a:chOff x="500564" y="1851259"/>
            <a:chExt cx="2005582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817863" y="1851259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Background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00564" y="1923442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6012" y="2463309"/>
            <a:ext cx="1867723" cy="461665"/>
            <a:chOff x="500564" y="2430820"/>
            <a:chExt cx="1867723" cy="461665"/>
          </a:xfrm>
        </p:grpSpPr>
        <p:sp>
          <p:nvSpPr>
            <p:cNvPr id="9" name="文本框 8"/>
            <p:cNvSpPr txBox="1"/>
            <p:nvPr/>
          </p:nvSpPr>
          <p:spPr>
            <a:xfrm>
              <a:off x="817863" y="2430820"/>
              <a:ext cx="1550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3333B2"/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Motivation</a:t>
              </a:r>
              <a:endParaRPr lang="zh-CN" altLang="en-US" sz="2400" dirty="0">
                <a:solidFill>
                  <a:srgbClr val="3333B2"/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00564" y="2503003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6012" y="3474403"/>
            <a:ext cx="2757198" cy="461665"/>
            <a:chOff x="500564" y="3010381"/>
            <a:chExt cx="2757198" cy="461665"/>
          </a:xfrm>
        </p:grpSpPr>
        <p:sp>
          <p:nvSpPr>
            <p:cNvPr id="10" name="文本框 9"/>
            <p:cNvSpPr txBox="1"/>
            <p:nvPr/>
          </p:nvSpPr>
          <p:spPr>
            <a:xfrm>
              <a:off x="817863" y="3010381"/>
              <a:ext cx="243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Proposed Method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00564" y="3082564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6012" y="4485497"/>
            <a:ext cx="3138905" cy="461665"/>
            <a:chOff x="500564" y="4538835"/>
            <a:chExt cx="3138905" cy="461665"/>
          </a:xfrm>
        </p:grpSpPr>
        <p:sp>
          <p:nvSpPr>
            <p:cNvPr id="11" name="文本框 10"/>
            <p:cNvSpPr txBox="1"/>
            <p:nvPr/>
          </p:nvSpPr>
          <p:spPr>
            <a:xfrm>
              <a:off x="817863" y="4538835"/>
              <a:ext cx="28216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Experimental Results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00564" y="4611018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6011" y="5496590"/>
            <a:ext cx="1902990" cy="461665"/>
            <a:chOff x="500563" y="5118394"/>
            <a:chExt cx="1902990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817863" y="5118394"/>
              <a:ext cx="1585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  <a:sym typeface="+mn-lt"/>
                </a:rPr>
                <a:t>Conclusion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0563" y="5190577"/>
              <a:ext cx="317299" cy="317299"/>
            </a:xfrm>
            <a:prstGeom prst="rect">
              <a:avLst/>
            </a:prstGeom>
            <a:solidFill>
              <a:srgbClr val="333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5</a:t>
              </a:r>
              <a:endPara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09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9CDC3-D254-469E-8F04-CC4295B8C37F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0030" y="221502"/>
            <a:ext cx="7970691" cy="593649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+mn-lt"/>
              </a:rPr>
              <a:t>Take a Deep Look in the Embedding (Space)</a:t>
            </a:r>
            <a:endParaRPr lang="zh-CN" altLang="en-US" sz="3200" dirty="0">
              <a:latin typeface="Calibri" panose="020F0502020204030204" pitchFamily="34" charset="0"/>
              <a:ea typeface="+mn-ea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2647CE-5BC2-4576-8815-84A5F1798EFD}"/>
              </a:ext>
            </a:extLst>
          </p:cNvPr>
          <p:cNvGrpSpPr/>
          <p:nvPr/>
        </p:nvGrpSpPr>
        <p:grpSpPr>
          <a:xfrm>
            <a:off x="125014" y="903745"/>
            <a:ext cx="8893971" cy="1060579"/>
            <a:chOff x="125014" y="903745"/>
            <a:chExt cx="8893971" cy="106057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AC63D59-EE46-48B8-A4AC-6833C31F008F}"/>
                </a:ext>
              </a:extLst>
            </p:cNvPr>
            <p:cNvSpPr/>
            <p:nvPr/>
          </p:nvSpPr>
          <p:spPr>
            <a:xfrm>
              <a:off x="125016" y="1499453"/>
              <a:ext cx="8893969" cy="464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Embeddings close to each other in the embedding space have similar semantics</a:t>
              </a:r>
              <a:endPara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1EF6B5F-DCCD-436E-81C8-12F8DA0E6F75}"/>
                </a:ext>
              </a:extLst>
            </p:cNvPr>
            <p:cNvSpPr txBox="1"/>
            <p:nvPr/>
          </p:nvSpPr>
          <p:spPr>
            <a:xfrm>
              <a:off x="125014" y="903745"/>
              <a:ext cx="8893969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basic hypothesis of metric learning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4ADB6D-F4A7-406A-98C8-2076F62F0386}"/>
              </a:ext>
            </a:extLst>
          </p:cNvPr>
          <p:cNvGrpSpPr/>
          <p:nvPr/>
        </p:nvGrpSpPr>
        <p:grpSpPr>
          <a:xfrm>
            <a:off x="125013" y="2095864"/>
            <a:ext cx="8893970" cy="1060579"/>
            <a:chOff x="125013" y="2095864"/>
            <a:chExt cx="8893970" cy="106057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B13166E-C588-4D5B-AE67-42FC004EE629}"/>
                </a:ext>
              </a:extLst>
            </p:cNvPr>
            <p:cNvSpPr/>
            <p:nvPr/>
          </p:nvSpPr>
          <p:spPr>
            <a:xfrm>
              <a:off x="125014" y="2691572"/>
              <a:ext cx="8893969" cy="4648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The embedding space often has a barren area due to the absence of data points</a:t>
              </a:r>
              <a:endPara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5F46392-6915-4CE4-A956-1703230B951A}"/>
                </a:ext>
              </a:extLst>
            </p:cNvPr>
            <p:cNvSpPr txBox="1"/>
            <p:nvPr/>
          </p:nvSpPr>
          <p:spPr>
            <a:xfrm>
              <a:off x="125013" y="2095864"/>
              <a:ext cx="8893969" cy="5890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Clr>
                  <a:srgbClr val="3333B2"/>
                </a:buClr>
                <a:buFont typeface="Wingdings" panose="05000000000000000000" pitchFamily="2" charset="2"/>
                <a:buChar char="n"/>
              </a:pPr>
              <a:r>
                <a:rPr lang="en-US" altLang="zh-CN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The missing embedding issue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5BAE1E9-EB40-474A-8E29-BF79CE851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87" y="3225225"/>
            <a:ext cx="4662620" cy="231133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48FB72-3576-4CA3-87D8-E3DCD1E525DB}"/>
              </a:ext>
            </a:extLst>
          </p:cNvPr>
          <p:cNvSpPr/>
          <p:nvPr/>
        </p:nvSpPr>
        <p:spPr>
          <a:xfrm>
            <a:off x="1618925" y="5639102"/>
            <a:ext cx="5906151" cy="8433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leverage the semantic in the embedding space</a:t>
            </a:r>
          </a:p>
          <a:p>
            <a:r>
              <a:rPr lang="en-US" altLang="zh-C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fill the barren area?</a:t>
            </a:r>
          </a:p>
        </p:txBody>
      </p:sp>
    </p:spTree>
    <p:extLst>
      <p:ext uri="{BB962C8B-B14F-4D97-AF65-F5344CB8AC3E}">
        <p14:creationId xmlns:p14="http://schemas.microsoft.com/office/powerpoint/2010/main" val="401081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16834</TotalTime>
  <Words>1614</Words>
  <Application>Microsoft Office PowerPoint</Application>
  <PresentationFormat>全屏显示(4:3)</PresentationFormat>
  <Paragraphs>271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ROBOT ICE</dc:creator>
  <cp:lastModifiedBy>liu lizhao</cp:lastModifiedBy>
  <cp:revision>5641</cp:revision>
  <cp:lastPrinted>2019-02-20T12:50:00Z</cp:lastPrinted>
  <dcterms:created xsi:type="dcterms:W3CDTF">2016-11-06T16:53:00Z</dcterms:created>
  <dcterms:modified xsi:type="dcterms:W3CDTF">2022-10-01T13:59:15Z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