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98" r:id="rId7"/>
    <p:sldId id="284" r:id="rId8"/>
    <p:sldId id="302" r:id="rId9"/>
    <p:sldId id="303" r:id="rId10"/>
    <p:sldId id="299" r:id="rId11"/>
    <p:sldId id="312" r:id="rId12"/>
    <p:sldId id="304" r:id="rId13"/>
    <p:sldId id="305" r:id="rId14"/>
    <p:sldId id="309" r:id="rId15"/>
    <p:sldId id="300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D54"/>
    <a:srgbClr val="A5A5A5"/>
    <a:srgbClr val="AAABAB"/>
    <a:srgbClr val="595959"/>
    <a:srgbClr val="FFFFFF"/>
    <a:srgbClr val="999999"/>
    <a:srgbClr val="ACACAC"/>
    <a:srgbClr val="B6B6B6"/>
    <a:srgbClr val="C1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15" autoAdjust="0"/>
  </p:normalViewPr>
  <p:slideViewPr>
    <p:cSldViewPr snapToGrid="0">
      <p:cViewPr varScale="1">
        <p:scale>
          <a:sx n="57" d="100"/>
          <a:sy n="57" d="100"/>
        </p:scale>
        <p:origin x="-90" y="-1452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195-25D9-48DF-B639-5B24D2B00A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584D-8746-4D72-BA3A-5A81C8B546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width属性只是一个当flex-basis没有被设置时的回退选项。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与传统布局中块状元素按照垂直方向摆放，行内元素按照水平方向摆放相比，flex布局是无方向的。传统布局在应对大型复杂的布局时缺乏灵活性，特别是在改变方向、改变大小、伸展、收缩等等方面。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与传统布局中块状元素按照垂直方向摆放，行内元素按照水平方向摆放相比，flex布局是无方向的。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技术在不断的更新，有些旧的浏览器只支持旧语法的书写方式，所以就出现所谓的兼容性问题。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align-content是当父元素所包含的行在交叉轴方向有空余部分时如何分配空间。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align-content是当父元素所包含的行在交叉轴方向有空余部分时如何分配空间。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"flex-basis"属性声明接受的值与"width"属性是一样的，用来确定弹性条目的初始主轴尺寸。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71861" cy="685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881122" y="504334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7.xml"/><Relationship Id="rId3" Type="http://schemas.openxmlformats.org/officeDocument/2006/relationships/hyperlink" Target="https://www.jianshu.com/p/17b1b445ecd4" TargetMode="Externa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slide" Target="slide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8.xml"/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4" name="PA_文本框 3"/>
          <p:cNvSpPr txBox="1"/>
          <p:nvPr>
            <p:custDataLst>
              <p:tags r:id="rId2"/>
            </p:custDataLst>
          </p:nvPr>
        </p:nvSpPr>
        <p:spPr>
          <a:xfrm>
            <a:off x="9579610" y="6034405"/>
            <a:ext cx="2483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分享人：李珍</a:t>
            </a:r>
            <a:endParaRPr lang="zh-CN" altLang="en-US" sz="24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PA_文本框 2"/>
          <p:cNvSpPr txBox="1"/>
          <p:nvPr>
            <p:custDataLst>
              <p:tags r:id="rId3"/>
            </p:custDataLst>
          </p:nvPr>
        </p:nvSpPr>
        <p:spPr>
          <a:xfrm>
            <a:off x="6626225" y="2491105"/>
            <a:ext cx="43370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63D54"/>
                </a:solidFill>
                <a:latin typeface="+mj-ea"/>
                <a:ea typeface="+mj-ea"/>
              </a:rPr>
              <a:t>flex</a:t>
            </a:r>
            <a:r>
              <a:rPr lang="zh-CN" altLang="en-US" sz="8800" b="1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布局</a:t>
            </a:r>
            <a:endParaRPr lang="zh-CN" altLang="en-US" sz="8800" b="1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9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/>
          <p:cNvSpPr txBox="1"/>
          <p:nvPr>
            <p:custDataLst>
              <p:tags r:id="rId2"/>
            </p:custDataLst>
          </p:nvPr>
        </p:nvSpPr>
        <p:spPr>
          <a:xfrm>
            <a:off x="402590" y="400685"/>
            <a:ext cx="3317875" cy="9315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3.1 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容器的属性</a:t>
            </a:r>
            <a:endParaRPr lang="zh-CN" altLang="en-US" sz="2400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715" y="983615"/>
            <a:ext cx="107061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flex-direction：row | row-reverse | column | column-reverse；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flex-wrap：nowrap | wrap | wrap-reverse;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flex-flow：&lt;flex-direction&gt; || &lt;flex-wrap&gt;;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justify-content：flex-start | flex-end | center | space-between | space-around;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align-items：flex-start | flex-end | center | baseline | stretch;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align-content：flex-start | flex-end | center | space-between | space-around | stretch;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utoUpdateAnimBg="0"/>
      <p:bldP spid="9" grpId="0"/>
      <p:bldP spid="9" grpId="1"/>
      <p:bldP spid="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/>
          <p:cNvSpPr txBox="1"/>
          <p:nvPr>
            <p:custDataLst>
              <p:tags r:id="rId2"/>
            </p:custDataLst>
          </p:nvPr>
        </p:nvSpPr>
        <p:spPr>
          <a:xfrm>
            <a:off x="402590" y="400685"/>
            <a:ext cx="3317875" cy="9315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3.2 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项目的属性</a:t>
            </a:r>
            <a:endParaRPr lang="zh-CN" altLang="en-US" sz="2400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8510" y="983615"/>
            <a:ext cx="98977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order：定义项目的排列顺序。数值越小，排列越靠前，默认为0。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flex-grow：定义项目的放大比例，默认为0，即如果存在剩余空间，也不放大。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flex-shrink：定义项目的缩小比例，默认为1，即如果空间不足，该项目将缩小。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flex-basis：定义在分配多余空间之前，项目占据的主轴空间（main size）。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flex：前面三个属性的简写，默认值为0  1 auto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align-self：允许单个项目有与其他项目不一样的对齐方式，可覆盖align-items属性。</a:t>
            </a:r>
            <a:endParaRPr lang="zh-CN" altLang="en-US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utoUpdateAnimBg="0"/>
      <p:bldP spid="2" grpId="0"/>
      <p:bldP spid="2" grpId="1"/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/>
          <p:cNvSpPr txBox="1"/>
          <p:nvPr>
            <p:custDataLst>
              <p:tags r:id="rId2"/>
            </p:custDataLst>
          </p:nvPr>
        </p:nvSpPr>
        <p:spPr>
          <a:xfrm>
            <a:off x="402590" y="400685"/>
            <a:ext cx="3768725" cy="9315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flex-basis与</a:t>
            </a:r>
            <a:r>
              <a:rPr lang="en-US" altLang="zh-CN" sz="24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width</a:t>
            </a:r>
            <a:r>
              <a:rPr lang="zh-CN" altLang="en-US" sz="24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的区别</a:t>
            </a:r>
            <a:endParaRPr lang="zh-CN" altLang="en-US" sz="24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3369310"/>
            <a:ext cx="99441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如果没有设置flex-basis属性，那么flex-basis的大小就是项目的width属性的大小。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如果没有设置width属性，那么flex-basis的大小就是项目内容(content)的大小。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035" y="1874520"/>
            <a:ext cx="9544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flex-basis的含义：flex items 在被放进一个flex容器之前的大小。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7795" y="6047105"/>
            <a:ext cx="31197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63D54"/>
                </a:solidFill>
                <a:uFillTx/>
                <a:sym typeface="+mn-ea"/>
                <a:hlinkClick r:id="rId3" tooltip="" action="ppaction://hlinkfile"/>
              </a:rPr>
              <a:t>https://www.jianshu.com</a:t>
            </a:r>
            <a:endParaRPr lang="zh-CN" altLang="en-US" dirty="0">
              <a:solidFill>
                <a:srgbClr val="063D54"/>
              </a:solidFill>
              <a:uFillTx/>
              <a:sym typeface="+mn-ea"/>
              <a:hlinkClick r:id="rId3" tooltip="" action="ppaction://hlinkfile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3"/>
      <p:bldP spid="30" grpId="4"/>
      <p:bldP spid="30" grpId="5"/>
      <p:bldP spid="30" grpId="6"/>
      <p:bldP spid="30" grpId="7"/>
      <p:bldP spid="30" grpId="8"/>
      <p:bldP spid="30" grpId="9"/>
      <p:bldP spid="30" grpId="10"/>
      <p:bldP spid="30" grpId="11"/>
      <p:bldP spid="3" grpId="0"/>
      <p:bldP spid="4" grpId="0"/>
      <p:bldP spid="3" grpId="1"/>
      <p:bldP spid="4" grpId="1"/>
      <p:bldP spid="3" grpId="2"/>
      <p:bldP spid="4" grpId="2"/>
      <p:bldP spid="3" grpId="3"/>
      <p:bldP spid="4" grpId="3"/>
      <p:bldP spid="3" grpId="4"/>
      <p:bldP spid="4" grpId="4"/>
      <p:bldP spid="3" grpId="5"/>
      <p:bldP spid="4" grpId="5"/>
      <p:bldP spid="3" grpId="6"/>
      <p:bldP spid="4" grpId="6"/>
      <p:bldP spid="3" grpId="7"/>
      <p:bldP spid="4" grpId="7"/>
      <p:bldP spid="3" grpId="8"/>
      <p:bldP spid="4" grpId="8"/>
      <p:bldP spid="3" grpId="9"/>
      <p:bldP spid="4" grpId="9"/>
      <p:bldP spid="2" grpId="0"/>
      <p:bldP spid="2" grpId="1"/>
      <p:bldP spid="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1524001" y="4508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2"/>
            </p:custDataLst>
          </p:nvPr>
        </p:nvSpPr>
        <p:spPr>
          <a:xfrm>
            <a:off x="1460501" y="4667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097214" y="7191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</a:rPr>
              <a:t>flex</a:t>
            </a:r>
            <a:r>
              <a:rPr lang="zh-CN" altLang="en-US" sz="4800" b="1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布局实例</a:t>
            </a:r>
            <a:endParaRPr lang="zh-CN" altLang="en-US" sz="4800" b="1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3483429" y="15875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61770" y="5429250"/>
            <a:ext cx="496570" cy="494665"/>
            <a:chOff x="2022" y="5289"/>
            <a:chExt cx="782" cy="779"/>
          </a:xfrm>
          <a:solidFill>
            <a:schemeClr val="bg1"/>
          </a:solidFill>
        </p:grpSpPr>
        <p:sp>
          <p:nvSpPr>
            <p:cNvPr id="26" name="Freeform 29"/>
            <p:cNvSpPr/>
            <p:nvPr/>
          </p:nvSpPr>
          <p:spPr bwMode="auto">
            <a:xfrm>
              <a:off x="2430" y="5289"/>
              <a:ext cx="371" cy="371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2022" y="5289"/>
              <a:ext cx="374" cy="371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2430" y="5694"/>
              <a:ext cx="374" cy="374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2"/>
            <p:cNvSpPr/>
            <p:nvPr/>
          </p:nvSpPr>
          <p:spPr bwMode="auto">
            <a:xfrm>
              <a:off x="2022" y="5694"/>
              <a:ext cx="374" cy="374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TextBox 76"/>
          <p:cNvSpPr txBox="1"/>
          <p:nvPr/>
        </p:nvSpPr>
        <p:spPr>
          <a:xfrm>
            <a:off x="3636010" y="3103880"/>
            <a:ext cx="2511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、水平垂直居中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3574415" y="4529455"/>
            <a:ext cx="2511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、响应式导航栏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6010" y="3674745"/>
            <a:ext cx="4855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对比传统的居中解决方案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/>
      <p:bldP spid="5" grpId="0" animBg="1" autoUpdateAnimBg="0"/>
      <p:bldP spid="31" grpId="0"/>
      <p:bldP spid="56" grpId="0"/>
      <p:bldP spid="31" grpId="1"/>
      <p:bldP spid="56" grpId="1"/>
      <p:bldP spid="31" grpId="2"/>
      <p:bldP spid="56" grpId="2"/>
      <p:bldP spid="31" grpId="3"/>
      <p:bldP spid="56" grpId="3"/>
      <p:bldP spid="31" grpId="4"/>
      <p:bldP spid="56" grpId="4"/>
      <p:bldP spid="31" grpId="5"/>
      <p:bldP spid="56" grpId="5"/>
      <p:bldP spid="31" grpId="6"/>
      <p:bldP spid="56" grpId="6"/>
      <p:bldP spid="31" grpId="7"/>
      <p:bldP spid="56" grpId="7"/>
      <p:bldP spid="31" grpId="8"/>
      <p:bldP spid="56" grpId="8"/>
      <p:bldP spid="31" grpId="9"/>
      <p:bldP spid="56" grpId="9"/>
      <p:bldP spid="31" grpId="10"/>
      <p:bldP spid="56" grpId="10"/>
      <p:bldP spid="31" grpId="11"/>
      <p:bldP spid="56" grpId="1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5" name="PA_文本框 2"/>
          <p:cNvSpPr txBox="1"/>
          <p:nvPr>
            <p:custDataLst>
              <p:tags r:id="rId2"/>
            </p:custDataLst>
          </p:nvPr>
        </p:nvSpPr>
        <p:spPr>
          <a:xfrm>
            <a:off x="7286018" y="2708437"/>
            <a:ext cx="34994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63D54"/>
                </a:solidFill>
                <a:latin typeface="+mj-ea"/>
                <a:ea typeface="+mj-ea"/>
              </a:rPr>
              <a:t>thanks</a:t>
            </a:r>
            <a:r>
              <a:rPr lang="zh-CN" altLang="en-US" sz="6000" b="1" dirty="0" smtClean="0">
                <a:solidFill>
                  <a:srgbClr val="063D54"/>
                </a:solidFill>
                <a:latin typeface="+mj-ea"/>
                <a:ea typeface="+mj-ea"/>
              </a:rPr>
              <a:t>！</a:t>
            </a:r>
            <a:endParaRPr lang="zh-CN" altLang="en-US" sz="6000" b="1" dirty="0">
              <a:solidFill>
                <a:srgbClr val="063D5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783840" y="1974215"/>
            <a:ext cx="3180715" cy="51244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</a:t>
            </a:r>
            <a:r>
              <a:rPr lang="zh-CN" altLang="en-US" sz="20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布局简介</a:t>
            </a:r>
            <a:endParaRPr lang="zh-CN" altLang="en-US" sz="20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PA_MH_Number_1">
            <a:hlinkClick r:id="rId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430358" y="1973567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367405" y="2801620"/>
            <a:ext cx="3180715" cy="45148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flex兼容性</a:t>
            </a:r>
            <a:endParaRPr lang="en-US" altLang="zh-CN" sz="20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PA_MH_Number_2">
            <a:hlinkClick r:id="rId4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6014384" y="2723653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PA_MH_Entry_3">
            <a:hlinkClick r:id="rId4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83840" y="3473450"/>
            <a:ext cx="3180715" cy="49974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flex语法篇</a:t>
            </a:r>
            <a:endParaRPr lang="en-US" altLang="zh-CN" sz="20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PA_MH_Number_3">
            <a:hlinkClick r:id="rId4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430358" y="3473739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PA_MH_Entry_4">
            <a:hlinkClick r:id="rId4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367405" y="4223385"/>
            <a:ext cx="3180715" cy="51244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实例</a:t>
            </a:r>
            <a:endParaRPr lang="en-US" altLang="zh-CN" sz="20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PA_MH_Number_4">
            <a:hlinkClick r:id="rId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6014384" y="4223825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PA_MH_Others_1"/>
          <p:cNvSpPr/>
          <p:nvPr>
            <p:custDataLst>
              <p:tags r:id="rId11"/>
            </p:custDataLst>
          </p:nvPr>
        </p:nvSpPr>
        <p:spPr>
          <a:xfrm rot="16200000">
            <a:off x="7464999" y="3173299"/>
            <a:ext cx="3460074" cy="60087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3200" spc="5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200" spc="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60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/>
      <p:bldP spid="6" grpId="0" bldLvl="0" animBg="1"/>
      <p:bldP spid="7" grpId="0" animBg="1"/>
      <p:bldP spid="9" grpId="0" bldLvl="0" animBg="1"/>
      <p:bldP spid="10" grpId="0" animBg="1" autoUpdateAnimBg="0"/>
      <p:bldP spid="12" grpId="0" bldLvl="0" animBg="1"/>
      <p:bldP spid="13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1524001" y="4508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2"/>
            </p:custDataLst>
          </p:nvPr>
        </p:nvSpPr>
        <p:spPr>
          <a:xfrm>
            <a:off x="1460501" y="4667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097214" y="7191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</a:rPr>
              <a:t>flex</a:t>
            </a:r>
            <a:r>
              <a:rPr lang="zh-CN" altLang="en-US" sz="4800" b="1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布局简介</a:t>
            </a:r>
            <a:endParaRPr lang="zh-CN" altLang="en-US" sz="4800" b="1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3483429" y="15875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59230" y="2586990"/>
            <a:ext cx="92087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布局，弹性盒子布局，用来为盒状模型提供最大的灵活性。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的主要思想是使父元素能够调节子元素的高度、宽度和排布的顺序，从而能够最好地适应可用布局空间（能够适应不同的设备和不同大小的屏幕）。设定为flex布局的元素能够放大子元素使之尽可能填充可用空间，也可以收缩子元素使之不溢出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注: Flex 布局比较适合小规模的布局。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dirty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+mn-ea"/>
              </a:rPr>
              <a:t>     </a:t>
            </a:r>
            <a:endParaRPr lang="zh-CN" altLang="en-US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/>
      <p:bldP spid="5" grpId="0" animBg="1" autoUpdateAnimBg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1524001" y="4508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2"/>
            </p:custDataLst>
          </p:nvPr>
        </p:nvSpPr>
        <p:spPr>
          <a:xfrm>
            <a:off x="1460501" y="4667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097214" y="7191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</a:rPr>
              <a:t>flex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兼容性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3483429" y="15875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/>
          <p:nvPr/>
        </p:nvGrpSpPr>
        <p:grpSpPr>
          <a:xfrm>
            <a:off x="2423143" y="2822561"/>
            <a:ext cx="1809763" cy="2312529"/>
            <a:chOff x="2714612" y="1000114"/>
            <a:chExt cx="1357322" cy="1734397"/>
          </a:xfrm>
        </p:grpSpPr>
        <p:sp>
          <p:nvSpPr>
            <p:cNvPr id="40" name="Rectangle 39"/>
            <p:cNvSpPr/>
            <p:nvPr/>
          </p:nvSpPr>
          <p:spPr>
            <a:xfrm>
              <a:off x="2714612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266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Services</a:t>
              </a:r>
              <a:endParaRPr lang="en-US" sz="2665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86050" y="1000114"/>
              <a:ext cx="570374" cy="15459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en-US" sz="12800" dirty="0">
                  <a:solidFill>
                    <a:srgbClr val="063D54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</a:t>
              </a:r>
              <a:endParaRPr lang="en-US" sz="12800" dirty="0">
                <a:solidFill>
                  <a:srgbClr val="063D5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5943600" y="2654300"/>
            <a:ext cx="760730" cy="20612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8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2</a:t>
            </a:r>
            <a:endParaRPr lang="en-US" sz="128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8" name="Group 50"/>
          <p:cNvGrpSpPr/>
          <p:nvPr/>
        </p:nvGrpSpPr>
        <p:grpSpPr>
          <a:xfrm>
            <a:off x="9168789" y="2590786"/>
            <a:ext cx="1809763" cy="2312529"/>
            <a:chOff x="7143768" y="1000114"/>
            <a:chExt cx="1357322" cy="1734397"/>
          </a:xfrm>
        </p:grpSpPr>
        <p:sp>
          <p:nvSpPr>
            <p:cNvPr id="46" name="Rectangle 45"/>
            <p:cNvSpPr/>
            <p:nvPr/>
          </p:nvSpPr>
          <p:spPr>
            <a:xfrm>
              <a:off x="7143768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266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Services</a:t>
              </a:r>
              <a:endParaRPr lang="en-US" sz="2665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15206" y="1000114"/>
              <a:ext cx="570374" cy="15459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p>
              <a:pPr algn="ctr"/>
              <a:r>
                <a:rPr lang="en-US" sz="12800" dirty="0">
                  <a:solidFill>
                    <a:srgbClr val="063D54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  <a:endParaRPr lang="en-US" sz="12800" dirty="0">
                <a:solidFill>
                  <a:srgbClr val="063D5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654175" y="4890770"/>
            <a:ext cx="2425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设备兼容情况</a:t>
            </a:r>
            <a:endParaRPr lang="zh-CN" altLang="en-US" sz="28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3150" y="4827270"/>
            <a:ext cx="2787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浏览器兼容情况</a:t>
            </a:r>
            <a:endParaRPr lang="zh-CN" altLang="en-US" sz="28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91500" y="4789170"/>
            <a:ext cx="2787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兼容性问题分析</a:t>
            </a:r>
            <a:endParaRPr lang="zh-CN" altLang="en-US" sz="28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/>
      <p:bldP spid="5" grpId="0" animBg="1" autoUpdateAnimBg="0"/>
      <p:bldP spid="12" grpId="0"/>
      <p:bldP spid="44" grpId="0"/>
      <p:bldP spid="13" grpId="0"/>
      <p:bldP spid="14" grpId="0"/>
      <p:bldP spid="12" grpId="1"/>
      <p:bldP spid="44" grpId="1"/>
      <p:bldP spid="13" grpId="1"/>
      <p:bldP spid="14" grpId="1"/>
      <p:bldP spid="12" grpId="2"/>
      <p:bldP spid="44" grpId="2"/>
      <p:bldP spid="13" grpId="2"/>
      <p:bldP spid="14" grpId="2"/>
      <p:bldP spid="12" grpId="3"/>
      <p:bldP spid="44" grpId="3"/>
      <p:bldP spid="13" grpId="3"/>
      <p:bldP spid="14" grpId="3"/>
      <p:bldP spid="12" grpId="4"/>
      <p:bldP spid="44" grpId="4"/>
      <p:bldP spid="13" grpId="4"/>
      <p:bldP spid="14" grpId="4"/>
      <p:bldP spid="12" grpId="5"/>
      <p:bldP spid="44" grpId="5"/>
      <p:bldP spid="13" grpId="5"/>
      <p:bldP spid="14" grpId="5"/>
      <p:bldP spid="12" grpId="6"/>
      <p:bldP spid="44" grpId="6"/>
      <p:bldP spid="13" grpId="6"/>
      <p:bldP spid="14" grpId="6"/>
      <p:bldP spid="12" grpId="7"/>
      <p:bldP spid="44" grpId="7"/>
      <p:bldP spid="13" grpId="7"/>
      <p:bldP spid="14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293681">
            <a:off x="5066366" y="1766579"/>
            <a:ext cx="1493837" cy="979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6" name="PA_MH_SubTitle_2"/>
          <p:cNvSpPr/>
          <p:nvPr>
            <p:custDataLst>
              <p:tags r:id="rId2"/>
            </p:custDataLst>
          </p:nvPr>
        </p:nvSpPr>
        <p:spPr bwMode="auto">
          <a:xfrm>
            <a:off x="5029853" y="1766578"/>
            <a:ext cx="1554163" cy="1071562"/>
          </a:xfrm>
          <a:custGeom>
            <a:avLst/>
            <a:gdLst>
              <a:gd name="T0" fmla="*/ 1285 w 1336"/>
              <a:gd name="T1" fmla="*/ 922 h 922"/>
              <a:gd name="T2" fmla="*/ 0 w 1336"/>
              <a:gd name="T3" fmla="*/ 843 h 922"/>
              <a:gd name="T4" fmla="*/ 52 w 1336"/>
              <a:gd name="T5" fmla="*/ 0 h 922"/>
              <a:gd name="T6" fmla="*/ 1336 w 1336"/>
              <a:gd name="T7" fmla="*/ 78 h 922"/>
              <a:gd name="T8" fmla="*/ 1285 w 1336"/>
              <a:gd name="T9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6" h="922">
                <a:moveTo>
                  <a:pt x="1285" y="922"/>
                </a:moveTo>
                <a:lnTo>
                  <a:pt x="0" y="843"/>
                </a:lnTo>
                <a:lnTo>
                  <a:pt x="52" y="0"/>
                </a:lnTo>
                <a:lnTo>
                  <a:pt x="1336" y="78"/>
                </a:lnTo>
                <a:lnTo>
                  <a:pt x="1285" y="922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50800" dir="2700000" algn="tl" rotWithShape="0">
              <a:prstClr val="black">
                <a:alpha val="3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BCE8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PA_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93681">
            <a:off x="7174771" y="3781925"/>
            <a:ext cx="1493838" cy="981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PA_MH_SubTitle_3"/>
          <p:cNvSpPr/>
          <p:nvPr>
            <p:custDataLst>
              <p:tags r:id="rId4"/>
            </p:custDataLst>
          </p:nvPr>
        </p:nvSpPr>
        <p:spPr bwMode="auto">
          <a:xfrm>
            <a:off x="7138260" y="3781924"/>
            <a:ext cx="1552575" cy="1073150"/>
          </a:xfrm>
          <a:custGeom>
            <a:avLst/>
            <a:gdLst>
              <a:gd name="T0" fmla="*/ 1285 w 1336"/>
              <a:gd name="T1" fmla="*/ 922 h 922"/>
              <a:gd name="T2" fmla="*/ 0 w 1336"/>
              <a:gd name="T3" fmla="*/ 843 h 922"/>
              <a:gd name="T4" fmla="*/ 52 w 1336"/>
              <a:gd name="T5" fmla="*/ 0 h 922"/>
              <a:gd name="T6" fmla="*/ 1336 w 1336"/>
              <a:gd name="T7" fmla="*/ 78 h 922"/>
              <a:gd name="T8" fmla="*/ 1285 w 1336"/>
              <a:gd name="T9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6" h="922">
                <a:moveTo>
                  <a:pt x="1285" y="922"/>
                </a:moveTo>
                <a:lnTo>
                  <a:pt x="0" y="843"/>
                </a:lnTo>
                <a:lnTo>
                  <a:pt x="52" y="0"/>
                </a:lnTo>
                <a:lnTo>
                  <a:pt x="1336" y="78"/>
                </a:lnTo>
                <a:lnTo>
                  <a:pt x="1285" y="922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50800" dir="2700000" algn="tl" rotWithShape="0">
              <a:prstClr val="black">
                <a:alpha val="3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endParaRPr lang="en-US" altLang="zh-CN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BCE8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endParaRPr lang="da-DK" altLang="zh-CN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PA_MH_Other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1293681">
            <a:off x="3290574" y="3846447"/>
            <a:ext cx="1493837" cy="979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PA_MH_SubTitle_5"/>
          <p:cNvSpPr/>
          <p:nvPr>
            <p:custDataLst>
              <p:tags r:id="rId6"/>
            </p:custDataLst>
          </p:nvPr>
        </p:nvSpPr>
        <p:spPr bwMode="auto">
          <a:xfrm>
            <a:off x="3254061" y="3846446"/>
            <a:ext cx="1554163" cy="1071562"/>
          </a:xfrm>
          <a:custGeom>
            <a:avLst/>
            <a:gdLst>
              <a:gd name="T0" fmla="*/ 1285 w 1336"/>
              <a:gd name="T1" fmla="*/ 922 h 922"/>
              <a:gd name="T2" fmla="*/ 0 w 1336"/>
              <a:gd name="T3" fmla="*/ 843 h 922"/>
              <a:gd name="T4" fmla="*/ 52 w 1336"/>
              <a:gd name="T5" fmla="*/ 0 h 922"/>
              <a:gd name="T6" fmla="*/ 1336 w 1336"/>
              <a:gd name="T7" fmla="*/ 78 h 922"/>
              <a:gd name="T8" fmla="*/ 1285 w 1336"/>
              <a:gd name="T9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6" h="922">
                <a:moveTo>
                  <a:pt x="1285" y="922"/>
                </a:moveTo>
                <a:lnTo>
                  <a:pt x="0" y="843"/>
                </a:lnTo>
                <a:lnTo>
                  <a:pt x="52" y="0"/>
                </a:lnTo>
                <a:lnTo>
                  <a:pt x="1336" y="78"/>
                </a:lnTo>
                <a:lnTo>
                  <a:pt x="1285" y="922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50800" dir="2700000" algn="tl" rotWithShape="0">
              <a:prstClr val="black">
                <a:alpha val="3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endParaRPr lang="en-US" altLang="zh-CN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BCE8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</a:t>
            </a:r>
            <a:endParaRPr lang="en-US" altLang="zh-CN" b="1" dirty="0">
              <a:solidFill>
                <a:srgbClr val="BCE8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10000"/>
              </a:lnSpc>
              <a:defRPr/>
            </a:pPr>
            <a:endParaRPr lang="da-DK" altLang="zh-CN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PA_文本框 7"/>
          <p:cNvSpPr txBox="1"/>
          <p:nvPr>
            <p:custDataLst>
              <p:tags r:id="rId7"/>
            </p:custDataLst>
          </p:nvPr>
        </p:nvSpPr>
        <p:spPr>
          <a:xfrm>
            <a:off x="6890385" y="1673225"/>
            <a:ext cx="447992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 开始支持标准版本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display:flex;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2.3开始就支持旧版本 display:-webkit-box;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_文本框 11"/>
          <p:cNvSpPr txBox="1"/>
          <p:nvPr>
            <p:custDataLst>
              <p:tags r:id="rId8"/>
            </p:custDataLst>
          </p:nvPr>
        </p:nvSpPr>
        <p:spPr>
          <a:xfrm>
            <a:off x="872490" y="3988435"/>
            <a:ext cx="2225675" cy="91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7.1 开始支持标准版本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hangingPunct="1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6.1开始支持旧版本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9"/>
          <p:cNvSpPr txBox="1"/>
          <p:nvPr>
            <p:custDataLst>
              <p:tags r:id="rId9"/>
            </p:custDataLst>
          </p:nvPr>
        </p:nvSpPr>
        <p:spPr>
          <a:xfrm>
            <a:off x="7624687" y="5122744"/>
            <a:ext cx="329394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ie10开始支持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,-ms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_矩形 28"/>
          <p:cNvSpPr/>
          <p:nvPr>
            <p:custDataLst>
              <p:tags r:id="rId10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/>
          <p:cNvSpPr txBox="1"/>
          <p:nvPr>
            <p:custDataLst>
              <p:tags r:id="rId11"/>
            </p:custDataLst>
          </p:nvPr>
        </p:nvSpPr>
        <p:spPr>
          <a:xfrm>
            <a:off x="402590" y="400685"/>
            <a:ext cx="2982595" cy="9315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2.1</a:t>
            </a:r>
            <a:r>
              <a:rPr lang="zh-CN" altLang="en-US" sz="2400" dirty="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设备兼容情况</a:t>
            </a:r>
            <a:endParaRPr lang="zh-CN" altLang="en-US" sz="24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0" grpId="2"/>
      <p:bldP spid="30" grpId="3"/>
      <p:bldP spid="30" grpId="4"/>
      <p:bldP spid="30" grpId="5"/>
      <p:bldP spid="13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0" grpId="0"/>
      <p:bldP spid="21" grpId="0"/>
      <p:bldP spid="22" grpId="0"/>
      <p:bldP spid="13" grpId="1" animBg="1"/>
      <p:bldP spid="16" grpId="1" animBg="1"/>
      <p:bldP spid="17" grpId="1" animBg="1"/>
      <p:bldP spid="18" grpId="1" animBg="1"/>
      <p:bldP spid="25" grpId="1" animBg="1"/>
      <p:bldP spid="26" grpId="1" animBg="1"/>
      <p:bldP spid="20" grpId="1"/>
      <p:bldP spid="21" grpId="1"/>
      <p:bldP spid="22" grpId="1"/>
      <p:bldP spid="13" grpId="2" animBg="1"/>
      <p:bldP spid="16" grpId="2" animBg="1"/>
      <p:bldP spid="17" grpId="2" animBg="1"/>
      <p:bldP spid="18" grpId="2" animBg="1"/>
      <p:bldP spid="25" grpId="2" animBg="1"/>
      <p:bldP spid="26" grpId="2" animBg="1"/>
      <p:bldP spid="20" grpId="2"/>
      <p:bldP spid="21" grpId="2"/>
      <p:bldP spid="22" grpId="2"/>
      <p:bldP spid="13" grpId="3" animBg="1"/>
      <p:bldP spid="16" grpId="3" animBg="1"/>
      <p:bldP spid="17" grpId="3" animBg="1"/>
      <p:bldP spid="18" grpId="3" animBg="1"/>
      <p:bldP spid="25" grpId="3" animBg="1"/>
      <p:bldP spid="26" grpId="3" animBg="1"/>
      <p:bldP spid="20" grpId="3"/>
      <p:bldP spid="21" grpId="3"/>
      <p:bldP spid="22" grpId="3"/>
      <p:bldP spid="13" grpId="4" animBg="1"/>
      <p:bldP spid="16" grpId="4" animBg="1"/>
      <p:bldP spid="17" grpId="4" animBg="1"/>
      <p:bldP spid="18" grpId="4" animBg="1"/>
      <p:bldP spid="25" grpId="4" animBg="1"/>
      <p:bldP spid="26" grpId="4" animBg="1"/>
      <p:bldP spid="20" grpId="4"/>
      <p:bldP spid="21" grpId="4"/>
      <p:bldP spid="22" grpId="4"/>
      <p:bldP spid="13" grpId="5" animBg="1"/>
      <p:bldP spid="16" grpId="5" animBg="1"/>
      <p:bldP spid="17" grpId="5" animBg="1"/>
      <p:bldP spid="18" grpId="5" animBg="1"/>
      <p:bldP spid="25" grpId="5" animBg="1"/>
      <p:bldP spid="26" grpId="5" animBg="1"/>
      <p:bldP spid="20" grpId="5"/>
      <p:bldP spid="21" grpId="5"/>
      <p:bldP spid="22" grpId="5"/>
      <p:bldP spid="13" grpId="6" animBg="1"/>
      <p:bldP spid="16" grpId="6" animBg="1"/>
      <p:bldP spid="17" grpId="6" animBg="1"/>
      <p:bldP spid="18" grpId="6" animBg="1"/>
      <p:bldP spid="25" grpId="6" animBg="1"/>
      <p:bldP spid="26" grpId="6" animBg="1"/>
      <p:bldP spid="20" grpId="6"/>
      <p:bldP spid="21" grpId="6"/>
      <p:bldP spid="22" grpId="6"/>
      <p:bldP spid="13" grpId="7" animBg="1"/>
      <p:bldP spid="16" grpId="7" animBg="1"/>
      <p:bldP spid="17" grpId="7" animBg="1"/>
      <p:bldP spid="18" grpId="7" animBg="1"/>
      <p:bldP spid="25" grpId="7" animBg="1"/>
      <p:bldP spid="26" grpId="7" animBg="1"/>
      <p:bldP spid="20" grpId="7"/>
      <p:bldP spid="21" grpId="7"/>
      <p:bldP spid="22" grpId="7"/>
      <p:bldP spid="13" grpId="8" animBg="1"/>
      <p:bldP spid="16" grpId="8" animBg="1"/>
      <p:bldP spid="17" grpId="8" animBg="1"/>
      <p:bldP spid="18" grpId="8" animBg="1"/>
      <p:bldP spid="25" grpId="8" animBg="1"/>
      <p:bldP spid="26" grpId="8" animBg="1"/>
      <p:bldP spid="20" grpId="8"/>
      <p:bldP spid="21" grpId="8"/>
      <p:bldP spid="22" grpId="8"/>
      <p:bldP spid="13" grpId="9" animBg="1"/>
      <p:bldP spid="16" grpId="9" animBg="1"/>
      <p:bldP spid="17" grpId="9" animBg="1"/>
      <p:bldP spid="18" grpId="9" animBg="1"/>
      <p:bldP spid="25" grpId="9" animBg="1"/>
      <p:bldP spid="26" grpId="9" animBg="1"/>
      <p:bldP spid="20" grpId="9"/>
      <p:bldP spid="21" grpId="9"/>
      <p:bldP spid="22" grpId="9"/>
      <p:bldP spid="13" grpId="10" animBg="1"/>
      <p:bldP spid="16" grpId="10" animBg="1"/>
      <p:bldP spid="17" grpId="10" animBg="1"/>
      <p:bldP spid="18" grpId="10" animBg="1"/>
      <p:bldP spid="25" grpId="10" animBg="1"/>
      <p:bldP spid="26" grpId="10" animBg="1"/>
      <p:bldP spid="20" grpId="10"/>
      <p:bldP spid="21" grpId="10"/>
      <p:bldP spid="22" grpId="10"/>
      <p:bldP spid="13" grpId="11" animBg="1"/>
      <p:bldP spid="16" grpId="11" animBg="1"/>
      <p:bldP spid="17" grpId="11" animBg="1"/>
      <p:bldP spid="18" grpId="11" animBg="1"/>
      <p:bldP spid="25" grpId="11" animBg="1"/>
      <p:bldP spid="26" grpId="11" animBg="1"/>
      <p:bldP spid="20" grpId="11"/>
      <p:bldP spid="21" grpId="11"/>
      <p:bldP spid="22" grpId="11"/>
      <p:bldP spid="13" grpId="12" animBg="1"/>
      <p:bldP spid="16" grpId="12" animBg="1"/>
      <p:bldP spid="17" grpId="12" animBg="1"/>
      <p:bldP spid="18" grpId="12" animBg="1"/>
      <p:bldP spid="25" grpId="12" animBg="1"/>
      <p:bldP spid="26" grpId="12" animBg="1"/>
      <p:bldP spid="20" grpId="12"/>
      <p:bldP spid="21" grpId="12"/>
      <p:bldP spid="22" grpId="12"/>
      <p:bldP spid="13" grpId="13" animBg="1"/>
      <p:bldP spid="16" grpId="13" animBg="1"/>
      <p:bldP spid="17" grpId="13" animBg="1"/>
      <p:bldP spid="18" grpId="13" animBg="1"/>
      <p:bldP spid="25" grpId="13" animBg="1"/>
      <p:bldP spid="26" grpId="13" animBg="1"/>
      <p:bldP spid="20" grpId="13"/>
      <p:bldP spid="21" grpId="13"/>
      <p:bldP spid="22" grpId="13"/>
      <p:bldP spid="13" grpId="14" animBg="1"/>
      <p:bldP spid="16" grpId="14" animBg="1"/>
      <p:bldP spid="17" grpId="14" animBg="1"/>
      <p:bldP spid="18" grpId="14" animBg="1"/>
      <p:bldP spid="25" grpId="14" animBg="1"/>
      <p:bldP spid="26" grpId="14" animBg="1"/>
      <p:bldP spid="20" grpId="14"/>
      <p:bldP spid="21" grpId="14"/>
      <p:bldP spid="22" grpId="14"/>
      <p:bldP spid="13" grpId="15" animBg="1"/>
      <p:bldP spid="16" grpId="15" animBg="1"/>
      <p:bldP spid="17" grpId="15" animBg="1"/>
      <p:bldP spid="18" grpId="15" animBg="1"/>
      <p:bldP spid="25" grpId="15" animBg="1"/>
      <p:bldP spid="26" grpId="15" animBg="1"/>
      <p:bldP spid="20" grpId="15"/>
      <p:bldP spid="21" grpId="15"/>
      <p:bldP spid="22" grpId="15"/>
      <p:bldP spid="13" grpId="16" animBg="1"/>
      <p:bldP spid="16" grpId="16" animBg="1"/>
      <p:bldP spid="17" grpId="16" animBg="1"/>
      <p:bldP spid="18" grpId="16" animBg="1"/>
      <p:bldP spid="25" grpId="16" animBg="1"/>
      <p:bldP spid="26" grpId="16" animBg="1"/>
      <p:bldP spid="20" grpId="16"/>
      <p:bldP spid="21" grpId="16"/>
      <p:bldP spid="22" grpId="16"/>
      <p:bldP spid="13" grpId="17" animBg="1"/>
      <p:bldP spid="16" grpId="17" animBg="1"/>
      <p:bldP spid="17" grpId="17" animBg="1"/>
      <p:bldP spid="18" grpId="17" animBg="1"/>
      <p:bldP spid="25" grpId="17" animBg="1"/>
      <p:bldP spid="26" grpId="17" animBg="1"/>
      <p:bldP spid="20" grpId="17"/>
      <p:bldP spid="21" grpId="17"/>
      <p:bldP spid="22" grpId="1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/>
          <p:cNvSpPr txBox="1"/>
          <p:nvPr>
            <p:custDataLst>
              <p:tags r:id="rId2"/>
            </p:custDataLst>
          </p:nvPr>
        </p:nvSpPr>
        <p:spPr>
          <a:xfrm>
            <a:off x="402590" y="400685"/>
            <a:ext cx="3317875" cy="9315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2.2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各大浏览器兼容情况</a:t>
            </a:r>
            <a:endParaRPr lang="zh-CN" altLang="en-US" sz="24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85" y="1222375"/>
            <a:ext cx="9003030" cy="4803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utoUpdateAnimBg="0"/>
      <p:bldP spid="30" grpId="3"/>
      <p:bldP spid="30" grpId="4"/>
      <p:bldP spid="30" grpId="5"/>
      <p:bldP spid="30" grpId="6"/>
      <p:bldP spid="30" grpId="7"/>
      <p:bldP spid="30" grpId="8"/>
      <p:bldP spid="30" grpId="9"/>
      <p:bldP spid="30" grpId="1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/>
          <p:cNvSpPr txBox="1"/>
          <p:nvPr>
            <p:custDataLst>
              <p:tags r:id="rId2"/>
            </p:custDataLst>
          </p:nvPr>
        </p:nvSpPr>
        <p:spPr>
          <a:xfrm>
            <a:off x="402590" y="400685"/>
            <a:ext cx="3317875" cy="9315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2.3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兼容性问题分析</a:t>
            </a:r>
            <a:endParaRPr lang="zh-CN" altLang="en-US" sz="2400" dirty="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Group 45"/>
          <p:cNvGrpSpPr/>
          <p:nvPr/>
        </p:nvGrpSpPr>
        <p:grpSpPr>
          <a:xfrm rot="0">
            <a:off x="1943100" y="1396365"/>
            <a:ext cx="1177290" cy="1636395"/>
            <a:chOff x="857224" y="1428742"/>
            <a:chExt cx="883120" cy="1227378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929456" y="2298136"/>
              <a:ext cx="714380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57224" y="1428742"/>
              <a:ext cx="883120" cy="883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6" name="Group 45"/>
          <p:cNvGrpSpPr/>
          <p:nvPr/>
        </p:nvGrpSpPr>
        <p:grpSpPr>
          <a:xfrm rot="0">
            <a:off x="5410200" y="1345565"/>
            <a:ext cx="1177290" cy="1636395"/>
            <a:chOff x="857224" y="1428742"/>
            <a:chExt cx="883120" cy="1227378"/>
          </a:xfrm>
        </p:grpSpPr>
        <p:cxnSp>
          <p:nvCxnSpPr>
            <p:cNvPr id="7" name="Straight Connector 7"/>
            <p:cNvCxnSpPr/>
            <p:nvPr/>
          </p:nvCxnSpPr>
          <p:spPr>
            <a:xfrm rot="5400000">
              <a:off x="929456" y="2298136"/>
              <a:ext cx="714380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8"/>
            <p:cNvSpPr/>
            <p:nvPr/>
          </p:nvSpPr>
          <p:spPr>
            <a:xfrm>
              <a:off x="857224" y="1428742"/>
              <a:ext cx="883120" cy="883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0" name="Group 45"/>
          <p:cNvGrpSpPr/>
          <p:nvPr/>
        </p:nvGrpSpPr>
        <p:grpSpPr>
          <a:xfrm rot="0">
            <a:off x="8966200" y="1345565"/>
            <a:ext cx="1177290" cy="1636395"/>
            <a:chOff x="857224" y="1428742"/>
            <a:chExt cx="883120" cy="1227378"/>
          </a:xfrm>
        </p:grpSpPr>
        <p:cxnSp>
          <p:nvCxnSpPr>
            <p:cNvPr id="21" name="Straight Connector 7"/>
            <p:cNvCxnSpPr/>
            <p:nvPr/>
          </p:nvCxnSpPr>
          <p:spPr>
            <a:xfrm rot="5400000">
              <a:off x="929456" y="2298136"/>
              <a:ext cx="714380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8"/>
            <p:cNvSpPr/>
            <p:nvPr/>
          </p:nvSpPr>
          <p:spPr>
            <a:xfrm>
              <a:off x="857224" y="1428742"/>
              <a:ext cx="883120" cy="883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48180" y="1698625"/>
            <a:ext cx="117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063D54"/>
                </a:solidFill>
                <a:latin typeface="Comic Sans MS" panose="030F0702030302020204" charset="0"/>
                <a:ea typeface="Meiryo UI" panose="020B0604030504040204" charset="-128"/>
              </a:rPr>
              <a:t>why</a:t>
            </a:r>
            <a:endParaRPr lang="en-US" altLang="zh-CN" sz="2800">
              <a:solidFill>
                <a:srgbClr val="063D54"/>
              </a:solidFill>
              <a:latin typeface="Comic Sans MS" panose="030F0702030302020204" charset="0"/>
              <a:ea typeface="Meiryo UI" panose="020B0604030504040204" charset="-12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22900" y="1647825"/>
            <a:ext cx="117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063D54"/>
                </a:solidFill>
                <a:latin typeface="Comic Sans MS" panose="030F0702030302020204" charset="0"/>
                <a:ea typeface="Meiryo UI" panose="020B0604030504040204" charset="-128"/>
              </a:rPr>
              <a:t>what</a:t>
            </a:r>
            <a:endParaRPr lang="en-US" altLang="zh-CN" sz="2800">
              <a:solidFill>
                <a:srgbClr val="063D54"/>
              </a:solidFill>
              <a:latin typeface="Comic Sans MS" panose="030F0702030302020204" charset="0"/>
              <a:ea typeface="Meiryo UI" panose="020B060403050404020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88425" y="1647825"/>
            <a:ext cx="117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063D54"/>
                </a:solidFill>
                <a:latin typeface="Comic Sans MS" panose="030F0702030302020204" charset="0"/>
                <a:ea typeface="Meiryo UI" panose="020B0604030504040204" charset="-128"/>
              </a:rPr>
              <a:t>how</a:t>
            </a:r>
            <a:endParaRPr lang="en-US" altLang="zh-CN" sz="2800">
              <a:solidFill>
                <a:srgbClr val="063D54"/>
              </a:solidFill>
              <a:latin typeface="Comic Sans MS" panose="030F0702030302020204" charset="0"/>
              <a:ea typeface="Meiryo UI" panose="020B0604030504040204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67155" y="3112770"/>
            <a:ext cx="2536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为什么会存在兼容性问题？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有些浏览器对语法的支持不完善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07635" y="2989580"/>
            <a:ext cx="2867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新旧版本是什么？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旧版本display:box; 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过渡版本display:flex box;  标准版本display:flex;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22005" y="3026410"/>
            <a:ext cx="36836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如何进行兼容性的写法呢？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.box{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/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display: -webkit-flex; 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/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display: flex;                      display: -webkit-box; 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/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display: -moz-box;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/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display: -ms</a:t>
            </a:r>
            <a:r>
              <a:rPr lang="en-US" altLang="zh-CN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flexbox; }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/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.item</a:t>
            </a:r>
            <a:r>
              <a:rPr lang="en-US" altLang="zh-CN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{</a:t>
            </a:r>
            <a:endParaRPr lang="en-US" altLang="zh-CN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 algn="l">
              <a:buNone/>
            </a:pPr>
            <a:r>
              <a:rPr lang="en-US" altLang="zh-CN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webkit-flex: 1;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 algn="l">
              <a:buNone/>
            </a:pP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-ms-flex: 1 ;             flex: 1;   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 algn="l">
              <a:buNone/>
            </a:pP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-webkit-box-flex: 1; </a:t>
            </a:r>
            <a:endParaRPr lang="zh-CN" altLang="en-US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 algn="l">
              <a:buNone/>
            </a:pPr>
            <a:r>
              <a:rPr lang="zh-CN" altLang="en-US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-moz-boxflex:1;  </a:t>
            </a:r>
            <a:r>
              <a:rPr lang="en-US" altLang="zh-CN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16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}</a:t>
            </a:r>
            <a:endParaRPr lang="en-US" altLang="zh-CN" sz="16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6" grpId="0"/>
      <p:bldP spid="27" grpId="0"/>
      <p:bldP spid="28" grpId="0"/>
      <p:bldP spid="31" grpId="0"/>
      <p:bldP spid="32" grpId="0"/>
      <p:bldP spid="33" grpId="0"/>
      <p:bldP spid="26" grpId="1"/>
      <p:bldP spid="27" grpId="1"/>
      <p:bldP spid="28" grpId="1"/>
      <p:bldP spid="31" grpId="1"/>
      <p:bldP spid="32" grpId="1"/>
      <p:bldP spid="33" grpId="1"/>
      <p:bldP spid="26" grpId="2"/>
      <p:bldP spid="27" grpId="2"/>
      <p:bldP spid="28" grpId="2"/>
      <p:bldP spid="31" grpId="2"/>
      <p:bldP spid="32" grpId="2"/>
      <p:bldP spid="33" grpId="2"/>
      <p:bldP spid="26" grpId="3"/>
      <p:bldP spid="27" grpId="3"/>
      <p:bldP spid="28" grpId="3"/>
      <p:bldP spid="31" grpId="3"/>
      <p:bldP spid="32" grpId="3"/>
      <p:bldP spid="33" grpId="3"/>
      <p:bldP spid="26" grpId="4"/>
      <p:bldP spid="27" grpId="4"/>
      <p:bldP spid="28" grpId="4"/>
      <p:bldP spid="31" grpId="4"/>
      <p:bldP spid="32" grpId="4"/>
      <p:bldP spid="33" grpId="4"/>
      <p:bldP spid="26" grpId="5"/>
      <p:bldP spid="27" grpId="5"/>
      <p:bldP spid="28" grpId="5"/>
      <p:bldP spid="31" grpId="5"/>
      <p:bldP spid="32" grpId="5"/>
      <p:bldP spid="33" grpId="5"/>
      <p:bldP spid="26" grpId="6"/>
      <p:bldP spid="27" grpId="6"/>
      <p:bldP spid="28" grpId="6"/>
      <p:bldP spid="31" grpId="6"/>
      <p:bldP spid="32" grpId="6"/>
      <p:bldP spid="33" grpId="6"/>
      <p:bldP spid="26" grpId="7"/>
      <p:bldP spid="27" grpId="7"/>
      <p:bldP spid="28" grpId="7"/>
      <p:bldP spid="31" grpId="7"/>
      <p:bldP spid="32" grpId="7"/>
      <p:bldP spid="33" grpId="7"/>
      <p:bldP spid="26" grpId="8"/>
      <p:bldP spid="27" grpId="8"/>
      <p:bldP spid="28" grpId="8"/>
      <p:bldP spid="31" grpId="8"/>
      <p:bldP spid="32" grpId="8"/>
      <p:bldP spid="33" grpId="8"/>
      <p:bldP spid="26" grpId="9"/>
      <p:bldP spid="27" grpId="9"/>
      <p:bldP spid="28" grpId="9"/>
      <p:bldP spid="31" grpId="9"/>
      <p:bldP spid="32" grpId="9"/>
      <p:bldP spid="33" grpId="9"/>
      <p:bldP spid="26" grpId="10"/>
      <p:bldP spid="27" grpId="10"/>
      <p:bldP spid="28" grpId="10"/>
      <p:bldP spid="31" grpId="10"/>
      <p:bldP spid="32" grpId="10"/>
      <p:bldP spid="33" grpId="10"/>
      <p:bldP spid="26" grpId="11"/>
      <p:bldP spid="27" grpId="11"/>
      <p:bldP spid="28" grpId="11"/>
      <p:bldP spid="31" grpId="11"/>
      <p:bldP spid="32" grpId="11"/>
      <p:bldP spid="33" grpId="11"/>
      <p:bldP spid="26" grpId="12"/>
      <p:bldP spid="27" grpId="12"/>
      <p:bldP spid="28" grpId="12"/>
      <p:bldP spid="31" grpId="12"/>
      <p:bldP spid="32" grpId="12"/>
      <p:bldP spid="33" grpId="12"/>
      <p:bldP spid="26" grpId="13"/>
      <p:bldP spid="27" grpId="13"/>
      <p:bldP spid="28" grpId="13"/>
      <p:bldP spid="31" grpId="13"/>
      <p:bldP spid="32" grpId="13"/>
      <p:bldP spid="33" grpId="13"/>
      <p:bldP spid="26" grpId="14"/>
      <p:bldP spid="27" grpId="14"/>
      <p:bldP spid="28" grpId="14"/>
      <p:bldP spid="31" grpId="14"/>
      <p:bldP spid="32" grpId="14"/>
      <p:bldP spid="33" grpId="1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1524001" y="4508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2"/>
            </p:custDataLst>
          </p:nvPr>
        </p:nvSpPr>
        <p:spPr>
          <a:xfrm>
            <a:off x="1460501" y="4667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097214" y="7191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</a:rPr>
              <a:t>flex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语法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3483429" y="15875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32535" y="2481580"/>
            <a:ext cx="95865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Flex布局是一个完整的模块而不是一个单独的属性，它包括了完整的一套属性。</a:t>
            </a:r>
            <a:endParaRPr lang="zh-CN" altLang="en-US" sz="24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采用 Flex 布局的元素，称为 Flex 容器（flex container），简称"容器"。它的所有子元素自动成为容器成员，称为 Flex 项目（flex item），简称"项目"。</a:t>
            </a:r>
            <a:endParaRPr lang="zh-CN" altLang="en-US" sz="24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传统布局是建立在块状元素垂直流和行内元素水平流上的，而flex布局是建立在”flex-flow方向”上的，通过下图解释flex布局的主要思想。</a:t>
            </a:r>
            <a:endParaRPr lang="zh-CN" altLang="en-US" sz="24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/>
      <p:bldP spid="5" grpId="0" animBg="1" autoUpdateAnimBg="0"/>
      <p:bldP spid="2" grpId="0"/>
      <p:bldP spid="2" grpId="1"/>
      <p:bldP spid="2" grpId="2"/>
      <p:bldP spid="2" grpId="3"/>
      <p:bldP spid="2" grpId="4"/>
      <p:bldP spid="2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15" y="1644650"/>
            <a:ext cx="8208645" cy="4615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05" y="641350"/>
            <a:ext cx="12165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在flex布局中，子元素按照主轴main axis或交叉轴</a:t>
            </a:r>
            <a:r>
              <a:rPr lang="zh-CN" altLang="en-US" sz="24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cross axis进行</a:t>
            </a:r>
            <a:r>
              <a:rPr lang="zh-CN" altLang="en-US" sz="2400">
                <a:solidFill>
                  <a:srgbClr val="063D54"/>
                </a:solidFill>
                <a:latin typeface="楷体" panose="02010609060101010101" charset="-122"/>
                <a:ea typeface="楷体" panose="02010609060101010101" charset="-122"/>
              </a:rPr>
              <a:t>排布。</a:t>
            </a:r>
            <a:endParaRPr lang="zh-CN" altLang="en-US" sz="24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solidFill>
                <a:srgbClr val="063D54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1.xml><?xml version="1.0" encoding="utf-8"?>
<p:tagLst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2.xml><?xml version="1.0" encoding="utf-8"?>
<p:tagLst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3.xml><?xml version="1.0" encoding="utf-8"?>
<p:tagLst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14.xml><?xml version="1.0" encoding="utf-8"?>
<p:tagLst xmlns:p="http://schemas.openxmlformats.org/presentationml/2006/main">
  <p:tag name="MH" val="20171015153257"/>
  <p:tag name="MH_LIBRARY" val="GRAPHIC"/>
  <p:tag name="MH_ORDER" val="Rectangle 2"/>
  <p:tag name="PA" val="v3.2.0"/>
</p:tagLst>
</file>

<file path=ppt/tags/tag15.xml><?xml version="1.0" encoding="utf-8"?>
<p:tagLst xmlns:p="http://schemas.openxmlformats.org/presentationml/2006/main">
  <p:tag name="MH" val="20171015153257"/>
  <p:tag name="MH_LIBRARY" val="GRAPHIC"/>
  <p:tag name="MH_ORDER" val="TextBox 3"/>
  <p:tag name="PA" val="v3.2.0"/>
</p:tagLst>
</file>

<file path=ppt/tags/tag16.xml><?xml version="1.0" encoding="utf-8"?>
<p:tagLst xmlns:p="http://schemas.openxmlformats.org/presentationml/2006/main">
  <p:tag name="MH" val="20171015153257"/>
  <p:tag name="MH_LIBRARY" val="GRAPHIC"/>
  <p:tag name="MH_ORDER" val="TextBox 4"/>
  <p:tag name="PA" val="v3.2.0"/>
</p:tagLst>
</file>

<file path=ppt/tags/tag17.xml><?xml version="1.0" encoding="utf-8"?>
<p:tagLst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8.xml><?xml version="1.0" encoding="utf-8"?>
<p:tagLst xmlns:p="http://schemas.openxmlformats.org/presentationml/2006/main">
  <p:tag name="MH" val="20171015153257"/>
  <p:tag name="MH_LIBRARY" val="GRAPHIC"/>
</p:tagLst>
</file>

<file path=ppt/tags/tag19.xml><?xml version="1.0" encoding="utf-8"?>
<p:tagLst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MH" val="20171015153257"/>
  <p:tag name="MH_LIBRARY" val="GRAPHIC"/>
  <p:tag name="MH_ORDER" val="TextBox 3"/>
  <p:tag name="PA" val="v3.2.0"/>
</p:tagLst>
</file>

<file path=ppt/tags/tag21.xml><?xml version="1.0" encoding="utf-8"?>
<p:tagLst xmlns:p="http://schemas.openxmlformats.org/presentationml/2006/main">
  <p:tag name="MH" val="20171015153257"/>
  <p:tag name="MH_LIBRARY" val="GRAPHIC"/>
  <p:tag name="MH_ORDER" val="TextBox 4"/>
  <p:tag name="PA" val="v3.2.0"/>
</p:tagLst>
</file>

<file path=ppt/tags/tag22.xml><?xml version="1.0" encoding="utf-8"?>
<p:tagLst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3.xml><?xml version="1.0" encoding="utf-8"?>
<p:tagLst xmlns:p="http://schemas.openxmlformats.org/presentationml/2006/main">
  <p:tag name="MH" val="20171015153257"/>
  <p:tag name="MH_LIBRARY" val="GRAPHIC"/>
</p:tagLst>
</file>

<file path=ppt/tags/tag24.xml><?xml version="1.0" encoding="utf-8"?>
<p:tagLst xmlns:p="http://schemas.openxmlformats.org/presentationml/2006/main">
  <p:tag name="MH" val="20171015185735"/>
  <p:tag name="MH_LIBRARY" val="GRAPHIC"/>
  <p:tag name="MH_TYPE" val="Other"/>
  <p:tag name="MH_ORDER" val="2"/>
  <p:tag name="PA" val="v3.2.0"/>
</p:tagLst>
</file>

<file path=ppt/tags/tag25.xml><?xml version="1.0" encoding="utf-8"?>
<p:tagLst xmlns:p="http://schemas.openxmlformats.org/presentationml/2006/main">
  <p:tag name="MH" val="20171015185735"/>
  <p:tag name="MH_LIBRARY" val="GRAPHIC"/>
  <p:tag name="MH_TYPE" val="SubTitle"/>
  <p:tag name="MH_ORDER" val="2"/>
  <p:tag name="PA" val="v3.2.0"/>
</p:tagLst>
</file>

<file path=ppt/tags/tag26.xml><?xml version="1.0" encoding="utf-8"?>
<p:tagLst xmlns:p="http://schemas.openxmlformats.org/presentationml/2006/main">
  <p:tag name="MH" val="20171015185735"/>
  <p:tag name="MH_LIBRARY" val="GRAPHIC"/>
  <p:tag name="MH_TYPE" val="Other"/>
  <p:tag name="MH_ORDER" val="3"/>
  <p:tag name="PA" val="v3.2.0"/>
</p:tagLst>
</file>

<file path=ppt/tags/tag27.xml><?xml version="1.0" encoding="utf-8"?>
<p:tagLst xmlns:p="http://schemas.openxmlformats.org/presentationml/2006/main">
  <p:tag name="MH" val="20171015185735"/>
  <p:tag name="MH_LIBRARY" val="GRAPHIC"/>
  <p:tag name="MH_TYPE" val="SubTitle"/>
  <p:tag name="MH_ORDER" val="3"/>
  <p:tag name="PA" val="v3.2.0"/>
</p:tagLst>
</file>

<file path=ppt/tags/tag28.xml><?xml version="1.0" encoding="utf-8"?>
<p:tagLst xmlns:p="http://schemas.openxmlformats.org/presentationml/2006/main">
  <p:tag name="MH" val="20171015185735"/>
  <p:tag name="MH_LIBRARY" val="GRAPHIC"/>
  <p:tag name="MH_TYPE" val="Other"/>
  <p:tag name="MH_ORDER" val="5"/>
  <p:tag name="PA" val="v3.2.0"/>
</p:tagLst>
</file>

<file path=ppt/tags/tag29.xml><?xml version="1.0" encoding="utf-8"?>
<p:tagLst xmlns:p="http://schemas.openxmlformats.org/presentationml/2006/main">
  <p:tag name="MH" val="20171015185735"/>
  <p:tag name="MH_LIBRARY" val="GRAPHIC"/>
  <p:tag name="MH_TYPE" val="SubTitle"/>
  <p:tag name="MH_ORDER" val="5"/>
  <p:tag name="PA" val="v3.2.0"/>
</p:tagLst>
</file>

<file path=ppt/tags/tag3.xml><?xml version="1.0" encoding="utf-8"?>
<p:tagLst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30.xml><?xml version="1.0" encoding="utf-8"?>
<p:tagLst xmlns:p="http://schemas.openxmlformats.org/presentationml/2006/main">
  <p:tag name="PA" val="v3.2.0"/>
</p:tagLst>
</file>

<file path=ppt/tags/tag31.xml><?xml version="1.0" encoding="utf-8"?>
<p:tagLst xmlns:p="http://schemas.openxmlformats.org/presentationml/2006/main">
  <p:tag name="PA" val="v3.2.0"/>
</p:tagLst>
</file>

<file path=ppt/tags/tag32.xml><?xml version="1.0" encoding="utf-8"?>
<p:tagLst xmlns:p="http://schemas.openxmlformats.org/presentationml/2006/main">
  <p:tag name="PA" val="v3.2.0"/>
</p:tagLst>
</file>

<file path=ppt/tags/tag33.xml><?xml version="1.0" encoding="utf-8"?>
<p:tagLst xmlns:p="http://schemas.openxmlformats.org/presentationml/2006/main">
  <p:tag name="PA" val="v3.2.0"/>
</p:tagLst>
</file>

<file path=ppt/tags/tag34.xml><?xml version="1.0" encoding="utf-8"?>
<p:tagLst xmlns:p="http://schemas.openxmlformats.org/presentationml/2006/main">
  <p:tag name="PA" val="v3.2.0"/>
</p:tagLst>
</file>

<file path=ppt/tags/tag35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36.xml><?xml version="1.0" encoding="utf-8"?>
<p:tagLst xmlns:p="http://schemas.openxmlformats.org/presentationml/2006/main">
  <p:tag name="PA" val="v3.2.0"/>
</p:tagLst>
</file>

<file path=ppt/tags/tag37.xml><?xml version="1.0" encoding="utf-8"?>
<p:tagLst xmlns:p="http://schemas.openxmlformats.org/presentationml/2006/main">
  <p:tag name="PA" val="v3.2.0"/>
</p:tagLst>
</file>

<file path=ppt/tags/tag38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39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40.xml><?xml version="1.0" encoding="utf-8"?>
<p:tagLst xmlns:p="http://schemas.openxmlformats.org/presentationml/2006/main">
  <p:tag name="PA" val="v3.2.0"/>
</p:tagLst>
</file>

<file path=ppt/tags/tag41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42.xml><?xml version="1.0" encoding="utf-8"?>
<p:tagLst xmlns:p="http://schemas.openxmlformats.org/presentationml/2006/main">
  <p:tag name="MH" val="20171015153257"/>
  <p:tag name="MH_LIBRARY" val="GRAPHIC"/>
  <p:tag name="MH_ORDER" val="Rectangle 2"/>
  <p:tag name="PA" val="v3.2.0"/>
</p:tagLst>
</file>

<file path=ppt/tags/tag43.xml><?xml version="1.0" encoding="utf-8"?>
<p:tagLst xmlns:p="http://schemas.openxmlformats.org/presentationml/2006/main">
  <p:tag name="MH" val="20171015153257"/>
  <p:tag name="MH_LIBRARY" val="GRAPHIC"/>
  <p:tag name="MH_ORDER" val="TextBox 3"/>
  <p:tag name="PA" val="v3.2.0"/>
</p:tagLst>
</file>

<file path=ppt/tags/tag44.xml><?xml version="1.0" encoding="utf-8"?>
<p:tagLst xmlns:p="http://schemas.openxmlformats.org/presentationml/2006/main">
  <p:tag name="MH" val="20171015153257"/>
  <p:tag name="MH_LIBRARY" val="GRAPHIC"/>
  <p:tag name="MH_ORDER" val="TextBox 4"/>
  <p:tag name="PA" val="v3.2.0"/>
</p:tagLst>
</file>

<file path=ppt/tags/tag45.xml><?xml version="1.0" encoding="utf-8"?>
<p:tagLst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46.xml><?xml version="1.0" encoding="utf-8"?>
<p:tagLst xmlns:p="http://schemas.openxmlformats.org/presentationml/2006/main">
  <p:tag name="MH" val="20171015153257"/>
  <p:tag name="MH_LIBRARY" val="GRAPHIC"/>
</p:tagLst>
</file>

<file path=ppt/tags/tag47.xml><?xml version="1.0" encoding="utf-8"?>
<p:tagLst xmlns:p="http://schemas.openxmlformats.org/presentationml/2006/main">
  <p:tag name="PA" val="v3.2.0"/>
</p:tagLst>
</file>

<file path=ppt/tags/tag48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49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50.xml><?xml version="1.0" encoding="utf-8"?>
<p:tagLst xmlns:p="http://schemas.openxmlformats.org/presentationml/2006/main">
  <p:tag name="PA" val="v3.2.0"/>
</p:tagLst>
</file>

<file path=ppt/tags/tag51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52.xml><?xml version="1.0" encoding="utf-8"?>
<p:tagLst xmlns:p="http://schemas.openxmlformats.org/presentationml/2006/main">
  <p:tag name="PA" val="v3.2.0"/>
</p:tagLst>
</file>

<file path=ppt/tags/tag53.xml><?xml version="1.0" encoding="utf-8"?>
<p:tagLst xmlns:p="http://schemas.openxmlformats.org/presentationml/2006/main">
  <p:tag name="PA" val="v3.2.0"/>
</p:tagLst>
</file>

<file path=ppt/tags/tag54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55.xml><?xml version="1.0" encoding="utf-8"?>
<p:tagLst xmlns:p="http://schemas.openxmlformats.org/presentationml/2006/main">
  <p:tag name="PA" val="v3.2.0"/>
</p:tagLst>
</file>

<file path=ppt/tags/tag56.xml><?xml version="1.0" encoding="utf-8"?>
<p:tagLst xmlns:p="http://schemas.openxmlformats.org/presentationml/2006/main">
  <p:tag name="PA" val="v3.2.0"/>
</p:tagLst>
</file>

<file path=ppt/tags/tag57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58.xml><?xml version="1.0" encoding="utf-8"?>
<p:tagLst xmlns:p="http://schemas.openxmlformats.org/presentationml/2006/main">
  <p:tag name="MH" val="20171015153257"/>
  <p:tag name="MH_LIBRARY" val="GRAPHIC"/>
  <p:tag name="MH_ORDER" val="Rectangle 2"/>
  <p:tag name="PA" val="v3.2.0"/>
</p:tagLst>
</file>

<file path=ppt/tags/tag59.xml><?xml version="1.0" encoding="utf-8"?>
<p:tagLst xmlns:p="http://schemas.openxmlformats.org/presentationml/2006/main">
  <p:tag name="MH" val="20171015153257"/>
  <p:tag name="MH_LIBRARY" val="GRAPHIC"/>
  <p:tag name="MH_ORDER" val="TextBox 3"/>
  <p:tag name="PA" val="v3.2.0"/>
</p:tagLst>
</file>

<file path=ppt/tags/tag6.xml><?xml version="1.0" encoding="utf-8"?>
<p:tagLst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60.xml><?xml version="1.0" encoding="utf-8"?>
<p:tagLst xmlns:p="http://schemas.openxmlformats.org/presentationml/2006/main">
  <p:tag name="MH" val="20171015153257"/>
  <p:tag name="MH_LIBRARY" val="GRAPHIC"/>
  <p:tag name="MH_ORDER" val="TextBox 4"/>
  <p:tag name="PA" val="v3.2.0"/>
</p:tagLst>
</file>

<file path=ppt/tags/tag61.xml><?xml version="1.0" encoding="utf-8"?>
<p:tagLst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62.xml><?xml version="1.0" encoding="utf-8"?>
<p:tagLst xmlns:p="http://schemas.openxmlformats.org/presentationml/2006/main">
  <p:tag name="MH" val="20171015153257"/>
  <p:tag name="MH_LIBRARY" val="GRAPHIC"/>
</p:tagLst>
</file>

<file path=ppt/tags/tag63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ags/tag8.xml><?xml version="1.0" encoding="utf-8"?>
<p:tagLst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ags/tag9.xml><?xml version="1.0" encoding="utf-8"?>
<p:tagLst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演示</Application>
  <PresentationFormat>自定义</PresentationFormat>
  <Paragraphs>178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Lato</vt:lpstr>
      <vt:lpstr>楷体</vt:lpstr>
      <vt:lpstr>Times New Roman</vt:lpstr>
      <vt:lpstr>Arial Unicode MS</vt:lpstr>
      <vt:lpstr>华文中宋</vt:lpstr>
      <vt:lpstr>Calibri</vt:lpstr>
      <vt:lpstr>华文细黑</vt:lpstr>
      <vt:lpstr>Gungsuh</vt:lpstr>
      <vt:lpstr>微软雅黑</vt:lpstr>
      <vt:lpstr>方正兰亭黑_GBK</vt:lpstr>
      <vt:lpstr>Arial Narrow</vt:lpstr>
      <vt:lpstr>Open Sans</vt:lpstr>
      <vt:lpstr>Open Sans Light</vt:lpstr>
      <vt:lpstr>Comic Sans MS</vt:lpstr>
      <vt:lpstr>Meiryo UI</vt:lpstr>
      <vt:lpstr>Wingdings</vt:lpstr>
      <vt:lpstr>等线 Light</vt:lpstr>
      <vt:lpstr>Segoe Print</vt:lpstr>
      <vt:lpstr>Arial Unicode MS</vt:lpstr>
      <vt:lpstr>等线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立体方块</dc:title>
  <dc:creator>第一PPT模板网-WWW.1PPT.COM</dc:creator>
  <cp:keywords>第一PPT模板网-WWW.1PPT.COM</cp:keywords>
  <cp:lastModifiedBy>Administrator</cp:lastModifiedBy>
  <cp:revision>169</cp:revision>
  <dcterms:created xsi:type="dcterms:W3CDTF">2017-10-15T06:57:00Z</dcterms:created>
  <dcterms:modified xsi:type="dcterms:W3CDTF">2018-04-12T10:34:41Z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