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8" r:id="rId4"/>
    <p:sldId id="269" r:id="rId5"/>
    <p:sldId id="270" r:id="rId6"/>
    <p:sldId id="262" r:id="rId7"/>
    <p:sldId id="271" r:id="rId8"/>
    <p:sldId id="272" r:id="rId9"/>
    <p:sldId id="281" r:id="rId10"/>
    <p:sldId id="273" r:id="rId11"/>
    <p:sldId id="263" r:id="rId12"/>
    <p:sldId id="274" r:id="rId13"/>
    <p:sldId id="275" r:id="rId14"/>
    <p:sldId id="276" r:id="rId15"/>
    <p:sldId id="264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0898" autoAdjust="0"/>
  </p:normalViewPr>
  <p:slideViewPr>
    <p:cSldViewPr snapToGrid="0">
      <p:cViewPr varScale="1">
        <p:scale>
          <a:sx n="63" d="100"/>
          <a:sy n="63" d="100"/>
        </p:scale>
        <p:origin x="12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F079-5FA0-4D43-B043-4254BE85900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11EC-7DF4-422A-B424-7851BEC9D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"/>
              </a:rPr>
              <a:t>车底爆炸物检测装置新产品开发流程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为了确保新产品的成功开发和推广，车底爆炸物检测装置需要遵循一个系统化的流程：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一、市场调研和需求分析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市场趋势分析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研究车底爆炸物检测装置的市场现状、发展趋势、竞争格局，以及潜在的市场需求。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用户需求调研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深入了解用户的痛点和需求，包括检测精度、速度、易用性、成本等方面。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技术发展分析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关注相关技术的最新进展，例如传感器技术、图像识别技术、人工智能技术等，寻找技术突破点。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二、产品概念设计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确定产品功能和性能指标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根据市场需求和技术可行性，明确产品的核心功能、性能指标和技术参数。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选择技术路线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评估不同技术方案的优缺点，选择最适合的技术路线，例如基于</a:t>
            </a:r>
            <a:r>
              <a:rPr lang="en-US" altLang="zh-CN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X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射线、毫米波、超声波等技术的方案。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进行概念验证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通过仿真、实验等手段验证产品概念的可行性。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三、产品详细设计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系统设计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确定系统的总体架构、硬件和软件组成，以及各个模块的功能和接口。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硬件设计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进行电路设计、机械设计、结构设计等，并选择合适的元器件。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软件设计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开发图像处理算法、目标识别算法、控制算法等，并进行软件编码和测试。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四、产品原型制作和测试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制作产品原型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根据设计方案制作产品原型，包括硬件组装和软件调试。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进行功能测试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验证产品的各项功能是否符合设计要求。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进行性能测试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测试产品的检测精度、速度、稳定性等性能指标。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进行环境测试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模拟各种环境条件，测试产品的可靠性和适应性。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五、产品定型和量产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优化设计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根据测试结果，对产品设计进行优化改进。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确定生产工艺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选择合适的生产工艺和设备，并进行试生产。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建立质量控制体系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确保产品质量符合相关标准和要求。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进行批量生产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组织生产线进行批量生产，并进行质量控制。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六、产品推广和销售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市场推广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制定市场推广策略，通过各种渠道宣传推广产品。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销售渠道建立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建立销售渠道，包括线上和线下渠道。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售后服务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提供完善的售后服务，包括技术支持、维修保养等。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七、持续改进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收集用户反馈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收集用户对产品的意见和建议，并进行分析。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改进产品设计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根据用户反馈和市场需求，持续改进产品设计和性能。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开发新功能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研究新技术和新应用，开发新功能和新产品。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注意事项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在整个开发过程中，需要注重安全性和可靠性，确保产品能够有效地检测爆炸物，并避免误报和漏报。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需要关注成本控制，选择合适的技术方案和元器件，降低生产成本。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需要遵守相关法律法规，确保产品的合法性和合规性。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9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EDF9-FEB4-A91C-C115-01E61175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CD42A-DC78-446F-FE17-1365DDA3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B35B-4FBF-A86A-AFF7-4B34576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D2441-2484-AEFC-36F9-0689EC53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0B7A3-23C2-85E4-8E7E-C30973E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948C-301D-2C53-C16D-36E07152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6EA40-EBAF-2524-4C49-E7E6713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677C7-799C-D7FD-6CCB-4271F5D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8B6C-78BB-67D7-D317-371E86E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BCF2B-7D1A-F81E-E525-FD3BFF22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1A9E5-6113-E4C3-DAA0-361783C8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59D4F-D515-43C1-96A5-D9E296F3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88ED-7DAD-B8D5-CECF-D45652B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A0AD-4D5E-9B3A-7242-A3CC217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4BFE-1E2A-B7D6-A840-EDA0E72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79DE-915C-A04C-0FAE-95BFB5A3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4455C-C0AF-C8A1-0AE3-D2DA9908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D6F3-B17B-8D54-7A3A-03297265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B46B-54F1-CF9D-BE94-182B3911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C0369-1E2A-B1E0-41CF-A594DD3B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964E-23BD-3B74-CC44-36435FC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D80E4-C587-820C-0DC0-040A2348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4FD9E-87AC-2144-BFCB-9D36314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2D6F5-C0BE-506C-8362-02BB32E3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317AA-F44E-39EA-A34A-6368A9D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DAF80-F009-5D32-402D-C315D899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70B5-9C3E-2CA1-2C7C-1D5A3A13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78517-23AA-FA33-9CFA-B26C9B6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A3FEF-75C4-726F-8EB2-4C2A0945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B551D-206E-451B-B1D8-1EF5E9B0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57657-4E66-DC8E-A3A3-357001E4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54AB-5109-6592-9E3D-7D460A34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92647-A280-8C00-76CD-FF2965A8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7458E-E58F-BE51-6892-26982CC5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CAFB4-3D2A-60A5-90B1-AED67694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F0172-D79F-5953-3DFF-C009223A1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FB77C-C74D-09FF-1E56-2519D9EA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12C88-AFD5-C8F3-D288-2C9C01C2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ACCB5-1A18-E86D-3399-1718148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637A-F520-ABFF-5201-DFF9FE41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C63AE-22B4-CE4B-16D3-16A5262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5B276-9F0B-3157-9C80-CCE48D63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3CB6-544C-221E-BB6F-D02D58F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57B2-C22B-05A2-51D5-8955A0C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398C6-DCE3-E6C2-A5B8-0CF64A95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5CD7D-0825-3DC0-4FCE-F8C50A6F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C773-CE67-6159-6B23-F32A4BFA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1A06-D870-7A0C-0852-68EE6156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9E5A-9A85-C58F-9B34-1AE9E3FF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5708-CF3E-812F-57C3-C9B4F339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DFA7C-C322-D727-451B-88A10AF6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9CF3F-D8E9-B622-386B-5D1D0181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6720-BC6E-EB3B-2839-C593B799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B76E6-48A5-E156-2F39-BCD8B56C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474DA0-3F63-2EF6-8529-E339E90C7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CDD60-EDD7-37E8-ABA9-AAA99183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491-C1BD-49E0-6FD7-5CAC883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AD616-E094-5D7F-CA1B-C7496A04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D3D50-11E9-E4DF-FD39-6FA3664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8E9F-8D79-1560-2CAB-65382B86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C17B-7476-0E01-467A-85A5A5450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E301-EDC1-45FF-8C6D-A0476ABA90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45AA-C278-F7CD-C9DF-C832572BE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2109-8827-6ABD-466F-4083F68A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5B41-3B6A-5C8F-4778-C62B4CA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车底爆炸物检测装置</a:t>
            </a:r>
            <a:br>
              <a:rPr lang="en-US" altLang="zh-CN" dirty="0"/>
            </a:br>
            <a:r>
              <a:rPr lang="zh-CN" altLang="en-US" dirty="0"/>
              <a:t>产品立项报告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1743-386E-28AF-B4FD-C4A32153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740"/>
            <a:ext cx="9144000" cy="924059"/>
          </a:xfrm>
        </p:spPr>
        <p:txBody>
          <a:bodyPr/>
          <a:lstStyle/>
          <a:p>
            <a:r>
              <a:rPr lang="zh-CN" altLang="en-US" dirty="0"/>
              <a:t>李振邦</a:t>
            </a:r>
          </a:p>
        </p:txBody>
      </p:sp>
    </p:spTree>
    <p:extLst>
      <p:ext uri="{BB962C8B-B14F-4D97-AF65-F5344CB8AC3E}">
        <p14:creationId xmlns:p14="http://schemas.microsoft.com/office/powerpoint/2010/main" val="187951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实验室实验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构建模拟数据集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利用模拟数据集进行实验，验证算法的识别精度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已有算法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</a:p>
          <a:p>
            <a:pPr lvl="3">
              <a:lnSpc>
                <a:spcPct val="120000"/>
              </a:lnSpc>
            </a:pPr>
            <a:r>
              <a:rPr lang="zh-CN" altLang="en-US" dirty="0"/>
              <a:t>基于重构的异常检测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基于师生模型的异常检测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自研算法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异常图像合成的方案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现场实验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在实际应用场景 </a:t>
            </a:r>
            <a:r>
              <a:rPr lang="en-US" altLang="zh-CN" dirty="0"/>
              <a:t>(</a:t>
            </a:r>
            <a:r>
              <a:rPr lang="zh-CN" altLang="en-US" dirty="0"/>
              <a:t>例如停车场、检查站等</a:t>
            </a:r>
            <a:r>
              <a:rPr lang="en-US" altLang="zh-CN" dirty="0"/>
              <a:t>) </a:t>
            </a:r>
            <a:r>
              <a:rPr lang="zh-CN" altLang="en-US" dirty="0"/>
              <a:t>进行实验，测试产品的实际性能。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验证传感器的成像效果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验证算法的识别精度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收集真实数据，优化算法，提高检测精度和可靠性。</a:t>
            </a:r>
          </a:p>
        </p:txBody>
      </p:sp>
    </p:spTree>
    <p:extLst>
      <p:ext uri="{BB962C8B-B14F-4D97-AF65-F5344CB8AC3E}">
        <p14:creationId xmlns:p14="http://schemas.microsoft.com/office/powerpoint/2010/main" val="31618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三、产品详细设计</a:t>
            </a:r>
          </a:p>
        </p:txBody>
      </p:sp>
    </p:spTree>
    <p:extLst>
      <p:ext uri="{BB962C8B-B14F-4D97-AF65-F5344CB8AC3E}">
        <p14:creationId xmlns:p14="http://schemas.microsoft.com/office/powerpoint/2010/main" val="122687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3EFD-ACFC-801B-C3C3-BD733C9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F7EF-BA8F-380C-6311-8BCDAAB9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硬件组成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传感器：光学传感器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工作站：负责图像处理、特征提取、识别等计算任务。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显示器</a:t>
            </a:r>
            <a:r>
              <a:rPr lang="en-US" altLang="zh-CN" dirty="0"/>
              <a:t>: </a:t>
            </a:r>
            <a:r>
              <a:rPr lang="zh-CN" altLang="en-US" dirty="0"/>
              <a:t>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存储设备</a:t>
            </a:r>
            <a:r>
              <a:rPr lang="en-US" altLang="zh-CN" dirty="0"/>
              <a:t>: </a:t>
            </a:r>
            <a:r>
              <a:rPr lang="zh-CN" altLang="en-US" dirty="0"/>
              <a:t>硬盘或固态硬盘，用于存储数据。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网络设备</a:t>
            </a:r>
            <a:r>
              <a:rPr lang="en-US" altLang="zh-CN" dirty="0"/>
              <a:t>: </a:t>
            </a:r>
            <a:r>
              <a:rPr lang="zh-CN" altLang="en-US" dirty="0"/>
              <a:t>交换机、路由器等，用于连接系统各个模块和与其他系统进行通信。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软件组成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操作系统</a:t>
            </a:r>
            <a:r>
              <a:rPr lang="en-US" altLang="zh-CN" dirty="0"/>
              <a:t>: Ubuntu </a:t>
            </a:r>
            <a:r>
              <a:rPr lang="zh-CN" altLang="en-US" dirty="0"/>
              <a:t>操作系统。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深度学习框架：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控制软件</a:t>
            </a:r>
            <a:r>
              <a:rPr lang="en-US" altLang="zh-CN" dirty="0"/>
              <a:t>: </a:t>
            </a:r>
            <a:r>
              <a:rPr lang="zh-CN" altLang="en-US" dirty="0"/>
              <a:t>用于控制系统运行，例如启动扫描、设置参数等。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显示软件</a:t>
            </a:r>
            <a:r>
              <a:rPr lang="en-US" altLang="zh-CN" dirty="0"/>
              <a:t>: </a:t>
            </a:r>
            <a:r>
              <a:rPr lang="zh-CN" altLang="en-US" dirty="0"/>
              <a:t>用于显示车底图像、检测结果和报警信息。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车底爆炸物检测算法：基于深度学习的异常检测算法。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数据库软件：用于存储和管理数据。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1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4529-2657-195C-52E4-CECBC18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34B8-3C53-40C3-30A0-6079D095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电路设计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图像采集电路</a:t>
            </a:r>
            <a:r>
              <a:rPr lang="en-US" altLang="zh-CN" dirty="0"/>
              <a:t>: </a:t>
            </a:r>
            <a:r>
              <a:rPr lang="zh-CN" altLang="en-US" dirty="0"/>
              <a:t>将传感器输出的模拟信号转换为数字信号，并进行放大、滤波等处理，以便后续进行图像处理。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通信电路</a:t>
            </a:r>
            <a:r>
              <a:rPr lang="en-US" altLang="zh-CN" dirty="0"/>
              <a:t>: </a:t>
            </a:r>
            <a:r>
              <a:rPr lang="zh-CN" altLang="en-US" dirty="0"/>
              <a:t>实现各个模块之间的通信，以及与其他系统的通信，例如 </a:t>
            </a:r>
            <a:r>
              <a:rPr lang="en-US" altLang="zh-CN" dirty="0"/>
              <a:t>Ethernet</a:t>
            </a:r>
            <a:r>
              <a:rPr lang="zh-CN" altLang="en-US" dirty="0"/>
              <a:t>、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/>
              <a:t>RS-485 </a:t>
            </a:r>
            <a:r>
              <a:rPr lang="zh-CN" altLang="en-US" dirty="0"/>
              <a:t>等接口。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电源电路</a:t>
            </a:r>
            <a:r>
              <a:rPr lang="en-US" altLang="zh-CN" dirty="0"/>
              <a:t>: </a:t>
            </a:r>
            <a:r>
              <a:rPr lang="zh-CN" altLang="en-US" dirty="0"/>
              <a:t>为各个模块提供稳定的电源，例如 </a:t>
            </a:r>
            <a:r>
              <a:rPr lang="en-US" altLang="zh-CN" dirty="0"/>
              <a:t>AC-DC </a:t>
            </a:r>
            <a:r>
              <a:rPr lang="zh-CN" altLang="en-US" dirty="0"/>
              <a:t>转换电路、</a:t>
            </a:r>
            <a:r>
              <a:rPr lang="en-US" altLang="zh-CN" dirty="0"/>
              <a:t>DC-DC </a:t>
            </a:r>
            <a:r>
              <a:rPr lang="zh-CN" altLang="en-US" dirty="0"/>
              <a:t>转换电路等。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机械设计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传感器安装结构</a:t>
            </a:r>
            <a:r>
              <a:rPr lang="en-US" altLang="zh-CN" dirty="0"/>
              <a:t>: </a:t>
            </a:r>
            <a:r>
              <a:rPr lang="zh-CN" altLang="en-US" dirty="0"/>
              <a:t>设计传感器安装结构，确保传感器稳定可靠地安装在车底扫描平台上。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车底扫描平台</a:t>
            </a:r>
            <a:r>
              <a:rPr lang="en-US" altLang="zh-CN" dirty="0"/>
              <a:t>: </a:t>
            </a:r>
            <a:r>
              <a:rPr lang="zh-CN" altLang="en-US" dirty="0"/>
              <a:t>设计车底扫描平台，确保平台能够平稳地放置，并使传感器扫描到车底的各个位置。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结构设计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整体结构</a:t>
            </a:r>
            <a:r>
              <a:rPr lang="en-US" altLang="zh-CN" dirty="0"/>
              <a:t>: </a:t>
            </a:r>
            <a:r>
              <a:rPr lang="zh-CN" altLang="en-US" dirty="0"/>
              <a:t>设计产品的整体结构，确保产品易于安装和维护。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布线设计</a:t>
            </a:r>
            <a:r>
              <a:rPr lang="en-US" altLang="zh-CN" dirty="0"/>
              <a:t>: </a:t>
            </a:r>
            <a:r>
              <a:rPr lang="zh-CN" altLang="en-US" dirty="0"/>
              <a:t>合理布线，避免电磁干扰，确保信号传输的稳定性。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元器件选择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</a:t>
            </a:r>
            <a:r>
              <a:rPr lang="en-US" altLang="zh-CN" dirty="0"/>
              <a:t>: </a:t>
            </a:r>
            <a:r>
              <a:rPr lang="zh-CN" altLang="en-US" dirty="0"/>
              <a:t>选择性能稳定、可靠性高的传感器。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工作站：选择计算性能强、稳定性强的工作站。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其他元器件：选择符合工业级标准的元器件，例如电源模块、连接器、线缆等，确保产品的可靠性和安全性。</a:t>
            </a:r>
          </a:p>
        </p:txBody>
      </p:sp>
    </p:spTree>
    <p:extLst>
      <p:ext uri="{BB962C8B-B14F-4D97-AF65-F5344CB8AC3E}">
        <p14:creationId xmlns:p14="http://schemas.microsoft.com/office/powerpoint/2010/main" val="50231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FFC9-7C75-2BB3-BCAB-651EA6F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A6101-69EE-F479-E1B6-8A20CEFC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软件架构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数据采集层</a:t>
            </a:r>
            <a:r>
              <a:rPr lang="en-US" altLang="zh-CN" dirty="0"/>
              <a:t>: </a:t>
            </a:r>
            <a:r>
              <a:rPr lang="zh-CN" altLang="en-US" dirty="0"/>
              <a:t>负责从传感器模块采集图像数据，并进行预处理，例如图像校正、图像拼接等。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异常检测层</a:t>
            </a:r>
            <a:r>
              <a:rPr lang="en-US" altLang="zh-CN" dirty="0"/>
              <a:t>: </a:t>
            </a:r>
            <a:r>
              <a:rPr lang="zh-CN" altLang="en-US" dirty="0"/>
              <a:t>利用深度学习算法，判断图像中是否包含异常目标。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控制层</a:t>
            </a:r>
            <a:r>
              <a:rPr lang="en-US" altLang="zh-CN" dirty="0"/>
              <a:t>: </a:t>
            </a:r>
            <a:r>
              <a:rPr lang="zh-CN" altLang="en-US" dirty="0"/>
              <a:t>负责控制系统运行，例如启动扫描、设置参数等。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用户界面层</a:t>
            </a:r>
            <a:r>
              <a:rPr lang="en-US" altLang="zh-CN" dirty="0"/>
              <a:t>: </a:t>
            </a:r>
            <a:r>
              <a:rPr lang="zh-CN" altLang="en-US" dirty="0"/>
              <a:t>显示车底图像、识别结果和报警信息，并提供用户交互功能。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软件测试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单元测试</a:t>
            </a:r>
            <a:r>
              <a:rPr lang="en-US" altLang="zh-CN" dirty="0"/>
              <a:t>: </a:t>
            </a:r>
            <a:r>
              <a:rPr lang="zh-CN" altLang="en-US" dirty="0"/>
              <a:t>对每个模块进行单独测试，确保模块功能的正确性。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将各个模块集成在一起进行测试，确保系统功能的完整性和正确性。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系统测试</a:t>
            </a:r>
            <a:r>
              <a:rPr lang="en-US" altLang="zh-CN" dirty="0"/>
              <a:t>: </a:t>
            </a:r>
            <a:r>
              <a:rPr lang="zh-CN" altLang="en-US" dirty="0"/>
              <a:t>在模拟环境或真实环境中进行测试，测试系统的性能和可靠性。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四、产品原型制作和测试</a:t>
            </a:r>
          </a:p>
        </p:txBody>
      </p:sp>
    </p:spTree>
    <p:extLst>
      <p:ext uri="{BB962C8B-B14F-4D97-AF65-F5344CB8AC3E}">
        <p14:creationId xmlns:p14="http://schemas.microsoft.com/office/powerpoint/2010/main" val="307858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1385-73E4-4D2F-5FC0-DB44EF3E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制作产品原型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C104-9DCE-67B8-6EB9-6F51769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准备工作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物料准备</a:t>
            </a:r>
            <a:r>
              <a:rPr lang="en-US" altLang="zh-CN" dirty="0"/>
              <a:t>: </a:t>
            </a:r>
            <a:r>
              <a:rPr lang="zh-CN" altLang="en-US" dirty="0"/>
              <a:t>确保所有所需的硬件元器件、工具和软件都已经准备齐全。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工作环境</a:t>
            </a:r>
            <a:r>
              <a:rPr lang="en-US" altLang="zh-CN" dirty="0"/>
              <a:t>: </a:t>
            </a:r>
            <a:r>
              <a:rPr lang="zh-CN" altLang="en-US" dirty="0"/>
              <a:t>准备好安全的装配和调试环境。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硬件组装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扫描装置安装</a:t>
            </a:r>
            <a:r>
              <a:rPr lang="en-US" altLang="zh-CN" dirty="0"/>
              <a:t>: </a:t>
            </a:r>
            <a:r>
              <a:rPr lang="zh-CN" altLang="en-US" dirty="0"/>
              <a:t>根据设计方案，将扫描装置安装到适当位置，并确保安装牢固可靠。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模块组装</a:t>
            </a:r>
            <a:r>
              <a:rPr lang="en-US" altLang="zh-CN" dirty="0"/>
              <a:t>: </a:t>
            </a:r>
            <a:r>
              <a:rPr lang="zh-CN" altLang="en-US" dirty="0"/>
              <a:t>将各个模块 </a:t>
            </a:r>
            <a:r>
              <a:rPr lang="en-US" altLang="zh-CN" dirty="0"/>
              <a:t>(</a:t>
            </a:r>
            <a:r>
              <a:rPr lang="zh-CN" altLang="en-US" dirty="0"/>
              <a:t>例如扫描装置、工作站、显示器等</a:t>
            </a:r>
            <a:r>
              <a:rPr lang="en-US" altLang="zh-CN" dirty="0"/>
              <a:t>) </a:t>
            </a:r>
            <a:r>
              <a:rPr lang="zh-CN" altLang="en-US" dirty="0"/>
              <a:t>组装在一起，并连接好所有线缆。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软件调试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软件安装</a:t>
            </a:r>
            <a:r>
              <a:rPr lang="en-US" altLang="zh-CN" dirty="0"/>
              <a:t>: </a:t>
            </a:r>
            <a:r>
              <a:rPr lang="zh-CN" altLang="en-US" dirty="0"/>
              <a:t>将操作系统、驱动程序、深度学习框架、异常检测算法等软件安装到工作站上。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将各个软件模块集成在一起进行测试，确保系统功能的完整性和正确性。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84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0581-C945-E21A-767D-FAD7BD29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功能与性能测试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2995-6F54-577C-A114-0088355D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传感器模块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数据采集功能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测试传感器是否能够正常采集车底图像，并检查扫描速度和图像质量是否满足要求 </a:t>
            </a:r>
            <a:r>
              <a:rPr lang="en-US" altLang="zh-CN" sz="1800" dirty="0"/>
              <a:t>(</a:t>
            </a:r>
            <a:r>
              <a:rPr lang="zh-CN" altLang="en-US" sz="1800" dirty="0"/>
              <a:t>例如分辨率、清晰度、扫描宽度等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抗干扰能力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测试传感器在不同环境条件 </a:t>
            </a:r>
            <a:r>
              <a:rPr lang="en-US" altLang="zh-CN" sz="1800" dirty="0"/>
              <a:t>(</a:t>
            </a:r>
            <a:r>
              <a:rPr lang="zh-CN" altLang="en-US" sz="1800" dirty="0"/>
              <a:t>例如光照、温度、湿度、电磁干扰等</a:t>
            </a:r>
            <a:r>
              <a:rPr lang="en-US" altLang="zh-CN" sz="1800" dirty="0"/>
              <a:t>) </a:t>
            </a:r>
            <a:r>
              <a:rPr lang="zh-CN" altLang="en-US" sz="1800" dirty="0"/>
              <a:t>下的性能和稳定性。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异常检测模块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识别速度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测试异常检测算法的运行速度，确保满足要求。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误报率和漏报率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测试异常检测算法的误报率和漏报率，确保算法的可靠性。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控制和显示模块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控制功能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测试控制模块是否能够正常控制各个模块的运行，例如启动扫描、停止扫描、设置参数等。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显示功能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测试显示模块是否能够清晰地显示车底图像、检测结果和报警信息。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数据存储模块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数据存储功能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测试数据存储模块是否能够正常存储车底图像数据。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54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一、市场调研和需求分析</a:t>
            </a:r>
          </a:p>
        </p:txBody>
      </p:sp>
    </p:spTree>
    <p:extLst>
      <p:ext uri="{BB962C8B-B14F-4D97-AF65-F5344CB8AC3E}">
        <p14:creationId xmlns:p14="http://schemas.microsoft.com/office/powerpoint/2010/main" val="123492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市场趋势分析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发展趋势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智能化：人工智能技术将被广泛应用于车底爆炸物检测装置，实现自动识别、智能分析、风险评估等功能。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集成化：车底爆炸物检测装置将与其他安防系统集成，形成综合安防解决方案，例如与视频监控系统、车辆识别系统等集成。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竞争格局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国际市场：美国</a:t>
            </a:r>
            <a:r>
              <a:rPr lang="en-US" altLang="zh-CN" dirty="0" err="1"/>
              <a:t>UVeye</a:t>
            </a:r>
            <a:r>
              <a:rPr lang="zh-CN" altLang="en-US" dirty="0"/>
              <a:t>公司</a:t>
            </a:r>
            <a:r>
              <a:rPr lang="en-US" altLang="zh-CN" dirty="0"/>
              <a:t>Helios</a:t>
            </a:r>
            <a:r>
              <a:rPr lang="zh-CN" altLang="en-US" dirty="0"/>
              <a:t>车底扫描仪，可在几秒钟内生成高分辨率图像，使用机器学习算法解释机械和安全问题。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国内市场：同方威视</a:t>
            </a:r>
            <a:r>
              <a:rPr lang="en-US" altLang="zh-CN" dirty="0"/>
              <a:t>VR1000</a:t>
            </a:r>
            <a:r>
              <a:rPr lang="zh-CN" altLang="en-US" dirty="0"/>
              <a:t>车底检查机器人，通过无线手持终端对机器人进行操控，查看车底整幅底盘图像。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潜在市场需求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政府部门：公安、武警、边防等政府部门对车底爆炸物检测装置的需求将持续增长，用于加强反恐防爆工作。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交通运输行业</a:t>
            </a:r>
            <a:r>
              <a:rPr lang="en-US" altLang="zh-CN" dirty="0"/>
              <a:t>: </a:t>
            </a:r>
            <a:r>
              <a:rPr lang="zh-CN" altLang="en-US" dirty="0"/>
              <a:t>机场、火车站、汽车站等交通枢纽对车底爆炸物检测装置的需求将不断增加，以保障旅客安全。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大型活动场所</a:t>
            </a:r>
            <a:r>
              <a:rPr lang="en-US" altLang="zh-CN" dirty="0"/>
              <a:t>: </a:t>
            </a:r>
            <a:r>
              <a:rPr lang="zh-CN" altLang="en-US" dirty="0"/>
              <a:t>体育场馆、演唱会场馆、展览中心等大型活动场所对车底爆炸物检测装置的需求也将增长，以确保活动安全。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重要基础设施</a:t>
            </a:r>
            <a:r>
              <a:rPr lang="en-US" altLang="zh-CN" dirty="0"/>
              <a:t>: </a:t>
            </a:r>
            <a:r>
              <a:rPr lang="zh-CN" altLang="en-US" dirty="0"/>
              <a:t>核电站、水电站、化工厂等重要基础设施对车底爆炸物检测装置的需求将不断提高，以防止恐怖袭击。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检测精度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准确识别爆炸物，并尽可能减少误报和漏报。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检测速度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快速完成检测，避免造成车辆拥堵和人员等待。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易用性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用户希望车底爆炸物检测装置操作简单方便，易于学习和使用。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可靠性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性能稳定可靠，能够在各种环境下正常工作。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成本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价格合理，符合用户预算范围。</a:t>
            </a:r>
          </a:p>
        </p:txBody>
      </p:sp>
    </p:spTree>
    <p:extLst>
      <p:ext uri="{BB962C8B-B14F-4D97-AF65-F5344CB8AC3E}">
        <p14:creationId xmlns:p14="http://schemas.microsoft.com/office/powerpoint/2010/main" val="11974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A5EF-53A8-027A-1A4E-E4FC0D2F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技术发展分析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0FADB-A175-204F-917A-4A2FD4C3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基于特征嵌入的无监督异常检测方法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基于师生模型的异常检测：</a:t>
            </a:r>
            <a:r>
              <a:rPr lang="en-US" altLang="zh-CN" dirty="0"/>
              <a:t>MKD</a:t>
            </a:r>
            <a:r>
              <a:rPr lang="zh-CN" altLang="en-US" dirty="0"/>
              <a:t>使用多尺度特征和更轻的网络进行蒸馏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One-Class Classification</a:t>
            </a:r>
            <a:r>
              <a:rPr lang="zh-CN" altLang="en-US" dirty="0"/>
              <a:t>的异常检测：</a:t>
            </a:r>
            <a:r>
              <a:rPr lang="en-US" altLang="zh-CN" dirty="0" err="1"/>
              <a:t>CutPaste</a:t>
            </a:r>
            <a:r>
              <a:rPr lang="zh-CN" altLang="en-US" dirty="0"/>
              <a:t>将“剪切和粘贴”增强应用于二元异常分类中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Distribution Map</a:t>
            </a:r>
            <a:r>
              <a:rPr lang="zh-CN" altLang="en-US" dirty="0"/>
              <a:t>的异常检测：</a:t>
            </a:r>
            <a:r>
              <a:rPr lang="en-US" altLang="zh-CN" dirty="0"/>
              <a:t>FYD</a:t>
            </a:r>
            <a:r>
              <a:rPr lang="zh-CN" altLang="en-US" dirty="0"/>
              <a:t>在图像和特征级别对样本进行对齐以检测异常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的异常检测：</a:t>
            </a:r>
            <a:r>
              <a:rPr lang="en-US" altLang="zh-CN" dirty="0" err="1"/>
              <a:t>PatchCore</a:t>
            </a:r>
            <a:r>
              <a:rPr lang="en-US" altLang="zh-CN" dirty="0"/>
              <a:t>, N-pad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基于重构的无监督异常检测方法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基于自编码器：</a:t>
            </a:r>
            <a:r>
              <a:rPr lang="en-US" altLang="zh-CN" dirty="0"/>
              <a:t>UTAD</a:t>
            </a:r>
            <a:r>
              <a:rPr lang="zh-CN" altLang="en-US" dirty="0"/>
              <a:t>使用两阶段重建来生成高保真度图像，以避免重建错误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GAN</a:t>
            </a:r>
            <a:r>
              <a:rPr lang="zh-CN" altLang="en-US" dirty="0"/>
              <a:t>：</a:t>
            </a:r>
            <a:r>
              <a:rPr lang="en-US" altLang="zh-CN" dirty="0"/>
              <a:t>SCADN</a:t>
            </a:r>
            <a:r>
              <a:rPr lang="zh-CN" altLang="en-US" dirty="0"/>
              <a:t>在训练过程中部分遮罩图像，并使用</a:t>
            </a:r>
            <a:r>
              <a:rPr lang="en-US" altLang="zh-CN" dirty="0"/>
              <a:t>GAN</a:t>
            </a:r>
            <a:r>
              <a:rPr lang="zh-CN" altLang="en-US" dirty="0"/>
              <a:t>进行图像重建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：</a:t>
            </a:r>
            <a:r>
              <a:rPr lang="en-US" altLang="zh-CN" dirty="0" err="1"/>
              <a:t>AnoViT</a:t>
            </a:r>
            <a:r>
              <a:rPr lang="zh-CN" altLang="en-US" dirty="0"/>
              <a:t>使用预训练的</a:t>
            </a:r>
            <a:r>
              <a:rPr lang="en-US" altLang="zh-CN" dirty="0" err="1"/>
              <a:t>ViT</a:t>
            </a:r>
            <a:r>
              <a:rPr lang="zh-CN" altLang="en-US" dirty="0"/>
              <a:t>提取特征并重建图像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基于扩散模型：</a:t>
            </a:r>
            <a:r>
              <a:rPr lang="en-US" altLang="zh-CN" dirty="0" err="1"/>
              <a:t>AnoDDPM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2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二、产品概念设计</a:t>
            </a:r>
          </a:p>
        </p:txBody>
      </p:sp>
    </p:spTree>
    <p:extLst>
      <p:ext uri="{BB962C8B-B14F-4D97-AF65-F5344CB8AC3E}">
        <p14:creationId xmlns:p14="http://schemas.microsoft.com/office/powerpoint/2010/main" val="30253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6AB7-9E2B-C720-F3B7-3732265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9DFF3-6FB5-089D-4994-13750E2A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利用光学传感器对车底进行扫描，生成清晰的车底图像。</a:t>
            </a:r>
            <a:endParaRPr lang="en-US" altLang="zh-CN" dirty="0"/>
          </a:p>
          <a:p>
            <a:pPr lvl="1"/>
            <a:r>
              <a:rPr lang="zh-CN" altLang="en-US" dirty="0"/>
              <a:t>确保图像分辨率足够高，能够清晰地显示车底的细节，方便识别潜在的爆炸物。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利用深度学习算法，自动判断车底有无异常物。</a:t>
            </a:r>
            <a:endParaRPr lang="en-US" altLang="zh-CN" dirty="0"/>
          </a:p>
          <a:p>
            <a:pPr lvl="1"/>
            <a:r>
              <a:rPr lang="zh-CN" altLang="en-US" dirty="0"/>
              <a:t>具有较高的识别精度，能够有限区分爆炸物和其他物品，减少误报和漏报。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存储车底扫描图像和检测结果，方便后续查询和分析。</a:t>
            </a:r>
            <a:endParaRPr lang="en-US" altLang="zh-CN" dirty="0"/>
          </a:p>
          <a:p>
            <a:r>
              <a:rPr lang="zh-CN" altLang="en-US" dirty="0"/>
              <a:t>系统集成和互联</a:t>
            </a:r>
            <a:endParaRPr lang="en-US" altLang="zh-CN" dirty="0"/>
          </a:p>
          <a:p>
            <a:pPr lvl="1"/>
            <a:r>
              <a:rPr lang="zh-CN" altLang="en-US" dirty="0"/>
              <a:t>方便安检人员进行操作和管理。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866A-31CB-375B-4BA6-75971FE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6FD6E-8488-F128-44F9-D2F60F44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图像分辨率：≥ </a:t>
            </a:r>
            <a:r>
              <a:rPr lang="en-US" altLang="zh-CN" dirty="0"/>
              <a:t>1920 × 1080 </a:t>
            </a:r>
            <a:r>
              <a:rPr lang="zh-CN" altLang="en-US" dirty="0"/>
              <a:t>分辨率</a:t>
            </a:r>
            <a:endParaRPr lang="en-US" altLang="zh-CN" dirty="0"/>
          </a:p>
          <a:p>
            <a:pPr lvl="1"/>
            <a:r>
              <a:rPr lang="zh-CN" altLang="en-US" dirty="0"/>
              <a:t>扫描速度：≤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pPr lvl="1"/>
            <a:r>
              <a:rPr lang="zh-CN" altLang="en-US" dirty="0"/>
              <a:t>扫描宽度：≤ </a:t>
            </a:r>
            <a:r>
              <a:rPr lang="en-US" altLang="zh-CN" dirty="0"/>
              <a:t>2.5 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漏报率：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误报率：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识别速度：≤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存储容量： ≥ </a:t>
            </a:r>
            <a:r>
              <a:rPr lang="en-US" altLang="zh-CN" dirty="0"/>
              <a:t>1 TB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2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可以存储大量正常样本信息，提高检测精度。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内存占用较大，需要较高的硬件配置。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</a:t>
            </a:r>
            <a:r>
              <a:rPr lang="en-US" altLang="zh-CN" dirty="0"/>
              <a:t>: </a:t>
            </a:r>
            <a:r>
              <a:rPr lang="zh-CN" altLang="en-US" dirty="0"/>
              <a:t>适用于对检测精度要求高，且硬件资源充足的场景。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基于生成模型的异常检测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优点：借助先进的图像生成技术，合成逼真的异常图像。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缺点：利用生成方案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在车底图像上合成异常图像的方案尚属首次。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适用性：传统工业图像异常检测方案性能不佳时采用。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首选方案：基于</a:t>
            </a:r>
            <a:r>
              <a:rPr lang="en-US" altLang="zh-CN" dirty="0"/>
              <a:t>Memory Bank</a:t>
            </a:r>
            <a:r>
              <a:rPr lang="zh-CN" altLang="en-US" dirty="0"/>
              <a:t>的的无监督车底爆炸物检测方法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备选方案：基于生成模型的异常检测</a:t>
            </a:r>
          </a:p>
        </p:txBody>
      </p:sp>
    </p:spTree>
    <p:extLst>
      <p:ext uri="{BB962C8B-B14F-4D97-AF65-F5344CB8AC3E}">
        <p14:creationId xmlns:p14="http://schemas.microsoft.com/office/powerpoint/2010/main" val="8463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2200</Words>
  <Application>Microsoft Office PowerPoint</Application>
  <PresentationFormat>宽屏</PresentationFormat>
  <Paragraphs>189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Google Sans</vt:lpstr>
      <vt:lpstr>Google Sans Text</vt:lpstr>
      <vt:lpstr>等线</vt:lpstr>
      <vt:lpstr>等线 Light</vt:lpstr>
      <vt:lpstr>Arial</vt:lpstr>
      <vt:lpstr>Office 主题​​</vt:lpstr>
      <vt:lpstr>车底爆炸物检测装置 产品立项报告</vt:lpstr>
      <vt:lpstr>一、市场调研和需求分析</vt:lpstr>
      <vt:lpstr>市场趋势分析</vt:lpstr>
      <vt:lpstr>用户需求调研</vt:lpstr>
      <vt:lpstr>技术发展分析</vt:lpstr>
      <vt:lpstr>二、产品概念设计</vt:lpstr>
      <vt:lpstr>产品功能</vt:lpstr>
      <vt:lpstr>性能指标</vt:lpstr>
      <vt:lpstr>技术路线</vt:lpstr>
      <vt:lpstr>概念验证</vt:lpstr>
      <vt:lpstr>三、产品详细设计</vt:lpstr>
      <vt:lpstr>系统设计</vt:lpstr>
      <vt:lpstr>硬件设计</vt:lpstr>
      <vt:lpstr>软件设计</vt:lpstr>
      <vt:lpstr>四、产品原型制作和测试</vt:lpstr>
      <vt:lpstr>制作产品原型</vt:lpstr>
      <vt:lpstr>功能与性能测试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车底爆炸物检测装置 产品立项报告</dc:title>
  <dc:creator>Zhenbang Li</dc:creator>
  <cp:lastModifiedBy>Zhenbang Li</cp:lastModifiedBy>
  <cp:revision>127</cp:revision>
  <dcterms:created xsi:type="dcterms:W3CDTF">2024-04-22T00:46:26Z</dcterms:created>
  <dcterms:modified xsi:type="dcterms:W3CDTF">2024-04-22T03:03:15Z</dcterms:modified>
</cp:coreProperties>
</file>